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77" r:id="rId5"/>
    <p:sldId id="292" r:id="rId6"/>
    <p:sldId id="266" r:id="rId7"/>
    <p:sldId id="267" r:id="rId8"/>
    <p:sldId id="257" r:id="rId9"/>
    <p:sldId id="259" r:id="rId10"/>
    <p:sldId id="260" r:id="rId11"/>
    <p:sldId id="278" r:id="rId12"/>
    <p:sldId id="280" r:id="rId13"/>
    <p:sldId id="281" r:id="rId14"/>
    <p:sldId id="293" r:id="rId15"/>
    <p:sldId id="261" r:id="rId16"/>
    <p:sldId id="286" r:id="rId17"/>
    <p:sldId id="287" r:id="rId18"/>
    <p:sldId id="288" r:id="rId19"/>
    <p:sldId id="289" r:id="rId20"/>
    <p:sldId id="290" r:id="rId21"/>
    <p:sldId id="29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620FED-ED9B-46B5-A324-07555477C299}"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D1480-9E1A-42D6-879B-EF7CD32FCF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20FED-ED9B-46B5-A324-07555477C299}"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D1480-9E1A-42D6-879B-EF7CD32FCF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20FED-ED9B-46B5-A324-07555477C299}"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D1480-9E1A-42D6-879B-EF7CD32FCF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20FED-ED9B-46B5-A324-07555477C299}"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D1480-9E1A-42D6-879B-EF7CD32FCF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20FED-ED9B-46B5-A324-07555477C299}"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D1480-9E1A-42D6-879B-EF7CD32FCF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620FED-ED9B-46B5-A324-07555477C299}"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5D1480-9E1A-42D6-879B-EF7CD32FCF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620FED-ED9B-46B5-A324-07555477C299}" type="datetimeFigureOut">
              <a:rPr lang="en-US" smtClean="0"/>
              <a:pPr/>
              <a:t>10/22/2018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5D1480-9E1A-42D6-879B-EF7CD32FCF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620FED-ED9B-46B5-A324-07555477C299}" type="datetimeFigureOut">
              <a:rPr lang="en-US" smtClean="0"/>
              <a:pPr/>
              <a:t>10/22/2018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5D1480-9E1A-42D6-879B-EF7CD32FCF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20FED-ED9B-46B5-A324-07555477C299}" type="datetimeFigureOut">
              <a:rPr lang="en-US" smtClean="0"/>
              <a:pPr/>
              <a:t>10/22/2018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5D1480-9E1A-42D6-879B-EF7CD32FC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20FED-ED9B-46B5-A324-07555477C299}"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5D1480-9E1A-42D6-879B-EF7CD32FC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20FED-ED9B-46B5-A324-07555477C299}"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5D1480-9E1A-42D6-879B-EF7CD32FC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20FED-ED9B-46B5-A324-07555477C299}" type="datetimeFigureOut">
              <a:rPr lang="en-US" smtClean="0"/>
              <a:pPr/>
              <a:t>10/22/2018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D1480-9E1A-42D6-879B-EF7CD32FCF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Viral Diseases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Dengue Fever</a:t>
            </a:r>
            <a:endParaRPr lang="en-US" dirty="0"/>
          </a:p>
        </p:txBody>
      </p:sp>
      <p:sp>
        <p:nvSpPr>
          <p:cNvPr id="3" name="Content Placeholder 2"/>
          <p:cNvSpPr>
            <a:spLocks noGrp="1"/>
          </p:cNvSpPr>
          <p:nvPr>
            <p:ph idx="1"/>
          </p:nvPr>
        </p:nvSpPr>
        <p:spPr/>
        <p:txBody>
          <a:bodyPr/>
          <a:lstStyle/>
          <a:p>
            <a:r>
              <a:rPr lang="en-US" dirty="0" smtClean="0"/>
              <a:t>Dengue fever is transmitted by the bite of an </a:t>
            </a:r>
            <a:r>
              <a:rPr lang="en-US" dirty="0" err="1" smtClean="0"/>
              <a:t>Aedes</a:t>
            </a:r>
            <a:r>
              <a:rPr lang="en-US" dirty="0" smtClean="0"/>
              <a:t> mosquito infected with a dengue virus. The mosquito becomes infected when it bites a person with dengue virus in their  blood. It can’t be spread directly from one person to another person.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Symptoms of Dengue</a:t>
            </a:r>
            <a:br>
              <a:rPr lang="en-US" b="1" dirty="0" smtClean="0"/>
            </a:b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en-US" dirty="0" smtClean="0"/>
              <a:t>Sudden, high fever</a:t>
            </a:r>
          </a:p>
          <a:p>
            <a:r>
              <a:rPr lang="en-US" dirty="0" smtClean="0"/>
              <a:t>Severe headaches</a:t>
            </a:r>
          </a:p>
          <a:p>
            <a:r>
              <a:rPr lang="en-US" dirty="0" smtClean="0"/>
              <a:t>Pain behind the eyes</a:t>
            </a:r>
          </a:p>
          <a:p>
            <a:r>
              <a:rPr lang="en-US" dirty="0" smtClean="0"/>
              <a:t>Severe joint and muscle pain</a:t>
            </a:r>
          </a:p>
          <a:p>
            <a:r>
              <a:rPr lang="en-US" dirty="0" smtClean="0"/>
              <a:t>Fatigue</a:t>
            </a:r>
          </a:p>
          <a:p>
            <a:r>
              <a:rPr lang="en-US" dirty="0" smtClean="0"/>
              <a:t>Nausea</a:t>
            </a:r>
          </a:p>
          <a:p>
            <a:r>
              <a:rPr lang="en-US" dirty="0" smtClean="0"/>
              <a:t>Vomiting</a:t>
            </a:r>
          </a:p>
          <a:p>
            <a:r>
              <a:rPr lang="en-US" dirty="0" smtClean="0"/>
              <a:t>Skin rash, which appears two to five days after the onset of fever</a:t>
            </a:r>
          </a:p>
          <a:p>
            <a:r>
              <a:rPr lang="en-US" dirty="0" smtClean="0"/>
              <a:t>Mild bleeding (such a nose bleed, bleeding gums, or easy bruising)</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Treatment for Dengue Fever</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There is no specific medicine to treat dengue infection. If you think you may have dengue fever, you should use pain relievers with acetaminophen and avoid medicines with aspirin, which could worsen bleeding. You should also rest, drink plenty of fluids, and see your doctor. If you start to feel worse in the first 24 hours after your fever goes down, you should get to a hospital immediately to be checked for complications.</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Preventing Dengue Fever</a:t>
            </a:r>
            <a:br>
              <a:rPr lang="en-US" b="1" dirty="0" smtClean="0"/>
            </a:br>
            <a:endParaRPr lang="en-US" dirty="0"/>
          </a:p>
        </p:txBody>
      </p:sp>
      <p:sp>
        <p:nvSpPr>
          <p:cNvPr id="3" name="Content Placeholder 2"/>
          <p:cNvSpPr>
            <a:spLocks noGrp="1"/>
          </p:cNvSpPr>
          <p:nvPr>
            <p:ph idx="1"/>
          </p:nvPr>
        </p:nvSpPr>
        <p:spPr/>
        <p:txBody>
          <a:bodyPr/>
          <a:lstStyle/>
          <a:p>
            <a:r>
              <a:rPr lang="en-US" dirty="0" smtClean="0"/>
              <a:t>There </a:t>
            </a:r>
            <a:r>
              <a:rPr lang="en-US" dirty="0"/>
              <a:t>is no </a:t>
            </a:r>
            <a:r>
              <a:rPr lang="en-US" dirty="0" smtClean="0"/>
              <a:t> vaccine </a:t>
            </a:r>
            <a:r>
              <a:rPr lang="en-US" dirty="0"/>
              <a:t> to prevent dengue fever. The best way to prevent the disease is to prevent bites by infected mosquitoes, particularly if you are living in or traveling to a tropical area. This involves protecting yourself and making efforts to keep the mosquito population down.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smtClean="0"/>
              <a:t>Viruses and Cancer</a:t>
            </a:r>
          </a:p>
        </p:txBody>
      </p:sp>
      <p:sp>
        <p:nvSpPr>
          <p:cNvPr id="38915" name="Rectangle 3"/>
          <p:cNvSpPr>
            <a:spLocks noGrp="1" noChangeArrowheads="1"/>
          </p:cNvSpPr>
          <p:nvPr>
            <p:ph idx="1"/>
          </p:nvPr>
        </p:nvSpPr>
        <p:spPr>
          <a:xfrm>
            <a:off x="228600" y="1066800"/>
            <a:ext cx="8763000" cy="5410200"/>
          </a:xfrm>
        </p:spPr>
        <p:txBody>
          <a:bodyPr/>
          <a:lstStyle/>
          <a:p>
            <a:endParaRPr lang="en-US" dirty="0" smtClean="0"/>
          </a:p>
          <a:p>
            <a:r>
              <a:rPr lang="en-US" dirty="0" smtClean="0"/>
              <a:t>Viruses </a:t>
            </a:r>
            <a:r>
              <a:rPr lang="en-US" dirty="0" smtClean="0"/>
              <a:t>are capable of altering growth properties of human cells they infect by triggering </a:t>
            </a:r>
            <a:r>
              <a:rPr lang="en-US" dirty="0" err="1" smtClean="0"/>
              <a:t>oncogene</a:t>
            </a:r>
            <a:r>
              <a:rPr lang="en-US" dirty="0" smtClean="0"/>
              <a:t> expression.</a:t>
            </a:r>
          </a:p>
          <a:p>
            <a:pPr lvl="1"/>
            <a:r>
              <a:rPr lang="en-US" dirty="0" smtClean="0"/>
              <a:t>Association between hepatitis B infections and liver cancer</a:t>
            </a:r>
          </a:p>
          <a:p>
            <a:pPr lvl="1"/>
            <a:r>
              <a:rPr lang="en-US" dirty="0" smtClean="0"/>
              <a:t>Cervical cancer linked to certain strains of HPV (human </a:t>
            </a:r>
            <a:r>
              <a:rPr lang="en-US" dirty="0" err="1" smtClean="0"/>
              <a:t>papilomaviruses</a:t>
            </a:r>
            <a:r>
              <a:rPr lang="en-US" dirty="0" smtClean="0"/>
              <a:t>)</a:t>
            </a:r>
          </a:p>
          <a:p>
            <a:pPr lvl="1"/>
            <a:r>
              <a:rPr lang="en-US" dirty="0" smtClean="0"/>
              <a:t>15% of all cancers worldwide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en-US" dirty="0"/>
          </a:p>
        </p:txBody>
      </p:sp>
      <p:sp>
        <p:nvSpPr>
          <p:cNvPr id="3" name="Content Placeholder 2"/>
          <p:cNvSpPr>
            <a:spLocks noGrp="1"/>
          </p:cNvSpPr>
          <p:nvPr>
            <p:ph idx="1"/>
          </p:nvPr>
        </p:nvSpPr>
        <p:spPr/>
        <p:txBody>
          <a:bodyPr/>
          <a:lstStyle/>
          <a:p>
            <a:r>
              <a:rPr lang="en-US" b="1" dirty="0" smtClean="0"/>
              <a:t>Pneumonia</a:t>
            </a:r>
          </a:p>
          <a:p>
            <a:r>
              <a:rPr lang="en-US" b="1" dirty="0" err="1" smtClean="0"/>
              <a:t>Measels</a:t>
            </a:r>
            <a:endParaRPr lang="en-US" b="1" dirty="0" smtClean="0"/>
          </a:p>
          <a:p>
            <a:r>
              <a:rPr lang="en-US" b="1" dirty="0" smtClean="0"/>
              <a:t>Hepatitis C</a:t>
            </a:r>
          </a:p>
          <a:p>
            <a:r>
              <a:rPr lang="en-US" b="1" dirty="0" smtClean="0"/>
              <a:t>Meningitis</a:t>
            </a:r>
          </a:p>
          <a:p>
            <a:r>
              <a:rPr lang="en-US" b="1" dirty="0" smtClean="0"/>
              <a:t>Viral infection</a:t>
            </a:r>
          </a:p>
          <a:p>
            <a:r>
              <a:rPr lang="en-US" b="1" dirty="0" smtClean="0"/>
              <a:t>Fever</a:t>
            </a:r>
          </a:p>
          <a:p>
            <a:r>
              <a:rPr lang="en-US" b="1" dirty="0" smtClean="0"/>
              <a:t>Common cold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457200"/>
          </a:xfrm>
        </p:spPr>
        <p:txBody>
          <a:bodyPr rtlCol="0">
            <a:normAutofit fontScale="90000"/>
          </a:bodyPr>
          <a:lstStyle/>
          <a:p>
            <a:pPr fontAlgn="auto">
              <a:spcAft>
                <a:spcPts val="0"/>
              </a:spcAft>
              <a:defRPr/>
            </a:pPr>
            <a:r>
              <a:rPr lang="en-GB" b="1" dirty="0" smtClean="0"/>
              <a:t>M/A of Antiviral </a:t>
            </a:r>
            <a:r>
              <a:rPr lang="en-GB" b="1" dirty="0" smtClean="0"/>
              <a:t>drugs </a:t>
            </a:r>
            <a:endParaRPr lang="en-US" dirty="0" smtClean="0"/>
          </a:p>
        </p:txBody>
      </p:sp>
      <p:sp>
        <p:nvSpPr>
          <p:cNvPr id="3" name="Content Placeholder 2"/>
          <p:cNvSpPr>
            <a:spLocks noGrp="1"/>
          </p:cNvSpPr>
          <p:nvPr>
            <p:ph idx="1"/>
          </p:nvPr>
        </p:nvSpPr>
        <p:spPr>
          <a:xfrm>
            <a:off x="533400" y="1524000"/>
            <a:ext cx="8229600" cy="4525963"/>
          </a:xfrm>
        </p:spPr>
        <p:txBody>
          <a:bodyPr rtlCol="0">
            <a:normAutofit/>
          </a:bodyPr>
          <a:lstStyle/>
          <a:p>
            <a:pPr fontAlgn="auto">
              <a:spcAft>
                <a:spcPts val="0"/>
              </a:spcAft>
              <a:buFont typeface="Arial" pitchFamily="34" charset="0"/>
              <a:buNone/>
              <a:defRPr/>
            </a:pPr>
            <a:r>
              <a:rPr lang="en-GB" dirty="0" smtClean="0"/>
              <a:t>1</a:t>
            </a:r>
            <a:r>
              <a:rPr lang="en-GB" dirty="0" smtClean="0"/>
              <a:t>. </a:t>
            </a:r>
            <a:r>
              <a:rPr lang="en-GB" dirty="0" smtClean="0"/>
              <a:t>Inactivate extracellular virus particles.</a:t>
            </a:r>
            <a:endParaRPr lang="en-US" dirty="0" smtClean="0"/>
          </a:p>
          <a:p>
            <a:pPr fontAlgn="auto">
              <a:spcAft>
                <a:spcPts val="0"/>
              </a:spcAft>
              <a:buFont typeface="Arial" pitchFamily="34" charset="0"/>
              <a:buNone/>
              <a:defRPr/>
            </a:pPr>
            <a:r>
              <a:rPr lang="en-GB" dirty="0" smtClean="0"/>
              <a:t>2. Prevent viral attachment and/or entry.</a:t>
            </a:r>
            <a:endParaRPr lang="en-US" dirty="0" smtClean="0"/>
          </a:p>
          <a:p>
            <a:pPr fontAlgn="auto">
              <a:spcAft>
                <a:spcPts val="0"/>
              </a:spcAft>
              <a:buFont typeface="Arial" pitchFamily="34" charset="0"/>
              <a:buNone/>
              <a:defRPr/>
            </a:pPr>
            <a:r>
              <a:rPr lang="en-GB" dirty="0" smtClean="0"/>
              <a:t>3. Prevent replication of the viral genome.</a:t>
            </a:r>
            <a:endParaRPr lang="en-US" dirty="0" smtClean="0"/>
          </a:p>
          <a:p>
            <a:pPr fontAlgn="auto">
              <a:spcAft>
                <a:spcPts val="0"/>
              </a:spcAft>
              <a:buFont typeface="Arial" pitchFamily="34" charset="0"/>
              <a:buNone/>
              <a:defRPr/>
            </a:pPr>
            <a:r>
              <a:rPr lang="en-GB" dirty="0" smtClean="0"/>
              <a:t>4. Prevent synthesis of specific viral protein(s).</a:t>
            </a:r>
            <a:endParaRPr lang="en-US" dirty="0" smtClean="0"/>
          </a:p>
          <a:p>
            <a:pPr fontAlgn="auto">
              <a:spcAft>
                <a:spcPts val="0"/>
              </a:spcAft>
              <a:buFont typeface="Arial" pitchFamily="34" charset="0"/>
              <a:buNone/>
              <a:defRPr/>
            </a:pPr>
            <a:r>
              <a:rPr lang="en-GB" dirty="0" smtClean="0"/>
              <a:t>5. Prevent assembly or release of new infectious </a:t>
            </a:r>
            <a:r>
              <a:rPr lang="en-GB" dirty="0" err="1" smtClean="0"/>
              <a:t>virions</a:t>
            </a:r>
            <a:r>
              <a:rPr lang="en-GB" dirty="0" smtClean="0"/>
              <a:t>.</a:t>
            </a: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GB" b="1" smtClean="0"/>
              <a:t>Viruses in biological studies</a:t>
            </a:r>
            <a:endParaRPr lang="en-US" smtClean="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GB" dirty="0" smtClean="0"/>
              <a:t>Viruses have been used extensively in molecular and cellular biology studies. These viruses provide the advantage of being simple systems that can be used to manipulate and investigate the functions of </a:t>
            </a:r>
            <a:r>
              <a:rPr lang="en-GB" dirty="0" err="1" smtClean="0"/>
              <a:t>cells.Viruses</a:t>
            </a:r>
            <a:r>
              <a:rPr lang="en-GB" dirty="0" smtClean="0"/>
              <a:t> have been used extensively in genetics research and understanding of the genes and DNA replication, transcription, RNA formation, translation, protein formation and basics of immunology.</a:t>
            </a:r>
            <a:endParaRPr lang="en-US" dirty="0" smtClean="0"/>
          </a:p>
          <a:p>
            <a:pPr fontAlgn="auto">
              <a:spcAft>
                <a:spcPts val="0"/>
              </a:spcAft>
              <a:buFont typeface="Arial" pitchFamily="34" charset="0"/>
              <a:buChar char="•"/>
              <a:defRPr/>
            </a:pPr>
            <a:endParaRPr lang="en-US" dirty="0" smtClean="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rtlCol="0">
            <a:normAutofit fontScale="70000" lnSpcReduction="20000"/>
          </a:bodyPr>
          <a:lstStyle/>
          <a:p>
            <a:pPr fontAlgn="auto">
              <a:spcAft>
                <a:spcPts val="0"/>
              </a:spcAft>
              <a:buFont typeface="Arial" pitchFamily="34" charset="0"/>
              <a:buChar char="•"/>
              <a:defRPr/>
            </a:pPr>
            <a:r>
              <a:rPr lang="en-GB" b="1" dirty="0" smtClean="0"/>
              <a:t>Viruses in medicine</a:t>
            </a:r>
            <a:endParaRPr lang="en-US" dirty="0" smtClean="0"/>
          </a:p>
          <a:p>
            <a:pPr fontAlgn="auto">
              <a:spcAft>
                <a:spcPts val="0"/>
              </a:spcAft>
              <a:buFont typeface="Arial" pitchFamily="34" charset="0"/>
              <a:buChar char="•"/>
              <a:defRPr/>
            </a:pPr>
            <a:r>
              <a:rPr lang="en-GB" dirty="0" smtClean="0"/>
              <a:t>Viruses are being used as vectors or carriers that take the required material for treatment of a disease to various target cells. They have been studied extensively in management of inherited diseases and genetic engineering as well as cancers.</a:t>
            </a:r>
            <a:endParaRPr lang="en-US" dirty="0" smtClean="0"/>
          </a:p>
          <a:p>
            <a:pPr fontAlgn="auto">
              <a:spcAft>
                <a:spcPts val="0"/>
              </a:spcAft>
              <a:buFont typeface="Arial" pitchFamily="34" charset="0"/>
              <a:buChar char="•"/>
              <a:defRPr/>
            </a:pPr>
            <a:r>
              <a:rPr lang="en-GB" b="1" dirty="0" smtClean="0"/>
              <a:t>Viruses in </a:t>
            </a:r>
            <a:r>
              <a:rPr lang="en-GB" b="1" dirty="0" err="1" smtClean="0"/>
              <a:t>bacteriophage</a:t>
            </a:r>
            <a:r>
              <a:rPr lang="en-GB" b="1" dirty="0" smtClean="0"/>
              <a:t> therapy</a:t>
            </a:r>
            <a:endParaRPr lang="en-US" dirty="0" smtClean="0"/>
          </a:p>
          <a:p>
            <a:pPr fontAlgn="auto">
              <a:spcAft>
                <a:spcPts val="0"/>
              </a:spcAft>
              <a:buFont typeface="Arial" pitchFamily="34" charset="0"/>
              <a:buChar char="•"/>
              <a:defRPr/>
            </a:pPr>
            <a:r>
              <a:rPr lang="en-GB" dirty="0" smtClean="0"/>
              <a:t>These are highly </a:t>
            </a:r>
            <a:r>
              <a:rPr lang="en-GB" dirty="0" err="1" smtClean="0"/>
              <a:t>speciﬁc</a:t>
            </a:r>
            <a:r>
              <a:rPr lang="en-GB" dirty="0" smtClean="0"/>
              <a:t> viruses that can target, infect, and (if correctly selected) destroy pathogenic bacteria. </a:t>
            </a:r>
            <a:r>
              <a:rPr lang="en-GB" dirty="0" err="1" smtClean="0"/>
              <a:t>Bacteriophages</a:t>
            </a:r>
            <a:r>
              <a:rPr lang="en-GB" dirty="0" smtClean="0"/>
              <a:t> are believed to be the most numerous type of viruses accounting for the majority of the viruses present on Earth. These are basic tools in molecular biology. They have been researched for their use in therapy.</a:t>
            </a:r>
          </a:p>
          <a:p>
            <a:pPr fontAlgn="auto">
              <a:spcAft>
                <a:spcPts val="0"/>
              </a:spcAft>
              <a:buFont typeface="Arial" pitchFamily="34" charset="0"/>
              <a:buChar char="•"/>
              <a:defRPr/>
            </a:pPr>
            <a:r>
              <a:rPr lang="en-GB" b="1" dirty="0" smtClean="0"/>
              <a:t>Viruses in nanotechnology</a:t>
            </a:r>
            <a:endParaRPr lang="en-US" dirty="0" smtClean="0"/>
          </a:p>
          <a:p>
            <a:pPr fontAlgn="auto">
              <a:spcAft>
                <a:spcPts val="0"/>
              </a:spcAft>
              <a:buFont typeface="Arial" pitchFamily="34" charset="0"/>
              <a:buChar char="•"/>
              <a:defRPr/>
            </a:pPr>
            <a:r>
              <a:rPr lang="en-GB" dirty="0" smtClean="0"/>
              <a:t>Nanotechnology deals with microscopic particles. These have various uses in biology and medicine and nanotechnology has been used in genetic engineering. Viruses can be used as carriers for genetically modified sequences of genomes to the host cells.</a:t>
            </a: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fontScale="62500" lnSpcReduction="20000"/>
          </a:bodyPr>
          <a:lstStyle/>
          <a:p>
            <a:pPr fontAlgn="auto">
              <a:spcAft>
                <a:spcPts val="0"/>
              </a:spcAft>
              <a:buFont typeface="Arial" pitchFamily="34" charset="0"/>
              <a:buChar char="•"/>
              <a:defRPr/>
            </a:pPr>
            <a:r>
              <a:rPr lang="en-GB" b="1" dirty="0" smtClean="0"/>
              <a:t>Viruses in weapons and biological warfare</a:t>
            </a:r>
            <a:endParaRPr lang="en-US" dirty="0" smtClean="0"/>
          </a:p>
          <a:p>
            <a:pPr fontAlgn="auto">
              <a:spcAft>
                <a:spcPts val="0"/>
              </a:spcAft>
              <a:buFont typeface="Arial" pitchFamily="34" charset="0"/>
              <a:buChar char="•"/>
              <a:defRPr/>
            </a:pPr>
            <a:r>
              <a:rPr lang="en-GB" dirty="0" smtClean="0"/>
              <a:t>Viruses may be tiny but have the capacity to cause death and devastation to large populations in epidemics and pandemics. This has led to the concern that viruses could be used for biological warfare.</a:t>
            </a:r>
            <a:endParaRPr lang="en-US" dirty="0" smtClean="0"/>
          </a:p>
          <a:p>
            <a:pPr fontAlgn="auto">
              <a:spcAft>
                <a:spcPts val="0"/>
              </a:spcAft>
              <a:buFont typeface="Arial" pitchFamily="34" charset="0"/>
              <a:buChar char="•"/>
              <a:defRPr/>
            </a:pPr>
            <a:r>
              <a:rPr lang="en-GB" b="1" dirty="0" smtClean="0"/>
              <a:t>Viruses in agriculture</a:t>
            </a:r>
            <a:endParaRPr lang="en-US" dirty="0" smtClean="0"/>
          </a:p>
          <a:p>
            <a:pPr fontAlgn="auto">
              <a:spcAft>
                <a:spcPts val="0"/>
              </a:spcAft>
              <a:buFont typeface="Arial" pitchFamily="34" charset="0"/>
              <a:buChar char="•"/>
              <a:defRPr/>
            </a:pPr>
            <a:r>
              <a:rPr lang="en-GB" dirty="0" smtClean="0"/>
              <a:t>Modification and genetic engineering methods can be used to make modified genomes that can be carried into plants and animals by viruses acting as vectors or vehicles. This method can lead to more productive transgenic animals and plants.</a:t>
            </a:r>
            <a:endParaRPr lang="en-US" dirty="0" smtClean="0"/>
          </a:p>
          <a:p>
            <a:pPr fontAlgn="auto">
              <a:spcAft>
                <a:spcPts val="0"/>
              </a:spcAft>
              <a:buFont typeface="Arial" pitchFamily="34" charset="0"/>
              <a:buChar char="•"/>
              <a:defRPr/>
            </a:pPr>
            <a:r>
              <a:rPr lang="en-GB" b="1" dirty="0" smtClean="0"/>
              <a:t>Viruses and vaccines</a:t>
            </a:r>
            <a:endParaRPr lang="en-US" dirty="0" smtClean="0"/>
          </a:p>
          <a:p>
            <a:pPr fontAlgn="auto">
              <a:spcAft>
                <a:spcPts val="0"/>
              </a:spcAft>
              <a:buFont typeface="Arial" pitchFamily="34" charset="0"/>
              <a:buChar char="•"/>
              <a:defRPr/>
            </a:pPr>
            <a:r>
              <a:rPr lang="en-GB" dirty="0" smtClean="0"/>
              <a:t>Viruses have been used since the time of Edward Jenner in vaccines. Jenner used cow pox viruses to inoculate people against small pox infection.</a:t>
            </a:r>
            <a:endParaRPr lang="en-US" dirty="0" smtClean="0"/>
          </a:p>
          <a:p>
            <a:pPr fontAlgn="auto">
              <a:spcAft>
                <a:spcPts val="0"/>
              </a:spcAft>
              <a:buFont typeface="Arial" pitchFamily="34" charset="0"/>
              <a:buChar char="•"/>
              <a:defRPr/>
            </a:pPr>
            <a:r>
              <a:rPr lang="en-GB" dirty="0" smtClean="0"/>
              <a:t>Vaccines against polio, measles, chicken pox etc. use live and weakened viruses causing the disease or dead virus particles. These, when introduced into an healthy individual, help the immune system to recognise and mount an immunity against the virus. The body remembers the organism and attacks it in case of a later infection thus preventing the disease.</a:t>
            </a:r>
            <a:endParaRPr lang="en-US" dirty="0" smtClean="0"/>
          </a:p>
          <a:p>
            <a:pPr fontAlgn="auto">
              <a:spcAft>
                <a:spcPts val="0"/>
              </a:spcAft>
              <a:buFont typeface="Arial" pitchFamily="34" charset="0"/>
              <a:buChar char="•"/>
              <a:defRPr/>
            </a:pPr>
            <a:endParaRPr lang="en-US" dirty="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HIV/ AIDS</a:t>
            </a:r>
            <a:endParaRPr lang="en-US" dirty="0"/>
          </a:p>
        </p:txBody>
      </p:sp>
      <p:sp>
        <p:nvSpPr>
          <p:cNvPr id="3" name="Content Placeholder 2"/>
          <p:cNvSpPr>
            <a:spLocks noGrp="1"/>
          </p:cNvSpPr>
          <p:nvPr>
            <p:ph idx="1"/>
          </p:nvPr>
        </p:nvSpPr>
        <p:spPr/>
        <p:txBody>
          <a:bodyPr>
            <a:normAutofit fontScale="70000" lnSpcReduction="20000"/>
          </a:bodyPr>
          <a:lstStyle/>
          <a:p>
            <a:r>
              <a:rPr lang="en-GB" dirty="0" smtClean="0"/>
              <a:t>HIV </a:t>
            </a:r>
            <a:r>
              <a:rPr lang="en-GB" dirty="0"/>
              <a:t>is a virus that attacks the immune system, which is our body’s natural defence against illness. The virus destroys a type of white blood cell in the immune system called a T-helper cell, and makes copies of itself inside these cells. T-helper cells are also referred to as CD4 cells.</a:t>
            </a:r>
            <a:endParaRPr lang="en-US" dirty="0"/>
          </a:p>
          <a:p>
            <a:r>
              <a:rPr lang="en-GB" dirty="0"/>
              <a:t>As HIV destroys more CD4 cells and makes more copies of itself, it gradually breaks down a person’s immune system. This means someone living with HIV, who is not receiving treatment, will find it harder and harder to fight off infections and diseases.</a:t>
            </a:r>
            <a:endParaRPr lang="en-US" dirty="0"/>
          </a:p>
          <a:p>
            <a:r>
              <a:rPr lang="en-GB" dirty="0"/>
              <a:t>If HIV is left untreated, it may take up to 10 or 15 years for the immune system to be so severely damaged it can no longer defend itself at all. However, the speed HIV progresses will vary depending on age, health and background.  </a:t>
            </a: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rtlCol="0">
            <a:normAutofit fontScale="77500" lnSpcReduction="20000"/>
          </a:bodyPr>
          <a:lstStyle/>
          <a:p>
            <a:pPr fontAlgn="auto">
              <a:spcAft>
                <a:spcPts val="0"/>
              </a:spcAft>
              <a:buFont typeface="Arial" pitchFamily="34" charset="0"/>
              <a:buChar char="•"/>
              <a:defRPr/>
            </a:pPr>
            <a:r>
              <a:rPr lang="en-GB" b="1" dirty="0" smtClean="0"/>
              <a:t>Vaccines for cancer prevention</a:t>
            </a:r>
            <a:endParaRPr lang="en-US" dirty="0" smtClean="0"/>
          </a:p>
          <a:p>
            <a:pPr fontAlgn="auto">
              <a:spcAft>
                <a:spcPts val="0"/>
              </a:spcAft>
              <a:buFont typeface="Arial" pitchFamily="34" charset="0"/>
              <a:buChar char="•"/>
              <a:defRPr/>
            </a:pPr>
            <a:r>
              <a:rPr lang="en-GB" dirty="0" smtClean="0"/>
              <a:t>Vaccines for hepatitis B and those for human </a:t>
            </a:r>
            <a:r>
              <a:rPr lang="en-GB" dirty="0" err="1" smtClean="0"/>
              <a:t>papillomavirus</a:t>
            </a:r>
            <a:r>
              <a:rPr lang="en-GB" dirty="0" smtClean="0"/>
              <a:t> protect against liver and cervical cancer respectively. Both use selected proteins of the virus (subunit vaccines).</a:t>
            </a:r>
            <a:endParaRPr lang="en-US" dirty="0" smtClean="0"/>
          </a:p>
          <a:p>
            <a:pPr fontAlgn="auto">
              <a:spcAft>
                <a:spcPts val="0"/>
              </a:spcAft>
              <a:buFont typeface="Arial" pitchFamily="34" charset="0"/>
              <a:buChar char="•"/>
              <a:defRPr/>
            </a:pPr>
            <a:r>
              <a:rPr lang="en-GB" b="1" dirty="0" smtClean="0"/>
              <a:t>Virus-directed enzyme </a:t>
            </a:r>
            <a:r>
              <a:rPr lang="en-GB" b="1" dirty="0" err="1" smtClean="0"/>
              <a:t>prodrug</a:t>
            </a:r>
            <a:r>
              <a:rPr lang="en-GB" b="1" dirty="0" smtClean="0"/>
              <a:t> therapy (VDEPT)</a:t>
            </a:r>
            <a:endParaRPr lang="en-US" dirty="0" smtClean="0"/>
          </a:p>
          <a:p>
            <a:pPr fontAlgn="auto">
              <a:spcAft>
                <a:spcPts val="0"/>
              </a:spcAft>
              <a:buFont typeface="Arial" pitchFamily="34" charset="0"/>
              <a:buChar char="•"/>
              <a:defRPr/>
            </a:pPr>
            <a:r>
              <a:rPr lang="en-GB" dirty="0" smtClean="0"/>
              <a:t>This is a therapy when the target cells are inserted with an enzyme that can activate an inactive a precursor or inactive form of a </a:t>
            </a:r>
            <a:r>
              <a:rPr lang="en-GB" dirty="0" err="1" smtClean="0"/>
              <a:t>cytotoxic</a:t>
            </a:r>
            <a:r>
              <a:rPr lang="en-GB" dirty="0" smtClean="0"/>
              <a:t> drug that is administered systemically. Thus, the active, </a:t>
            </a:r>
            <a:r>
              <a:rPr lang="en-GB" dirty="0" err="1" smtClean="0"/>
              <a:t>cytotoxic</a:t>
            </a:r>
            <a:r>
              <a:rPr lang="en-GB" dirty="0" smtClean="0"/>
              <a:t> form of the drug is only produced where the relevant enzyme is present and active.</a:t>
            </a:r>
            <a:endParaRPr lang="en-US" dirty="0" smtClean="0"/>
          </a:p>
          <a:p>
            <a:pPr fontAlgn="auto">
              <a:spcAft>
                <a:spcPts val="0"/>
              </a:spcAft>
              <a:buFont typeface="Arial" pitchFamily="34" charset="0"/>
              <a:buChar char="•"/>
              <a:defRPr/>
            </a:pPr>
            <a:r>
              <a:rPr lang="en-GB" dirty="0" smtClean="0"/>
              <a:t>For example, an adenovirus expressing the </a:t>
            </a:r>
            <a:r>
              <a:rPr lang="en-GB" dirty="0" err="1" smtClean="0"/>
              <a:t>thymidine</a:t>
            </a:r>
            <a:r>
              <a:rPr lang="en-GB" dirty="0" smtClean="0"/>
              <a:t> </a:t>
            </a:r>
            <a:r>
              <a:rPr lang="en-GB" dirty="0" err="1" smtClean="0"/>
              <a:t>kinase</a:t>
            </a:r>
            <a:r>
              <a:rPr lang="en-GB" dirty="0" smtClean="0"/>
              <a:t> (TK) enzyme of herpes simplex virus can be combined with systemic administration of </a:t>
            </a:r>
            <a:r>
              <a:rPr lang="en-GB" dirty="0" err="1" smtClean="0"/>
              <a:t>ganciclovir</a:t>
            </a:r>
            <a:r>
              <a:rPr lang="en-GB" dirty="0" smtClean="0"/>
              <a:t>, which is converted by the TK to its active form only in cells where this enzyme is present. This is used in HIV treatment.</a:t>
            </a:r>
            <a:endParaRPr lang="en-US" dirty="0" smtClean="0"/>
          </a:p>
          <a:p>
            <a:pPr fontAlgn="auto">
              <a:spcAft>
                <a:spcPts val="0"/>
              </a:spcAft>
              <a:buFont typeface="Arial" pitchFamily="34" charset="0"/>
              <a:buChar char="•"/>
              <a:defRPr/>
            </a:pPr>
            <a:endParaRPr lang="en-US" dirty="0" smtClean="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rtlCol="0">
            <a:normAutofit lnSpcReduction="10000"/>
          </a:bodyPr>
          <a:lstStyle/>
          <a:p>
            <a:pPr fontAlgn="auto">
              <a:spcAft>
                <a:spcPts val="0"/>
              </a:spcAft>
              <a:buFont typeface="Arial" pitchFamily="34" charset="0"/>
              <a:buChar char="•"/>
              <a:defRPr/>
            </a:pPr>
            <a:r>
              <a:rPr lang="en-GB" b="1" dirty="0" smtClean="0"/>
              <a:t>Viruses and biological pest control</a:t>
            </a:r>
            <a:endParaRPr lang="en-US" dirty="0" smtClean="0"/>
          </a:p>
          <a:p>
            <a:pPr fontAlgn="auto">
              <a:spcAft>
                <a:spcPts val="0"/>
              </a:spcAft>
              <a:buFont typeface="Arial" pitchFamily="34" charset="0"/>
              <a:buChar char="•"/>
              <a:defRPr/>
            </a:pPr>
            <a:r>
              <a:rPr lang="en-GB" dirty="0" smtClean="0"/>
              <a:t>Viruses can also be used to control damaging pests. Traditionally this has been used in agriculture, but applications exist in the control of agents important to human health as well.</a:t>
            </a:r>
            <a:endParaRPr lang="en-US" dirty="0" smtClean="0"/>
          </a:p>
          <a:p>
            <a:pPr fontAlgn="auto">
              <a:spcAft>
                <a:spcPts val="0"/>
              </a:spcAft>
              <a:buFont typeface="Arial" pitchFamily="34" charset="0"/>
              <a:buChar char="•"/>
              <a:defRPr/>
            </a:pPr>
            <a:r>
              <a:rPr lang="en-GB" dirty="0" smtClean="0"/>
              <a:t>The types of agents used for this purpose may prey on the target species, may be parasites on the target pests, be pathogens or cause disease in the target species or may be competing species.</a:t>
            </a:r>
            <a:endParaRPr lang="en-US" dirty="0" smtClean="0"/>
          </a:p>
          <a:p>
            <a:pPr fontAlgn="auto">
              <a:spcAft>
                <a:spcPts val="0"/>
              </a:spcAft>
              <a:buFont typeface="Arial" pitchFamily="34" charset="0"/>
              <a:buChar char="•"/>
              <a:defRPr/>
            </a:pPr>
            <a:endParaRPr lang="en-US" dirty="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Basic facts about HIV</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HIV </a:t>
            </a:r>
            <a:r>
              <a:rPr lang="en-GB" dirty="0"/>
              <a:t>stands for human immunodeficiency virus.</a:t>
            </a:r>
            <a:endParaRPr lang="en-US" dirty="0"/>
          </a:p>
          <a:p>
            <a:r>
              <a:rPr lang="en-GB" dirty="0"/>
              <a:t>There </a:t>
            </a:r>
            <a:r>
              <a:rPr lang="en-GB" dirty="0" smtClean="0"/>
              <a:t>is</a:t>
            </a:r>
            <a:r>
              <a:rPr lang="en-US" dirty="0" smtClean="0"/>
              <a:t> effective antiretroviral treatment available so people with HIV can live a normal, healthy life.</a:t>
            </a:r>
          </a:p>
          <a:p>
            <a:r>
              <a:rPr lang="en-US" dirty="0" smtClean="0"/>
              <a:t>The earlier HIV is diagnosed, the sooner treatment can start – leading to better long term health. So regular testing for HIV is important.</a:t>
            </a:r>
          </a:p>
          <a:p>
            <a:r>
              <a:rPr lang="en-US" dirty="0" smtClean="0"/>
              <a:t>HIV is found in semen, blood</a:t>
            </a:r>
            <a:r>
              <a:rPr lang="en-GB" dirty="0" smtClean="0"/>
              <a:t>, </a:t>
            </a:r>
            <a:r>
              <a:rPr lang="en-GB" dirty="0"/>
              <a:t>vaginal and anal fluids, and breast milk.</a:t>
            </a:r>
            <a:endParaRPr lang="en-US" dirty="0"/>
          </a:p>
          <a:p>
            <a:pPr lvl="0"/>
            <a:r>
              <a:rPr lang="en-GB" dirty="0"/>
              <a:t>HIV cannot be transmitted through sweat, saliva or urine.</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Rotaviruses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Rotavirus </a:t>
            </a:r>
            <a:r>
              <a:rPr lang="en-GB" dirty="0"/>
              <a:t>infections are the leading cause of severe diarrheal illness in children. The CDC reports that roughly 55,000 children are hospitalized with rotavirus each year in the U.S. More than 500,000 children die annually of the illness worldwide. Rotavirus symptoms include abdominal pain, vomiting and watery </a:t>
            </a:r>
            <a:r>
              <a:rPr lang="en-GB" dirty="0" err="1"/>
              <a:t>diarrhea</a:t>
            </a:r>
            <a:r>
              <a:rPr lang="en-GB" dirty="0"/>
              <a:t>, which persist for three to eight days. Adults are susceptible to rotavirus gastroenteritis, but the illness is typically much milder than it is in young children. </a:t>
            </a:r>
            <a:endParaRPr lang="en-GB"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Herpes Simplex </a:t>
            </a:r>
            <a:r>
              <a:rPr lang="en-GB" b="1" dirty="0" smtClean="0"/>
              <a:t>Viruses</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Herpes </a:t>
            </a:r>
            <a:r>
              <a:rPr lang="en-GB" dirty="0" smtClean="0"/>
              <a:t>simplex viruses are common worldwide. Two versions of the virus, herpes simplex virus 1 and 2, cause a wide spectrum of human infections. Genital herpes, cold sores, herpes eye infections, herpes encephalitis (brain infection) and congenital herpes are common HSV infections. A distinguishing characteristic of HSV infection is the cycle of dormancy and reactivation. Once infected with HSV, the virus remains in the body. During inactive periods, HSV remains dormant in nerve cells. The viruses, however, are capable of reactivating and causing another round of symptoms if triggered.</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Influenza Viruses</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Humans </a:t>
            </a:r>
            <a:r>
              <a:rPr lang="en-GB" dirty="0"/>
              <a:t>commonly contract influenza viruses type A and B, which cause seasonal flu. Influenza type A typically causes a more severe form of the illness than does type B. Only influenza type A causes pandemic influenza outbreaks. The unpredictability, capacity for pervasiveness, and potential for lethality of influenza viruses was demonstrated during the global influenza pandemic of 1918, known as the Spanish flu. In a 2006 article published in the CDC journal “Emerging Infectious Diseases,” </a:t>
            </a:r>
            <a:r>
              <a:rPr lang="en-GB" dirty="0" err="1"/>
              <a:t>Drs.Taubenberger</a:t>
            </a:r>
            <a:r>
              <a:rPr lang="en-GB" dirty="0"/>
              <a:t> and </a:t>
            </a:r>
            <a:r>
              <a:rPr lang="en-GB" dirty="0" err="1"/>
              <a:t>Morens</a:t>
            </a:r>
            <a:r>
              <a:rPr lang="en-GB" dirty="0"/>
              <a:t> point out that one-third of the worldwide population was infected during the 1918 flu pandemic, which caused an estimated 50 million to 100 million deaths.</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Human </a:t>
            </a:r>
            <a:r>
              <a:rPr lang="en-GB" b="1" dirty="0" err="1" smtClean="0"/>
              <a:t>Papillomaviruses</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There </a:t>
            </a:r>
            <a:r>
              <a:rPr lang="en-GB" dirty="0"/>
              <a:t>are more than 100 types of human </a:t>
            </a:r>
            <a:r>
              <a:rPr lang="en-GB" dirty="0" err="1"/>
              <a:t>papillomaviruses</a:t>
            </a:r>
            <a:r>
              <a:rPr lang="en-GB" dirty="0"/>
              <a:t>. They cause benign epithelial skin growths better known as warts. Plantar warts commonly occur on the soles of the feet. Common warts occur on the hands or feet. Plane warts are most common in children and usually occur on the neck, face or hands. Of greatest public health concern are sexually transmitted genital warts caused by 30 different types of HPV. The CDC reports 20 million Americans are currently infected with genital warts; 6 million new infections occur annually. A group of high-risk genital HPVs can lead to cervical cancer. Vaccines that protect against infection with some—but not all—of the high-risk HPVs are currently available.</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Chikungunya</a:t>
            </a:r>
            <a:r>
              <a:rPr lang="en-US" dirty="0" smtClean="0"/>
              <a:t> Virus</a:t>
            </a:r>
            <a:endParaRPr lang="en-US" dirty="0"/>
          </a:p>
        </p:txBody>
      </p:sp>
      <p:sp>
        <p:nvSpPr>
          <p:cNvPr id="3" name="Content Placeholder 2"/>
          <p:cNvSpPr>
            <a:spLocks noGrp="1"/>
          </p:cNvSpPr>
          <p:nvPr>
            <p:ph idx="1"/>
          </p:nvPr>
        </p:nvSpPr>
        <p:spPr>
          <a:xfrm>
            <a:off x="457200" y="1219200"/>
            <a:ext cx="8229600" cy="5333999"/>
          </a:xfrm>
        </p:spPr>
        <p:txBody>
          <a:bodyPr>
            <a:normAutofit fontScale="32500" lnSpcReduction="20000"/>
          </a:bodyPr>
          <a:lstStyle/>
          <a:p>
            <a:pPr>
              <a:buNone/>
            </a:pPr>
            <a:r>
              <a:rPr lang="en-US" sz="6200" b="1" dirty="0"/>
              <a:t>Symptoms</a:t>
            </a:r>
          </a:p>
          <a:p>
            <a:r>
              <a:rPr lang="en-US" sz="6200" dirty="0"/>
              <a:t>Most people infected with </a:t>
            </a:r>
            <a:r>
              <a:rPr lang="en-US" sz="6200" dirty="0" err="1"/>
              <a:t>chikungunya</a:t>
            </a:r>
            <a:r>
              <a:rPr lang="en-US" sz="6200" dirty="0"/>
              <a:t> virus will develop some symptoms.</a:t>
            </a:r>
          </a:p>
          <a:p>
            <a:r>
              <a:rPr lang="en-US" sz="6200" dirty="0"/>
              <a:t>Symptoms usually begin 3–7 days after being bitten by an infected mosquito.</a:t>
            </a:r>
          </a:p>
          <a:p>
            <a:r>
              <a:rPr lang="en-US" sz="6200" dirty="0"/>
              <a:t>The most common symptoms are fever and joint pain.</a:t>
            </a:r>
          </a:p>
          <a:p>
            <a:r>
              <a:rPr lang="en-US" sz="6200" dirty="0"/>
              <a:t>Other symptoms may include headache, muscle pain, joint swelling, or rash.</a:t>
            </a:r>
          </a:p>
          <a:p>
            <a:r>
              <a:rPr lang="en-US" sz="6200" dirty="0" err="1"/>
              <a:t>Chikungunya</a:t>
            </a:r>
            <a:r>
              <a:rPr lang="en-US" sz="6200" dirty="0"/>
              <a:t> disease does not often result in death, but the symptoms can be severe and disabling.</a:t>
            </a:r>
          </a:p>
          <a:p>
            <a:r>
              <a:rPr lang="en-US" sz="6200" dirty="0"/>
              <a:t>Most patients feel better within a week. In some people, the joint pain may persist for months.</a:t>
            </a:r>
          </a:p>
          <a:p>
            <a:r>
              <a:rPr lang="en-US" sz="6200" dirty="0"/>
              <a:t>People at risk for more severe disease include newborns infected around the time of birth, older adults (≥65 years), and people with medical conditions such as high blood pressure, diabetes, or heart disease.</a:t>
            </a:r>
          </a:p>
          <a:p>
            <a:r>
              <a:rPr lang="en-US" sz="6200" dirty="0"/>
              <a:t>Once a person has been infected, he or she is likely to be protected from future infections.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Treatment</a:t>
            </a:r>
            <a:endParaRPr lang="en-US" dirty="0"/>
          </a:p>
        </p:txBody>
      </p:sp>
      <p:sp>
        <p:nvSpPr>
          <p:cNvPr id="3" name="Content Placeholder 2"/>
          <p:cNvSpPr>
            <a:spLocks noGrp="1"/>
          </p:cNvSpPr>
          <p:nvPr>
            <p:ph idx="1"/>
          </p:nvPr>
        </p:nvSpPr>
        <p:spPr>
          <a:xfrm>
            <a:off x="457200" y="1219200"/>
            <a:ext cx="8229600" cy="5486400"/>
          </a:xfrm>
        </p:spPr>
        <p:txBody>
          <a:bodyPr>
            <a:normAutofit fontScale="70000" lnSpcReduction="20000"/>
          </a:bodyPr>
          <a:lstStyle/>
          <a:p>
            <a:r>
              <a:rPr lang="en-US" dirty="0" smtClean="0"/>
              <a:t>There </a:t>
            </a:r>
            <a:r>
              <a:rPr lang="en-US" dirty="0"/>
              <a:t>is no vaccine to prevent or medicine to treat </a:t>
            </a:r>
            <a:r>
              <a:rPr lang="en-US" dirty="0" err="1"/>
              <a:t>chikungunya</a:t>
            </a:r>
            <a:r>
              <a:rPr lang="en-US" dirty="0"/>
              <a:t> virus.</a:t>
            </a:r>
          </a:p>
          <a:p>
            <a:r>
              <a:rPr lang="en-US" dirty="0"/>
              <a:t>Treat the symptoms:</a:t>
            </a:r>
          </a:p>
          <a:p>
            <a:pPr lvl="1"/>
            <a:r>
              <a:rPr lang="en-US" dirty="0"/>
              <a:t>Get plenty of rest.</a:t>
            </a:r>
          </a:p>
          <a:p>
            <a:pPr lvl="1"/>
            <a:r>
              <a:rPr lang="en-US" dirty="0"/>
              <a:t>Drink fluids to prevent dehydration.</a:t>
            </a:r>
          </a:p>
          <a:p>
            <a:pPr lvl="1"/>
            <a:r>
              <a:rPr lang="en-US" dirty="0"/>
              <a:t>Take medicine such as acetaminophen (Tylenol®) or </a:t>
            </a:r>
            <a:r>
              <a:rPr lang="en-US" dirty="0" err="1"/>
              <a:t>paracetamol</a:t>
            </a:r>
            <a:r>
              <a:rPr lang="en-US" dirty="0"/>
              <a:t> to reduce fever and pain.</a:t>
            </a:r>
          </a:p>
          <a:p>
            <a:pPr lvl="1"/>
            <a:r>
              <a:rPr lang="en-US" dirty="0"/>
              <a:t>Do not take aspirin and other non-steroidal anti-inflammatory drugs (NSAIDS until dengue can be ruled out to reduce the risk of bleeding).</a:t>
            </a:r>
          </a:p>
          <a:p>
            <a:pPr lvl="1"/>
            <a:r>
              <a:rPr lang="en-US" dirty="0"/>
              <a:t>If you are taking medicine for another medical condition, talk to your healthcare provider before taking additional medication.</a:t>
            </a:r>
          </a:p>
          <a:p>
            <a:r>
              <a:rPr lang="en-US" dirty="0"/>
              <a:t>If you have </a:t>
            </a:r>
            <a:r>
              <a:rPr lang="en-US" dirty="0" err="1"/>
              <a:t>chikungunya</a:t>
            </a:r>
            <a:r>
              <a:rPr lang="en-US" dirty="0"/>
              <a:t>, </a:t>
            </a:r>
            <a:r>
              <a:rPr lang="en-US" dirty="0" smtClean="0"/>
              <a:t>prevent mosquito bites for </a:t>
            </a:r>
            <a:r>
              <a:rPr lang="en-US" dirty="0"/>
              <a:t>the first week of your illness.</a:t>
            </a:r>
          </a:p>
          <a:p>
            <a:pPr lvl="1"/>
            <a:r>
              <a:rPr lang="en-US" dirty="0"/>
              <a:t>During the first week of infection, </a:t>
            </a:r>
            <a:r>
              <a:rPr lang="en-US" dirty="0" err="1"/>
              <a:t>chikungunya</a:t>
            </a:r>
            <a:r>
              <a:rPr lang="en-US" dirty="0"/>
              <a:t> virus can be found in the blood and passed from an infected person to a mosquito through mosquito bites.</a:t>
            </a:r>
          </a:p>
          <a:p>
            <a:pPr lvl="1"/>
            <a:r>
              <a:rPr lang="en-US" dirty="0"/>
              <a:t>An infected mosquito can then spread the virus to other people.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1720</Words>
  <Application>Microsoft Office PowerPoint</Application>
  <PresentationFormat>On-screen Show (4:3)</PresentationFormat>
  <Paragraphs>99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Viral Diseases</vt:lpstr>
      <vt:lpstr>HIV/ AIDS</vt:lpstr>
      <vt:lpstr>Basic facts about HIV</vt:lpstr>
      <vt:lpstr>Rotaviruses</vt:lpstr>
      <vt:lpstr>Herpes Simplex Viruses</vt:lpstr>
      <vt:lpstr>Influenza Viruses</vt:lpstr>
      <vt:lpstr>Human Papillomaviruses</vt:lpstr>
      <vt:lpstr>Chikungunya Virus</vt:lpstr>
      <vt:lpstr>Treatment</vt:lpstr>
      <vt:lpstr>Dengue Fever</vt:lpstr>
      <vt:lpstr>Symptoms of Dengue </vt:lpstr>
      <vt:lpstr>Treatment for Dengue Fever </vt:lpstr>
      <vt:lpstr>Preventing Dengue Fever </vt:lpstr>
      <vt:lpstr>Viruses and Cancer</vt:lpstr>
      <vt:lpstr>Others……</vt:lpstr>
      <vt:lpstr>M/A of Antiviral drugs </vt:lpstr>
      <vt:lpstr>Viruses in biological studies</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Viral Diseases</dc:title>
  <dc:creator>admin</dc:creator>
  <cp:lastModifiedBy>admin</cp:lastModifiedBy>
  <cp:revision>15</cp:revision>
  <dcterms:created xsi:type="dcterms:W3CDTF">2018-10-17T06:41:29Z</dcterms:created>
  <dcterms:modified xsi:type="dcterms:W3CDTF">2018-10-22T08:13:53Z</dcterms:modified>
</cp:coreProperties>
</file>