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311" r:id="rId4"/>
    <p:sldId id="312" r:id="rId5"/>
    <p:sldId id="318" r:id="rId6"/>
    <p:sldId id="268" r:id="rId7"/>
    <p:sldId id="264" r:id="rId8"/>
    <p:sldId id="273" r:id="rId9"/>
    <p:sldId id="313" r:id="rId10"/>
    <p:sldId id="314" r:id="rId11"/>
    <p:sldId id="315" r:id="rId12"/>
    <p:sldId id="316" r:id="rId13"/>
    <p:sldId id="317" r:id="rId14"/>
    <p:sldId id="262" r:id="rId15"/>
    <p:sldId id="270" r:id="rId16"/>
    <p:sldId id="276" r:id="rId17"/>
    <p:sldId id="277" r:id="rId18"/>
    <p:sldId id="279" r:id="rId19"/>
    <p:sldId id="280" r:id="rId20"/>
    <p:sldId id="281" r:id="rId21"/>
    <p:sldId id="282" r:id="rId22"/>
    <p:sldId id="319" r:id="rId23"/>
    <p:sldId id="283" r:id="rId24"/>
    <p:sldId id="284" r:id="rId25"/>
    <p:sldId id="285" r:id="rId26"/>
    <p:sldId id="286" r:id="rId27"/>
    <p:sldId id="287" r:id="rId28"/>
    <p:sldId id="288" r:id="rId29"/>
    <p:sldId id="289" r:id="rId30"/>
    <p:sldId id="291" r:id="rId31"/>
    <p:sldId id="292" r:id="rId32"/>
    <p:sldId id="293" r:id="rId33"/>
    <p:sldId id="294" r:id="rId34"/>
    <p:sldId id="295" r:id="rId35"/>
    <p:sldId id="296" r:id="rId36"/>
    <p:sldId id="297" r:id="rId37"/>
    <p:sldId id="298" r:id="rId38"/>
    <p:sldId id="310" r:id="rId39"/>
    <p:sldId id="299" r:id="rId40"/>
    <p:sldId id="300" r:id="rId41"/>
    <p:sldId id="301" r:id="rId42"/>
    <p:sldId id="302" r:id="rId43"/>
    <p:sldId id="303" r:id="rId44"/>
    <p:sldId id="304" r:id="rId45"/>
    <p:sldId id="305" r:id="rId46"/>
    <p:sldId id="306" r:id="rId47"/>
    <p:sldId id="307" r:id="rId48"/>
    <p:sldId id="308" r:id="rId49"/>
    <p:sldId id="309" r:id="rId5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26" autoAdjust="0"/>
    <p:restoredTop sz="94660"/>
  </p:normalViewPr>
  <p:slideViewPr>
    <p:cSldViewPr>
      <p:cViewPr varScale="1">
        <p:scale>
          <a:sx n="67" d="100"/>
          <a:sy n="67" d="100"/>
        </p:scale>
        <p:origin x="1422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D48AE-D6E0-4267-AC9A-5CBAC0D3957D}" type="datetimeFigureOut">
              <a:rPr lang="en-US" smtClean="0"/>
              <a:t>31-Jul-18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F9C72-7ABB-4AE1-8064-1146CFE247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8191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D48AE-D6E0-4267-AC9A-5CBAC0D3957D}" type="datetimeFigureOut">
              <a:rPr lang="en-US" smtClean="0"/>
              <a:t>31-Jul-18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F9C72-7ABB-4AE1-8064-1146CFE247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491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D48AE-D6E0-4267-AC9A-5CBAC0D3957D}" type="datetimeFigureOut">
              <a:rPr lang="en-US" smtClean="0"/>
              <a:t>31-Jul-18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F9C72-7ABB-4AE1-8064-1146CFE247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2814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D48AE-D6E0-4267-AC9A-5CBAC0D3957D}" type="datetimeFigureOut">
              <a:rPr lang="en-US" smtClean="0"/>
              <a:t>31-Jul-18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F9C72-7ABB-4AE1-8064-1146CFE247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212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D48AE-D6E0-4267-AC9A-5CBAC0D3957D}" type="datetimeFigureOut">
              <a:rPr lang="en-US" smtClean="0"/>
              <a:t>31-Jul-18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F9C72-7ABB-4AE1-8064-1146CFE247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871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D48AE-D6E0-4267-AC9A-5CBAC0D3957D}" type="datetimeFigureOut">
              <a:rPr lang="en-US" smtClean="0"/>
              <a:t>31-Jul-18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F9C72-7ABB-4AE1-8064-1146CFE247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384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D48AE-D6E0-4267-AC9A-5CBAC0D3957D}" type="datetimeFigureOut">
              <a:rPr lang="en-US" smtClean="0"/>
              <a:t>31-Jul-18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F9C72-7ABB-4AE1-8064-1146CFE247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084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D48AE-D6E0-4267-AC9A-5CBAC0D3957D}" type="datetimeFigureOut">
              <a:rPr lang="en-US" smtClean="0"/>
              <a:t>31-Jul-18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F9C72-7ABB-4AE1-8064-1146CFE247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8326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D48AE-D6E0-4267-AC9A-5CBAC0D3957D}" type="datetimeFigureOut">
              <a:rPr lang="en-US" smtClean="0"/>
              <a:t>31-Jul-18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F9C72-7ABB-4AE1-8064-1146CFE247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8491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D48AE-D6E0-4267-AC9A-5CBAC0D3957D}" type="datetimeFigureOut">
              <a:rPr lang="en-US" smtClean="0"/>
              <a:t>31-Jul-18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F9C72-7ABB-4AE1-8064-1146CFE247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5422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D48AE-D6E0-4267-AC9A-5CBAC0D3957D}" type="datetimeFigureOut">
              <a:rPr lang="en-US" smtClean="0"/>
              <a:t>31-Jul-18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F9C72-7ABB-4AE1-8064-1146CFE247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098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7D48AE-D6E0-4267-AC9A-5CBAC0D3957D}" type="datetimeFigureOut">
              <a:rPr lang="en-US" smtClean="0"/>
              <a:t>31-Jul-18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F9C72-7ABB-4AE1-8064-1146CFE247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366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4.w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gi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15.w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18.w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4.wmf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7.wmf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8800" dirty="0" smtClean="0">
                <a:solidFill>
                  <a:srgbClr val="C00000"/>
                </a:solidFill>
                <a:latin typeface="Algerian" pitchFamily="82" charset="0"/>
              </a:rPr>
              <a:t>Glycosides</a:t>
            </a:r>
            <a:endParaRPr lang="en-US" sz="8800" dirty="0">
              <a:solidFill>
                <a:srgbClr val="C00000"/>
              </a:solidFill>
              <a:latin typeface="Algerian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BPH-122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2782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/>
          </a:bodyPr>
          <a:lstStyle/>
          <a:p>
            <a:r>
              <a:rPr lang="en-US" sz="3100" b="1" dirty="0">
                <a:solidFill>
                  <a:srgbClr val="7030A0"/>
                </a:solidFill>
              </a:rPr>
              <a:t>On the basis of chemical nature of </a:t>
            </a:r>
            <a:r>
              <a:rPr lang="en-US" sz="3100" b="1" dirty="0" err="1" smtClean="0">
                <a:solidFill>
                  <a:srgbClr val="7030A0"/>
                </a:solidFill>
              </a:rPr>
              <a:t>aglycones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76300"/>
            <a:ext cx="8610600" cy="5829300"/>
          </a:xfrm>
        </p:spPr>
        <p:txBody>
          <a:bodyPr>
            <a:noAutofit/>
          </a:bodyPr>
          <a:lstStyle/>
          <a:p>
            <a:pPr marL="400050"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100" b="1" dirty="0" smtClean="0">
                <a:solidFill>
                  <a:srgbClr val="00B0F0"/>
                </a:solidFill>
              </a:rPr>
              <a:t>Steroidal/</a:t>
            </a:r>
            <a:r>
              <a:rPr lang="en-US" sz="2100" b="1" dirty="0" err="1" smtClean="0">
                <a:solidFill>
                  <a:srgbClr val="00B0F0"/>
                </a:solidFill>
              </a:rPr>
              <a:t>Cardioactive</a:t>
            </a:r>
            <a:r>
              <a:rPr lang="en-US" sz="2100" b="1" dirty="0" smtClean="0">
                <a:solidFill>
                  <a:srgbClr val="00B0F0"/>
                </a:solidFill>
              </a:rPr>
              <a:t> </a:t>
            </a:r>
            <a:r>
              <a:rPr lang="en-US" sz="2100" b="1" dirty="0">
                <a:solidFill>
                  <a:srgbClr val="00B0F0"/>
                </a:solidFill>
              </a:rPr>
              <a:t>glycosides: </a:t>
            </a:r>
            <a:r>
              <a:rPr lang="en-US" sz="2100" dirty="0"/>
              <a:t>Contains sterol as an </a:t>
            </a:r>
            <a:r>
              <a:rPr lang="en-US" sz="2100" dirty="0" err="1"/>
              <a:t>aglycone</a:t>
            </a:r>
            <a:r>
              <a:rPr lang="en-US" sz="2100" dirty="0"/>
              <a:t> e.g. digitalis, </a:t>
            </a:r>
            <a:r>
              <a:rPr lang="en-US" sz="2100" dirty="0" err="1"/>
              <a:t>strophanthus</a:t>
            </a:r>
            <a:r>
              <a:rPr lang="en-US" sz="2100" dirty="0"/>
              <a:t> etc.</a:t>
            </a:r>
          </a:p>
          <a:p>
            <a:pPr marL="400050"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100" b="1" dirty="0">
                <a:solidFill>
                  <a:srgbClr val="00B0F0"/>
                </a:solidFill>
              </a:rPr>
              <a:t>Flavonoid glycoside: </a:t>
            </a:r>
            <a:r>
              <a:rPr lang="en-US" sz="2100" dirty="0"/>
              <a:t>Contains flavonoid as </a:t>
            </a:r>
            <a:r>
              <a:rPr lang="en-US" sz="2100" dirty="0" err="1"/>
              <a:t>aglycone</a:t>
            </a:r>
            <a:r>
              <a:rPr lang="en-US" sz="2100" dirty="0"/>
              <a:t> e.g. </a:t>
            </a:r>
            <a:r>
              <a:rPr lang="en-US" sz="2100" dirty="0" err="1"/>
              <a:t>rutin</a:t>
            </a:r>
            <a:endParaRPr lang="en-US" sz="2100" dirty="0"/>
          </a:p>
          <a:p>
            <a:pPr marL="400050"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100" b="1" dirty="0" err="1">
                <a:solidFill>
                  <a:srgbClr val="00B0F0"/>
                </a:solidFill>
              </a:rPr>
              <a:t>Anthracene</a:t>
            </a:r>
            <a:r>
              <a:rPr lang="en-US" sz="2100" b="1" dirty="0">
                <a:solidFill>
                  <a:srgbClr val="00B0F0"/>
                </a:solidFill>
              </a:rPr>
              <a:t> glycosides: </a:t>
            </a:r>
            <a:r>
              <a:rPr lang="en-US" sz="2100" dirty="0"/>
              <a:t>Sugar moiety attached to an </a:t>
            </a:r>
            <a:r>
              <a:rPr lang="en-US" sz="2100" dirty="0" err="1"/>
              <a:t>anthracene</a:t>
            </a:r>
            <a:r>
              <a:rPr lang="en-US" sz="2100" dirty="0"/>
              <a:t> </a:t>
            </a:r>
            <a:r>
              <a:rPr lang="en-US" sz="2100" dirty="0" err="1"/>
              <a:t>aglycone</a:t>
            </a:r>
            <a:r>
              <a:rPr lang="en-US" sz="2100" dirty="0"/>
              <a:t> e.g. </a:t>
            </a:r>
            <a:r>
              <a:rPr lang="en-US" sz="2100" dirty="0" err="1"/>
              <a:t>aloin</a:t>
            </a:r>
            <a:endParaRPr lang="en-US" sz="2100" dirty="0"/>
          </a:p>
          <a:p>
            <a:pPr marL="400050"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100" b="1" dirty="0" err="1">
                <a:solidFill>
                  <a:srgbClr val="00B0F0"/>
                </a:solidFill>
              </a:rPr>
              <a:t>Cyanogenic</a:t>
            </a:r>
            <a:r>
              <a:rPr lang="en-US" sz="2100" b="1" dirty="0">
                <a:solidFill>
                  <a:srgbClr val="00B0F0"/>
                </a:solidFill>
              </a:rPr>
              <a:t> glycoside: </a:t>
            </a:r>
            <a:r>
              <a:rPr lang="en-US" sz="2100" dirty="0"/>
              <a:t>Cyanogen is the </a:t>
            </a:r>
            <a:r>
              <a:rPr lang="en-US" sz="2100" dirty="0" err="1"/>
              <a:t>aglycone</a:t>
            </a:r>
            <a:r>
              <a:rPr lang="en-US" sz="2100" dirty="0"/>
              <a:t> part e.g. </a:t>
            </a:r>
            <a:r>
              <a:rPr lang="en-US" sz="2100" dirty="0" err="1"/>
              <a:t>prunasin</a:t>
            </a:r>
            <a:endParaRPr lang="en-US" sz="2100" dirty="0"/>
          </a:p>
          <a:p>
            <a:pPr marL="400050"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100" b="1" dirty="0">
                <a:solidFill>
                  <a:srgbClr val="00B0F0"/>
                </a:solidFill>
              </a:rPr>
              <a:t>Alcohol glycoside: </a:t>
            </a:r>
            <a:r>
              <a:rPr lang="en-US" sz="2100" dirty="0"/>
              <a:t>alcohol compounds attached to sugar e.g. </a:t>
            </a:r>
            <a:r>
              <a:rPr lang="en-US" sz="2100" dirty="0" err="1"/>
              <a:t>salicin</a:t>
            </a:r>
            <a:endParaRPr lang="en-US" sz="2100" dirty="0"/>
          </a:p>
          <a:p>
            <a:pPr marL="400050"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100" b="1" dirty="0">
                <a:solidFill>
                  <a:srgbClr val="00B0F0"/>
                </a:solidFill>
              </a:rPr>
              <a:t>Lactone glycosides: </a:t>
            </a:r>
            <a:r>
              <a:rPr lang="en-US" sz="2100" dirty="0"/>
              <a:t>e.g. </a:t>
            </a:r>
            <a:r>
              <a:rPr lang="en-US" sz="2100" dirty="0" err="1"/>
              <a:t>hydroxy</a:t>
            </a:r>
            <a:r>
              <a:rPr lang="en-US" sz="2100" dirty="0"/>
              <a:t> </a:t>
            </a:r>
            <a:r>
              <a:rPr lang="en-US" sz="2100" dirty="0" err="1"/>
              <a:t>coumarin</a:t>
            </a:r>
            <a:r>
              <a:rPr lang="en-US" sz="2100" dirty="0"/>
              <a:t> </a:t>
            </a:r>
          </a:p>
          <a:p>
            <a:pPr marL="400050"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100" b="1" dirty="0" err="1">
                <a:solidFill>
                  <a:srgbClr val="00B0F0"/>
                </a:solidFill>
              </a:rPr>
              <a:t>Isothiocyanate</a:t>
            </a:r>
            <a:r>
              <a:rPr lang="en-US" sz="2100" b="1" dirty="0">
                <a:solidFill>
                  <a:srgbClr val="00B0F0"/>
                </a:solidFill>
              </a:rPr>
              <a:t>: </a:t>
            </a:r>
            <a:r>
              <a:rPr lang="en-US" sz="2100" dirty="0"/>
              <a:t>e.g. </a:t>
            </a:r>
            <a:r>
              <a:rPr lang="en-US" sz="2100" dirty="0" err="1"/>
              <a:t>sinalbin</a:t>
            </a:r>
            <a:endParaRPr lang="en-US" sz="2100" dirty="0"/>
          </a:p>
          <a:p>
            <a:pPr marL="400050"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100" b="1" dirty="0" err="1">
                <a:solidFill>
                  <a:srgbClr val="00B0F0"/>
                </a:solidFill>
              </a:rPr>
              <a:t>Saponin</a:t>
            </a:r>
            <a:r>
              <a:rPr lang="en-US" sz="2100" b="1" dirty="0">
                <a:solidFill>
                  <a:srgbClr val="00B0F0"/>
                </a:solidFill>
              </a:rPr>
              <a:t> glycosides: </a:t>
            </a:r>
            <a:r>
              <a:rPr lang="en-US" sz="2100" dirty="0"/>
              <a:t>e.g. </a:t>
            </a:r>
            <a:r>
              <a:rPr lang="en-US" sz="2100" dirty="0" err="1"/>
              <a:t>dioscin</a:t>
            </a:r>
            <a:endParaRPr lang="en-US" sz="2100" dirty="0"/>
          </a:p>
          <a:p>
            <a:pPr>
              <a:lnSpc>
                <a:spcPct val="150000"/>
              </a:lnSpc>
            </a:pPr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38848758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914400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rgbClr val="7030A0"/>
                </a:solidFill>
              </a:rPr>
              <a:t>On the basis of types of sugar </a:t>
            </a:r>
            <a:r>
              <a:rPr lang="en-US" sz="2800" b="1" dirty="0" smtClean="0">
                <a:solidFill>
                  <a:srgbClr val="7030A0"/>
                </a:solidFill>
              </a:rPr>
              <a:t>attached / Glycone part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1066800"/>
            <a:ext cx="8610600" cy="5548313"/>
          </a:xfrm>
        </p:spPr>
        <p:txBody>
          <a:bodyPr>
            <a:normAutofit/>
          </a:bodyPr>
          <a:lstStyle/>
          <a:p>
            <a:pPr lvl="0" algn="just">
              <a:buFont typeface="Wingdings" panose="05000000000000000000" pitchFamily="2" charset="2"/>
              <a:buChar char="§"/>
            </a:pPr>
            <a:r>
              <a:rPr lang="en-US" sz="2200" b="1" dirty="0">
                <a:solidFill>
                  <a:schemeClr val="accent5"/>
                </a:solidFill>
              </a:rPr>
              <a:t>Glucose</a:t>
            </a:r>
            <a:r>
              <a:rPr lang="en-US" sz="2200" dirty="0"/>
              <a:t> </a:t>
            </a:r>
            <a:r>
              <a:rPr lang="en-US" sz="2200" dirty="0" smtClean="0"/>
              <a:t>- </a:t>
            </a:r>
            <a:r>
              <a:rPr lang="en-US" sz="2200" dirty="0" err="1"/>
              <a:t>glucoside</a:t>
            </a:r>
            <a:r>
              <a:rPr lang="en-US" sz="2200" dirty="0"/>
              <a:t> group like in </a:t>
            </a:r>
            <a:r>
              <a:rPr lang="en-US" sz="2200" dirty="0" err="1"/>
              <a:t>Sennoside</a:t>
            </a:r>
            <a:r>
              <a:rPr lang="en-US" sz="2200" dirty="0"/>
              <a:t>.</a:t>
            </a:r>
          </a:p>
          <a:p>
            <a:pPr lvl="0" algn="just">
              <a:buFont typeface="Wingdings" panose="05000000000000000000" pitchFamily="2" charset="2"/>
              <a:buChar char="§"/>
            </a:pPr>
            <a:r>
              <a:rPr lang="en-US" sz="2200" b="1" dirty="0" err="1">
                <a:solidFill>
                  <a:schemeClr val="accent5"/>
                </a:solidFill>
              </a:rPr>
              <a:t>Rhamnose</a:t>
            </a:r>
            <a:r>
              <a:rPr lang="en-US" sz="2200" b="1" dirty="0">
                <a:solidFill>
                  <a:schemeClr val="accent5"/>
                </a:solidFill>
              </a:rPr>
              <a:t> </a:t>
            </a:r>
            <a:r>
              <a:rPr lang="en-US" sz="2200" dirty="0" smtClean="0"/>
              <a:t>- </a:t>
            </a:r>
            <a:r>
              <a:rPr lang="en-US" sz="2200" dirty="0" err="1"/>
              <a:t>Rhamnoside</a:t>
            </a:r>
            <a:r>
              <a:rPr lang="en-US" sz="2200" dirty="0"/>
              <a:t> like in </a:t>
            </a:r>
            <a:r>
              <a:rPr lang="en-US" sz="2200" dirty="0" err="1"/>
              <a:t>frangullin</a:t>
            </a:r>
            <a:r>
              <a:rPr lang="en-US" sz="2200" dirty="0"/>
              <a:t>. </a:t>
            </a:r>
          </a:p>
          <a:p>
            <a:pPr lvl="0" algn="just">
              <a:buFont typeface="Wingdings" panose="05000000000000000000" pitchFamily="2" charset="2"/>
              <a:buChar char="§"/>
            </a:pPr>
            <a:r>
              <a:rPr lang="en-US" sz="2200" b="1" dirty="0" err="1">
                <a:solidFill>
                  <a:schemeClr val="accent5"/>
                </a:solidFill>
              </a:rPr>
              <a:t>Digitoxose</a:t>
            </a:r>
            <a:r>
              <a:rPr lang="en-US" sz="2200" b="1" dirty="0">
                <a:solidFill>
                  <a:schemeClr val="accent5"/>
                </a:solidFill>
              </a:rPr>
              <a:t> - </a:t>
            </a:r>
            <a:r>
              <a:rPr lang="en-US" sz="2200" dirty="0" err="1"/>
              <a:t>Digitoxoside</a:t>
            </a:r>
            <a:r>
              <a:rPr lang="en-US" sz="2200" dirty="0"/>
              <a:t> like in digoxin.</a:t>
            </a:r>
          </a:p>
          <a:p>
            <a:pPr lvl="0" algn="just">
              <a:buFont typeface="Wingdings" panose="05000000000000000000" pitchFamily="2" charset="2"/>
              <a:buChar char="§"/>
            </a:pPr>
            <a:r>
              <a:rPr lang="en-US" sz="2200" b="1" dirty="0">
                <a:solidFill>
                  <a:schemeClr val="accent5"/>
                </a:solidFill>
              </a:rPr>
              <a:t>Glucose and </a:t>
            </a:r>
            <a:r>
              <a:rPr lang="en-US" sz="2200" b="1" dirty="0" err="1">
                <a:solidFill>
                  <a:schemeClr val="accent5"/>
                </a:solidFill>
              </a:rPr>
              <a:t>Rhammnose</a:t>
            </a:r>
            <a:r>
              <a:rPr lang="en-US" sz="2200" b="1" dirty="0">
                <a:solidFill>
                  <a:schemeClr val="accent5"/>
                </a:solidFill>
              </a:rPr>
              <a:t> </a:t>
            </a:r>
            <a:r>
              <a:rPr lang="en-US" sz="2200" dirty="0" smtClean="0"/>
              <a:t>- </a:t>
            </a:r>
            <a:r>
              <a:rPr lang="en-US" sz="2200" dirty="0" err="1"/>
              <a:t>Glucorhamnoside</a:t>
            </a:r>
            <a:r>
              <a:rPr lang="en-US" sz="2200" dirty="0"/>
              <a:t> _ </a:t>
            </a:r>
            <a:r>
              <a:rPr lang="en-US" sz="2200" dirty="0" err="1"/>
              <a:t>glucofrangulin</a:t>
            </a:r>
            <a:r>
              <a:rPr lang="en-US" sz="2200" dirty="0"/>
              <a:t>.</a:t>
            </a:r>
          </a:p>
          <a:p>
            <a:pPr lvl="0" algn="just">
              <a:buFont typeface="Wingdings" panose="05000000000000000000" pitchFamily="2" charset="2"/>
              <a:buChar char="§"/>
            </a:pPr>
            <a:r>
              <a:rPr lang="en-US" sz="2200" b="1" dirty="0" err="1">
                <a:solidFill>
                  <a:schemeClr val="accent5"/>
                </a:solidFill>
              </a:rPr>
              <a:t>Rhamnose</a:t>
            </a:r>
            <a:r>
              <a:rPr lang="en-US" sz="2200" b="1" dirty="0">
                <a:solidFill>
                  <a:schemeClr val="accent5"/>
                </a:solidFill>
              </a:rPr>
              <a:t> and glucose - </a:t>
            </a:r>
            <a:r>
              <a:rPr lang="en-US" sz="2200" dirty="0" err="1"/>
              <a:t>Rhamnoglucoside</a:t>
            </a:r>
            <a:r>
              <a:rPr lang="en-US" sz="2200" dirty="0"/>
              <a:t> _ </a:t>
            </a:r>
            <a:r>
              <a:rPr lang="en-US" sz="2200" dirty="0" err="1"/>
              <a:t>Rutin</a:t>
            </a:r>
            <a:r>
              <a:rPr lang="en-US" sz="2200" dirty="0"/>
              <a:t>.</a:t>
            </a:r>
          </a:p>
          <a:p>
            <a:pPr marL="0" indent="0" algn="just">
              <a:buNone/>
            </a:pPr>
            <a:r>
              <a:rPr lang="en-US" sz="2200" b="1" dirty="0"/>
              <a:t>Limitation:</a:t>
            </a:r>
          </a:p>
          <a:p>
            <a:pPr marL="971550" lvl="0" indent="-457200" algn="just">
              <a:buFont typeface="Wingdings" panose="05000000000000000000" pitchFamily="2" charset="2"/>
              <a:buChar char="Ø"/>
            </a:pPr>
            <a:r>
              <a:rPr lang="en-US" sz="2200" dirty="0"/>
              <a:t>It is </a:t>
            </a:r>
            <a:r>
              <a:rPr lang="en-US" sz="2200" b="1" dirty="0"/>
              <a:t>unable to comprise all the glycosides</a:t>
            </a:r>
            <a:r>
              <a:rPr lang="en-US" sz="2200" dirty="0"/>
              <a:t>, only a few sugars are known.</a:t>
            </a:r>
          </a:p>
          <a:p>
            <a:pPr marL="971550" lvl="0" indent="-457200" algn="just">
              <a:buFont typeface="Wingdings" panose="05000000000000000000" pitchFamily="2" charset="2"/>
              <a:buChar char="Ø"/>
            </a:pPr>
            <a:r>
              <a:rPr lang="en-US" sz="2200" dirty="0"/>
              <a:t>Gives </a:t>
            </a:r>
            <a:r>
              <a:rPr lang="en-US" sz="2200" b="1" dirty="0"/>
              <a:t>no information about the biological activity </a:t>
            </a:r>
            <a:r>
              <a:rPr lang="en-US" sz="2200" dirty="0"/>
              <a:t>of the glycoside.</a:t>
            </a:r>
          </a:p>
          <a:p>
            <a:pPr marL="971550" lvl="0" indent="-457200" algn="just">
              <a:buFont typeface="Wingdings" panose="05000000000000000000" pitchFamily="2" charset="2"/>
              <a:buChar char="Ø"/>
            </a:pPr>
            <a:r>
              <a:rPr lang="en-US" sz="2200" dirty="0"/>
              <a:t>One </a:t>
            </a:r>
            <a:r>
              <a:rPr lang="en-US" sz="2200" b="1" dirty="0"/>
              <a:t>can’t be concerned about the chemistry of </a:t>
            </a:r>
            <a:r>
              <a:rPr lang="en-US" sz="2200" b="1" dirty="0" err="1"/>
              <a:t>aglycone</a:t>
            </a:r>
            <a:r>
              <a:rPr lang="en-US" sz="2200" b="1" dirty="0"/>
              <a:t> </a:t>
            </a:r>
            <a:r>
              <a:rPr lang="en-US" sz="2200" dirty="0"/>
              <a:t>molecules here.</a:t>
            </a:r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3335827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33337"/>
            <a:ext cx="8229600" cy="639762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rgbClr val="7030A0"/>
                </a:solidFill>
              </a:rPr>
              <a:t>On the basis pharmacological </a:t>
            </a:r>
            <a:r>
              <a:rPr lang="en-US" sz="2400" b="1" dirty="0" smtClean="0">
                <a:solidFill>
                  <a:srgbClr val="7030A0"/>
                </a:solidFill>
              </a:rPr>
              <a:t>effects/Therapeutic effects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9550" y="673098"/>
            <a:ext cx="8782050" cy="6032501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n-US" sz="2400" b="1" dirty="0">
                <a:solidFill>
                  <a:srgbClr val="00B0F0"/>
                </a:solidFill>
              </a:rPr>
              <a:t>CHF and cardiac muscles stimulators such as: </a:t>
            </a:r>
            <a:endParaRPr lang="en-US" sz="2400" dirty="0">
              <a:solidFill>
                <a:srgbClr val="00B0F0"/>
              </a:solidFill>
            </a:endParaRPr>
          </a:p>
          <a:p>
            <a:pPr marL="800100">
              <a:buFont typeface="+mj-lt"/>
              <a:buAutoNum type="alphaLcParenR"/>
            </a:pPr>
            <a:r>
              <a:rPr lang="en-US" sz="2400" b="1" dirty="0" smtClean="0"/>
              <a:t>Digitalis </a:t>
            </a:r>
            <a:r>
              <a:rPr lang="en-US" sz="2400" b="1" dirty="0"/>
              <a:t>glycosides:  </a:t>
            </a:r>
            <a:r>
              <a:rPr lang="en-US" sz="2400" dirty="0"/>
              <a:t>digoxin, </a:t>
            </a:r>
            <a:r>
              <a:rPr lang="en-US" sz="2400" dirty="0" err="1"/>
              <a:t>digitoxin</a:t>
            </a:r>
            <a:r>
              <a:rPr lang="en-US" sz="2400" dirty="0"/>
              <a:t>, </a:t>
            </a:r>
            <a:r>
              <a:rPr lang="en-US" sz="2400" dirty="0" err="1"/>
              <a:t>gitoxin</a:t>
            </a:r>
            <a:r>
              <a:rPr lang="en-US" sz="2400" dirty="0"/>
              <a:t> (Fox glove leaves).</a:t>
            </a:r>
          </a:p>
          <a:p>
            <a:pPr marL="800100">
              <a:buFont typeface="+mj-lt"/>
              <a:buAutoNum type="alphaLcParenR"/>
            </a:pPr>
            <a:r>
              <a:rPr lang="en-US" sz="2400" b="1" dirty="0" err="1"/>
              <a:t>Ouabain</a:t>
            </a:r>
            <a:r>
              <a:rPr lang="en-US" sz="2400" b="1" dirty="0"/>
              <a:t>: </a:t>
            </a:r>
            <a:r>
              <a:rPr lang="en-US" sz="2400" dirty="0" err="1"/>
              <a:t>Strophanthus</a:t>
            </a:r>
            <a:r>
              <a:rPr lang="en-US" sz="2400" dirty="0"/>
              <a:t> </a:t>
            </a:r>
            <a:r>
              <a:rPr lang="en-US" sz="2400" dirty="0" err="1"/>
              <a:t>gratus</a:t>
            </a:r>
            <a:r>
              <a:rPr lang="en-US" sz="2400" dirty="0"/>
              <a:t> seeds.</a:t>
            </a:r>
          </a:p>
          <a:p>
            <a:pPr marL="800100">
              <a:buFont typeface="+mj-lt"/>
              <a:buAutoNum type="alphaLcParenR"/>
            </a:pPr>
            <a:r>
              <a:rPr lang="en-US" sz="2400" b="1" dirty="0"/>
              <a:t>K-</a:t>
            </a:r>
            <a:r>
              <a:rPr lang="en-US" sz="2400" b="1" dirty="0" err="1"/>
              <a:t>strophanthin</a:t>
            </a:r>
            <a:r>
              <a:rPr lang="en-US" sz="2400" dirty="0" smtClean="0"/>
              <a:t> </a:t>
            </a:r>
            <a:r>
              <a:rPr lang="en-US" sz="2400" dirty="0"/>
              <a:t>-</a:t>
            </a:r>
            <a:r>
              <a:rPr lang="en-US" sz="2400" dirty="0" err="1"/>
              <a:t>Strophanthus</a:t>
            </a:r>
            <a:r>
              <a:rPr lang="en-US" sz="2400" dirty="0"/>
              <a:t> </a:t>
            </a:r>
            <a:r>
              <a:rPr lang="en-US" sz="2400" dirty="0" err="1"/>
              <a:t>kombe</a:t>
            </a:r>
            <a:r>
              <a:rPr lang="en-US" sz="2400" dirty="0"/>
              <a:t> </a:t>
            </a:r>
            <a:r>
              <a:rPr lang="en-US" sz="2400" dirty="0" smtClean="0"/>
              <a:t>seeds.</a:t>
            </a:r>
          </a:p>
          <a:p>
            <a:pPr marL="800100">
              <a:buFont typeface="+mj-lt"/>
              <a:buAutoNum type="alphaLcParenR"/>
            </a:pPr>
            <a:r>
              <a:rPr lang="en-US" sz="2400" b="1" dirty="0" err="1"/>
              <a:t>Scillaren</a:t>
            </a:r>
            <a:r>
              <a:rPr lang="en-US" sz="2400" b="1" dirty="0"/>
              <a:t> A,B </a:t>
            </a:r>
            <a:r>
              <a:rPr lang="en-US" sz="2400" dirty="0"/>
              <a:t>which isolated from red and white </a:t>
            </a:r>
            <a:r>
              <a:rPr lang="en-US" sz="2400" dirty="0" err="1"/>
              <a:t>Squill</a:t>
            </a:r>
            <a:r>
              <a:rPr lang="en-US" sz="2400" dirty="0"/>
              <a:t> bulbs.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00B0F0"/>
                </a:solidFill>
              </a:rPr>
              <a:t>Laxative group of glycosides:</a:t>
            </a:r>
          </a:p>
          <a:p>
            <a:pPr marL="800100">
              <a:buFont typeface="+mj-lt"/>
              <a:buAutoNum type="alphaLcParenR"/>
            </a:pPr>
            <a:r>
              <a:rPr lang="en-US" sz="2400" b="1" dirty="0" err="1"/>
              <a:t>Sennoside</a:t>
            </a:r>
            <a:r>
              <a:rPr lang="en-US" sz="2400" b="1" dirty="0"/>
              <a:t> A, B, C, D </a:t>
            </a:r>
            <a:r>
              <a:rPr lang="en-US" sz="2400" dirty="0"/>
              <a:t>(</a:t>
            </a:r>
            <a:r>
              <a:rPr lang="en-US" sz="2400" dirty="0" err="1"/>
              <a:t>Senna</a:t>
            </a:r>
            <a:r>
              <a:rPr lang="en-US" sz="2400" dirty="0"/>
              <a:t> leaves and fruits).</a:t>
            </a:r>
          </a:p>
          <a:p>
            <a:pPr marL="800100">
              <a:buFont typeface="+mj-lt"/>
              <a:buAutoNum type="alphaLcParenR"/>
            </a:pPr>
            <a:r>
              <a:rPr lang="en-US" sz="2400" b="1" dirty="0" err="1"/>
              <a:t>Cascaroside</a:t>
            </a:r>
            <a:r>
              <a:rPr lang="en-US" sz="2400" b="1" dirty="0"/>
              <a:t> A,B </a:t>
            </a:r>
            <a:r>
              <a:rPr lang="en-US" sz="2400" dirty="0"/>
              <a:t>(Cascara bark).</a:t>
            </a:r>
          </a:p>
          <a:p>
            <a:pPr marL="800100">
              <a:buFont typeface="+mj-lt"/>
              <a:buAutoNum type="alphaLcParenR"/>
            </a:pPr>
            <a:r>
              <a:rPr lang="en-US" sz="2400" b="1" dirty="0" err="1"/>
              <a:t>Frangulin</a:t>
            </a:r>
            <a:r>
              <a:rPr lang="en-US" sz="2400" b="1" dirty="0"/>
              <a:t> and </a:t>
            </a:r>
            <a:r>
              <a:rPr lang="en-US" sz="2400" b="1" dirty="0" err="1" smtClean="0"/>
              <a:t>glucofrangulin</a:t>
            </a:r>
            <a:r>
              <a:rPr lang="en-US" sz="2400" b="1" dirty="0" smtClean="0"/>
              <a:t> </a:t>
            </a:r>
            <a:r>
              <a:rPr lang="en-US" sz="2400" dirty="0" smtClean="0"/>
              <a:t>(</a:t>
            </a:r>
            <a:r>
              <a:rPr lang="en-US" sz="2400" dirty="0" err="1"/>
              <a:t>Frangula</a:t>
            </a:r>
            <a:r>
              <a:rPr lang="en-US" sz="2400" dirty="0"/>
              <a:t> bark).</a:t>
            </a:r>
          </a:p>
          <a:p>
            <a:pPr marL="800100">
              <a:buFont typeface="+mj-lt"/>
              <a:buAutoNum type="alphaLcParenR"/>
            </a:pPr>
            <a:r>
              <a:rPr lang="en-US" sz="2400" b="1" dirty="0" err="1"/>
              <a:t>Aloin</a:t>
            </a:r>
            <a:r>
              <a:rPr lang="en-US" sz="2400" b="1" dirty="0"/>
              <a:t> and </a:t>
            </a:r>
            <a:r>
              <a:rPr lang="en-US" sz="2400" b="1" dirty="0" err="1"/>
              <a:t>barbaloin</a:t>
            </a:r>
            <a:r>
              <a:rPr lang="en-US" sz="2400" b="1" dirty="0"/>
              <a:t> </a:t>
            </a:r>
            <a:r>
              <a:rPr lang="en-US" sz="2400" dirty="0"/>
              <a:t>(Aloe </a:t>
            </a:r>
            <a:r>
              <a:rPr lang="en-US" sz="2400" dirty="0" err="1"/>
              <a:t>vera</a:t>
            </a:r>
            <a:r>
              <a:rPr lang="en-US" sz="2400" dirty="0"/>
              <a:t> and Aloe </a:t>
            </a:r>
            <a:r>
              <a:rPr lang="en-US" sz="2400" dirty="0" err="1"/>
              <a:t>barbadensis</a:t>
            </a:r>
            <a:r>
              <a:rPr lang="en-US" sz="2400" dirty="0"/>
              <a:t> juice).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00B0F0"/>
                </a:solidFill>
              </a:rPr>
              <a:t>Local irritant group:</a:t>
            </a:r>
          </a:p>
          <a:p>
            <a:pPr marL="742950" indent="-228600">
              <a:buFont typeface="+mj-lt"/>
              <a:buAutoNum type="alphaLcParenR"/>
            </a:pPr>
            <a:r>
              <a:rPr lang="en-US" sz="2400" b="1" dirty="0" smtClean="0"/>
              <a:t> </a:t>
            </a:r>
            <a:r>
              <a:rPr lang="en-US" sz="2400" b="1" dirty="0" err="1" smtClean="0"/>
              <a:t>Sinigrin</a:t>
            </a:r>
            <a:r>
              <a:rPr lang="en-US" sz="2400" b="1" dirty="0" smtClean="0"/>
              <a:t> </a:t>
            </a:r>
            <a:r>
              <a:rPr lang="en-US" sz="2400" dirty="0" smtClean="0"/>
              <a:t>(</a:t>
            </a:r>
            <a:r>
              <a:rPr lang="en-US" sz="2400" b="1" dirty="0" smtClean="0">
                <a:solidFill>
                  <a:srgbClr val="00B050"/>
                </a:solidFill>
              </a:rPr>
              <a:t>Black </a:t>
            </a:r>
            <a:r>
              <a:rPr lang="en-US" sz="2400" b="1" dirty="0">
                <a:solidFill>
                  <a:srgbClr val="00B050"/>
                </a:solidFill>
              </a:rPr>
              <a:t>mustered </a:t>
            </a:r>
            <a:r>
              <a:rPr lang="en-US" sz="2400" dirty="0" err="1"/>
              <a:t>seeds_Brassica</a:t>
            </a:r>
            <a:r>
              <a:rPr lang="en-US" sz="2400" dirty="0"/>
              <a:t> </a:t>
            </a:r>
            <a:r>
              <a:rPr lang="en-US" sz="2400" dirty="0" err="1" smtClean="0"/>
              <a:t>nigra</a:t>
            </a:r>
            <a:r>
              <a:rPr lang="en-US" sz="2400" dirty="0" smtClean="0"/>
              <a:t>)</a:t>
            </a:r>
          </a:p>
          <a:p>
            <a:pPr marL="742950" indent="-228600">
              <a:buFont typeface="+mj-lt"/>
              <a:buAutoNum type="alphaLcParenR"/>
            </a:pPr>
            <a:r>
              <a:rPr lang="en-US" sz="2400" b="1" dirty="0" smtClean="0"/>
              <a:t> </a:t>
            </a:r>
            <a:r>
              <a:rPr lang="en-US" sz="2400" b="1" dirty="0" err="1" smtClean="0"/>
              <a:t>Sinalbin</a:t>
            </a:r>
            <a:r>
              <a:rPr lang="en-US" sz="2400" b="1" dirty="0" smtClean="0"/>
              <a:t> </a:t>
            </a:r>
            <a:r>
              <a:rPr lang="en-US" sz="2400" dirty="0" smtClean="0"/>
              <a:t>(</a:t>
            </a:r>
            <a:r>
              <a:rPr lang="en-US" sz="2400" b="1" dirty="0">
                <a:solidFill>
                  <a:srgbClr val="00B050"/>
                </a:solidFill>
              </a:rPr>
              <a:t>White </a:t>
            </a:r>
            <a:r>
              <a:rPr lang="en-US" sz="2400" b="1" dirty="0">
                <a:solidFill>
                  <a:srgbClr val="00B050"/>
                </a:solidFill>
              </a:rPr>
              <a:t>mustered </a:t>
            </a:r>
            <a:r>
              <a:rPr lang="en-US" sz="2400" dirty="0" err="1"/>
              <a:t>seeds_Brasica</a:t>
            </a:r>
            <a:r>
              <a:rPr lang="en-US" sz="2400" dirty="0"/>
              <a:t> alba</a:t>
            </a:r>
            <a:r>
              <a:rPr lang="en-US" sz="2400" dirty="0" smtClean="0"/>
              <a:t>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393587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715000"/>
          </a:xfrm>
        </p:spPr>
        <p:txBody>
          <a:bodyPr>
            <a:normAutofit fontScale="77500" lnSpcReduction="20000"/>
          </a:bodyPr>
          <a:lstStyle/>
          <a:p>
            <a:pPr marL="0" lvl="0" indent="0" algn="just">
              <a:lnSpc>
                <a:spcPct val="160000"/>
              </a:lnSpc>
              <a:buNone/>
            </a:pPr>
            <a:r>
              <a:rPr lang="en-US" sz="3100" b="1" dirty="0">
                <a:solidFill>
                  <a:srgbClr val="00B0F0"/>
                </a:solidFill>
              </a:rPr>
              <a:t>Analgesics and antipyretics:  </a:t>
            </a:r>
            <a:r>
              <a:rPr lang="en-US" sz="3100" dirty="0" err="1"/>
              <a:t>Salicin</a:t>
            </a:r>
            <a:r>
              <a:rPr lang="en-US" sz="3100" dirty="0"/>
              <a:t>          </a:t>
            </a:r>
            <a:r>
              <a:rPr lang="en-US" dirty="0"/>
              <a:t>   </a:t>
            </a:r>
          </a:p>
          <a:p>
            <a:pPr marL="0" indent="0" algn="just">
              <a:lnSpc>
                <a:spcPct val="160000"/>
              </a:lnSpc>
              <a:buNone/>
            </a:pPr>
            <a:r>
              <a:rPr lang="en-US" sz="3100" b="1" dirty="0">
                <a:solidFill>
                  <a:srgbClr val="00B0F0"/>
                </a:solidFill>
              </a:rPr>
              <a:t>Keeping elasticity of blood vessels like:</a:t>
            </a:r>
          </a:p>
          <a:p>
            <a:pPr marL="0" indent="0" algn="just">
              <a:lnSpc>
                <a:spcPct val="160000"/>
              </a:lnSpc>
              <a:buNone/>
            </a:pPr>
            <a:r>
              <a:rPr lang="en-US" sz="3100" dirty="0" err="1" smtClean="0"/>
              <a:t>Rutin</a:t>
            </a:r>
            <a:r>
              <a:rPr lang="en-US" sz="3100" dirty="0" smtClean="0"/>
              <a:t> - </a:t>
            </a:r>
            <a:r>
              <a:rPr lang="en-US" sz="3100" dirty="0" err="1" smtClean="0"/>
              <a:t>Rutoside</a:t>
            </a:r>
            <a:r>
              <a:rPr lang="en-US" sz="3100" dirty="0" smtClean="0"/>
              <a:t> </a:t>
            </a:r>
            <a:r>
              <a:rPr lang="en-US" sz="3100" dirty="0"/>
              <a:t>(Bitter orange peels, Lemon peels)</a:t>
            </a:r>
          </a:p>
          <a:p>
            <a:pPr marL="0" indent="0" algn="just">
              <a:lnSpc>
                <a:spcPct val="160000"/>
              </a:lnSpc>
              <a:buNone/>
            </a:pPr>
            <a:r>
              <a:rPr lang="en-US" sz="3100" b="1" dirty="0">
                <a:solidFill>
                  <a:srgbClr val="00B0F0"/>
                </a:solidFill>
              </a:rPr>
              <a:t>Anti-inflammatory group: </a:t>
            </a:r>
          </a:p>
          <a:p>
            <a:pPr marL="971550" indent="-514350" algn="just">
              <a:lnSpc>
                <a:spcPct val="160000"/>
              </a:lnSpc>
              <a:buFont typeface="+mj-lt"/>
              <a:buAutoNum type="alphaLcParenR"/>
            </a:pPr>
            <a:r>
              <a:rPr lang="en-US" sz="3100" dirty="0" err="1" smtClean="0"/>
              <a:t>Aloin</a:t>
            </a:r>
            <a:r>
              <a:rPr lang="en-US" sz="3100" dirty="0"/>
              <a:t> </a:t>
            </a:r>
            <a:r>
              <a:rPr lang="en-US" sz="3100" dirty="0" smtClean="0"/>
              <a:t>for acne and peptic ulcer</a:t>
            </a:r>
          </a:p>
          <a:p>
            <a:pPr marL="971550" indent="-514350" algn="just">
              <a:lnSpc>
                <a:spcPct val="160000"/>
              </a:lnSpc>
              <a:buFont typeface="+mj-lt"/>
              <a:buAutoNum type="alphaLcParenR"/>
            </a:pPr>
            <a:r>
              <a:rPr lang="en-US" sz="3100" dirty="0" smtClean="0"/>
              <a:t>Glycyrrhizin</a:t>
            </a:r>
            <a:endParaRPr lang="en-US" dirty="0" smtClean="0"/>
          </a:p>
          <a:p>
            <a:pPr marL="0" indent="0" algn="just">
              <a:lnSpc>
                <a:spcPct val="160000"/>
              </a:lnSpc>
              <a:buNone/>
            </a:pPr>
            <a:r>
              <a:rPr lang="en-US" sz="3100" b="1" dirty="0" smtClean="0"/>
              <a:t>Limitations:</a:t>
            </a:r>
          </a:p>
          <a:p>
            <a:pPr marL="571500" lvl="0" indent="-228600" algn="just">
              <a:lnSpc>
                <a:spcPct val="160000"/>
              </a:lnSpc>
              <a:buFont typeface="Wingdings" panose="05000000000000000000" pitchFamily="2" charset="2"/>
              <a:buChar char="Ø"/>
            </a:pPr>
            <a:r>
              <a:rPr lang="en-US" sz="3100" dirty="0" smtClean="0"/>
              <a:t>Biologically </a:t>
            </a:r>
            <a:r>
              <a:rPr lang="en-US" sz="3100" dirty="0"/>
              <a:t>inactive glycosides are out of consideration.</a:t>
            </a:r>
          </a:p>
          <a:p>
            <a:pPr marL="571500" lvl="0" indent="-228600" algn="just">
              <a:lnSpc>
                <a:spcPct val="160000"/>
              </a:lnSpc>
              <a:buFont typeface="Wingdings" panose="05000000000000000000" pitchFamily="2" charset="2"/>
              <a:buChar char="Ø"/>
            </a:pPr>
            <a:r>
              <a:rPr lang="en-US" sz="3100" dirty="0"/>
              <a:t>Ignores many chemically important &amp; unique glycosides.</a:t>
            </a:r>
          </a:p>
          <a:p>
            <a:pPr algn="just"/>
            <a:endParaRPr lang="en-US" dirty="0"/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1226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7543800" cy="76200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00B050"/>
                </a:solidFill>
              </a:rPr>
              <a:t>Functions of </a:t>
            </a:r>
            <a:r>
              <a:rPr lang="en-US" sz="3600" b="1" dirty="0" smtClean="0">
                <a:solidFill>
                  <a:srgbClr val="00B050"/>
                </a:solidFill>
              </a:rPr>
              <a:t>glycosides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685800"/>
            <a:ext cx="8534400" cy="5791200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In plant:</a:t>
            </a:r>
            <a:endParaRPr lang="en-US" sz="28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just">
              <a:lnSpc>
                <a:spcPct val="160000"/>
              </a:lnSpc>
            </a:pPr>
            <a:r>
              <a:rPr lang="en-US" sz="2000" dirty="0" smtClean="0"/>
              <a:t>Protective function</a:t>
            </a:r>
          </a:p>
          <a:p>
            <a:pPr algn="just">
              <a:lnSpc>
                <a:spcPct val="160000"/>
              </a:lnSpc>
            </a:pPr>
            <a:r>
              <a:rPr lang="en-US" sz="2000" dirty="0" smtClean="0"/>
              <a:t>Regulatory function</a:t>
            </a:r>
          </a:p>
          <a:p>
            <a:pPr marL="0" indent="0" algn="just">
              <a:buNone/>
            </a:pP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In animal (Pharmacology related):</a:t>
            </a:r>
          </a:p>
          <a:p>
            <a:pPr algn="just">
              <a:lnSpc>
                <a:spcPct val="150000"/>
              </a:lnSpc>
            </a:pPr>
            <a:r>
              <a:rPr lang="en-US" sz="2000" b="1" dirty="0"/>
              <a:t>Cardiac diseases: </a:t>
            </a:r>
            <a:r>
              <a:rPr lang="en-US" sz="2000" dirty="0"/>
              <a:t>Digitalis and </a:t>
            </a:r>
            <a:r>
              <a:rPr lang="en-US" sz="2000" dirty="0" err="1"/>
              <a:t>Strophanthus</a:t>
            </a:r>
            <a:r>
              <a:rPr lang="en-US" sz="2000" dirty="0"/>
              <a:t> contain cardiac glycosides and used as cardiac stimulant, e.g.: </a:t>
            </a:r>
            <a:r>
              <a:rPr lang="en-US" sz="2000" dirty="0" err="1"/>
              <a:t>Digitoxin</a:t>
            </a:r>
            <a:r>
              <a:rPr lang="en-US" sz="2000" dirty="0"/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000" b="1" dirty="0"/>
              <a:t>Laxatives: </a:t>
            </a:r>
            <a:r>
              <a:rPr lang="en-US" sz="2000" dirty="0" err="1"/>
              <a:t>Anthraquinone</a:t>
            </a:r>
            <a:r>
              <a:rPr lang="en-US" sz="2000" dirty="0"/>
              <a:t> glycosides present in </a:t>
            </a:r>
            <a:r>
              <a:rPr lang="en-US" sz="2000" dirty="0" err="1"/>
              <a:t>Senna</a:t>
            </a:r>
            <a:r>
              <a:rPr lang="en-US" sz="2000" dirty="0"/>
              <a:t>, Cascara, </a:t>
            </a:r>
            <a:r>
              <a:rPr lang="en-US" sz="2000" dirty="0" err="1"/>
              <a:t>Rhuhburb</a:t>
            </a:r>
            <a:r>
              <a:rPr lang="en-US" sz="2000" dirty="0"/>
              <a:t> and Aloe, are used as laxatives </a:t>
            </a:r>
          </a:p>
          <a:p>
            <a:pPr algn="just">
              <a:lnSpc>
                <a:spcPct val="150000"/>
              </a:lnSpc>
            </a:pPr>
            <a:r>
              <a:rPr lang="en-US" sz="2000" b="1" dirty="0"/>
              <a:t>Tonic: </a:t>
            </a:r>
            <a:r>
              <a:rPr lang="en-US" sz="2000" dirty="0" err="1"/>
              <a:t>Picrorhiza</a:t>
            </a:r>
            <a:r>
              <a:rPr lang="en-US" sz="2000" dirty="0"/>
              <a:t> roots and rhizomes possess </a:t>
            </a:r>
            <a:r>
              <a:rPr lang="en-US" sz="2000" dirty="0" err="1"/>
              <a:t>picroside</a:t>
            </a:r>
            <a:r>
              <a:rPr lang="en-US" sz="2000" dirty="0"/>
              <a:t> glycoside and are utilized as tonic to protect damaged liver</a:t>
            </a:r>
          </a:p>
          <a:p>
            <a:pPr algn="just">
              <a:lnSpc>
                <a:spcPct val="150000"/>
              </a:lnSpc>
            </a:pPr>
            <a:r>
              <a:rPr lang="en-US" sz="2000" b="1" dirty="0"/>
              <a:t>Expectorant: </a:t>
            </a:r>
            <a:r>
              <a:rPr lang="en-US" sz="2000" dirty="0"/>
              <a:t>Wild Cherry bark glycosides have expectorant properties</a:t>
            </a:r>
          </a:p>
          <a:p>
            <a:pPr algn="just">
              <a:lnSpc>
                <a:spcPct val="150000"/>
              </a:lnSpc>
            </a:pPr>
            <a:r>
              <a:rPr lang="en-US" sz="2000" b="1" dirty="0"/>
              <a:t>Analgesic: </a:t>
            </a:r>
            <a:r>
              <a:rPr lang="en-US" sz="2000" dirty="0" err="1"/>
              <a:t>Gaultherin</a:t>
            </a:r>
            <a:r>
              <a:rPr lang="en-US" sz="2000" dirty="0"/>
              <a:t> from Wintergreen is used as analgesic  </a:t>
            </a:r>
          </a:p>
          <a:p>
            <a:pPr marL="0" indent="0">
              <a:buNone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433050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25146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smtClean="0"/>
              <a:t>Flavoring </a:t>
            </a:r>
            <a:r>
              <a:rPr lang="en-US" sz="2400" b="1" dirty="0" smtClean="0"/>
              <a:t>agent: </a:t>
            </a:r>
            <a:r>
              <a:rPr lang="en-US" sz="2400" dirty="0" smtClean="0"/>
              <a:t>Vanillin, </a:t>
            </a:r>
            <a:r>
              <a:rPr lang="en-US" sz="2400" dirty="0" err="1"/>
              <a:t>C</a:t>
            </a:r>
            <a:r>
              <a:rPr lang="en-US" sz="2400" dirty="0" err="1" smtClean="0"/>
              <a:t>oumarin</a:t>
            </a:r>
            <a:endParaRPr lang="en-US" sz="2400" dirty="0" smtClean="0"/>
          </a:p>
          <a:p>
            <a:pPr>
              <a:lnSpc>
                <a:spcPct val="150000"/>
              </a:lnSpc>
            </a:pPr>
            <a:r>
              <a:rPr lang="en-US" sz="2400" b="1" dirty="0"/>
              <a:t>Coloring agent: </a:t>
            </a:r>
            <a:r>
              <a:rPr lang="en-US" sz="2400" dirty="0" err="1" smtClean="0"/>
              <a:t>Saffran</a:t>
            </a:r>
            <a:endParaRPr lang="en-US" sz="2400" dirty="0" smtClean="0"/>
          </a:p>
          <a:p>
            <a:pPr>
              <a:lnSpc>
                <a:spcPct val="150000"/>
              </a:lnSpc>
            </a:pPr>
            <a:r>
              <a:rPr lang="en-US" sz="2400" b="1" dirty="0"/>
              <a:t>As a vehicle: </a:t>
            </a:r>
            <a:r>
              <a:rPr lang="en-US" sz="2400" dirty="0" smtClean="0"/>
              <a:t>Wild cherry</a:t>
            </a:r>
            <a:endParaRPr lang="en-US" sz="2400" dirty="0"/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228600" y="703263"/>
            <a:ext cx="8229600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 smtClean="0"/>
              <a:t>In pharmaceutical aid: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74314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01"/>
            <a:ext cx="7772400" cy="2076450"/>
          </a:xfrm>
        </p:spPr>
        <p:txBody>
          <a:bodyPr>
            <a:normAutofit fontScale="90000"/>
          </a:bodyPr>
          <a:lstStyle/>
          <a:p>
            <a:r>
              <a:rPr lang="en-US" sz="8800" dirty="0" smtClean="0">
                <a:solidFill>
                  <a:srgbClr val="C00000"/>
                </a:solidFill>
                <a:latin typeface="Algerian" pitchFamily="82" charset="0"/>
              </a:rPr>
              <a:t>Cardiac</a:t>
            </a:r>
            <a:br>
              <a:rPr lang="en-US" sz="8800" dirty="0" smtClean="0">
                <a:solidFill>
                  <a:srgbClr val="C00000"/>
                </a:solidFill>
                <a:latin typeface="Algerian" pitchFamily="82" charset="0"/>
              </a:rPr>
            </a:br>
            <a:r>
              <a:rPr lang="en-US" sz="8800" dirty="0" smtClean="0">
                <a:solidFill>
                  <a:srgbClr val="C00000"/>
                </a:solidFill>
                <a:latin typeface="Algerian" pitchFamily="82" charset="0"/>
              </a:rPr>
              <a:t>Glycosides</a:t>
            </a:r>
            <a:endParaRPr lang="en-US" sz="8800" dirty="0">
              <a:solidFill>
                <a:srgbClr val="C00000"/>
              </a:solidFill>
              <a:latin typeface="Algeri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514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sz="4000" b="1" u="sng" dirty="0" smtClean="0"/>
              <a:t>What are cardiac glycosides?</a:t>
            </a:r>
            <a:endParaRPr lang="en-US" sz="40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2881" y="838200"/>
            <a:ext cx="8758238" cy="5592763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smtClean="0"/>
              <a:t>Cardiac glycosides are organic compounds that act on the </a:t>
            </a:r>
            <a:r>
              <a:rPr lang="en-US" sz="2000" b="1" dirty="0" smtClean="0"/>
              <a:t>contractile force of the cardiac muscle</a:t>
            </a:r>
            <a:r>
              <a:rPr lang="en-US" sz="2000" dirty="0" smtClean="0"/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000" dirty="0" smtClean="0"/>
              <a:t>Chemically they </a:t>
            </a:r>
            <a:r>
              <a:rPr lang="en-US" sz="2000" dirty="0"/>
              <a:t>are </a:t>
            </a:r>
            <a:r>
              <a:rPr lang="en-US" sz="2000" b="1" dirty="0" smtClean="0">
                <a:solidFill>
                  <a:srgbClr val="00B050"/>
                </a:solidFill>
              </a:rPr>
              <a:t>steroidal</a:t>
            </a:r>
            <a:r>
              <a:rPr lang="en-US" sz="2000" dirty="0" smtClean="0"/>
              <a:t>. </a:t>
            </a:r>
            <a:r>
              <a:rPr lang="en-US" sz="2000" dirty="0"/>
              <a:t>Thus they </a:t>
            </a:r>
            <a:r>
              <a:rPr lang="en-US" sz="2000" dirty="0" smtClean="0"/>
              <a:t>are called </a:t>
            </a:r>
            <a:r>
              <a:rPr lang="en-US" sz="2000" b="1" dirty="0">
                <a:solidFill>
                  <a:srgbClr val="00B050"/>
                </a:solidFill>
              </a:rPr>
              <a:t>steroidal glycosides </a:t>
            </a:r>
            <a:r>
              <a:rPr lang="en-US" sz="2000" dirty="0"/>
              <a:t>but, another type of steroidal glycosides </a:t>
            </a:r>
            <a:r>
              <a:rPr lang="en-US" sz="2000" dirty="0" smtClean="0"/>
              <a:t>(</a:t>
            </a:r>
            <a:r>
              <a:rPr lang="en-US" sz="2000" dirty="0" err="1"/>
              <a:t>saponins</a:t>
            </a:r>
            <a:r>
              <a:rPr lang="en-US" sz="2000" dirty="0"/>
              <a:t>) exists. </a:t>
            </a:r>
            <a:r>
              <a:rPr lang="en-US" sz="2000" dirty="0" err="1"/>
              <a:t>Saponins</a:t>
            </a:r>
            <a:r>
              <a:rPr lang="en-US" sz="2000" dirty="0"/>
              <a:t> aren’t </a:t>
            </a:r>
            <a:r>
              <a:rPr lang="en-US" sz="2000" dirty="0" smtClean="0"/>
              <a:t>cardio-active.</a:t>
            </a:r>
          </a:p>
          <a:p>
            <a:pPr algn="just">
              <a:lnSpc>
                <a:spcPct val="150000"/>
              </a:lnSpc>
            </a:pPr>
            <a:r>
              <a:rPr lang="en-US" sz="2000" dirty="0"/>
              <a:t>Historically cardiac glycosides have been used to </a:t>
            </a:r>
            <a:r>
              <a:rPr lang="en-US" sz="2000" b="1" dirty="0"/>
              <a:t>assassinate people</a:t>
            </a:r>
            <a:r>
              <a:rPr lang="en-US" sz="2000" dirty="0"/>
              <a:t>, they were ingredient of arrow </a:t>
            </a:r>
            <a:r>
              <a:rPr lang="en-US" sz="2000" dirty="0" smtClean="0"/>
              <a:t>poisons.</a:t>
            </a:r>
          </a:p>
          <a:p>
            <a:pPr algn="just">
              <a:lnSpc>
                <a:spcPct val="150000"/>
              </a:lnSpc>
            </a:pPr>
            <a:r>
              <a:rPr lang="en-US" sz="2000" dirty="0" smtClean="0"/>
              <a:t>Cardiac glycosides have similar structure and basic action on heart, such as :-</a:t>
            </a:r>
          </a:p>
          <a:p>
            <a:pPr marL="1200150" indent="-457200" algn="just">
              <a:lnSpc>
                <a:spcPct val="150000"/>
              </a:lnSpc>
              <a:buFont typeface="+mj-lt"/>
              <a:buAutoNum type="alphaUcPeriod"/>
            </a:pPr>
            <a:r>
              <a:rPr lang="en-US" sz="2000" dirty="0" smtClean="0"/>
              <a:t>Increase  the force of contraction </a:t>
            </a:r>
            <a:r>
              <a:rPr lang="en-US" sz="2000" b="1" dirty="0" smtClean="0"/>
              <a:t>(Inotropic effect)</a:t>
            </a:r>
          </a:p>
          <a:p>
            <a:pPr marL="1200150" indent="-457200" algn="just">
              <a:lnSpc>
                <a:spcPct val="150000"/>
              </a:lnSpc>
              <a:buFont typeface="+mj-lt"/>
              <a:buAutoNum type="alphaUcPeriod"/>
            </a:pPr>
            <a:r>
              <a:rPr lang="en-US" sz="2000" dirty="0" smtClean="0"/>
              <a:t>Decrease heart rate</a:t>
            </a:r>
          </a:p>
          <a:p>
            <a:pPr marL="1200150" indent="-457200" algn="just">
              <a:lnSpc>
                <a:spcPct val="150000"/>
              </a:lnSpc>
              <a:buFont typeface="+mj-lt"/>
              <a:buAutoNum type="alphaUcPeriod"/>
            </a:pPr>
            <a:r>
              <a:rPr lang="en-US" sz="2000" dirty="0" smtClean="0"/>
              <a:t>Maintain an effective circulation</a:t>
            </a:r>
          </a:p>
          <a:p>
            <a:pPr algn="just">
              <a:lnSpc>
                <a:spcPct val="150000"/>
              </a:lnSpc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90267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u="sng" dirty="0" smtClean="0"/>
              <a:t>Source of cardiac glycosides</a:t>
            </a:r>
            <a:endParaRPr lang="en-US" sz="3600" u="sng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80378751"/>
              </p:ext>
            </p:extLst>
          </p:nvPr>
        </p:nvGraphicFramePr>
        <p:xfrm>
          <a:off x="228600" y="1640840"/>
          <a:ext cx="8686800" cy="4023360"/>
        </p:xfrm>
        <a:graphic>
          <a:graphicData uri="http://schemas.openxmlformats.org/drawingml/2006/table">
            <a:tbl>
              <a:tblPr firstRow="1">
                <a:tableStyleId>{9D7B26C5-4107-4FEC-AEDC-1716B250A1EF}</a:tableStyleId>
              </a:tblPr>
              <a:tblGrid>
                <a:gridCol w="2171700"/>
                <a:gridCol w="2171700"/>
                <a:gridCol w="2171700"/>
                <a:gridCol w="2171700"/>
              </a:tblGrid>
              <a:tr h="55880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Plant source</a:t>
                      </a:r>
                      <a:endParaRPr lang="en-US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Active glycosides</a:t>
                      </a:r>
                      <a:endParaRPr lang="en-US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/>
                        <a:t>Aglycone</a:t>
                      </a:r>
                      <a:r>
                        <a:rPr lang="en-US" sz="2000" dirty="0" smtClean="0"/>
                        <a:t> part</a:t>
                      </a:r>
                      <a:endParaRPr lang="en-US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Glycone part</a:t>
                      </a:r>
                      <a:endParaRPr lang="en-US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8800">
                <a:tc rowSpan="2">
                  <a:txBody>
                    <a:bodyPr/>
                    <a:lstStyle/>
                    <a:p>
                      <a:pPr algn="ctr"/>
                      <a:r>
                        <a:rPr lang="en-US" sz="1900" dirty="0" smtClean="0"/>
                        <a:t>Digitalis</a:t>
                      </a:r>
                      <a:r>
                        <a:rPr lang="en-US" sz="1900" baseline="0" dirty="0" smtClean="0"/>
                        <a:t> </a:t>
                      </a:r>
                      <a:r>
                        <a:rPr lang="en-US" sz="1900" baseline="0" dirty="0" err="1" smtClean="0"/>
                        <a:t>purpurea</a:t>
                      </a:r>
                      <a:r>
                        <a:rPr lang="en-US" sz="1900" baseline="0" dirty="0" smtClean="0"/>
                        <a:t> (leaf)</a:t>
                      </a:r>
                      <a:endParaRPr lang="en-US" sz="19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err="1" smtClean="0"/>
                        <a:t>Digitoxin</a:t>
                      </a:r>
                      <a:endParaRPr lang="en-US" sz="19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err="1" smtClean="0"/>
                        <a:t>Digitoxigenin</a:t>
                      </a:r>
                      <a:endParaRPr lang="en-US" sz="19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err="1" smtClean="0"/>
                        <a:t>Digitoxose</a:t>
                      </a:r>
                      <a:endParaRPr lang="en-US" sz="19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880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err="1" smtClean="0"/>
                        <a:t>Gitoxin</a:t>
                      </a:r>
                      <a:endParaRPr lang="en-US" sz="19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err="1" smtClean="0"/>
                        <a:t>Gitoxigenin</a:t>
                      </a:r>
                      <a:endParaRPr lang="en-US" sz="19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err="1" smtClean="0"/>
                        <a:t>Digitoxose</a:t>
                      </a:r>
                      <a:endParaRPr lang="en-US" sz="19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8800">
                <a:tc rowSpan="2">
                  <a:txBody>
                    <a:bodyPr/>
                    <a:lstStyle/>
                    <a:p>
                      <a:pPr algn="ctr"/>
                      <a:r>
                        <a:rPr lang="en-US" sz="1900" dirty="0" smtClean="0"/>
                        <a:t>Digitalis </a:t>
                      </a:r>
                      <a:r>
                        <a:rPr lang="en-US" sz="1900" dirty="0" err="1" smtClean="0"/>
                        <a:t>lanata</a:t>
                      </a:r>
                      <a:r>
                        <a:rPr lang="en-US" sz="1900" dirty="0" smtClean="0"/>
                        <a:t> (leaf)</a:t>
                      </a:r>
                      <a:endParaRPr lang="en-US" sz="19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err="1" smtClean="0"/>
                        <a:t>Digitoxin</a:t>
                      </a:r>
                      <a:endParaRPr lang="en-US" sz="19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err="1" smtClean="0"/>
                        <a:t>Digitoxigenin</a:t>
                      </a:r>
                      <a:endParaRPr lang="en-US" sz="19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err="1" smtClean="0"/>
                        <a:t>Digitoxose</a:t>
                      </a:r>
                      <a:endParaRPr lang="en-US" sz="19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880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err="1" smtClean="0"/>
                        <a:t>Digoxin</a:t>
                      </a:r>
                      <a:endParaRPr lang="en-US" sz="19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err="1" smtClean="0"/>
                        <a:t>Digoxigenin</a:t>
                      </a:r>
                      <a:endParaRPr lang="en-US" sz="19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err="1" smtClean="0"/>
                        <a:t>Digitoxose</a:t>
                      </a:r>
                      <a:endParaRPr lang="en-US" sz="19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8800"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err="1" smtClean="0"/>
                        <a:t>Strophanthus</a:t>
                      </a:r>
                      <a:r>
                        <a:rPr lang="en-US" sz="1900" dirty="0" smtClean="0"/>
                        <a:t> </a:t>
                      </a:r>
                      <a:r>
                        <a:rPr lang="en-US" sz="1900" dirty="0" err="1" smtClean="0"/>
                        <a:t>gratus</a:t>
                      </a:r>
                      <a:endParaRPr lang="en-US" sz="19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/>
                        <a:t>G. </a:t>
                      </a:r>
                      <a:r>
                        <a:rPr lang="en-US" sz="1900" dirty="0" err="1" smtClean="0"/>
                        <a:t>strophanthin</a:t>
                      </a:r>
                      <a:endParaRPr lang="en-US" sz="19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err="1" smtClean="0"/>
                        <a:t>Ouabagenin</a:t>
                      </a:r>
                      <a:endParaRPr lang="en-US" sz="19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err="1" smtClean="0"/>
                        <a:t>Rhamnose</a:t>
                      </a:r>
                      <a:endParaRPr lang="en-US" sz="19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8800"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err="1" smtClean="0"/>
                        <a:t>Strophanthus</a:t>
                      </a:r>
                      <a:r>
                        <a:rPr lang="en-US" sz="1900" dirty="0" smtClean="0"/>
                        <a:t> </a:t>
                      </a:r>
                      <a:r>
                        <a:rPr lang="en-US" sz="1900" dirty="0" err="1" smtClean="0"/>
                        <a:t>kombe</a:t>
                      </a:r>
                      <a:endParaRPr lang="en-US" sz="19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err="1" smtClean="0"/>
                        <a:t>Strophanthin</a:t>
                      </a:r>
                      <a:endParaRPr lang="en-US" sz="19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err="1" smtClean="0"/>
                        <a:t>Strophanthidin</a:t>
                      </a:r>
                      <a:endParaRPr lang="en-US" sz="19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err="1" smtClean="0"/>
                        <a:t>Cymarose</a:t>
                      </a:r>
                      <a:endParaRPr lang="en-US" sz="19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1896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84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b="1" u="sng" dirty="0" smtClean="0"/>
              <a:t>Chemical nature and structure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8763000" cy="5257800"/>
          </a:xfrm>
        </p:spPr>
        <p:txBody>
          <a:bodyPr>
            <a:normAutofit/>
          </a:bodyPr>
          <a:lstStyle/>
          <a:p>
            <a:pPr lvl="0" algn="just">
              <a:lnSpc>
                <a:spcPct val="150000"/>
              </a:lnSpc>
            </a:pPr>
            <a:r>
              <a:rPr lang="en-US" sz="2400" dirty="0" smtClean="0"/>
              <a:t>The basic structure of the </a:t>
            </a:r>
            <a:r>
              <a:rPr lang="en-US" sz="2400" dirty="0" err="1" smtClean="0"/>
              <a:t>aglycone</a:t>
            </a:r>
            <a:r>
              <a:rPr lang="en-US" sz="2400" dirty="0" smtClean="0"/>
              <a:t> of cardiac glycoside contains a </a:t>
            </a:r>
            <a:r>
              <a:rPr lang="en-US" sz="2400" b="1" dirty="0" smtClean="0"/>
              <a:t>steroidal nucleus/skeleton</a:t>
            </a:r>
            <a:r>
              <a:rPr lang="en-US" sz="2400" dirty="0" smtClean="0"/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400" dirty="0" smtClean="0"/>
              <a:t>All the glycosides posses </a:t>
            </a:r>
            <a:r>
              <a:rPr lang="en-US" sz="2400" b="1" dirty="0" smtClean="0"/>
              <a:t>–OH group </a:t>
            </a:r>
            <a:r>
              <a:rPr lang="en-US" sz="2400" dirty="0" smtClean="0"/>
              <a:t>at the </a:t>
            </a:r>
            <a:r>
              <a:rPr lang="en-US" sz="2400" b="1" dirty="0" smtClean="0"/>
              <a:t>C-3 &amp; C-14 positions</a:t>
            </a:r>
            <a:r>
              <a:rPr lang="en-US" sz="2400" dirty="0" smtClean="0"/>
              <a:t>.</a:t>
            </a:r>
          </a:p>
          <a:p>
            <a:pPr lvl="0" algn="just">
              <a:lnSpc>
                <a:spcPct val="150000"/>
              </a:lnSpc>
            </a:pPr>
            <a:r>
              <a:rPr lang="en-US" sz="2400" b="1" dirty="0" smtClean="0"/>
              <a:t>–OH group at C-3 position </a:t>
            </a:r>
            <a:r>
              <a:rPr lang="en-US" sz="2400" dirty="0" smtClean="0"/>
              <a:t>should be </a:t>
            </a:r>
            <a:r>
              <a:rPr lang="en-US" sz="2400" b="1" dirty="0" smtClean="0"/>
              <a:t>β oriented </a:t>
            </a:r>
            <a:r>
              <a:rPr lang="en-US" sz="2400" dirty="0" smtClean="0"/>
              <a:t>and </a:t>
            </a:r>
            <a:r>
              <a:rPr lang="en-US" sz="2400" b="1" dirty="0" smtClean="0"/>
              <a:t>Sugars are attached </a:t>
            </a:r>
            <a:r>
              <a:rPr lang="en-US" sz="2400" dirty="0" smtClean="0"/>
              <a:t>to the hydroxyl group at </a:t>
            </a:r>
            <a:r>
              <a:rPr lang="en-US" sz="2400" b="1" dirty="0" smtClean="0"/>
              <a:t>C-3 position</a:t>
            </a:r>
            <a:r>
              <a:rPr lang="en-US" sz="2400" dirty="0" smtClean="0"/>
              <a:t>.</a:t>
            </a:r>
          </a:p>
          <a:p>
            <a:pPr lvl="0" algn="just">
              <a:lnSpc>
                <a:spcPct val="150000"/>
              </a:lnSpc>
            </a:pPr>
            <a:r>
              <a:rPr lang="en-US" sz="2400" b="1" dirty="0" smtClean="0"/>
              <a:t>Glycone part </a:t>
            </a:r>
            <a:r>
              <a:rPr lang="en-US" sz="2400" dirty="0" smtClean="0"/>
              <a:t>may contain </a:t>
            </a:r>
            <a:r>
              <a:rPr lang="en-US" sz="2400" b="1" dirty="0" smtClean="0"/>
              <a:t>1-4 sugar molecules</a:t>
            </a:r>
            <a:r>
              <a:rPr lang="en-US" sz="2400" dirty="0" smtClean="0"/>
              <a:t>. Different types of sugar molecules such as glucose, </a:t>
            </a:r>
            <a:r>
              <a:rPr lang="en-US" sz="2400" dirty="0" err="1" smtClean="0"/>
              <a:t>rhamnose</a:t>
            </a:r>
            <a:r>
              <a:rPr lang="en-US" sz="2400" dirty="0" smtClean="0"/>
              <a:t>, </a:t>
            </a:r>
            <a:r>
              <a:rPr lang="en-US" sz="2400" dirty="0" err="1" smtClean="0"/>
              <a:t>antiarose</a:t>
            </a:r>
            <a:r>
              <a:rPr lang="en-US" sz="2400" dirty="0" smtClean="0"/>
              <a:t>, </a:t>
            </a:r>
            <a:r>
              <a:rPr lang="en-US" sz="2400" dirty="0" err="1" smtClean="0"/>
              <a:t>digitalose</a:t>
            </a:r>
            <a:r>
              <a:rPr lang="en-US" sz="2400" dirty="0" smtClean="0"/>
              <a:t>, </a:t>
            </a:r>
            <a:r>
              <a:rPr lang="en-US" sz="2400" dirty="0" err="1" smtClean="0"/>
              <a:t>thevetose</a:t>
            </a:r>
            <a:r>
              <a:rPr lang="en-US" sz="2400" dirty="0" smtClean="0"/>
              <a:t>, </a:t>
            </a:r>
            <a:r>
              <a:rPr lang="en-US" sz="2400" dirty="0" err="1" smtClean="0"/>
              <a:t>digitoxose</a:t>
            </a:r>
            <a:r>
              <a:rPr lang="en-US" sz="2400" dirty="0" smtClean="0"/>
              <a:t>, </a:t>
            </a:r>
            <a:r>
              <a:rPr lang="en-US" sz="2400" dirty="0" err="1" smtClean="0"/>
              <a:t>cyamarose</a:t>
            </a:r>
            <a:r>
              <a:rPr lang="en-US" sz="2400" dirty="0" smtClean="0"/>
              <a:t> etc can be attached to the </a:t>
            </a:r>
            <a:r>
              <a:rPr lang="en-US" sz="2400" dirty="0" err="1" smtClean="0"/>
              <a:t>aglycone</a:t>
            </a:r>
            <a:endParaRPr lang="en-US" sz="2400" dirty="0" smtClean="0"/>
          </a:p>
          <a:p>
            <a:endParaRPr lang="en-US" sz="2500" dirty="0" smtClean="0"/>
          </a:p>
        </p:txBody>
      </p:sp>
    </p:spTree>
    <p:extLst>
      <p:ext uri="{BB962C8B-B14F-4D97-AF65-F5344CB8AC3E}">
        <p14:creationId xmlns:p14="http://schemas.microsoft.com/office/powerpoint/2010/main" val="2011842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5943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300" b="1" dirty="0" smtClean="0">
                <a:solidFill>
                  <a:schemeClr val="accent6">
                    <a:lumMod val="75000"/>
                  </a:schemeClr>
                </a:solidFill>
              </a:rPr>
              <a:t>Glycosides</a:t>
            </a:r>
          </a:p>
          <a:p>
            <a:pPr marL="0" lvl="0" indent="0" algn="just">
              <a:lnSpc>
                <a:spcPct val="160000"/>
              </a:lnSpc>
              <a:buNone/>
            </a:pPr>
            <a:r>
              <a:rPr lang="en-US" sz="2600" dirty="0"/>
              <a:t>Glycosides are compound that yield, </a:t>
            </a:r>
            <a:r>
              <a:rPr lang="en-US" sz="2600" b="1" dirty="0"/>
              <a:t>upon hydrolysis</a:t>
            </a:r>
            <a:r>
              <a:rPr lang="en-US" sz="2600" dirty="0"/>
              <a:t>, one or more </a:t>
            </a:r>
            <a:r>
              <a:rPr lang="en-US" sz="2600" b="1" dirty="0" smtClean="0"/>
              <a:t>sugars</a:t>
            </a:r>
            <a:r>
              <a:rPr lang="en-US" sz="2600" dirty="0" smtClean="0"/>
              <a:t> and a compound which is </a:t>
            </a:r>
            <a:r>
              <a:rPr lang="en-US" sz="2600" b="1" dirty="0" smtClean="0"/>
              <a:t>not sug</a:t>
            </a:r>
            <a:r>
              <a:rPr lang="en-US" sz="2600" dirty="0" smtClean="0"/>
              <a:t>ar among </a:t>
            </a:r>
            <a:r>
              <a:rPr lang="en-US" sz="2600" dirty="0"/>
              <a:t>the product of hydrolysis. The most frequently occurring sugar is </a:t>
            </a:r>
            <a:r>
              <a:rPr lang="el-GR" sz="2600" b="1" dirty="0"/>
              <a:t>β</a:t>
            </a:r>
            <a:r>
              <a:rPr lang="en-US" sz="2600" b="1" dirty="0"/>
              <a:t>-D glucose </a:t>
            </a:r>
            <a:r>
              <a:rPr lang="en-US" sz="2600" dirty="0"/>
              <a:t>although </a:t>
            </a:r>
            <a:r>
              <a:rPr lang="en-US" sz="2600" dirty="0" err="1"/>
              <a:t>rhamnose</a:t>
            </a:r>
            <a:r>
              <a:rPr lang="en-US" sz="2600" dirty="0"/>
              <a:t>, </a:t>
            </a:r>
            <a:r>
              <a:rPr lang="en-US" sz="2600" dirty="0" err="1"/>
              <a:t>digitoxose</a:t>
            </a:r>
            <a:r>
              <a:rPr lang="en-US" sz="2600" dirty="0"/>
              <a:t>, </a:t>
            </a:r>
            <a:r>
              <a:rPr lang="en-US" sz="2600" dirty="0" err="1"/>
              <a:t>cymarose</a:t>
            </a:r>
            <a:r>
              <a:rPr lang="en-US" sz="2600" dirty="0"/>
              <a:t> and other sugars are found as components of glycosides. </a:t>
            </a:r>
            <a:endParaRPr lang="en-US" sz="2800" b="1" dirty="0" smtClean="0">
              <a:solidFill>
                <a:schemeClr val="accent3"/>
              </a:solidFill>
            </a:endParaRPr>
          </a:p>
          <a:p>
            <a:pPr marL="0" indent="0" algn="just">
              <a:lnSpc>
                <a:spcPct val="160000"/>
              </a:lnSpc>
              <a:buNone/>
            </a:pPr>
            <a:r>
              <a:rPr lang="en-US" sz="2600" dirty="0"/>
              <a:t>The </a:t>
            </a:r>
            <a:r>
              <a:rPr lang="en-US" sz="2600" b="1" dirty="0"/>
              <a:t>bond</a:t>
            </a:r>
            <a:r>
              <a:rPr lang="en-US" sz="2600" dirty="0"/>
              <a:t> by sugar molecules attached to non-sugar molecule is called </a:t>
            </a:r>
            <a:r>
              <a:rPr lang="en-US" sz="2600" b="1" dirty="0" err="1"/>
              <a:t>glycosidic</a:t>
            </a:r>
            <a:r>
              <a:rPr lang="en-US" sz="2600" b="1" dirty="0"/>
              <a:t> </a:t>
            </a:r>
            <a:r>
              <a:rPr lang="en-US" sz="2600" b="1" dirty="0" smtClean="0"/>
              <a:t>bond.</a:t>
            </a:r>
            <a:endParaRPr lang="en-US" sz="2600" b="1" dirty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91292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600" y="228600"/>
            <a:ext cx="8890000" cy="3441700"/>
          </a:xfrm>
        </p:spPr>
        <p:txBody>
          <a:bodyPr>
            <a:normAutofit lnSpcReduction="10000"/>
          </a:bodyPr>
          <a:lstStyle/>
          <a:p>
            <a:pPr lvl="0">
              <a:lnSpc>
                <a:spcPct val="150000"/>
              </a:lnSpc>
            </a:pPr>
            <a:r>
              <a:rPr lang="en-US" sz="2000" dirty="0" smtClean="0"/>
              <a:t>A </a:t>
            </a:r>
            <a:r>
              <a:rPr lang="en-US" sz="2000" b="1" dirty="0" smtClean="0"/>
              <a:t>5 or 6 numbered unsaturated </a:t>
            </a:r>
            <a:r>
              <a:rPr lang="en-US" sz="2000" b="1" dirty="0" err="1" smtClean="0"/>
              <a:t>lactone</a:t>
            </a:r>
            <a:r>
              <a:rPr lang="en-US" sz="2000" b="1" dirty="0" smtClean="0"/>
              <a:t> ring </a:t>
            </a:r>
            <a:r>
              <a:rPr lang="en-US" sz="2000" dirty="0" smtClean="0"/>
              <a:t>is attached to the steroidal ring via C-17. </a:t>
            </a:r>
          </a:p>
          <a:p>
            <a:pPr lvl="0">
              <a:lnSpc>
                <a:spcPct val="150000"/>
              </a:lnSpc>
            </a:pPr>
            <a:r>
              <a:rPr lang="en-US" sz="2000" dirty="0" smtClean="0"/>
              <a:t>the </a:t>
            </a:r>
            <a:r>
              <a:rPr lang="en-US" sz="2000" b="1" dirty="0" smtClean="0"/>
              <a:t>lactone ring must be unsaturated </a:t>
            </a:r>
            <a:r>
              <a:rPr lang="en-US" sz="2000" dirty="0" smtClean="0"/>
              <a:t>for the </a:t>
            </a:r>
            <a:r>
              <a:rPr lang="en-US" sz="2000" b="1" dirty="0" smtClean="0"/>
              <a:t>biological activity of cardiac glycosides</a:t>
            </a:r>
            <a:r>
              <a:rPr lang="en-US" sz="2000" dirty="0" smtClean="0"/>
              <a:t>.</a:t>
            </a:r>
          </a:p>
          <a:p>
            <a:pPr lvl="0">
              <a:lnSpc>
                <a:spcPct val="150000"/>
              </a:lnSpc>
            </a:pPr>
            <a:r>
              <a:rPr lang="en-US" sz="2000" dirty="0" smtClean="0"/>
              <a:t>Based on the </a:t>
            </a:r>
            <a:r>
              <a:rPr lang="en-US" sz="2000" b="1" dirty="0" smtClean="0">
                <a:solidFill>
                  <a:srgbClr val="7030A0"/>
                </a:solidFill>
              </a:rPr>
              <a:t>type of lactone ring </a:t>
            </a:r>
            <a:r>
              <a:rPr lang="en-US" sz="2000" dirty="0" smtClean="0"/>
              <a:t>cardiac glycosides are of  two types: </a:t>
            </a:r>
          </a:p>
          <a:p>
            <a:pPr marL="1085850" lvl="0">
              <a:lnSpc>
                <a:spcPct val="150000"/>
              </a:lnSpc>
              <a:buFont typeface="+mj-lt"/>
              <a:buAutoNum type="arabicPeriod"/>
            </a:pPr>
            <a:r>
              <a:rPr lang="en-US" sz="2000" b="1" dirty="0" err="1" smtClean="0"/>
              <a:t>Cardenolides</a:t>
            </a:r>
            <a:r>
              <a:rPr lang="en-US" sz="2000" dirty="0" smtClean="0"/>
              <a:t>: Contains </a:t>
            </a:r>
            <a:r>
              <a:rPr lang="en-US" sz="2000" b="1" dirty="0" smtClean="0">
                <a:solidFill>
                  <a:srgbClr val="00B050"/>
                </a:solidFill>
              </a:rPr>
              <a:t>5 numbered </a:t>
            </a:r>
            <a:r>
              <a:rPr lang="en-US" sz="2000" dirty="0" smtClean="0"/>
              <a:t>lactone ring</a:t>
            </a:r>
          </a:p>
          <a:p>
            <a:pPr marL="1085850" lvl="0">
              <a:lnSpc>
                <a:spcPct val="150000"/>
              </a:lnSpc>
              <a:buFont typeface="+mj-lt"/>
              <a:buAutoNum type="arabicPeriod"/>
            </a:pPr>
            <a:r>
              <a:rPr lang="en-US" sz="2000" b="1" dirty="0" err="1" smtClean="0"/>
              <a:t>Bufanolides</a:t>
            </a:r>
            <a:r>
              <a:rPr lang="en-US" sz="2000" b="1" dirty="0" smtClean="0"/>
              <a:t>/</a:t>
            </a:r>
            <a:r>
              <a:rPr lang="en-US" sz="2000" b="1" dirty="0" err="1" smtClean="0"/>
              <a:t>bufadienolides</a:t>
            </a:r>
            <a:r>
              <a:rPr lang="en-US" sz="2000" dirty="0" smtClean="0"/>
              <a:t>:  Contains </a:t>
            </a:r>
            <a:r>
              <a:rPr lang="en-US" sz="2000" b="1" dirty="0">
                <a:solidFill>
                  <a:srgbClr val="00B050"/>
                </a:solidFill>
              </a:rPr>
              <a:t>6 numbered </a:t>
            </a:r>
            <a:r>
              <a:rPr lang="en-US" sz="2000" dirty="0" smtClean="0"/>
              <a:t>lactone ring</a:t>
            </a:r>
          </a:p>
          <a:p>
            <a:pPr lvl="0">
              <a:lnSpc>
                <a:spcPct val="150000"/>
              </a:lnSpc>
            </a:pPr>
            <a:endParaRPr lang="en-US" sz="2000" dirty="0"/>
          </a:p>
        </p:txBody>
      </p:sp>
      <p:graphicFrame>
        <p:nvGraphicFramePr>
          <p:cNvPr id="3072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7380748"/>
              </p:ext>
            </p:extLst>
          </p:nvPr>
        </p:nvGraphicFramePr>
        <p:xfrm>
          <a:off x="990600" y="3810000"/>
          <a:ext cx="3416300" cy="200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8" name="CS ChemDraw Drawing" r:id="rId3" imgW="3705860" imgH="2346960" progId="ChemDraw.Document.6.0">
                  <p:embed/>
                </p:oleObj>
              </mc:Choice>
              <mc:Fallback>
                <p:oleObj name="CS ChemDraw Drawing" r:id="rId3" imgW="3705860" imgH="2346960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3810000"/>
                        <a:ext cx="3416300" cy="200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3" name="Object 3"/>
          <p:cNvGraphicFramePr>
            <a:graphicFrameLocks noChangeAspect="1"/>
          </p:cNvGraphicFramePr>
          <p:nvPr/>
        </p:nvGraphicFramePr>
        <p:xfrm>
          <a:off x="4876800" y="3810000"/>
          <a:ext cx="3581400" cy="199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9" name="CS ChemDraw Drawing" r:id="rId5" imgW="3716020" imgH="2230120" progId="">
                  <p:embed/>
                </p:oleObj>
              </mc:Choice>
              <mc:Fallback>
                <p:oleObj name="CS ChemDraw Drawing" r:id="rId5" imgW="3716020" imgH="223012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3810000"/>
                        <a:ext cx="3581400" cy="1993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5486400" y="5943600"/>
            <a:ext cx="1981200" cy="381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</a:rPr>
              <a:t>Bufadienolides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143000" y="5943600"/>
            <a:ext cx="1981200" cy="381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</a:rPr>
              <a:t>Cardenolides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5530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81000"/>
            <a:ext cx="8534400" cy="6096000"/>
          </a:xfrm>
        </p:spPr>
        <p:txBody>
          <a:bodyPr>
            <a:normAutofit/>
          </a:bodyPr>
          <a:lstStyle/>
          <a:p>
            <a:pPr lvl="0" algn="just">
              <a:lnSpc>
                <a:spcPct val="150000"/>
              </a:lnSpc>
            </a:pPr>
            <a:r>
              <a:rPr lang="en-US" sz="2000" dirty="0" smtClean="0"/>
              <a:t>Some glycosides have </a:t>
            </a:r>
            <a:r>
              <a:rPr lang="en-US" sz="2000" b="1" dirty="0" smtClean="0">
                <a:solidFill>
                  <a:srgbClr val="7030A0"/>
                </a:solidFill>
              </a:rPr>
              <a:t>same </a:t>
            </a:r>
            <a:r>
              <a:rPr lang="en-US" sz="2000" b="1" dirty="0" err="1" smtClean="0">
                <a:solidFill>
                  <a:srgbClr val="7030A0"/>
                </a:solidFill>
              </a:rPr>
              <a:t>aglycone</a:t>
            </a:r>
            <a:r>
              <a:rPr lang="en-US" sz="2000" b="1" dirty="0" smtClean="0">
                <a:solidFill>
                  <a:srgbClr val="7030A0"/>
                </a:solidFill>
              </a:rPr>
              <a:t> </a:t>
            </a:r>
            <a:r>
              <a:rPr lang="en-US" sz="2000" dirty="0" smtClean="0"/>
              <a:t>but </a:t>
            </a:r>
            <a:r>
              <a:rPr lang="en-US" sz="2000" b="1" dirty="0">
                <a:solidFill>
                  <a:srgbClr val="7030A0"/>
                </a:solidFill>
              </a:rPr>
              <a:t>different sugar </a:t>
            </a:r>
            <a:r>
              <a:rPr lang="en-US" sz="2000" dirty="0" smtClean="0"/>
              <a:t>e.g. </a:t>
            </a:r>
            <a:r>
              <a:rPr lang="en-US" sz="2000" dirty="0" err="1" smtClean="0"/>
              <a:t>lanatoside</a:t>
            </a:r>
            <a:r>
              <a:rPr lang="en-US" sz="2000" dirty="0" smtClean="0"/>
              <a:t> A and </a:t>
            </a:r>
            <a:r>
              <a:rPr lang="en-US" sz="2000" dirty="0" err="1" smtClean="0"/>
              <a:t>purpurea</a:t>
            </a:r>
            <a:r>
              <a:rPr lang="en-US" sz="2000" dirty="0" smtClean="0"/>
              <a:t> </a:t>
            </a:r>
            <a:r>
              <a:rPr lang="en-US" sz="2000" dirty="0"/>
              <a:t>glycoside </a:t>
            </a:r>
            <a:r>
              <a:rPr lang="en-US" sz="2000" dirty="0" smtClean="0"/>
              <a:t>A. In contrast, some glycosides have </a:t>
            </a:r>
            <a:r>
              <a:rPr lang="en-US" sz="2000" b="1" dirty="0">
                <a:solidFill>
                  <a:srgbClr val="7030A0"/>
                </a:solidFill>
              </a:rPr>
              <a:t>same sugar </a:t>
            </a:r>
            <a:r>
              <a:rPr lang="en-US" sz="2000" dirty="0" smtClean="0"/>
              <a:t>but </a:t>
            </a:r>
            <a:r>
              <a:rPr lang="en-US" sz="2000" b="1" dirty="0">
                <a:solidFill>
                  <a:srgbClr val="7030A0"/>
                </a:solidFill>
              </a:rPr>
              <a:t>different </a:t>
            </a:r>
            <a:r>
              <a:rPr lang="en-US" sz="2000" b="1" dirty="0" err="1">
                <a:solidFill>
                  <a:srgbClr val="7030A0"/>
                </a:solidFill>
              </a:rPr>
              <a:t>aglycone</a:t>
            </a:r>
            <a:r>
              <a:rPr lang="en-US" sz="2000" b="1" dirty="0">
                <a:solidFill>
                  <a:srgbClr val="7030A0"/>
                </a:solidFill>
              </a:rPr>
              <a:t> </a:t>
            </a:r>
            <a:r>
              <a:rPr lang="en-US" sz="2000" dirty="0" smtClean="0"/>
              <a:t>e.g. </a:t>
            </a:r>
            <a:r>
              <a:rPr lang="en-US" sz="2000" dirty="0" err="1" smtClean="0"/>
              <a:t>digitoxin</a:t>
            </a:r>
            <a:r>
              <a:rPr lang="en-US" sz="2000" dirty="0" smtClean="0"/>
              <a:t> and </a:t>
            </a:r>
            <a:r>
              <a:rPr lang="en-US" sz="2000" dirty="0" err="1" smtClean="0"/>
              <a:t>gitoxin</a:t>
            </a:r>
            <a:r>
              <a:rPr lang="en-US" sz="2000" dirty="0" smtClean="0"/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000" dirty="0" smtClean="0"/>
              <a:t>In addition, CH</a:t>
            </a:r>
            <a:r>
              <a:rPr lang="en-US" sz="2000" baseline="-25000" dirty="0" smtClean="0"/>
              <a:t>3</a:t>
            </a:r>
            <a:r>
              <a:rPr lang="en-US" sz="2000" dirty="0" smtClean="0"/>
              <a:t>, CHO, CH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OH groups are attached to the ring in specific position that varies with the particular </a:t>
            </a:r>
            <a:r>
              <a:rPr lang="en-US" sz="2000" dirty="0" err="1" smtClean="0"/>
              <a:t>aglycone</a:t>
            </a:r>
            <a:r>
              <a:rPr lang="en-US" sz="2000" dirty="0" smtClean="0"/>
              <a:t>. 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4096281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8229600" cy="715962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chemeClr val="accent3">
                    <a:lumMod val="75000"/>
                  </a:schemeClr>
                </a:solidFill>
              </a:rPr>
              <a:t>Structural features of cardiac </a:t>
            </a:r>
            <a:r>
              <a:rPr lang="en-US" sz="3600" b="1" dirty="0" smtClean="0">
                <a:solidFill>
                  <a:schemeClr val="accent3">
                    <a:lumMod val="75000"/>
                  </a:schemeClr>
                </a:solidFill>
              </a:rPr>
              <a:t>glycosides</a:t>
            </a:r>
            <a:endParaRPr lang="en-US" sz="36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81000" y="838200"/>
            <a:ext cx="8382000" cy="627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4000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 smtClean="0"/>
              <a:t>Steroidal </a:t>
            </a:r>
            <a:r>
              <a:rPr lang="en-US" sz="2400" dirty="0"/>
              <a:t>nucleus must be present.</a:t>
            </a:r>
          </a:p>
          <a:p>
            <a:pPr marL="685800" indent="-4000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 smtClean="0"/>
              <a:t>3β-OH </a:t>
            </a:r>
            <a:r>
              <a:rPr lang="en-US" sz="2400" dirty="0"/>
              <a:t>group involved in </a:t>
            </a:r>
            <a:r>
              <a:rPr lang="en-US" sz="2400" dirty="0" err="1"/>
              <a:t>glycosidic</a:t>
            </a:r>
            <a:r>
              <a:rPr lang="en-US" sz="2400" dirty="0"/>
              <a:t> linkage.</a:t>
            </a:r>
          </a:p>
          <a:p>
            <a:pPr marL="685800" indent="-4000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 smtClean="0"/>
              <a:t>14β-OH </a:t>
            </a:r>
            <a:r>
              <a:rPr lang="en-US" sz="2400" dirty="0"/>
              <a:t>group at C-14</a:t>
            </a:r>
            <a:r>
              <a:rPr lang="en-US" sz="2400" dirty="0" smtClean="0"/>
              <a:t>.</a:t>
            </a:r>
          </a:p>
          <a:p>
            <a:pPr marL="685800" lvl="0" indent="-4000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/>
              <a:t>A/B ring junction </a:t>
            </a:r>
            <a:r>
              <a:rPr lang="en-US" sz="2400" dirty="0" err="1"/>
              <a:t>cis</a:t>
            </a:r>
            <a:r>
              <a:rPr lang="en-US" sz="2400" dirty="0"/>
              <a:t> </a:t>
            </a:r>
          </a:p>
          <a:p>
            <a:pPr marL="685800" lvl="0" indent="-4000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b="1" dirty="0" smtClean="0"/>
              <a:t>B</a:t>
            </a:r>
            <a:r>
              <a:rPr lang="en-US" sz="2400" dirty="0" smtClean="0"/>
              <a:t>/C </a:t>
            </a:r>
            <a:r>
              <a:rPr lang="en-US" sz="2400" dirty="0"/>
              <a:t>ring junction </a:t>
            </a:r>
            <a:r>
              <a:rPr lang="en-US" sz="2400" dirty="0" smtClean="0"/>
              <a:t>trans</a:t>
            </a:r>
          </a:p>
          <a:p>
            <a:pPr marL="685800" lvl="0" indent="-4000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/>
              <a:t>C/D ring junction </a:t>
            </a:r>
            <a:r>
              <a:rPr lang="en-US" sz="2400" dirty="0" err="1"/>
              <a:t>cis</a:t>
            </a:r>
            <a:r>
              <a:rPr lang="en-US" sz="2400" dirty="0"/>
              <a:t> </a:t>
            </a:r>
          </a:p>
          <a:p>
            <a:pPr marL="685800" lvl="0" indent="-4000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/>
              <a:t>Additional OH groups at C-5, C-11 and C-16 may be present.</a:t>
            </a:r>
          </a:p>
          <a:p>
            <a:pPr lvl="0">
              <a:lnSpc>
                <a:spcPct val="150000"/>
              </a:lnSpc>
            </a:pPr>
            <a:r>
              <a:rPr lang="en-US" sz="2400" dirty="0"/>
              <a:t>The presence of lactone ring</a:t>
            </a:r>
            <a:r>
              <a:rPr lang="en-US" sz="2400" dirty="0" smtClean="0"/>
              <a:t>:</a:t>
            </a:r>
          </a:p>
          <a:p>
            <a:pPr marL="1085850" lvl="0">
              <a:lnSpc>
                <a:spcPct val="150000"/>
              </a:lnSpc>
              <a:buFont typeface="+mj-lt"/>
              <a:buAutoNum type="arabicPeriod"/>
            </a:pPr>
            <a:r>
              <a:rPr lang="en-US" sz="2000" b="1" dirty="0" err="1"/>
              <a:t>Cardenolides</a:t>
            </a:r>
            <a:r>
              <a:rPr lang="en-US" sz="2000" dirty="0"/>
              <a:t>: Contains </a:t>
            </a:r>
            <a:r>
              <a:rPr lang="en-US" sz="2000" b="1" dirty="0">
                <a:solidFill>
                  <a:srgbClr val="00B050"/>
                </a:solidFill>
              </a:rPr>
              <a:t>5 numbered </a:t>
            </a:r>
            <a:r>
              <a:rPr lang="en-US" sz="2000" dirty="0"/>
              <a:t>lactone ring</a:t>
            </a:r>
          </a:p>
          <a:p>
            <a:pPr marL="1085850" lvl="0">
              <a:lnSpc>
                <a:spcPct val="150000"/>
              </a:lnSpc>
              <a:buFont typeface="+mj-lt"/>
              <a:buAutoNum type="arabicPeriod"/>
            </a:pPr>
            <a:r>
              <a:rPr lang="en-US" sz="2000" b="1" dirty="0" err="1"/>
              <a:t>Bufanolides</a:t>
            </a:r>
            <a:r>
              <a:rPr lang="en-US" sz="2000" b="1" dirty="0"/>
              <a:t>/</a:t>
            </a:r>
            <a:r>
              <a:rPr lang="en-US" sz="2000" b="1" dirty="0" err="1"/>
              <a:t>bufadienolides</a:t>
            </a:r>
            <a:r>
              <a:rPr lang="en-US" sz="2000" dirty="0"/>
              <a:t>:  Contains </a:t>
            </a:r>
            <a:r>
              <a:rPr lang="en-US" sz="2000" b="1" dirty="0">
                <a:solidFill>
                  <a:srgbClr val="00B050"/>
                </a:solidFill>
              </a:rPr>
              <a:t>6 numbered </a:t>
            </a:r>
            <a:r>
              <a:rPr lang="en-US" sz="2000" dirty="0"/>
              <a:t>lactone ring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5581193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car.ht1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1769" y="609600"/>
            <a:ext cx="8906031" cy="4800600"/>
          </a:xfrm>
        </p:spPr>
      </p:pic>
      <p:sp>
        <p:nvSpPr>
          <p:cNvPr id="6" name="Rectangle 5"/>
          <p:cNvSpPr/>
          <p:nvPr/>
        </p:nvSpPr>
        <p:spPr>
          <a:xfrm>
            <a:off x="2514600" y="5791200"/>
            <a:ext cx="45692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Fig: Structure of a cardiac glycoside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46894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686800" cy="5486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err="1" smtClean="0"/>
              <a:t>Aglycone</a:t>
            </a:r>
            <a:r>
              <a:rPr lang="en-US" sz="2400" dirty="0" smtClean="0"/>
              <a:t> part of the cardiac glycosides is mainly responsible for pharmacological activity. It consists of 3 parts:</a:t>
            </a:r>
          </a:p>
          <a:p>
            <a:pPr>
              <a:buNone/>
            </a:pPr>
            <a:endParaRPr lang="en-US" sz="2400" dirty="0" smtClean="0"/>
          </a:p>
          <a:p>
            <a:pPr>
              <a:buFont typeface="Wingdings" pitchFamily="2" charset="2"/>
              <a:buChar char="ü"/>
            </a:pPr>
            <a:r>
              <a:rPr lang="en-US" sz="2400" dirty="0" smtClean="0">
                <a:latin typeface="Arial Black" pitchFamily="34" charset="0"/>
              </a:rPr>
              <a:t>Steroid nucleus</a:t>
            </a:r>
            <a:r>
              <a:rPr lang="en-US" sz="2400" dirty="0" smtClean="0"/>
              <a:t>: causes immediate but brief action on the force of contraction of the heart .</a:t>
            </a:r>
          </a:p>
          <a:p>
            <a:pPr>
              <a:buFont typeface="Wingdings" pitchFamily="2" charset="2"/>
              <a:buChar char="ü"/>
            </a:pPr>
            <a:r>
              <a:rPr lang="en-US" sz="2400" dirty="0" smtClean="0">
                <a:latin typeface="Arial Black" pitchFamily="34" charset="0"/>
              </a:rPr>
              <a:t>Lactone ring</a:t>
            </a:r>
            <a:r>
              <a:rPr lang="en-US" sz="2400" dirty="0" smtClean="0"/>
              <a:t>: responsible for the prolonged </a:t>
            </a:r>
            <a:r>
              <a:rPr lang="en-US" sz="2400" dirty="0" err="1" smtClean="0"/>
              <a:t>cardiotonic</a:t>
            </a:r>
            <a:r>
              <a:rPr lang="en-US" sz="2400" dirty="0" smtClean="0"/>
              <a:t> action. Opening or saturation of the ring may cause the inactivity of the glycoside.</a:t>
            </a:r>
          </a:p>
          <a:p>
            <a:pPr>
              <a:buFont typeface="Wingdings" pitchFamily="2" charset="2"/>
              <a:buChar char="ü"/>
            </a:pPr>
            <a:r>
              <a:rPr lang="en-US" sz="2400" dirty="0" err="1" smtClean="0">
                <a:latin typeface="Arial Black" pitchFamily="34" charset="0"/>
              </a:rPr>
              <a:t>Hydroxil</a:t>
            </a:r>
            <a:r>
              <a:rPr lang="en-US" sz="2400" dirty="0" smtClean="0">
                <a:latin typeface="Arial Black" pitchFamily="34" charset="0"/>
              </a:rPr>
              <a:t> group</a:t>
            </a:r>
            <a:r>
              <a:rPr lang="en-US" sz="2400" dirty="0" smtClean="0"/>
              <a:t>: responsible for prolonged </a:t>
            </a:r>
            <a:r>
              <a:rPr lang="en-US" sz="2400" dirty="0" err="1" smtClean="0"/>
              <a:t>cardiotonic</a:t>
            </a:r>
            <a:r>
              <a:rPr lang="en-US" sz="2400" dirty="0" smtClean="0"/>
              <a:t> action. It also determines solubility, </a:t>
            </a:r>
            <a:r>
              <a:rPr lang="en-US" sz="2400" dirty="0"/>
              <a:t>absorption and </a:t>
            </a:r>
            <a:r>
              <a:rPr lang="en-US" sz="2400" dirty="0" smtClean="0"/>
              <a:t>protein binding.</a:t>
            </a:r>
          </a:p>
          <a:p>
            <a:pPr>
              <a:buFont typeface="Wingdings" pitchFamily="2" charset="2"/>
              <a:buChar char="ü"/>
            </a:pPr>
            <a:endParaRPr lang="en-US" sz="2400" dirty="0" smtClean="0"/>
          </a:p>
          <a:p>
            <a:endParaRPr lang="en-US" sz="24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28600" y="274638"/>
            <a:ext cx="8686800" cy="792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Importance of </a:t>
            </a:r>
            <a:r>
              <a:rPr kumimoji="0" lang="en-US" sz="33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non-sugar</a:t>
            </a:r>
            <a:r>
              <a:rPr kumimoji="0" lang="en-US" sz="36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part in cardiac glycoside</a:t>
            </a:r>
            <a:endParaRPr kumimoji="0" lang="en-US" sz="3600" b="0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187146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792162"/>
          </a:xfrm>
        </p:spPr>
        <p:txBody>
          <a:bodyPr>
            <a:normAutofit/>
          </a:bodyPr>
          <a:lstStyle/>
          <a:p>
            <a:r>
              <a:rPr lang="en-US" sz="3600" b="1" u="sng" dirty="0" smtClean="0"/>
              <a:t>Importance of sugar part in cardiac glycoside</a:t>
            </a:r>
            <a:endParaRPr lang="en-US" sz="36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915400" cy="4572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err="1" smtClean="0"/>
              <a:t>Aglycones</a:t>
            </a:r>
            <a:r>
              <a:rPr lang="en-US" sz="2400" dirty="0" smtClean="0"/>
              <a:t> are less active than intact glycosides indicating that the sugar moieties are important functional part of the glycosides.</a:t>
            </a:r>
          </a:p>
          <a:p>
            <a:pPr>
              <a:buNone/>
            </a:pPr>
            <a:endParaRPr lang="en-US" sz="2400" dirty="0" smtClean="0"/>
          </a:p>
          <a:p>
            <a:pPr>
              <a:buFont typeface="Wingdings" pitchFamily="2" charset="2"/>
              <a:buChar char="ü"/>
            </a:pPr>
            <a:r>
              <a:rPr lang="en-US" sz="2400" dirty="0" smtClean="0"/>
              <a:t>Sugar part is responsible for the pharmacokinetic properties of drug, such as: absorption in blood, half-life, metabolism, water solubility, distribution in cardiac tissues and elimination.</a:t>
            </a:r>
          </a:p>
          <a:p>
            <a:pPr>
              <a:buFont typeface="Wingdings" pitchFamily="2" charset="2"/>
              <a:buChar char="ü"/>
            </a:pPr>
            <a:r>
              <a:rPr lang="en-US" sz="2400" dirty="0" smtClean="0"/>
              <a:t> Attachment of sugar moiety increases the potency and duration of action of the drug.</a:t>
            </a:r>
            <a:endParaRPr lang="en-US" sz="2400" dirty="0"/>
          </a:p>
          <a:p>
            <a:pPr>
              <a:buFont typeface="Wingdings" pitchFamily="2" charset="2"/>
              <a:buChar char="ü"/>
            </a:pPr>
            <a:r>
              <a:rPr lang="en-US" sz="2400" dirty="0" smtClean="0"/>
              <a:t>This part also prevents the enzymatic reaction of </a:t>
            </a:r>
            <a:r>
              <a:rPr lang="en-US" sz="2400" dirty="0" err="1" smtClean="0"/>
              <a:t>aglycone</a:t>
            </a:r>
            <a:r>
              <a:rPr lang="en-US" sz="2400" dirty="0" smtClean="0"/>
              <a:t> part which may change the steric configuration  of the glycoside and inactivate it.</a:t>
            </a:r>
          </a:p>
        </p:txBody>
      </p:sp>
    </p:spTree>
    <p:extLst>
      <p:ext uri="{BB962C8B-B14F-4D97-AF65-F5344CB8AC3E}">
        <p14:creationId xmlns:p14="http://schemas.microsoft.com/office/powerpoint/2010/main" val="3000951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63562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3500" b="1" u="sng" dirty="0" smtClean="0"/>
              <a:t>Digitalis</a:t>
            </a:r>
            <a:endParaRPr lang="en-US" sz="35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990600"/>
            <a:ext cx="5257800" cy="5715000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 smtClean="0"/>
              <a:t>Synonyms: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Foxglove, </a:t>
            </a:r>
            <a:r>
              <a:rPr lang="en-US" dirty="0" err="1" smtClean="0"/>
              <a:t>Digifortis</a:t>
            </a:r>
            <a:r>
              <a:rPr lang="en-US" dirty="0" smtClean="0"/>
              <a:t>, Folia Digitalis, Digitalis Folium</a:t>
            </a:r>
          </a:p>
          <a:p>
            <a:r>
              <a:rPr lang="en-US" b="1" dirty="0" smtClean="0"/>
              <a:t>Source: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Digitalis is the dried leaves of </a:t>
            </a:r>
            <a:r>
              <a:rPr lang="en-US" i="1" dirty="0" smtClean="0"/>
              <a:t>Digitalis </a:t>
            </a:r>
            <a:r>
              <a:rPr lang="en-US" i="1" dirty="0" err="1" smtClean="0"/>
              <a:t>purpurea</a:t>
            </a:r>
            <a:r>
              <a:rPr lang="en-US" i="1" dirty="0" smtClean="0"/>
              <a:t> </a:t>
            </a:r>
            <a:r>
              <a:rPr lang="en-US" dirty="0" smtClean="0"/>
              <a:t>belongs to the family </a:t>
            </a:r>
            <a:r>
              <a:rPr lang="en-US" b="1" dirty="0" err="1" smtClean="0"/>
              <a:t>Plantaginaceae</a:t>
            </a:r>
            <a:endParaRPr lang="en-US" b="1" dirty="0" smtClean="0"/>
          </a:p>
          <a:p>
            <a:pPr lvl="1"/>
            <a:r>
              <a:rPr lang="en-US" dirty="0" smtClean="0"/>
              <a:t>Leaves should be dried gently &amp; rapidly after collection at 60</a:t>
            </a:r>
            <a:r>
              <a:rPr lang="en-US" baseline="30000" dirty="0" smtClean="0"/>
              <a:t>0</a:t>
            </a:r>
            <a:r>
              <a:rPr lang="en-US" dirty="0" smtClean="0"/>
              <a:t>C and they must contain less than 5% moisture.</a:t>
            </a:r>
          </a:p>
          <a:p>
            <a:pPr lvl="1"/>
            <a:r>
              <a:rPr lang="en-US" dirty="0" smtClean="0"/>
              <a:t>The dried leaves must be stored in an air tight and light protected container. </a:t>
            </a:r>
          </a:p>
          <a:p>
            <a:pPr lvl="1"/>
            <a:r>
              <a:rPr lang="en-US" dirty="0" smtClean="0"/>
              <a:t>Otherwise, it will absorb moisture and lose their pharmacological activity.</a:t>
            </a:r>
          </a:p>
          <a:p>
            <a:r>
              <a:rPr lang="en-US" b="1" dirty="0" smtClean="0"/>
              <a:t>Geographical sources: </a:t>
            </a:r>
          </a:p>
          <a:p>
            <a:pPr lvl="1"/>
            <a:r>
              <a:rPr lang="en-US" dirty="0" smtClean="0"/>
              <a:t>England, Germany, Holland, France, USA, India etc</a:t>
            </a:r>
          </a:p>
          <a:p>
            <a:pPr lvl="2"/>
            <a:endParaRPr lang="en-US" dirty="0" smtClean="0"/>
          </a:p>
          <a:p>
            <a:endParaRPr lang="en-US" dirty="0"/>
          </a:p>
        </p:txBody>
      </p:sp>
      <p:pic>
        <p:nvPicPr>
          <p:cNvPr id="23554" name="Picture 2" descr="Digitalis purpurea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48400" y="1066800"/>
            <a:ext cx="2667000" cy="27908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556" name="Picture 4" descr="http://t1.gstatic.com/images?q=tbn:ANd9GcSJ0zQ3c43tIwWyrSxXntonRyRsKREwPYsjVPJNN7ySmF_RGdDW5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48400" y="3886200"/>
            <a:ext cx="2619375" cy="17430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497106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5410200" cy="5486400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Chemical constituents: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It contains about 35 cardiac glycosides.</a:t>
            </a:r>
          </a:p>
          <a:p>
            <a:pPr lvl="1"/>
            <a:r>
              <a:rPr lang="en-US" dirty="0" smtClean="0"/>
              <a:t>Among them </a:t>
            </a:r>
            <a:r>
              <a:rPr lang="en-US" dirty="0" err="1" smtClean="0"/>
              <a:t>digitoxin</a:t>
            </a:r>
            <a:r>
              <a:rPr lang="en-US" dirty="0" smtClean="0"/>
              <a:t>, </a:t>
            </a:r>
            <a:r>
              <a:rPr lang="en-US" dirty="0" err="1" smtClean="0"/>
              <a:t>gitoxin</a:t>
            </a:r>
            <a:r>
              <a:rPr lang="en-US" dirty="0" smtClean="0"/>
              <a:t>, </a:t>
            </a:r>
            <a:r>
              <a:rPr lang="en-US" dirty="0" err="1" smtClean="0"/>
              <a:t>digoxin</a:t>
            </a:r>
            <a:r>
              <a:rPr lang="en-US" dirty="0" smtClean="0"/>
              <a:t>, </a:t>
            </a:r>
            <a:r>
              <a:rPr lang="en-US" dirty="0" err="1" smtClean="0"/>
              <a:t>purpurea</a:t>
            </a:r>
            <a:r>
              <a:rPr lang="en-US" dirty="0" smtClean="0"/>
              <a:t> glycosides A and B, </a:t>
            </a:r>
            <a:r>
              <a:rPr lang="en-US" dirty="0" err="1" smtClean="0"/>
              <a:t>gitaloxin</a:t>
            </a:r>
            <a:r>
              <a:rPr lang="en-US" dirty="0" smtClean="0"/>
              <a:t> are the main cardiac glycosides</a:t>
            </a:r>
          </a:p>
          <a:p>
            <a:pPr lvl="1"/>
            <a:r>
              <a:rPr lang="en-US" dirty="0" smtClean="0"/>
              <a:t>In addition, it contains </a:t>
            </a:r>
            <a:r>
              <a:rPr lang="en-US" dirty="0" err="1" smtClean="0"/>
              <a:t>digitalin</a:t>
            </a:r>
            <a:r>
              <a:rPr lang="en-US" dirty="0" smtClean="0"/>
              <a:t>, </a:t>
            </a:r>
            <a:r>
              <a:rPr lang="en-US" dirty="0" err="1" smtClean="0"/>
              <a:t>gitalin</a:t>
            </a:r>
            <a:r>
              <a:rPr lang="en-US" dirty="0" smtClean="0"/>
              <a:t>, </a:t>
            </a:r>
            <a:r>
              <a:rPr lang="en-US" dirty="0" err="1" smtClean="0"/>
              <a:t>digitonin</a:t>
            </a:r>
            <a:r>
              <a:rPr lang="en-US" dirty="0" smtClean="0"/>
              <a:t>, volatile oils, </a:t>
            </a:r>
            <a:r>
              <a:rPr lang="en-US" dirty="0" err="1" smtClean="0"/>
              <a:t>antirrhinic</a:t>
            </a:r>
            <a:r>
              <a:rPr lang="en-US" dirty="0" smtClean="0"/>
              <a:t> acid, an </a:t>
            </a:r>
            <a:r>
              <a:rPr lang="en-US" dirty="0" err="1" smtClean="0"/>
              <a:t>oxidase</a:t>
            </a:r>
            <a:r>
              <a:rPr lang="en-US" dirty="0" smtClean="0"/>
              <a:t> enzyme and tannic acid</a:t>
            </a:r>
          </a:p>
          <a:p>
            <a:endParaRPr lang="en-US" dirty="0"/>
          </a:p>
        </p:txBody>
      </p:sp>
      <p:pic>
        <p:nvPicPr>
          <p:cNvPr id="22530" name="Picture 2" descr="http://oregonstate.edu/instruct/bb451/summer14/stryer7/CH13/figure_13_06a.jpg"/>
          <p:cNvPicPr>
            <a:picLocks noChangeAspect="1" noChangeArrowheads="1"/>
          </p:cNvPicPr>
          <p:nvPr/>
        </p:nvPicPr>
        <p:blipFill>
          <a:blip r:embed="rId2" cstate="print"/>
          <a:srcRect b="6977"/>
          <a:stretch>
            <a:fillRect/>
          </a:stretch>
        </p:blipFill>
        <p:spPr bwMode="auto">
          <a:xfrm>
            <a:off x="6477000" y="304800"/>
            <a:ext cx="2514600" cy="1905000"/>
          </a:xfrm>
          <a:prstGeom prst="rect">
            <a:avLst/>
          </a:prstGeom>
          <a:noFill/>
        </p:spPr>
      </p:pic>
      <p:pic>
        <p:nvPicPr>
          <p:cNvPr id="22532" name="Picture 4" descr="http://duoclieu.net/Dlieuhoc/Duoc%20lieu/Digital/Gitoxigenin.jpg"/>
          <p:cNvPicPr>
            <a:picLocks noChangeAspect="1" noChangeArrowheads="1"/>
          </p:cNvPicPr>
          <p:nvPr/>
        </p:nvPicPr>
        <p:blipFill>
          <a:blip r:embed="rId3"/>
          <a:srcRect l="8696" r="13043"/>
          <a:stretch>
            <a:fillRect/>
          </a:stretch>
        </p:blipFill>
        <p:spPr bwMode="auto">
          <a:xfrm>
            <a:off x="6248400" y="2209800"/>
            <a:ext cx="2743200" cy="1905000"/>
          </a:xfrm>
          <a:prstGeom prst="rect">
            <a:avLst/>
          </a:prstGeom>
          <a:noFill/>
        </p:spPr>
      </p:pic>
      <p:pic>
        <p:nvPicPr>
          <p:cNvPr id="22534" name="Picture 6" descr="http://mhchem.org/221/COTW/digitalis/dg2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48400" y="4267200"/>
            <a:ext cx="2895600" cy="22479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64681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440363"/>
          </a:xfrm>
        </p:spPr>
        <p:txBody>
          <a:bodyPr>
            <a:normAutofit/>
          </a:bodyPr>
          <a:lstStyle/>
          <a:p>
            <a:r>
              <a:rPr lang="en-US" b="1" dirty="0" smtClean="0"/>
              <a:t>Uses:</a:t>
            </a:r>
            <a:endParaRPr lang="en-US" dirty="0" smtClean="0"/>
          </a:p>
          <a:p>
            <a:pPr lvl="1"/>
            <a:r>
              <a:rPr lang="en-US" sz="2600" dirty="0" smtClean="0"/>
              <a:t>Used as heart tonic which improves heart function</a:t>
            </a:r>
          </a:p>
          <a:p>
            <a:pPr lvl="1"/>
            <a:r>
              <a:rPr lang="en-US" sz="2600" dirty="0" smtClean="0"/>
              <a:t>It increases the force of contraction of  the cardiac muscle and cardiac output</a:t>
            </a:r>
          </a:p>
          <a:p>
            <a:pPr lvl="1"/>
            <a:r>
              <a:rPr lang="en-US" sz="2600" dirty="0" smtClean="0"/>
              <a:t>It increases blood circulation and urine formation which is directly related to improved heart function</a:t>
            </a:r>
          </a:p>
          <a:p>
            <a:pPr lvl="1"/>
            <a:r>
              <a:rPr lang="en-US" sz="2600" dirty="0" smtClean="0"/>
              <a:t>It can be used as diuretic </a:t>
            </a:r>
          </a:p>
          <a:p>
            <a:r>
              <a:rPr lang="en-US" b="1" dirty="0" smtClean="0"/>
              <a:t>Dosage:</a:t>
            </a:r>
            <a:r>
              <a:rPr lang="en-US" dirty="0" smtClean="0"/>
              <a:t> </a:t>
            </a:r>
          </a:p>
          <a:p>
            <a:pPr lvl="1"/>
            <a:r>
              <a:rPr lang="en-US" sz="2600" dirty="0" smtClean="0"/>
              <a:t>Can be given as tablet to the patient. Initial dose usually 1 to 2 g and maintenance dose 100 to 200 mg.</a:t>
            </a:r>
          </a:p>
        </p:txBody>
      </p:sp>
    </p:spTree>
    <p:extLst>
      <p:ext uri="{BB962C8B-B14F-4D97-AF65-F5344CB8AC3E}">
        <p14:creationId xmlns:p14="http://schemas.microsoft.com/office/powerpoint/2010/main" val="405892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digitalis-lanata-fl-pdrobot-b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34000" y="990600"/>
            <a:ext cx="3394472" cy="4525963"/>
          </a:xfr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152400" y="990600"/>
            <a:ext cx="5029200" cy="5486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Another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source of Digitalis is </a:t>
            </a:r>
            <a:r>
              <a:rPr kumimoji="0" lang="en-US" sz="3200" b="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Digitalis </a:t>
            </a:r>
            <a:r>
              <a:rPr kumimoji="0" lang="en-US" sz="3200" b="0" i="1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lanata</a:t>
            </a:r>
            <a:r>
              <a:rPr kumimoji="0" lang="en-US" sz="3200" b="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3200" dirty="0" smtClean="0"/>
              <a:t>belongs to the family </a:t>
            </a:r>
            <a:r>
              <a:rPr lang="en-US" sz="3200" b="1" dirty="0" err="1" smtClean="0"/>
              <a:t>Plantaginaceae</a:t>
            </a:r>
            <a:endParaRPr lang="en-US" sz="3200" b="1" dirty="0" smtClean="0"/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endParaRPr lang="en-US" sz="3200" b="1" dirty="0" smtClean="0"/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dirty="0" smtClean="0"/>
              <a:t>Nearly</a:t>
            </a:r>
            <a:r>
              <a:rPr lang="en-US" sz="3200" b="1" dirty="0" smtClean="0"/>
              <a:t> </a:t>
            </a:r>
            <a:r>
              <a:rPr lang="en-US" sz="3200" dirty="0" smtClean="0"/>
              <a:t>70 different glycosides have been detected from the leaves of </a:t>
            </a:r>
            <a:r>
              <a:rPr lang="en-US" sz="3200" i="1" dirty="0" smtClean="0"/>
              <a:t>Digitalis </a:t>
            </a:r>
            <a:r>
              <a:rPr lang="en-US" sz="3200" i="1" dirty="0" err="1" smtClean="0"/>
              <a:t>lanata</a:t>
            </a:r>
            <a:r>
              <a:rPr lang="en-US" sz="3200" i="1" dirty="0" smtClean="0"/>
              <a:t>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1183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304800"/>
            <a:ext cx="8763000" cy="6324600"/>
          </a:xfrm>
        </p:spPr>
        <p:txBody>
          <a:bodyPr>
            <a:normAutofit fontScale="92500" lnSpcReduction="20000"/>
          </a:bodyPr>
          <a:lstStyle/>
          <a:p>
            <a:pPr marL="0" lvl="0" indent="0" algn="just">
              <a:lnSpc>
                <a:spcPct val="150000"/>
              </a:lnSpc>
              <a:buNone/>
            </a:pPr>
            <a:r>
              <a:rPr lang="en-US" sz="2400" dirty="0"/>
              <a:t>Glycoside is composed of </a:t>
            </a:r>
            <a:r>
              <a:rPr lang="en-US" sz="2400" b="1" dirty="0"/>
              <a:t>two </a:t>
            </a:r>
            <a:r>
              <a:rPr lang="en-US" sz="2400" b="1" dirty="0" smtClean="0"/>
              <a:t>parts-</a:t>
            </a:r>
          </a:p>
          <a:p>
            <a:pPr marL="0" lvl="0" indent="0" algn="just">
              <a:lnSpc>
                <a:spcPct val="150000"/>
              </a:lnSpc>
              <a:buNone/>
            </a:pPr>
            <a:r>
              <a:rPr lang="en-US" sz="2400" b="1" dirty="0" smtClean="0"/>
              <a:t>a</a:t>
            </a:r>
            <a:r>
              <a:rPr lang="en-US" sz="2400" b="1" dirty="0"/>
              <a:t>. Sugar part known as glycone</a:t>
            </a:r>
          </a:p>
          <a:p>
            <a:pPr marL="571500" indent="0" algn="just">
              <a:lnSpc>
                <a:spcPct val="150000"/>
              </a:lnSpc>
              <a:buNone/>
            </a:pPr>
            <a:r>
              <a:rPr lang="en-US" sz="2400" dirty="0" smtClean="0"/>
              <a:t>Responsible </a:t>
            </a:r>
            <a:r>
              <a:rPr lang="en-US" sz="2400" dirty="0"/>
              <a:t>for the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pharmacokinetic properties </a:t>
            </a:r>
            <a:r>
              <a:rPr lang="en-US" sz="2400" dirty="0"/>
              <a:t>of the drug. Such as- </a:t>
            </a:r>
            <a:r>
              <a:rPr lang="en-US" sz="2400" b="1" dirty="0"/>
              <a:t>ADME</a:t>
            </a:r>
            <a:r>
              <a:rPr lang="en-US" sz="2400" dirty="0"/>
              <a:t> (absorption, distribution, metabolism and excretion</a:t>
            </a:r>
            <a:r>
              <a:rPr lang="en-US" sz="2400" dirty="0" smtClean="0"/>
              <a:t>).</a:t>
            </a:r>
          </a:p>
          <a:p>
            <a:pPr marL="571500" indent="0" algn="just">
              <a:lnSpc>
                <a:spcPct val="150000"/>
              </a:lnSpc>
              <a:buNone/>
            </a:pPr>
            <a:r>
              <a:rPr lang="en-US" sz="2400" dirty="0"/>
              <a:t>Sugar helps in the solubilization of non-sugar, for increasing the bioavailability of the drug</a:t>
            </a:r>
            <a:r>
              <a:rPr lang="en-US" sz="2400" dirty="0" smtClean="0"/>
              <a:t>.</a:t>
            </a:r>
            <a:endParaRPr lang="en-US" sz="2400" dirty="0"/>
          </a:p>
          <a:p>
            <a:pPr marL="571500" indent="0" algn="just">
              <a:lnSpc>
                <a:spcPct val="150000"/>
              </a:lnSpc>
              <a:buNone/>
            </a:pPr>
            <a:r>
              <a:rPr lang="en-US" sz="2400" dirty="0" smtClean="0"/>
              <a:t>The </a:t>
            </a:r>
            <a:r>
              <a:rPr lang="en-US" sz="2400" dirty="0"/>
              <a:t>most frequently occurring sugar is </a:t>
            </a:r>
            <a:r>
              <a:rPr lang="en-US" sz="2400" b="1" dirty="0">
                <a:solidFill>
                  <a:srgbClr val="00B050"/>
                </a:solidFill>
              </a:rPr>
              <a:t>β-D-glucose</a:t>
            </a:r>
            <a:r>
              <a:rPr lang="en-US" sz="2400" dirty="0"/>
              <a:t>, although </a:t>
            </a:r>
            <a:r>
              <a:rPr lang="en-US" sz="2400" dirty="0" err="1"/>
              <a:t>rhamnose</a:t>
            </a:r>
            <a:r>
              <a:rPr lang="en-US" sz="2400" dirty="0"/>
              <a:t>, </a:t>
            </a:r>
            <a:r>
              <a:rPr lang="en-US" sz="2400" dirty="0" err="1"/>
              <a:t>digitoxose</a:t>
            </a:r>
            <a:r>
              <a:rPr lang="en-US" sz="2400" dirty="0"/>
              <a:t>, </a:t>
            </a:r>
            <a:r>
              <a:rPr lang="en-US" sz="2400" dirty="0" err="1"/>
              <a:t>cymarose</a:t>
            </a:r>
            <a:r>
              <a:rPr lang="en-US" sz="2400" dirty="0"/>
              <a:t> and other sugars are the components of glycosides</a:t>
            </a:r>
            <a:r>
              <a:rPr lang="en-US" sz="2400" dirty="0" smtClean="0"/>
              <a:t>.</a:t>
            </a:r>
            <a:endParaRPr lang="en-US" sz="2400" dirty="0"/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2400" b="1" dirty="0" smtClean="0"/>
              <a:t>b</a:t>
            </a:r>
            <a:r>
              <a:rPr lang="en-US" sz="2400" b="1" dirty="0"/>
              <a:t>. Non-sugar part known as </a:t>
            </a:r>
            <a:r>
              <a:rPr lang="en-US" sz="2400" b="1" dirty="0" err="1" smtClean="0"/>
              <a:t>aglycone</a:t>
            </a:r>
            <a:r>
              <a:rPr lang="en-US" sz="2400" b="1" dirty="0" smtClean="0"/>
              <a:t> or </a:t>
            </a:r>
            <a:r>
              <a:rPr lang="en-US" sz="2400" b="1" dirty="0" err="1" smtClean="0"/>
              <a:t>genin</a:t>
            </a:r>
            <a:endParaRPr lang="en-US" sz="2400" b="1" dirty="0"/>
          </a:p>
          <a:p>
            <a:pPr marL="571500" indent="0" algn="just">
              <a:lnSpc>
                <a:spcPct val="150000"/>
              </a:lnSpc>
              <a:buNone/>
            </a:pPr>
            <a:r>
              <a:rPr lang="en-US" sz="2400" dirty="0"/>
              <a:t>It is the </a:t>
            </a:r>
            <a:r>
              <a:rPr lang="en-US" sz="2400" b="1" dirty="0"/>
              <a:t>active part </a:t>
            </a:r>
            <a:r>
              <a:rPr lang="en-US" sz="2400" dirty="0"/>
              <a:t>of glycoside which is responsible for the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pharmacological 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properties</a:t>
            </a:r>
            <a:r>
              <a:rPr lang="en-US" sz="2400" dirty="0"/>
              <a:t>. </a:t>
            </a:r>
            <a:r>
              <a:rPr lang="en-US" sz="2400" dirty="0" err="1"/>
              <a:t>Aglycone</a:t>
            </a:r>
            <a:r>
              <a:rPr lang="en-US" sz="2400" dirty="0"/>
              <a:t> part may be alcohol, phenol, cyanohydrin or heterocyclic poly-</a:t>
            </a:r>
            <a:r>
              <a:rPr lang="en-US" sz="2400" dirty="0" err="1"/>
              <a:t>hydroxy</a:t>
            </a:r>
            <a:r>
              <a:rPr lang="en-US" sz="2400" dirty="0"/>
              <a:t> compounds.</a:t>
            </a:r>
          </a:p>
          <a:p>
            <a:pPr marL="571500" indent="0" algn="just">
              <a:lnSpc>
                <a:spcPct val="150000"/>
              </a:lnSpc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9144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Autofit/>
          </a:bodyPr>
          <a:lstStyle/>
          <a:p>
            <a:r>
              <a:rPr lang="en-US" sz="3000" b="1" u="sng" dirty="0" smtClean="0"/>
              <a:t>Differences between Digitalis and digitalis </a:t>
            </a:r>
            <a:r>
              <a:rPr lang="en-US" sz="3000" b="1" u="sng" dirty="0" err="1" smtClean="0"/>
              <a:t>lanata</a:t>
            </a:r>
            <a:r>
              <a:rPr lang="en-US" sz="3000" b="1" u="sng" dirty="0" smtClean="0"/>
              <a:t>:</a:t>
            </a:r>
            <a:endParaRPr lang="en-US" sz="3000" b="1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0864673"/>
              </p:ext>
            </p:extLst>
          </p:nvPr>
        </p:nvGraphicFramePr>
        <p:xfrm>
          <a:off x="381000" y="1066800"/>
          <a:ext cx="8458200" cy="5240215"/>
        </p:xfrm>
        <a:graphic>
          <a:graphicData uri="http://schemas.openxmlformats.org/drawingml/2006/table">
            <a:tbl>
              <a:tblPr/>
              <a:tblGrid>
                <a:gridCol w="4229100"/>
                <a:gridCol w="4229100"/>
              </a:tblGrid>
              <a:tr h="41030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latin typeface="Arial"/>
                          <a:ea typeface="Times New Roman"/>
                          <a:cs typeface="Arial Unicode MS"/>
                        </a:rPr>
                        <a:t>Digitalis </a:t>
                      </a:r>
                      <a:r>
                        <a:rPr lang="en-US" sz="2000" b="1" dirty="0" err="1" smtClean="0">
                          <a:latin typeface="Arial"/>
                          <a:ea typeface="Times New Roman"/>
                          <a:cs typeface="Arial Unicode MS"/>
                        </a:rPr>
                        <a:t>purpurea</a:t>
                      </a:r>
                      <a:endParaRPr lang="en-US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Arial"/>
                          <a:ea typeface="Times New Roman"/>
                          <a:cs typeface="Arial Unicode MS"/>
                        </a:rPr>
                        <a:t>Digitalis </a:t>
                      </a:r>
                      <a:r>
                        <a:rPr lang="en-US" sz="2000" b="1" dirty="0" err="1">
                          <a:latin typeface="Arial"/>
                          <a:ea typeface="Times New Roman"/>
                          <a:cs typeface="Arial Unicode MS"/>
                        </a:rPr>
                        <a:t>lanata</a:t>
                      </a:r>
                      <a:endParaRPr lang="en-US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0308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Arial"/>
                          <a:ea typeface="Times New Roman"/>
                          <a:cs typeface="Arial Unicode MS"/>
                        </a:rPr>
                        <a:t>Derived from </a:t>
                      </a:r>
                      <a:r>
                        <a:rPr lang="en-US" sz="1800" i="1" dirty="0">
                          <a:latin typeface="Arial"/>
                          <a:ea typeface="Times New Roman"/>
                          <a:cs typeface="Arial Unicode MS"/>
                        </a:rPr>
                        <a:t>D. </a:t>
                      </a:r>
                      <a:r>
                        <a:rPr lang="en-US" sz="1800" i="1" dirty="0" err="1" smtClean="0">
                          <a:latin typeface="Arial"/>
                          <a:ea typeface="Times New Roman"/>
                          <a:cs typeface="Arial Unicode MS"/>
                        </a:rPr>
                        <a:t>purpurea</a:t>
                      </a:r>
                      <a:r>
                        <a:rPr lang="en-US" sz="1800" dirty="0" smtClean="0">
                          <a:latin typeface="Arial"/>
                          <a:ea typeface="Times New Roman"/>
                          <a:cs typeface="Arial Unicode MS"/>
                        </a:rPr>
                        <a:t>.</a:t>
                      </a:r>
                      <a:endParaRPr lang="en-US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Arial"/>
                          <a:ea typeface="Times New Roman"/>
                          <a:cs typeface="Arial Unicode MS"/>
                        </a:rPr>
                        <a:t>Derived from </a:t>
                      </a:r>
                      <a:r>
                        <a:rPr lang="en-US" sz="1800" i="1">
                          <a:latin typeface="Arial"/>
                          <a:ea typeface="Times New Roman"/>
                          <a:cs typeface="Arial Unicode MS"/>
                        </a:rPr>
                        <a:t>D. lanata</a:t>
                      </a:r>
                      <a:r>
                        <a:rPr lang="en-US" sz="1800">
                          <a:latin typeface="Arial"/>
                          <a:ea typeface="Times New Roman"/>
                          <a:cs typeface="Arial Unicode MS"/>
                        </a:rPr>
                        <a:t>.</a:t>
                      </a:r>
                      <a:endParaRPr lang="en-US" sz="1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061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Arial"/>
                          <a:ea typeface="Times New Roman"/>
                          <a:cs typeface="Arial Unicode MS"/>
                        </a:rPr>
                        <a:t>Nearly </a:t>
                      </a:r>
                      <a:r>
                        <a:rPr lang="en-US" sz="1800" dirty="0" smtClean="0">
                          <a:latin typeface="Arial"/>
                          <a:ea typeface="Times New Roman"/>
                          <a:cs typeface="Arial Unicode MS"/>
                        </a:rPr>
                        <a:t>35 </a:t>
                      </a:r>
                      <a:r>
                        <a:rPr lang="en-US" sz="1800" dirty="0">
                          <a:latin typeface="Arial"/>
                          <a:ea typeface="Times New Roman"/>
                          <a:cs typeface="Arial Unicode MS"/>
                        </a:rPr>
                        <a:t>glycosides have been identified.</a:t>
                      </a:r>
                      <a:endParaRPr lang="en-US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Arial"/>
                          <a:ea typeface="Times New Roman"/>
                          <a:cs typeface="Arial Unicode MS"/>
                        </a:rPr>
                        <a:t>Nearly 70 glycosides have been found.</a:t>
                      </a:r>
                      <a:endParaRPr lang="en-US" sz="1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30569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Arial"/>
                          <a:ea typeface="Times New Roman"/>
                          <a:cs typeface="Arial Unicode MS"/>
                        </a:rPr>
                        <a:t>The glycosides are derivatives of 3 </a:t>
                      </a:r>
                      <a:r>
                        <a:rPr lang="en-US" sz="1800" dirty="0" err="1">
                          <a:latin typeface="Arial"/>
                          <a:ea typeface="Times New Roman"/>
                          <a:cs typeface="Arial Unicode MS"/>
                        </a:rPr>
                        <a:t>aglycones</a:t>
                      </a:r>
                      <a:r>
                        <a:rPr lang="en-US" sz="1800" dirty="0">
                          <a:latin typeface="Arial"/>
                          <a:ea typeface="Times New Roman"/>
                          <a:cs typeface="Arial Unicode MS"/>
                        </a:rPr>
                        <a:t> (</a:t>
                      </a:r>
                      <a:r>
                        <a:rPr lang="en-US" sz="1800" dirty="0" err="1">
                          <a:latin typeface="Arial"/>
                          <a:ea typeface="Times New Roman"/>
                          <a:cs typeface="Arial Unicode MS"/>
                        </a:rPr>
                        <a:t>digitoxigenin</a:t>
                      </a:r>
                      <a:r>
                        <a:rPr lang="en-US" sz="1800" dirty="0">
                          <a:latin typeface="Arial"/>
                          <a:ea typeface="Times New Roman"/>
                          <a:cs typeface="Arial Unicode MS"/>
                        </a:rPr>
                        <a:t>, </a:t>
                      </a:r>
                      <a:r>
                        <a:rPr lang="en-US" sz="1800" dirty="0" err="1">
                          <a:latin typeface="Arial"/>
                          <a:ea typeface="Times New Roman"/>
                          <a:cs typeface="Arial Unicode MS"/>
                        </a:rPr>
                        <a:t>gitoxigenin</a:t>
                      </a:r>
                      <a:r>
                        <a:rPr lang="en-US" sz="1800" dirty="0">
                          <a:latin typeface="Arial"/>
                          <a:ea typeface="Times New Roman"/>
                          <a:cs typeface="Arial Unicode MS"/>
                        </a:rPr>
                        <a:t>, </a:t>
                      </a:r>
                      <a:r>
                        <a:rPr lang="en-US" sz="1800" dirty="0" err="1">
                          <a:latin typeface="Arial"/>
                          <a:ea typeface="Times New Roman"/>
                          <a:cs typeface="Arial Unicode MS"/>
                        </a:rPr>
                        <a:t>gitaloxigenin</a:t>
                      </a:r>
                      <a:r>
                        <a:rPr lang="en-US" sz="1800" dirty="0">
                          <a:latin typeface="Arial"/>
                          <a:ea typeface="Times New Roman"/>
                          <a:cs typeface="Arial Unicode MS"/>
                        </a:rPr>
                        <a:t>).</a:t>
                      </a:r>
                      <a:endParaRPr lang="en-US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Arial"/>
                          <a:ea typeface="Times New Roman"/>
                          <a:cs typeface="Arial Unicode MS"/>
                        </a:rPr>
                        <a:t>The glycosides are derivatives of 5 different aglycones (digitoxigenin, gitoxigenin, gitaloxigenin, digoxigenin,diginatigenin).</a:t>
                      </a:r>
                      <a:endParaRPr lang="en-US" sz="1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061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Arial"/>
                          <a:ea typeface="Times New Roman"/>
                          <a:cs typeface="Arial Unicode MS"/>
                        </a:rPr>
                        <a:t>Digoxigenin and diginatigenin glycosides aren’t found.</a:t>
                      </a:r>
                      <a:endParaRPr lang="en-US" sz="1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Arial"/>
                          <a:ea typeface="Times New Roman"/>
                          <a:cs typeface="Arial Unicode MS"/>
                        </a:rPr>
                        <a:t>Digoxigenin and diginatigenin glycosides are principle constituents.</a:t>
                      </a:r>
                      <a:endParaRPr lang="en-US" sz="1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718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Arial"/>
                          <a:ea typeface="Times New Roman"/>
                          <a:cs typeface="Arial Unicode MS"/>
                        </a:rPr>
                        <a:t>Digitoxin concentration is higher.</a:t>
                      </a:r>
                      <a:endParaRPr lang="en-US" sz="1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Arial"/>
                          <a:ea typeface="Times New Roman"/>
                          <a:cs typeface="Arial Unicode MS"/>
                        </a:rPr>
                        <a:t>Digitoxin concentration is lower.</a:t>
                      </a:r>
                      <a:endParaRPr lang="en-US" sz="1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061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Arial"/>
                          <a:ea typeface="Times New Roman"/>
                          <a:cs typeface="Arial Unicode MS"/>
                        </a:rPr>
                        <a:t>Primary glycosides do not contain an acetyl group.</a:t>
                      </a:r>
                      <a:endParaRPr lang="en-US" sz="1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Arial"/>
                          <a:ea typeface="Times New Roman"/>
                          <a:cs typeface="Arial Unicode MS"/>
                        </a:rPr>
                        <a:t>Primary glycosides contain an acetyl group.</a:t>
                      </a:r>
                      <a:endParaRPr lang="en-US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2131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500" b="1" u="sng" dirty="0" err="1" smtClean="0"/>
              <a:t>Strophanthus</a:t>
            </a:r>
            <a:endParaRPr lang="en-US" sz="35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447800"/>
            <a:ext cx="4876800" cy="5410200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/>
              <a:t>Synonyms:</a:t>
            </a:r>
            <a:r>
              <a:rPr lang="en-US" dirty="0" smtClean="0"/>
              <a:t> </a:t>
            </a:r>
          </a:p>
          <a:p>
            <a:pPr lvl="1"/>
            <a:r>
              <a:rPr lang="en-US" dirty="0" err="1" smtClean="0"/>
              <a:t>Strophanthus</a:t>
            </a:r>
            <a:r>
              <a:rPr lang="en-US" dirty="0" smtClean="0"/>
              <a:t> seeds, </a:t>
            </a:r>
            <a:r>
              <a:rPr lang="en-US" dirty="0" err="1" smtClean="0"/>
              <a:t>Semina</a:t>
            </a:r>
            <a:r>
              <a:rPr lang="en-US" dirty="0" smtClean="0"/>
              <a:t> </a:t>
            </a:r>
            <a:r>
              <a:rPr lang="en-US" dirty="0" err="1" smtClean="0"/>
              <a:t>Strophanthi</a:t>
            </a:r>
            <a:endParaRPr lang="en-US" dirty="0" smtClean="0"/>
          </a:p>
          <a:p>
            <a:r>
              <a:rPr lang="en-US" b="1" dirty="0" smtClean="0"/>
              <a:t>Source: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It is derived from the dried seeds of </a:t>
            </a:r>
            <a:r>
              <a:rPr lang="en-US" i="1" dirty="0" err="1" smtClean="0"/>
              <a:t>Stophanthus</a:t>
            </a:r>
            <a:r>
              <a:rPr lang="en-US" i="1" dirty="0" smtClean="0"/>
              <a:t> </a:t>
            </a:r>
            <a:r>
              <a:rPr lang="en-US" i="1" dirty="0" err="1" smtClean="0"/>
              <a:t>kombe</a:t>
            </a:r>
            <a:r>
              <a:rPr lang="en-US" dirty="0" smtClean="0"/>
              <a:t> which belongs to the family </a:t>
            </a:r>
            <a:r>
              <a:rPr lang="en-US" dirty="0" err="1" smtClean="0"/>
              <a:t>Apocyanaceae</a:t>
            </a:r>
            <a:endParaRPr lang="en-US" dirty="0" smtClean="0"/>
          </a:p>
          <a:p>
            <a:r>
              <a:rPr lang="en-US" b="1" dirty="0" smtClean="0"/>
              <a:t>Geographical sources: </a:t>
            </a:r>
          </a:p>
          <a:p>
            <a:pPr lvl="1"/>
            <a:r>
              <a:rPr lang="en-US" dirty="0" err="1" smtClean="0"/>
              <a:t>Strophanthus</a:t>
            </a:r>
            <a:r>
              <a:rPr lang="en-US" dirty="0" smtClean="0"/>
              <a:t> is a perennial herb that wildly grown in East and Central Africa </a:t>
            </a:r>
          </a:p>
          <a:p>
            <a:endParaRPr lang="en-US" dirty="0"/>
          </a:p>
        </p:txBody>
      </p:sp>
      <p:pic>
        <p:nvPicPr>
          <p:cNvPr id="32770" name="Picture 2" descr="http://toptropicals.com/pics/garden/m1/seeds/P4274425.jpg"/>
          <p:cNvPicPr>
            <a:picLocks noChangeAspect="1" noChangeArrowheads="1"/>
          </p:cNvPicPr>
          <p:nvPr/>
        </p:nvPicPr>
        <p:blipFill>
          <a:blip r:embed="rId2"/>
          <a:srcRect b="9756"/>
          <a:stretch>
            <a:fillRect/>
          </a:stretch>
        </p:blipFill>
        <p:spPr bwMode="auto">
          <a:xfrm>
            <a:off x="5410200" y="1295400"/>
            <a:ext cx="3429000" cy="2743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772" name="Picture 4" descr="http://t1.gstatic.com/images?q=tbn:ANd9GcRG7uki9QExQ_g6LVu_Itk6XXT2MwgL8r6_DZRULPqNX9T78LYxK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0" y="4267200"/>
            <a:ext cx="3048000" cy="2133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573472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28600"/>
            <a:ext cx="6248400" cy="5791200"/>
          </a:xfrm>
        </p:spPr>
        <p:txBody>
          <a:bodyPr>
            <a:noAutofit/>
          </a:bodyPr>
          <a:lstStyle/>
          <a:p>
            <a:r>
              <a:rPr lang="en-US" sz="2400" b="1" dirty="0" smtClean="0"/>
              <a:t>Chemical constituents:</a:t>
            </a:r>
            <a:r>
              <a:rPr lang="en-US" sz="2400" dirty="0" smtClean="0"/>
              <a:t> </a:t>
            </a:r>
          </a:p>
          <a:p>
            <a:pPr lvl="1"/>
            <a:r>
              <a:rPr lang="en-US" sz="2100" dirty="0" smtClean="0"/>
              <a:t>It contains about 5% cardiac glycosides </a:t>
            </a:r>
          </a:p>
          <a:p>
            <a:pPr lvl="1"/>
            <a:r>
              <a:rPr lang="en-US" sz="2100" dirty="0" smtClean="0"/>
              <a:t>The main cardiac glycosides include </a:t>
            </a:r>
            <a:r>
              <a:rPr lang="en-US" sz="2100" dirty="0" err="1" smtClean="0"/>
              <a:t>strophanthin</a:t>
            </a:r>
            <a:endParaRPr lang="en-US" sz="2100" dirty="0" smtClean="0"/>
          </a:p>
          <a:p>
            <a:pPr lvl="1"/>
            <a:r>
              <a:rPr lang="en-US" sz="2100" dirty="0" smtClean="0"/>
              <a:t>The </a:t>
            </a:r>
            <a:r>
              <a:rPr lang="en-US" sz="2100" dirty="0" err="1" smtClean="0"/>
              <a:t>aglycone</a:t>
            </a:r>
            <a:r>
              <a:rPr lang="en-US" sz="2100" dirty="0" smtClean="0"/>
              <a:t> of these glycosides is called </a:t>
            </a:r>
            <a:r>
              <a:rPr lang="en-US" sz="2100" dirty="0" err="1" smtClean="0"/>
              <a:t>strophanthidin</a:t>
            </a:r>
            <a:r>
              <a:rPr lang="en-US" sz="2100" dirty="0" smtClean="0"/>
              <a:t>. </a:t>
            </a:r>
          </a:p>
          <a:p>
            <a:pPr lvl="1"/>
            <a:r>
              <a:rPr lang="en-US" sz="2100" dirty="0" smtClean="0"/>
              <a:t>It also contains </a:t>
            </a:r>
            <a:r>
              <a:rPr lang="en-US" sz="2100" dirty="0" err="1" smtClean="0"/>
              <a:t>kombic</a:t>
            </a:r>
            <a:r>
              <a:rPr lang="en-US" sz="2100" dirty="0" smtClean="0"/>
              <a:t> acid, </a:t>
            </a:r>
            <a:r>
              <a:rPr lang="en-US" sz="2100" dirty="0" err="1" smtClean="0"/>
              <a:t>trigonelline</a:t>
            </a:r>
            <a:r>
              <a:rPr lang="en-US" sz="2100" dirty="0" smtClean="0"/>
              <a:t>, </a:t>
            </a:r>
            <a:r>
              <a:rPr lang="en-US" sz="2100" dirty="0" err="1" smtClean="0"/>
              <a:t>choline</a:t>
            </a:r>
            <a:r>
              <a:rPr lang="en-US" sz="2100" dirty="0" smtClean="0"/>
              <a:t> and 30% essential oil. </a:t>
            </a:r>
          </a:p>
          <a:p>
            <a:r>
              <a:rPr lang="en-US" sz="2400" b="1" dirty="0" smtClean="0"/>
              <a:t>Uses:</a:t>
            </a:r>
            <a:r>
              <a:rPr lang="en-US" sz="2400" dirty="0" smtClean="0"/>
              <a:t> </a:t>
            </a:r>
          </a:p>
          <a:p>
            <a:pPr lvl="1"/>
            <a:r>
              <a:rPr lang="en-US" sz="2100" dirty="0" smtClean="0"/>
              <a:t>Seeds of </a:t>
            </a:r>
            <a:r>
              <a:rPr lang="en-US" sz="2100" dirty="0" err="1" smtClean="0"/>
              <a:t>Strophanthus</a:t>
            </a:r>
            <a:r>
              <a:rPr lang="en-US" sz="2100" dirty="0" smtClean="0"/>
              <a:t> are used as arrow poison by African tribal </a:t>
            </a:r>
          </a:p>
          <a:p>
            <a:pPr lvl="1"/>
            <a:r>
              <a:rPr lang="en-US" sz="2100" dirty="0" smtClean="0"/>
              <a:t>It is also used as heart tonic like Digitalis</a:t>
            </a:r>
          </a:p>
          <a:p>
            <a:pPr lvl="1"/>
            <a:r>
              <a:rPr lang="en-US" sz="2100" dirty="0" smtClean="0"/>
              <a:t>Increase circulation in case of chronic heart weakness</a:t>
            </a:r>
          </a:p>
          <a:p>
            <a:pPr lvl="1"/>
            <a:r>
              <a:rPr lang="en-US" sz="2100" dirty="0" smtClean="0"/>
              <a:t>Can be used as diuretic</a:t>
            </a:r>
          </a:p>
          <a:p>
            <a:r>
              <a:rPr lang="en-US" sz="2400" b="1" dirty="0" smtClean="0"/>
              <a:t>Dose:</a:t>
            </a:r>
            <a:r>
              <a:rPr lang="en-US" sz="2400" dirty="0" smtClean="0"/>
              <a:t> </a:t>
            </a:r>
          </a:p>
          <a:p>
            <a:pPr lvl="1"/>
            <a:r>
              <a:rPr lang="en-US" sz="2100" dirty="0" smtClean="0"/>
              <a:t>60 mg</a:t>
            </a:r>
          </a:p>
          <a:p>
            <a:endParaRPr lang="en-US" sz="2400" dirty="0"/>
          </a:p>
        </p:txBody>
      </p:sp>
      <p:graphicFrame>
        <p:nvGraphicFramePr>
          <p:cNvPr id="31747" name="Object 3"/>
          <p:cNvGraphicFramePr>
            <a:graphicFrameLocks noChangeAspect="1"/>
          </p:cNvGraphicFramePr>
          <p:nvPr/>
        </p:nvGraphicFramePr>
        <p:xfrm>
          <a:off x="6248400" y="457200"/>
          <a:ext cx="2532063" cy="175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3" name="CS ChemDraw Drawing" r:id="rId3" imgW="2532380" imgH="1902460" progId="">
                  <p:embed/>
                </p:oleObj>
              </mc:Choice>
              <mc:Fallback>
                <p:oleObj name="CS ChemDraw Drawing" r:id="rId3" imgW="2532380" imgH="19024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457200"/>
                        <a:ext cx="2532063" cy="175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3"/>
          <p:cNvGraphicFramePr>
            <a:graphicFrameLocks noChangeAspect="1"/>
          </p:cNvGraphicFramePr>
          <p:nvPr/>
        </p:nvGraphicFramePr>
        <p:xfrm>
          <a:off x="6248400" y="2743200"/>
          <a:ext cx="2532063" cy="1624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4" name="CS ChemDraw Drawing" r:id="rId5" imgW="2532380" imgH="1762760" progId="">
                  <p:embed/>
                </p:oleObj>
              </mc:Choice>
              <mc:Fallback>
                <p:oleObj name="CS ChemDraw Drawing" r:id="rId5" imgW="2532380" imgH="17627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2743200"/>
                        <a:ext cx="2532063" cy="1624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3"/>
          <p:cNvGraphicFramePr>
            <a:graphicFrameLocks noChangeAspect="1"/>
          </p:cNvGraphicFramePr>
          <p:nvPr/>
        </p:nvGraphicFramePr>
        <p:xfrm>
          <a:off x="6154737" y="4724400"/>
          <a:ext cx="2532063" cy="1741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5" name="CS ChemDraw Drawing" r:id="rId7" imgW="2532380" imgH="1889760" progId="">
                  <p:embed/>
                </p:oleObj>
              </mc:Choice>
              <mc:Fallback>
                <p:oleObj name="CS ChemDraw Drawing" r:id="rId7" imgW="2532380" imgH="18897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4737" y="4724400"/>
                        <a:ext cx="2532063" cy="1741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6719455" y="2237510"/>
            <a:ext cx="17526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Strophanthidin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705600" y="4419600"/>
            <a:ext cx="17526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Samentogenin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010400" y="6400800"/>
            <a:ext cx="17526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Ouabagenin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4275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76401"/>
            <a:ext cx="7772400" cy="1924050"/>
          </a:xfrm>
        </p:spPr>
        <p:txBody>
          <a:bodyPr>
            <a:noAutofit/>
          </a:bodyPr>
          <a:lstStyle/>
          <a:p>
            <a:r>
              <a:rPr lang="en-US" sz="7200" dirty="0" smtClean="0">
                <a:solidFill>
                  <a:srgbClr val="C00000"/>
                </a:solidFill>
                <a:latin typeface="Algerian" pitchFamily="82" charset="0"/>
              </a:rPr>
              <a:t>ANTHRAQUINONE</a:t>
            </a:r>
            <a:br>
              <a:rPr lang="en-US" sz="7200" dirty="0" smtClean="0">
                <a:solidFill>
                  <a:srgbClr val="C00000"/>
                </a:solidFill>
                <a:latin typeface="Algerian" pitchFamily="82" charset="0"/>
              </a:rPr>
            </a:br>
            <a:r>
              <a:rPr lang="en-US" sz="7200" dirty="0" smtClean="0">
                <a:solidFill>
                  <a:srgbClr val="C00000"/>
                </a:solidFill>
                <a:latin typeface="Algerian" pitchFamily="82" charset="0"/>
              </a:rPr>
              <a:t>Glycosides</a:t>
            </a:r>
            <a:endParaRPr lang="en-US" sz="7200" dirty="0">
              <a:solidFill>
                <a:srgbClr val="C00000"/>
              </a:solidFill>
              <a:latin typeface="Algerian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BPH-122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33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u="sng" dirty="0"/>
              <a:t>General properties of </a:t>
            </a:r>
            <a:r>
              <a:rPr lang="en-US" sz="3200" b="1" u="sng" dirty="0" err="1"/>
              <a:t>anthraquinone</a:t>
            </a:r>
            <a:r>
              <a:rPr lang="en-US" sz="3200" b="1" u="sng" dirty="0"/>
              <a:t> glycoside</a:t>
            </a:r>
            <a:endParaRPr lang="en-US" sz="32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458200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Must have an </a:t>
            </a:r>
            <a:r>
              <a:rPr lang="en-US" sz="2800" dirty="0" err="1" smtClean="0"/>
              <a:t>anthracene</a:t>
            </a:r>
            <a:r>
              <a:rPr lang="en-US" sz="2800" dirty="0" smtClean="0"/>
              <a:t> nucleus or it’s derivative</a:t>
            </a:r>
          </a:p>
          <a:p>
            <a:r>
              <a:rPr lang="en-US" sz="2800" dirty="0" smtClean="0"/>
              <a:t>Sugar is attached to </a:t>
            </a:r>
            <a:r>
              <a:rPr lang="en-US" sz="2800" dirty="0" err="1" smtClean="0"/>
              <a:t>aglycone</a:t>
            </a:r>
            <a:r>
              <a:rPr lang="en-US" sz="2800" dirty="0" smtClean="0"/>
              <a:t> via either oxygen or C- bond</a:t>
            </a:r>
          </a:p>
          <a:p>
            <a:pPr lvl="0"/>
            <a:r>
              <a:rPr lang="en-US" sz="2800" dirty="0" err="1" smtClean="0"/>
              <a:t>Anthraquinone</a:t>
            </a:r>
            <a:r>
              <a:rPr lang="en-US" sz="2800" dirty="0" smtClean="0"/>
              <a:t>  glycosides are usually orange-red in color.</a:t>
            </a:r>
          </a:p>
          <a:p>
            <a:pPr lvl="0"/>
            <a:r>
              <a:rPr lang="en-US" sz="2800" dirty="0" smtClean="0"/>
              <a:t>They are soluble in water and diluted alcohol.</a:t>
            </a:r>
          </a:p>
          <a:p>
            <a:r>
              <a:rPr lang="en-US" sz="2800" dirty="0" err="1"/>
              <a:t>Anthraquinone</a:t>
            </a:r>
            <a:r>
              <a:rPr lang="en-US" sz="2800" dirty="0"/>
              <a:t> and related glycosides are </a:t>
            </a:r>
            <a:r>
              <a:rPr lang="en-US" sz="2800" dirty="0" smtClean="0"/>
              <a:t>cathartics </a:t>
            </a:r>
            <a:r>
              <a:rPr lang="en-US" sz="2800" dirty="0"/>
              <a:t>&amp; laxatives.</a:t>
            </a:r>
          </a:p>
          <a:p>
            <a:pPr lvl="0"/>
            <a:endParaRPr lang="en-US" sz="2800" dirty="0" smtClean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26573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09600"/>
          </a:xfrm>
        </p:spPr>
        <p:txBody>
          <a:bodyPr>
            <a:noAutofit/>
          </a:bodyPr>
          <a:lstStyle/>
          <a:p>
            <a:r>
              <a:rPr lang="en-US" sz="3200" b="1" u="sng" dirty="0" smtClean="0"/>
              <a:t>General properties of </a:t>
            </a:r>
            <a:r>
              <a:rPr lang="en-US" sz="3200" b="1" u="sng" dirty="0" err="1" smtClean="0"/>
              <a:t>anthraquinone</a:t>
            </a:r>
            <a:r>
              <a:rPr lang="en-US" sz="3200" b="1" u="sng" dirty="0" smtClean="0"/>
              <a:t> glycoside</a:t>
            </a:r>
            <a:endParaRPr lang="en-US" sz="3200" u="sng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66712" y="1255525"/>
            <a:ext cx="8229600" cy="28955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err="1" smtClean="0"/>
              <a:t>Anthranol</a:t>
            </a:r>
            <a:r>
              <a:rPr lang="en-US" sz="2400" b="1" dirty="0" smtClean="0"/>
              <a:t> and </a:t>
            </a:r>
            <a:r>
              <a:rPr lang="en-US" sz="2400" b="1" dirty="0" err="1" smtClean="0"/>
              <a:t>anthrone</a:t>
            </a:r>
            <a:r>
              <a:rPr lang="en-US" sz="2400" b="1" dirty="0" smtClean="0"/>
              <a:t>:</a:t>
            </a:r>
            <a:r>
              <a:rPr lang="en-US" sz="2400" dirty="0" smtClean="0"/>
              <a:t> </a:t>
            </a:r>
          </a:p>
          <a:p>
            <a:pPr lvl="1"/>
            <a:r>
              <a:rPr lang="en-US" sz="2400" dirty="0" smtClean="0"/>
              <a:t>They are formed by reduction of </a:t>
            </a:r>
            <a:r>
              <a:rPr lang="en-US" sz="2400" dirty="0" err="1" smtClean="0"/>
              <a:t>anthraquinone</a:t>
            </a:r>
            <a:endParaRPr lang="en-US" sz="2400" dirty="0" smtClean="0"/>
          </a:p>
          <a:p>
            <a:pPr lvl="1"/>
            <a:r>
              <a:rPr lang="en-US" sz="2400" dirty="0" smtClean="0"/>
              <a:t>They can be found as free or </a:t>
            </a:r>
            <a:r>
              <a:rPr lang="en-US" sz="2400" dirty="0" err="1" smtClean="0"/>
              <a:t>glycosidic</a:t>
            </a:r>
            <a:r>
              <a:rPr lang="en-US" sz="2400" dirty="0" smtClean="0"/>
              <a:t> form</a:t>
            </a:r>
          </a:p>
          <a:p>
            <a:pPr lvl="1"/>
            <a:r>
              <a:rPr lang="en-US" sz="2400" dirty="0" err="1" smtClean="0"/>
              <a:t>Anthrones</a:t>
            </a:r>
            <a:r>
              <a:rPr lang="en-US" sz="2400" dirty="0" smtClean="0"/>
              <a:t> are off white in color &amp; alkali insoluble substances</a:t>
            </a:r>
          </a:p>
          <a:p>
            <a:pPr lvl="1"/>
            <a:r>
              <a:rPr lang="en-US" sz="2400" dirty="0" err="1" smtClean="0"/>
              <a:t>Anthranoles</a:t>
            </a:r>
            <a:r>
              <a:rPr lang="en-US" sz="2400" dirty="0" smtClean="0"/>
              <a:t> are yellowish in color &amp; alkali insoluble substances</a:t>
            </a:r>
          </a:p>
          <a:p>
            <a:pPr lvl="1"/>
            <a:endParaRPr lang="en-US" sz="2400" dirty="0" smtClean="0"/>
          </a:p>
          <a:p>
            <a:endParaRPr lang="en-US" sz="2400" dirty="0"/>
          </a:p>
        </p:txBody>
      </p:sp>
      <p:graphicFrame>
        <p:nvGraphicFramePr>
          <p:cNvPr id="5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085480"/>
              </p:ext>
            </p:extLst>
          </p:nvPr>
        </p:nvGraphicFramePr>
        <p:xfrm>
          <a:off x="1066800" y="4325938"/>
          <a:ext cx="1647825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17" name="CS ChemDraw Drawing" r:id="rId3" imgW="1724400" imgH="1226520" progId="ChemDraw.Document.6.0">
                  <p:embed/>
                </p:oleObj>
              </mc:Choice>
              <mc:Fallback>
                <p:oleObj name="CS ChemDraw Drawing" r:id="rId3" imgW="1724400" imgH="1226520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4325938"/>
                        <a:ext cx="1647825" cy="990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0832136"/>
              </p:ext>
            </p:extLst>
          </p:nvPr>
        </p:nvGraphicFramePr>
        <p:xfrm>
          <a:off x="3705225" y="4305300"/>
          <a:ext cx="1552575" cy="858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18" name="CS ChemDraw Drawing" r:id="rId5" imgW="1724400" imgH="1125000" progId="ChemDraw.Document.6.0">
                  <p:embed/>
                </p:oleObj>
              </mc:Choice>
              <mc:Fallback>
                <p:oleObj name="CS ChemDraw Drawing" r:id="rId5" imgW="1724400" imgH="1125000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5225" y="4305300"/>
                        <a:ext cx="1552575" cy="8588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6975113"/>
              </p:ext>
            </p:extLst>
          </p:nvPr>
        </p:nvGraphicFramePr>
        <p:xfrm>
          <a:off x="6410325" y="4267200"/>
          <a:ext cx="1819275" cy="896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19" name="CS ChemDraw Drawing" r:id="rId7" imgW="1724400" imgH="1188720" progId="ChemDraw.Document.6.0">
                  <p:embed/>
                </p:oleObj>
              </mc:Choice>
              <mc:Fallback>
                <p:oleObj name="CS ChemDraw Drawing" r:id="rId7" imgW="1724400" imgH="1188720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10325" y="4267200"/>
                        <a:ext cx="1819275" cy="8969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AutoShape 15"/>
          <p:cNvCxnSpPr>
            <a:cxnSpLocks noChangeShapeType="1"/>
          </p:cNvCxnSpPr>
          <p:nvPr/>
        </p:nvCxnSpPr>
        <p:spPr bwMode="auto">
          <a:xfrm>
            <a:off x="2933700" y="4830763"/>
            <a:ext cx="733425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9" name="AutoShape 16"/>
          <p:cNvCxnSpPr>
            <a:cxnSpLocks noChangeShapeType="1"/>
          </p:cNvCxnSpPr>
          <p:nvPr/>
        </p:nvCxnSpPr>
        <p:spPr bwMode="auto">
          <a:xfrm>
            <a:off x="5514975" y="4830763"/>
            <a:ext cx="733425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10" name="AutoShape 18"/>
          <p:cNvCxnSpPr>
            <a:cxnSpLocks noChangeShapeType="1"/>
          </p:cNvCxnSpPr>
          <p:nvPr/>
        </p:nvCxnSpPr>
        <p:spPr bwMode="auto">
          <a:xfrm flipH="1">
            <a:off x="5476875" y="4764088"/>
            <a:ext cx="62865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sp>
        <p:nvSpPr>
          <p:cNvPr id="11" name="Rectangle 19"/>
          <p:cNvSpPr>
            <a:spLocks noChangeArrowheads="1"/>
          </p:cNvSpPr>
          <p:nvPr/>
        </p:nvSpPr>
        <p:spPr bwMode="auto">
          <a:xfrm>
            <a:off x="1066800" y="5402263"/>
            <a:ext cx="1685925" cy="2952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Anthraquinone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20"/>
          <p:cNvSpPr>
            <a:spLocks noChangeArrowheads="1"/>
          </p:cNvSpPr>
          <p:nvPr/>
        </p:nvSpPr>
        <p:spPr bwMode="auto">
          <a:xfrm>
            <a:off x="3781425" y="5249863"/>
            <a:ext cx="1552575" cy="2952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Anthrone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21"/>
          <p:cNvSpPr>
            <a:spLocks noChangeArrowheads="1"/>
          </p:cNvSpPr>
          <p:nvPr/>
        </p:nvSpPr>
        <p:spPr bwMode="auto">
          <a:xfrm>
            <a:off x="6562725" y="5249863"/>
            <a:ext cx="1666875" cy="3714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Anthranol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5698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 smtClean="0"/>
              <a:t>Senna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5181600" cy="4876800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/>
              <a:t>Synonyms:</a:t>
            </a:r>
            <a:r>
              <a:rPr lang="en-US" dirty="0" smtClean="0"/>
              <a:t> </a:t>
            </a:r>
          </a:p>
          <a:p>
            <a:pPr lvl="1"/>
            <a:r>
              <a:rPr lang="en-US" dirty="0" err="1" smtClean="0"/>
              <a:t>Senna</a:t>
            </a:r>
            <a:r>
              <a:rPr lang="en-US" dirty="0" smtClean="0"/>
              <a:t> Leaves, Folia </a:t>
            </a:r>
            <a:r>
              <a:rPr lang="en-US" dirty="0" err="1" smtClean="0"/>
              <a:t>Sennae</a:t>
            </a:r>
            <a:r>
              <a:rPr lang="en-US" dirty="0" smtClean="0"/>
              <a:t>, Golden leaves</a:t>
            </a:r>
          </a:p>
          <a:p>
            <a:r>
              <a:rPr lang="en-US" b="1" dirty="0" smtClean="0"/>
              <a:t>Biological source: </a:t>
            </a:r>
          </a:p>
          <a:p>
            <a:pPr lvl="1"/>
            <a:r>
              <a:rPr lang="en-US" dirty="0" err="1" smtClean="0"/>
              <a:t>Senna</a:t>
            </a:r>
            <a:r>
              <a:rPr lang="en-US" dirty="0" smtClean="0"/>
              <a:t> is a leaves-derived herbal medicine. Medicinal </a:t>
            </a:r>
            <a:r>
              <a:rPr lang="en-US" dirty="0" err="1" smtClean="0"/>
              <a:t>Senna</a:t>
            </a:r>
            <a:r>
              <a:rPr lang="en-US" dirty="0" smtClean="0"/>
              <a:t> is the dried leaflets of </a:t>
            </a:r>
            <a:r>
              <a:rPr lang="en-US" i="1" dirty="0" smtClean="0"/>
              <a:t>Cassia </a:t>
            </a:r>
            <a:r>
              <a:rPr lang="en-US" i="1" dirty="0" err="1" smtClean="0"/>
              <a:t>senna</a:t>
            </a:r>
            <a:r>
              <a:rPr lang="en-US" i="1" dirty="0" smtClean="0"/>
              <a:t> </a:t>
            </a:r>
            <a:r>
              <a:rPr lang="en-US" dirty="0" smtClean="0"/>
              <a:t>and </a:t>
            </a:r>
            <a:r>
              <a:rPr lang="en-US" i="1" dirty="0" smtClean="0"/>
              <a:t>Cassia </a:t>
            </a:r>
            <a:r>
              <a:rPr lang="en-US" i="1" dirty="0" err="1" smtClean="0"/>
              <a:t>angustifolia</a:t>
            </a:r>
            <a:r>
              <a:rPr lang="en-US" dirty="0" smtClean="0"/>
              <a:t> of the family </a:t>
            </a:r>
            <a:r>
              <a:rPr lang="en-US" dirty="0" err="1" smtClean="0"/>
              <a:t>Leguminosae</a:t>
            </a:r>
            <a:r>
              <a:rPr lang="en-US" dirty="0" smtClean="0"/>
              <a:t>.</a:t>
            </a:r>
          </a:p>
          <a:p>
            <a:r>
              <a:rPr lang="en-US" b="1" dirty="0" smtClean="0"/>
              <a:t>Geographical source: </a:t>
            </a:r>
          </a:p>
          <a:p>
            <a:pPr lvl="1"/>
            <a:r>
              <a:rPr lang="en-US" dirty="0" smtClean="0"/>
              <a:t>Egypt, South India, North-East Pakistan</a:t>
            </a:r>
            <a:endParaRPr lang="en-US" dirty="0"/>
          </a:p>
        </p:txBody>
      </p:sp>
      <p:pic>
        <p:nvPicPr>
          <p:cNvPr id="74754" name="Picture 2" descr="http://t0.gstatic.com/images?q=tbn:ANd9GcTTS-eIZbNEkiAV474ApeuxG-FVoQ9-0y1Pio405glhG7cescz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72200" y="609600"/>
            <a:ext cx="2743200" cy="1828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4756" name="Picture 4" descr="http://cdn.vitaminsestore.com/wp-content/uploads/2013/05/Senna-Leaf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72200" y="2667000"/>
            <a:ext cx="2743200" cy="179070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4758" name="Picture 6" descr="http://t1.gstatic.com/images?q=tbn:ANd9GcTC0f4LxEmc-0HBFjNhl2gDNdMUMyAxAo2Sm-rnTtADUDmjsNIK2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48400" y="4800600"/>
            <a:ext cx="2667000" cy="184785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579728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33400"/>
            <a:ext cx="6477000" cy="5126182"/>
          </a:xfrm>
        </p:spPr>
        <p:txBody>
          <a:bodyPr>
            <a:noAutofit/>
          </a:bodyPr>
          <a:lstStyle/>
          <a:p>
            <a:r>
              <a:rPr lang="en-US" sz="2300" b="1" dirty="0" smtClean="0"/>
              <a:t>Chemical constituents:</a:t>
            </a:r>
            <a:r>
              <a:rPr lang="en-US" sz="2300" dirty="0" smtClean="0"/>
              <a:t> </a:t>
            </a:r>
          </a:p>
          <a:p>
            <a:pPr lvl="1"/>
            <a:r>
              <a:rPr lang="en-US" sz="2300" dirty="0" err="1" smtClean="0"/>
              <a:t>Senna</a:t>
            </a:r>
            <a:r>
              <a:rPr lang="en-US" sz="2300" dirty="0" smtClean="0"/>
              <a:t> contains mainly </a:t>
            </a:r>
            <a:r>
              <a:rPr lang="en-US" sz="2300" dirty="0" err="1" smtClean="0"/>
              <a:t>anthraquinone</a:t>
            </a:r>
            <a:r>
              <a:rPr lang="en-US" sz="2300" dirty="0" smtClean="0"/>
              <a:t> glycosides which include </a:t>
            </a:r>
            <a:r>
              <a:rPr lang="en-US" sz="2300" dirty="0" err="1" smtClean="0"/>
              <a:t>sennosides</a:t>
            </a:r>
            <a:r>
              <a:rPr lang="en-US" sz="2300" dirty="0" smtClean="0"/>
              <a:t> A, B, C, and D, aloe </a:t>
            </a:r>
            <a:r>
              <a:rPr lang="en-US" sz="2300" dirty="0" err="1" smtClean="0"/>
              <a:t>emodin</a:t>
            </a:r>
            <a:r>
              <a:rPr lang="en-US" sz="2300" dirty="0" smtClean="0"/>
              <a:t> </a:t>
            </a:r>
            <a:r>
              <a:rPr lang="en-US" sz="2300" dirty="0" err="1" smtClean="0"/>
              <a:t>diathrone-diglycoside</a:t>
            </a:r>
            <a:r>
              <a:rPr lang="en-US" sz="2300" dirty="0" smtClean="0"/>
              <a:t> etc.</a:t>
            </a:r>
          </a:p>
          <a:p>
            <a:pPr lvl="1"/>
            <a:r>
              <a:rPr lang="en-US" sz="2300" dirty="0" smtClean="0"/>
              <a:t>It also contains sterol, mucilage, calcium oxalate, resin and free </a:t>
            </a:r>
            <a:r>
              <a:rPr lang="en-US" sz="2300" dirty="0" err="1" smtClean="0"/>
              <a:t>anthraquinone</a:t>
            </a:r>
            <a:r>
              <a:rPr lang="en-US" sz="2300" dirty="0" smtClean="0"/>
              <a:t>.</a:t>
            </a:r>
          </a:p>
          <a:p>
            <a:r>
              <a:rPr lang="en-US" sz="2300" b="1" dirty="0" smtClean="0"/>
              <a:t>Uses:</a:t>
            </a:r>
            <a:r>
              <a:rPr lang="en-US" sz="2300" dirty="0" smtClean="0"/>
              <a:t> </a:t>
            </a:r>
          </a:p>
          <a:p>
            <a:pPr lvl="1"/>
            <a:r>
              <a:rPr lang="en-US" sz="2300" dirty="0" err="1" smtClean="0"/>
              <a:t>Senna</a:t>
            </a:r>
            <a:r>
              <a:rPr lang="en-US" sz="2300" dirty="0" smtClean="0"/>
              <a:t> glycosides, or </a:t>
            </a:r>
            <a:r>
              <a:rPr lang="en-US" sz="2300" dirty="0" err="1" smtClean="0"/>
              <a:t>sennosides</a:t>
            </a:r>
            <a:r>
              <a:rPr lang="en-US" sz="2300" dirty="0" smtClean="0"/>
              <a:t>, are used in modern medicine as laxatives and </a:t>
            </a:r>
            <a:r>
              <a:rPr lang="en-US" sz="2300" dirty="0" err="1" smtClean="0"/>
              <a:t>cathertics</a:t>
            </a:r>
            <a:r>
              <a:rPr lang="en-US" sz="2300" dirty="0" smtClean="0"/>
              <a:t>. </a:t>
            </a:r>
          </a:p>
          <a:p>
            <a:pPr lvl="1"/>
            <a:r>
              <a:rPr lang="en-US" sz="2300" dirty="0" err="1" smtClean="0"/>
              <a:t>Senna</a:t>
            </a:r>
            <a:r>
              <a:rPr lang="en-US" sz="2300" dirty="0" smtClean="0"/>
              <a:t> is also used for irritable bowel syndrome (IBS) &amp; hemorrhoids</a:t>
            </a:r>
          </a:p>
          <a:p>
            <a:r>
              <a:rPr lang="en-US" sz="2300" b="1" dirty="0" smtClean="0"/>
              <a:t>Dose: </a:t>
            </a:r>
            <a:r>
              <a:rPr lang="en-US" sz="2300" dirty="0" smtClean="0"/>
              <a:t> Usual dose is 2g.</a:t>
            </a:r>
            <a:endParaRPr lang="en-US" sz="2300" dirty="0"/>
          </a:p>
          <a:p>
            <a:pPr marL="0" indent="0">
              <a:buNone/>
            </a:pPr>
            <a:endParaRPr lang="en-US" sz="2300" dirty="0"/>
          </a:p>
        </p:txBody>
      </p:sp>
      <p:graphicFrame>
        <p:nvGraphicFramePr>
          <p:cNvPr id="57346" name="Object 2"/>
          <p:cNvGraphicFramePr>
            <a:graphicFrameLocks noChangeAspect="1"/>
          </p:cNvGraphicFramePr>
          <p:nvPr>
            <p:extLst/>
          </p:nvPr>
        </p:nvGraphicFramePr>
        <p:xfrm>
          <a:off x="6289964" y="385763"/>
          <a:ext cx="2590800" cy="189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79" name="CS ChemDraw Drawing" r:id="rId3" imgW="2676960" imgH="2046960" progId="ChemDraw.Document.6.0">
                  <p:embed/>
                </p:oleObj>
              </mc:Choice>
              <mc:Fallback>
                <p:oleObj name="CS ChemDraw Drawing" r:id="rId3" imgW="2676960" imgH="2046960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9964" y="385763"/>
                        <a:ext cx="2590800" cy="1895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350" name="Rectangle 6"/>
          <p:cNvSpPr>
            <a:spLocks noChangeArrowheads="1"/>
          </p:cNvSpPr>
          <p:nvPr/>
        </p:nvSpPr>
        <p:spPr bwMode="auto">
          <a:xfrm>
            <a:off x="6705600" y="2524125"/>
            <a:ext cx="2209800" cy="2952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Sennosides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A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8517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835" y="914400"/>
            <a:ext cx="9154402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54960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/>
          <a:lstStyle/>
          <a:p>
            <a:r>
              <a:rPr lang="en-US" b="1" dirty="0" smtClean="0"/>
              <a:t>Rhubarb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5334000" cy="5334000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 smtClean="0"/>
              <a:t>Synonyms: </a:t>
            </a:r>
          </a:p>
          <a:p>
            <a:pPr lvl="1"/>
            <a:r>
              <a:rPr lang="en-US" dirty="0" smtClean="0"/>
              <a:t>Rhubarb Rhizome, </a:t>
            </a:r>
            <a:r>
              <a:rPr lang="en-US" dirty="0" err="1" smtClean="0"/>
              <a:t>Rhei</a:t>
            </a:r>
            <a:r>
              <a:rPr lang="en-US" dirty="0" smtClean="0"/>
              <a:t> Radix</a:t>
            </a:r>
          </a:p>
          <a:p>
            <a:r>
              <a:rPr lang="en-US" b="1" dirty="0" smtClean="0"/>
              <a:t>Source: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Rhubarb is a rhizome-derived herbal medicine obtained from </a:t>
            </a:r>
            <a:r>
              <a:rPr lang="en-US" i="1" dirty="0" smtClean="0"/>
              <a:t>Rheum </a:t>
            </a:r>
            <a:r>
              <a:rPr lang="en-US" i="1" dirty="0" err="1" smtClean="0"/>
              <a:t>officinale</a:t>
            </a:r>
            <a:r>
              <a:rPr lang="en-US" dirty="0" smtClean="0"/>
              <a:t>, </a:t>
            </a:r>
            <a:r>
              <a:rPr lang="en-US" i="1" dirty="0" smtClean="0"/>
              <a:t>R. </a:t>
            </a:r>
            <a:r>
              <a:rPr lang="en-US" i="1" dirty="0" err="1" smtClean="0"/>
              <a:t>palmatum</a:t>
            </a:r>
            <a:r>
              <a:rPr lang="en-US" dirty="0" smtClean="0"/>
              <a:t>, and other species of the family </a:t>
            </a:r>
            <a:r>
              <a:rPr lang="en-US" dirty="0" err="1" smtClean="0"/>
              <a:t>Polygonaceae</a:t>
            </a:r>
            <a:r>
              <a:rPr lang="en-US" dirty="0" smtClean="0"/>
              <a:t>.  Rhubarb has characteristics odor with bitter taste.</a:t>
            </a:r>
          </a:p>
          <a:p>
            <a:r>
              <a:rPr lang="en-US" dirty="0" smtClean="0"/>
              <a:t>Geographical source: </a:t>
            </a:r>
          </a:p>
          <a:p>
            <a:pPr lvl="1"/>
            <a:r>
              <a:rPr lang="en-US" dirty="0" smtClean="0"/>
              <a:t>Rhubarb is collected from different species of Rheum cultivated in China, Tibet, Nepal, Middle East, Europe, and America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1676400"/>
            <a:ext cx="345440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35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95400"/>
            <a:ext cx="8305800" cy="342900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val="3269394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81000"/>
            <a:ext cx="5715000" cy="6477000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/>
              <a:t>Chemical constituents: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It contains many </a:t>
            </a:r>
            <a:r>
              <a:rPr lang="en-US" dirty="0" err="1" smtClean="0"/>
              <a:t>anthraquinone</a:t>
            </a:r>
            <a:r>
              <a:rPr lang="en-US" dirty="0" smtClean="0"/>
              <a:t> derivatives as both free and </a:t>
            </a:r>
            <a:r>
              <a:rPr lang="en-US" dirty="0" err="1" smtClean="0"/>
              <a:t>glycosidic</a:t>
            </a:r>
            <a:r>
              <a:rPr lang="en-US" dirty="0" smtClean="0"/>
              <a:t> form.</a:t>
            </a:r>
          </a:p>
          <a:p>
            <a:pPr lvl="1"/>
            <a:r>
              <a:rPr lang="en-US" dirty="0" smtClean="0"/>
              <a:t> Among them, </a:t>
            </a:r>
            <a:r>
              <a:rPr lang="en-US" dirty="0" err="1" smtClean="0"/>
              <a:t>chrysophanol</a:t>
            </a:r>
            <a:r>
              <a:rPr lang="en-US" dirty="0" smtClean="0"/>
              <a:t>, aloe </a:t>
            </a:r>
            <a:r>
              <a:rPr lang="en-US" dirty="0" err="1" smtClean="0"/>
              <a:t>emodin</a:t>
            </a:r>
            <a:r>
              <a:rPr lang="en-US" dirty="0" smtClean="0"/>
              <a:t>, </a:t>
            </a:r>
            <a:r>
              <a:rPr lang="en-US" dirty="0" err="1" smtClean="0"/>
              <a:t>rhein</a:t>
            </a:r>
            <a:r>
              <a:rPr lang="en-US" dirty="0" smtClean="0"/>
              <a:t> and their glycosides are main </a:t>
            </a:r>
            <a:r>
              <a:rPr lang="en-US" dirty="0" err="1" smtClean="0"/>
              <a:t>anthraquinone</a:t>
            </a:r>
            <a:r>
              <a:rPr lang="en-US" dirty="0" smtClean="0"/>
              <a:t> derivatives. </a:t>
            </a:r>
          </a:p>
          <a:p>
            <a:pPr lvl="1"/>
            <a:r>
              <a:rPr lang="en-US" dirty="0" smtClean="0"/>
              <a:t>In addition, it also contains </a:t>
            </a:r>
            <a:r>
              <a:rPr lang="en-US" dirty="0" err="1" smtClean="0"/>
              <a:t>gallic</a:t>
            </a:r>
            <a:r>
              <a:rPr lang="en-US" dirty="0" smtClean="0"/>
              <a:t> acid, </a:t>
            </a:r>
            <a:r>
              <a:rPr lang="en-US" dirty="0" err="1" smtClean="0"/>
              <a:t>catechin</a:t>
            </a:r>
            <a:r>
              <a:rPr lang="en-US" dirty="0" smtClean="0"/>
              <a:t>, </a:t>
            </a:r>
            <a:r>
              <a:rPr lang="en-US" dirty="0" err="1" smtClean="0"/>
              <a:t>rheotannic</a:t>
            </a:r>
            <a:r>
              <a:rPr lang="en-US" dirty="0" smtClean="0"/>
              <a:t> acid, methyl </a:t>
            </a:r>
            <a:r>
              <a:rPr lang="en-US" dirty="0" err="1" smtClean="0"/>
              <a:t>chrysophanic</a:t>
            </a:r>
            <a:r>
              <a:rPr lang="en-US" dirty="0" smtClean="0"/>
              <a:t> acid, </a:t>
            </a:r>
            <a:r>
              <a:rPr lang="en-US" dirty="0" err="1" smtClean="0"/>
              <a:t>cinnamic</a:t>
            </a:r>
            <a:r>
              <a:rPr lang="en-US" dirty="0" smtClean="0"/>
              <a:t> acid and calcium oxalate.</a:t>
            </a:r>
          </a:p>
          <a:p>
            <a:r>
              <a:rPr lang="en-US" b="1" dirty="0" smtClean="0"/>
              <a:t>Uses: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It’s a traditional Chinese medicine which can be used in conditions </a:t>
            </a:r>
            <a:r>
              <a:rPr lang="en-US" dirty="0"/>
              <a:t>such as constipation, diarrhea, or upset stomach in doses ranging from 0.1-4.0 grams per </a:t>
            </a:r>
            <a:r>
              <a:rPr lang="en-US" dirty="0" smtClean="0"/>
              <a:t>day.</a:t>
            </a:r>
            <a:endParaRPr lang="en-US" dirty="0"/>
          </a:p>
        </p:txBody>
      </p:sp>
      <p:graphicFrame>
        <p:nvGraphicFramePr>
          <p:cNvPr id="58372" name="Object 4"/>
          <p:cNvGraphicFramePr>
            <a:graphicFrameLocks noChangeAspect="1"/>
          </p:cNvGraphicFramePr>
          <p:nvPr>
            <p:extLst/>
          </p:nvPr>
        </p:nvGraphicFramePr>
        <p:xfrm>
          <a:off x="5791199" y="1143000"/>
          <a:ext cx="2954963" cy="1309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03" name="CS ChemDraw Drawing" r:id="rId3" imgW="2252880" imgH="1178280" progId="ChemDraw.Document.6.0">
                  <p:embed/>
                </p:oleObj>
              </mc:Choice>
              <mc:Fallback>
                <p:oleObj name="CS ChemDraw Drawing" r:id="rId3" imgW="2252880" imgH="1178280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199" y="1143000"/>
                        <a:ext cx="2954963" cy="130968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380" name="Rectangle 12"/>
          <p:cNvSpPr>
            <a:spLocks noChangeArrowheads="1"/>
          </p:cNvSpPr>
          <p:nvPr/>
        </p:nvSpPr>
        <p:spPr bwMode="auto">
          <a:xfrm>
            <a:off x="5827712" y="2590800"/>
            <a:ext cx="2533650" cy="1143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Rhein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; R =  COOH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Chrysophanol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; R = CH</a:t>
            </a:r>
            <a:r>
              <a:rPr kumimoji="0" lang="en-US" sz="1600" b="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3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Aloe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emodin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; R = CH</a:t>
            </a:r>
            <a:r>
              <a:rPr kumimoji="0" lang="en-US" sz="1600" b="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2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OH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1723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76401"/>
            <a:ext cx="7772400" cy="1924050"/>
          </a:xfrm>
        </p:spPr>
        <p:txBody>
          <a:bodyPr>
            <a:noAutofit/>
          </a:bodyPr>
          <a:lstStyle/>
          <a:p>
            <a:r>
              <a:rPr lang="en-US" sz="7200" dirty="0" err="1" smtClean="0">
                <a:solidFill>
                  <a:srgbClr val="C00000"/>
                </a:solidFill>
                <a:latin typeface="Algerian" pitchFamily="82" charset="0"/>
              </a:rPr>
              <a:t>Saponin</a:t>
            </a:r>
            <a:r>
              <a:rPr lang="en-US" sz="7200" dirty="0" smtClean="0">
                <a:solidFill>
                  <a:srgbClr val="C00000"/>
                </a:solidFill>
                <a:latin typeface="Algerian" pitchFamily="82" charset="0"/>
              </a:rPr>
              <a:t/>
            </a:r>
            <a:br>
              <a:rPr lang="en-US" sz="7200" dirty="0" smtClean="0">
                <a:solidFill>
                  <a:srgbClr val="C00000"/>
                </a:solidFill>
                <a:latin typeface="Algerian" pitchFamily="82" charset="0"/>
              </a:rPr>
            </a:br>
            <a:r>
              <a:rPr lang="en-US" sz="7200" dirty="0" smtClean="0">
                <a:solidFill>
                  <a:srgbClr val="C00000"/>
                </a:solidFill>
                <a:latin typeface="Algerian" pitchFamily="82" charset="0"/>
              </a:rPr>
              <a:t>Glycosides</a:t>
            </a:r>
            <a:endParaRPr lang="en-US" sz="7200" dirty="0">
              <a:solidFill>
                <a:srgbClr val="C00000"/>
              </a:solidFill>
              <a:latin typeface="Algeri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3482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7038"/>
            <a:ext cx="8229600" cy="411162"/>
          </a:xfrm>
        </p:spPr>
        <p:txBody>
          <a:bodyPr>
            <a:noAutofit/>
          </a:bodyPr>
          <a:lstStyle/>
          <a:p>
            <a:r>
              <a:rPr lang="en-US" sz="3600" b="1" u="sng" dirty="0" smtClean="0"/>
              <a:t>General properties</a:t>
            </a:r>
            <a:endParaRPr lang="en-US" sz="36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8839200" cy="5410200"/>
          </a:xfrm>
        </p:spPr>
        <p:txBody>
          <a:bodyPr>
            <a:normAutofit/>
          </a:bodyPr>
          <a:lstStyle/>
          <a:p>
            <a:pPr lvl="0"/>
            <a:r>
              <a:rPr lang="en-US" sz="2500" dirty="0"/>
              <a:t>They are high molecular weight chemical substance.</a:t>
            </a:r>
          </a:p>
          <a:p>
            <a:r>
              <a:rPr lang="en-US" sz="2500" dirty="0" smtClean="0"/>
              <a:t>Widely </a:t>
            </a:r>
            <a:r>
              <a:rPr lang="en-US" sz="2500" dirty="0"/>
              <a:t>distributed in higher plants.</a:t>
            </a:r>
          </a:p>
          <a:p>
            <a:r>
              <a:rPr lang="en-US" sz="2500" dirty="0" smtClean="0"/>
              <a:t>They are amphipathic glycosides that can produce soap-like foaming when shaken in aqueous solutions.</a:t>
            </a:r>
          </a:p>
          <a:p>
            <a:r>
              <a:rPr lang="en-US" sz="2500" dirty="0" smtClean="0"/>
              <a:t>Bitter/acidic taste.</a:t>
            </a:r>
          </a:p>
          <a:p>
            <a:r>
              <a:rPr lang="en-US" sz="2500" dirty="0" smtClean="0"/>
              <a:t>Capable to destroy red blood cell by hemolysis.</a:t>
            </a:r>
          </a:p>
          <a:p>
            <a:r>
              <a:rPr lang="en-US" sz="2500" dirty="0" smtClean="0"/>
              <a:t>Highly toxic </a:t>
            </a:r>
            <a:r>
              <a:rPr lang="en-US" sz="2500" dirty="0" err="1" smtClean="0"/>
              <a:t>saponin</a:t>
            </a:r>
            <a:r>
              <a:rPr lang="en-US" sz="2500" dirty="0" smtClean="0"/>
              <a:t> glycosides are sometimes called </a:t>
            </a:r>
            <a:r>
              <a:rPr lang="en-US" sz="2500" dirty="0" err="1" smtClean="0"/>
              <a:t>sapotoxin</a:t>
            </a:r>
            <a:r>
              <a:rPr lang="en-US" sz="2500" dirty="0" smtClean="0"/>
              <a:t>.</a:t>
            </a:r>
          </a:p>
          <a:p>
            <a:pPr lvl="0"/>
            <a:r>
              <a:rPr lang="en-US" sz="2500" dirty="0"/>
              <a:t>The </a:t>
            </a:r>
            <a:r>
              <a:rPr lang="en-US" sz="2500" dirty="0" err="1"/>
              <a:t>aglycones</a:t>
            </a:r>
            <a:r>
              <a:rPr lang="en-US" sz="2500" dirty="0"/>
              <a:t> of </a:t>
            </a:r>
            <a:r>
              <a:rPr lang="en-US" sz="2500" dirty="0" err="1"/>
              <a:t>saponin</a:t>
            </a:r>
            <a:r>
              <a:rPr lang="en-US" sz="2500" dirty="0"/>
              <a:t> glycosides are called </a:t>
            </a:r>
            <a:r>
              <a:rPr lang="en-US" sz="2500" dirty="0" err="1"/>
              <a:t>sapogenin</a:t>
            </a:r>
            <a:r>
              <a:rPr lang="en-US" sz="2500" dirty="0"/>
              <a:t> and commonly 1-5 sugar moieties are attached to </a:t>
            </a:r>
            <a:r>
              <a:rPr lang="en-US" sz="2500" dirty="0" err="1"/>
              <a:t>aglycone</a:t>
            </a:r>
            <a:r>
              <a:rPr lang="en-US" sz="2500" dirty="0" smtClean="0"/>
              <a:t>.</a:t>
            </a:r>
          </a:p>
          <a:p>
            <a:r>
              <a:rPr lang="en-US" sz="2500" dirty="0" err="1"/>
              <a:t>Saponin</a:t>
            </a:r>
            <a:r>
              <a:rPr lang="en-US" sz="2500" dirty="0"/>
              <a:t> glycosides are of two types: steroidal glycosides and </a:t>
            </a:r>
            <a:r>
              <a:rPr lang="en-US" sz="2500" dirty="0" err="1"/>
              <a:t>triterpenoid</a:t>
            </a:r>
            <a:r>
              <a:rPr lang="en-US" sz="2500" dirty="0"/>
              <a:t> glycosides. Both glycosides linked to sugar via C-3 carbon.</a:t>
            </a:r>
          </a:p>
          <a:p>
            <a:pPr lvl="0"/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350380359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Liquorice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 smtClean="0"/>
              <a:t>Synonyms:</a:t>
            </a:r>
            <a:r>
              <a:rPr lang="en-US" dirty="0" smtClean="0"/>
              <a:t> Licorice, </a:t>
            </a:r>
            <a:r>
              <a:rPr lang="en-US" dirty="0" err="1" smtClean="0"/>
              <a:t>Liquorice</a:t>
            </a:r>
            <a:r>
              <a:rPr lang="en-US" dirty="0" smtClean="0"/>
              <a:t> Root, </a:t>
            </a:r>
            <a:r>
              <a:rPr lang="en-US" dirty="0" err="1" smtClean="0"/>
              <a:t>Glycyrrhiza</a:t>
            </a:r>
            <a:r>
              <a:rPr lang="en-US" dirty="0" smtClean="0"/>
              <a:t>, </a:t>
            </a:r>
            <a:r>
              <a:rPr lang="en-US" dirty="0" err="1" smtClean="0"/>
              <a:t>Josthimodhu</a:t>
            </a:r>
            <a:endParaRPr lang="en-US" dirty="0" smtClean="0"/>
          </a:p>
          <a:p>
            <a:r>
              <a:rPr lang="en-US" b="1" dirty="0" smtClean="0"/>
              <a:t>Sources:</a:t>
            </a:r>
            <a:r>
              <a:rPr lang="en-US" dirty="0" smtClean="0"/>
              <a:t> </a:t>
            </a:r>
            <a:r>
              <a:rPr lang="en-US" dirty="0" err="1" smtClean="0"/>
              <a:t>Liquorice</a:t>
            </a:r>
            <a:r>
              <a:rPr lang="en-US" dirty="0" smtClean="0"/>
              <a:t> is a herbal medicine obtained from the dried rhizome and root of </a:t>
            </a:r>
            <a:r>
              <a:rPr lang="en-US" i="1" dirty="0" err="1" smtClean="0"/>
              <a:t>Glycyrrhiza</a:t>
            </a:r>
            <a:r>
              <a:rPr lang="en-US" i="1" dirty="0" smtClean="0"/>
              <a:t> </a:t>
            </a:r>
            <a:r>
              <a:rPr lang="en-US" i="1" dirty="0" err="1"/>
              <a:t>glabra</a:t>
            </a:r>
            <a:r>
              <a:rPr lang="en-US" i="1" dirty="0"/>
              <a:t> </a:t>
            </a:r>
            <a:r>
              <a:rPr lang="en-US" dirty="0" smtClean="0"/>
              <a:t>(family: </a:t>
            </a:r>
            <a:r>
              <a:rPr lang="en-US" dirty="0" err="1" smtClean="0"/>
              <a:t>Papilionaceae</a:t>
            </a:r>
            <a:r>
              <a:rPr lang="en-US" dirty="0" smtClean="0"/>
              <a:t>). Commercially available </a:t>
            </a:r>
            <a:r>
              <a:rPr lang="en-US" dirty="0" err="1" smtClean="0"/>
              <a:t>liquorice</a:t>
            </a:r>
            <a:r>
              <a:rPr lang="en-US" dirty="0" smtClean="0"/>
              <a:t> is three types:</a:t>
            </a:r>
          </a:p>
          <a:p>
            <a:pPr lvl="1"/>
            <a:r>
              <a:rPr lang="en-US" b="1" dirty="0" smtClean="0"/>
              <a:t>Spanish </a:t>
            </a:r>
            <a:r>
              <a:rPr lang="en-US" b="1" dirty="0" err="1" smtClean="0"/>
              <a:t>Liquorice</a:t>
            </a:r>
            <a:r>
              <a:rPr lang="en-US" b="1" dirty="0" smtClean="0"/>
              <a:t>:</a:t>
            </a:r>
            <a:r>
              <a:rPr lang="en-US" dirty="0" smtClean="0"/>
              <a:t> commonly grown in Spain, England, France, Germany, and Italy.</a:t>
            </a:r>
          </a:p>
          <a:p>
            <a:pPr lvl="1"/>
            <a:r>
              <a:rPr lang="en-US" b="1" dirty="0" smtClean="0"/>
              <a:t>Russian </a:t>
            </a:r>
            <a:r>
              <a:rPr lang="en-US" b="1" dirty="0" err="1" smtClean="0"/>
              <a:t>Liquorice</a:t>
            </a:r>
            <a:r>
              <a:rPr lang="en-US" b="1" dirty="0" smtClean="0"/>
              <a:t>:</a:t>
            </a:r>
            <a:r>
              <a:rPr lang="en-US" dirty="0" smtClean="0"/>
              <a:t> commonly grown in different parts of Russia.</a:t>
            </a:r>
          </a:p>
          <a:p>
            <a:pPr lvl="1"/>
            <a:r>
              <a:rPr lang="en-US" b="1" dirty="0" err="1" smtClean="0"/>
              <a:t>Parsian</a:t>
            </a:r>
            <a:r>
              <a:rPr lang="en-US" b="1" dirty="0" smtClean="0"/>
              <a:t> </a:t>
            </a:r>
            <a:r>
              <a:rPr lang="en-US" b="1" dirty="0" err="1" smtClean="0"/>
              <a:t>Liquorice</a:t>
            </a:r>
            <a:r>
              <a:rPr lang="en-US" b="1" dirty="0" smtClean="0"/>
              <a:t>:</a:t>
            </a:r>
            <a:r>
              <a:rPr lang="en-US" dirty="0" smtClean="0"/>
              <a:t> commonly grown in the valley of Euphrates and Tigris rivers.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565938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0"/>
            <a:ext cx="8382000" cy="6858000"/>
          </a:xfrm>
        </p:spPr>
        <p:txBody>
          <a:bodyPr>
            <a:noAutofit/>
          </a:bodyPr>
          <a:lstStyle/>
          <a:p>
            <a:r>
              <a:rPr lang="en-US" sz="2400" b="1" dirty="0" smtClean="0"/>
              <a:t>Chemical Constituents:</a:t>
            </a:r>
            <a:r>
              <a:rPr lang="en-US" sz="2400" dirty="0" smtClean="0"/>
              <a:t>  </a:t>
            </a:r>
          </a:p>
          <a:p>
            <a:pPr lvl="1"/>
            <a:r>
              <a:rPr lang="en-US" sz="2400" dirty="0" smtClean="0"/>
              <a:t>It mainly contains glycyrrhizin (6-14%), a sweetening agent. It is 50 times sweeter than sucrose. It is </a:t>
            </a:r>
            <a:r>
              <a:rPr lang="en-US" sz="2400" dirty="0" err="1" smtClean="0"/>
              <a:t>triterpenoid</a:t>
            </a:r>
            <a:r>
              <a:rPr lang="en-US" sz="2400" dirty="0" smtClean="0"/>
              <a:t> glycoside and the </a:t>
            </a:r>
            <a:r>
              <a:rPr lang="en-US" sz="2400" dirty="0" err="1" smtClean="0"/>
              <a:t>aglycone</a:t>
            </a:r>
            <a:r>
              <a:rPr lang="en-US" sz="2400" dirty="0" smtClean="0"/>
              <a:t> is called </a:t>
            </a:r>
            <a:r>
              <a:rPr lang="en-US" sz="2400" dirty="0" err="1" smtClean="0"/>
              <a:t>glycyrrhetinic</a:t>
            </a:r>
            <a:r>
              <a:rPr lang="en-US" sz="2400" dirty="0" smtClean="0"/>
              <a:t> acid. Glycyrrhizin produces </a:t>
            </a:r>
            <a:r>
              <a:rPr lang="en-US" sz="2400" dirty="0" err="1" smtClean="0"/>
              <a:t>glycyrrhetinic</a:t>
            </a:r>
            <a:r>
              <a:rPr lang="en-US" sz="2400" dirty="0" smtClean="0"/>
              <a:t> acid and 2 molecules of </a:t>
            </a:r>
            <a:r>
              <a:rPr lang="en-US" sz="2400" dirty="0" err="1" smtClean="0"/>
              <a:t>glucoronic</a:t>
            </a:r>
            <a:r>
              <a:rPr lang="en-US" sz="2400" dirty="0" smtClean="0"/>
              <a:t> acid upon hydrolysis.</a:t>
            </a:r>
          </a:p>
          <a:p>
            <a:pPr lvl="1"/>
            <a:r>
              <a:rPr lang="en-US" sz="2400" dirty="0" smtClean="0"/>
              <a:t>Besides </a:t>
            </a:r>
            <a:r>
              <a:rPr lang="en-US" sz="2400" dirty="0" err="1" smtClean="0"/>
              <a:t>glycyrrhigic</a:t>
            </a:r>
            <a:r>
              <a:rPr lang="en-US" sz="2400" dirty="0" smtClean="0"/>
              <a:t> acid, it also contains </a:t>
            </a:r>
            <a:r>
              <a:rPr lang="en-US" sz="2400" dirty="0" err="1" smtClean="0"/>
              <a:t>glycyrrhetinic</a:t>
            </a:r>
            <a:r>
              <a:rPr lang="en-US" sz="2400" dirty="0" smtClean="0"/>
              <a:t> acid related hydroxyl and </a:t>
            </a:r>
            <a:r>
              <a:rPr lang="en-US" sz="2400" dirty="0" err="1" smtClean="0"/>
              <a:t>deoxytriterpenoid</a:t>
            </a:r>
            <a:r>
              <a:rPr lang="en-US" sz="2400" dirty="0" smtClean="0"/>
              <a:t> and </a:t>
            </a:r>
            <a:r>
              <a:rPr lang="en-US" sz="2400" dirty="0" err="1" smtClean="0"/>
              <a:t>liquiritic</a:t>
            </a:r>
            <a:r>
              <a:rPr lang="en-US" sz="2400" dirty="0" smtClean="0"/>
              <a:t> acid. </a:t>
            </a:r>
          </a:p>
          <a:p>
            <a:r>
              <a:rPr lang="en-US" sz="2400" b="1" dirty="0" smtClean="0"/>
              <a:t>Uses:</a:t>
            </a:r>
            <a:r>
              <a:rPr lang="en-US" sz="2400" dirty="0" smtClean="0"/>
              <a:t> </a:t>
            </a:r>
          </a:p>
          <a:p>
            <a:pPr lvl="1"/>
            <a:r>
              <a:rPr lang="en-US" sz="2400" dirty="0" smtClean="0"/>
              <a:t>It has been long used in traditional medicine as tonic, diuretic and laxative. </a:t>
            </a:r>
          </a:p>
          <a:p>
            <a:pPr lvl="1"/>
            <a:r>
              <a:rPr lang="en-US" sz="2400" dirty="0" smtClean="0"/>
              <a:t>It is also employed for the treatment of urinary tract infections, common cold, cough, bronchitis, respiratory infections, and peptic ulcers.  </a:t>
            </a:r>
          </a:p>
          <a:p>
            <a:pPr lvl="1"/>
            <a:r>
              <a:rPr lang="en-US" sz="2400" dirty="0" smtClean="0"/>
              <a:t>Besides, it is used as sweetening agent in many formulations such as chewing gum, tobacco, chocolate, cigarette, and medicines.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8524188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76401"/>
            <a:ext cx="7772400" cy="1924050"/>
          </a:xfrm>
        </p:spPr>
        <p:txBody>
          <a:bodyPr>
            <a:noAutofit/>
          </a:bodyPr>
          <a:lstStyle/>
          <a:p>
            <a:r>
              <a:rPr lang="en-US" sz="7200" dirty="0" smtClean="0">
                <a:solidFill>
                  <a:srgbClr val="C00000"/>
                </a:solidFill>
                <a:latin typeface="Algerian" pitchFamily="82" charset="0"/>
              </a:rPr>
              <a:t>cyanogenic</a:t>
            </a:r>
            <a:br>
              <a:rPr lang="en-US" sz="7200" dirty="0" smtClean="0">
                <a:solidFill>
                  <a:srgbClr val="C00000"/>
                </a:solidFill>
                <a:latin typeface="Algerian" pitchFamily="82" charset="0"/>
              </a:rPr>
            </a:br>
            <a:r>
              <a:rPr lang="en-US" sz="7200" dirty="0" smtClean="0">
                <a:solidFill>
                  <a:srgbClr val="C00000"/>
                </a:solidFill>
                <a:latin typeface="Algerian" pitchFamily="82" charset="0"/>
              </a:rPr>
              <a:t>Glycosides</a:t>
            </a:r>
            <a:endParaRPr lang="en-US" sz="7200" dirty="0">
              <a:solidFill>
                <a:srgbClr val="C00000"/>
              </a:solidFill>
              <a:latin typeface="Algeri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0443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79438"/>
          </a:xfrm>
        </p:spPr>
        <p:txBody>
          <a:bodyPr>
            <a:normAutofit fontScale="90000"/>
          </a:bodyPr>
          <a:lstStyle/>
          <a:p>
            <a:r>
              <a:rPr lang="en-US" b="1" u="sng" dirty="0"/>
              <a:t>General characteristics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36638"/>
            <a:ext cx="8991600" cy="5059362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Cyanogenic glycosides are those glycosides which contain CN group in their structure and can produce HCN upon hydrolysis.</a:t>
            </a:r>
          </a:p>
          <a:p>
            <a:r>
              <a:rPr lang="en-US" sz="2400" dirty="0" err="1" smtClean="0"/>
              <a:t>Manihotoxin</a:t>
            </a:r>
            <a:r>
              <a:rPr lang="en-US" sz="2400" dirty="0" smtClean="0"/>
              <a:t> is the first cyanogenic glycosides separated from </a:t>
            </a:r>
            <a:r>
              <a:rPr lang="en-US" sz="2400" i="1" dirty="0" err="1" smtClean="0"/>
              <a:t>Manihot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utilissima</a:t>
            </a:r>
            <a:r>
              <a:rPr lang="en-US" sz="2400" dirty="0" smtClean="0"/>
              <a:t> root in 1830.</a:t>
            </a:r>
          </a:p>
          <a:p>
            <a:r>
              <a:rPr lang="en-US" sz="2400" dirty="0" smtClean="0"/>
              <a:t>Amygdalin is a cyanogenic glycoside most commonly found in bitter almond, apricot, cherry, peach and plums. </a:t>
            </a:r>
          </a:p>
          <a:p>
            <a:r>
              <a:rPr lang="en-US" sz="2400" dirty="0" smtClean="0"/>
              <a:t>Cyanogenic glycosides are mainly found in </a:t>
            </a:r>
            <a:r>
              <a:rPr lang="en-US" sz="2400" dirty="0" err="1" smtClean="0"/>
              <a:t>Rosaceae</a:t>
            </a:r>
            <a:r>
              <a:rPr lang="en-US" sz="2400" dirty="0" smtClean="0"/>
              <a:t> family. </a:t>
            </a:r>
          </a:p>
          <a:p>
            <a:pPr lvl="0"/>
            <a:r>
              <a:rPr lang="en-US" sz="2400" dirty="0"/>
              <a:t>They can produce HCN upon hydrolysis.</a:t>
            </a:r>
          </a:p>
          <a:p>
            <a:pPr lvl="0"/>
            <a:r>
              <a:rPr lang="en-US" sz="2400" dirty="0"/>
              <a:t>Most of the </a:t>
            </a:r>
            <a:r>
              <a:rPr lang="en-US" sz="2400" dirty="0" smtClean="0"/>
              <a:t>cyanogenic </a:t>
            </a:r>
            <a:r>
              <a:rPr lang="en-US" sz="2400" dirty="0"/>
              <a:t>glycosides contain N and they are derived from </a:t>
            </a:r>
            <a:r>
              <a:rPr lang="en-US" sz="2400" dirty="0" smtClean="0"/>
              <a:t>CN. </a:t>
            </a:r>
            <a:r>
              <a:rPr lang="en-US" sz="2400" dirty="0"/>
              <a:t>However, </a:t>
            </a:r>
            <a:r>
              <a:rPr lang="en-US" sz="2400" dirty="0" err="1"/>
              <a:t>glycosidic</a:t>
            </a:r>
            <a:r>
              <a:rPr lang="en-US" sz="2400" dirty="0"/>
              <a:t> linkages are  formed  via -O- linkage. So, they are O-glycosides, not N-glycosides.</a:t>
            </a:r>
          </a:p>
          <a:p>
            <a:pPr lvl="0"/>
            <a:r>
              <a:rPr lang="en-US" sz="2400" dirty="0"/>
              <a:t>Usually 1 or 2 sugars molecule can be linked to </a:t>
            </a:r>
            <a:r>
              <a:rPr lang="en-US" sz="2400" dirty="0" err="1"/>
              <a:t>aglycone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7466658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0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u="sng" dirty="0" smtClean="0"/>
              <a:t>Wild Cherry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609600"/>
            <a:ext cx="8915400" cy="6096000"/>
          </a:xfrm>
        </p:spPr>
        <p:txBody>
          <a:bodyPr>
            <a:normAutofit/>
          </a:bodyPr>
          <a:lstStyle/>
          <a:p>
            <a:r>
              <a:rPr lang="en-US" sz="2500" b="1" dirty="0" smtClean="0"/>
              <a:t>Sources:</a:t>
            </a:r>
          </a:p>
          <a:p>
            <a:pPr lvl="1"/>
            <a:r>
              <a:rPr lang="en-US" sz="2400" dirty="0" smtClean="0"/>
              <a:t>Wild cherry is obtained from the stem bark of </a:t>
            </a:r>
            <a:r>
              <a:rPr lang="en-US" sz="2400" dirty="0" err="1" smtClean="0"/>
              <a:t>Prunus</a:t>
            </a:r>
            <a:r>
              <a:rPr lang="en-US" sz="2400" dirty="0" smtClean="0"/>
              <a:t> </a:t>
            </a:r>
            <a:r>
              <a:rPr lang="en-US" sz="2400" dirty="0" err="1" smtClean="0"/>
              <a:t>serotina</a:t>
            </a:r>
            <a:r>
              <a:rPr lang="en-US" sz="2400" dirty="0" smtClean="0"/>
              <a:t> (Fam. </a:t>
            </a:r>
            <a:r>
              <a:rPr lang="en-US" sz="2400" dirty="0" err="1" smtClean="0"/>
              <a:t>Rosaceae</a:t>
            </a:r>
            <a:r>
              <a:rPr lang="en-US" sz="2400" dirty="0" smtClean="0"/>
              <a:t>)</a:t>
            </a:r>
          </a:p>
          <a:p>
            <a:r>
              <a:rPr lang="en-US" sz="2500" b="1" dirty="0" smtClean="0"/>
              <a:t>Chemical constituents:</a:t>
            </a:r>
          </a:p>
          <a:p>
            <a:pPr lvl="1"/>
            <a:r>
              <a:rPr lang="en-US" sz="2400" dirty="0" err="1" smtClean="0"/>
              <a:t>Prunasin</a:t>
            </a:r>
            <a:r>
              <a:rPr lang="en-US" sz="2400" dirty="0" smtClean="0"/>
              <a:t> (D-</a:t>
            </a:r>
            <a:r>
              <a:rPr lang="en-US" sz="2400" dirty="0" err="1" smtClean="0"/>
              <a:t>mandelonitrile</a:t>
            </a:r>
            <a:r>
              <a:rPr lang="en-US" sz="2400" dirty="0" smtClean="0"/>
              <a:t> </a:t>
            </a:r>
            <a:r>
              <a:rPr lang="en-US" sz="2400" dirty="0" err="1" smtClean="0"/>
              <a:t>glucoside</a:t>
            </a:r>
            <a:r>
              <a:rPr lang="en-US" sz="2400" dirty="0" smtClean="0"/>
              <a:t>)</a:t>
            </a:r>
          </a:p>
          <a:p>
            <a:pPr lvl="1"/>
            <a:r>
              <a:rPr lang="en-US" sz="2400" dirty="0" err="1" smtClean="0"/>
              <a:t>Prunase</a:t>
            </a:r>
            <a:r>
              <a:rPr lang="en-US" sz="2400" dirty="0" smtClean="0"/>
              <a:t>, a hydrolytic enzyme</a:t>
            </a:r>
          </a:p>
          <a:p>
            <a:pPr lvl="1"/>
            <a:r>
              <a:rPr lang="en-US" sz="2400" dirty="0" smtClean="0"/>
              <a:t>P-ceramic acid</a:t>
            </a:r>
          </a:p>
          <a:p>
            <a:pPr lvl="1"/>
            <a:r>
              <a:rPr lang="en-US" sz="2400" dirty="0" smtClean="0"/>
              <a:t>Starch</a:t>
            </a:r>
          </a:p>
          <a:p>
            <a:pPr lvl="1"/>
            <a:r>
              <a:rPr lang="en-US" sz="2400" dirty="0" smtClean="0"/>
              <a:t>Benzoic acid etc.</a:t>
            </a:r>
          </a:p>
          <a:p>
            <a:r>
              <a:rPr lang="en-US" sz="2500" dirty="0" smtClean="0"/>
              <a:t>Use: </a:t>
            </a:r>
          </a:p>
          <a:p>
            <a:pPr lvl="1"/>
            <a:r>
              <a:rPr lang="en-US" sz="2400" dirty="0" smtClean="0"/>
              <a:t>As a vehicle in cough preparation.</a:t>
            </a:r>
          </a:p>
          <a:p>
            <a:pPr lvl="1"/>
            <a:r>
              <a:rPr lang="en-US" sz="2400" dirty="0" smtClean="0"/>
              <a:t>Has sedative, expectorant properties.</a:t>
            </a:r>
          </a:p>
          <a:p>
            <a:pPr lvl="1"/>
            <a:r>
              <a:rPr lang="en-US" sz="2400" dirty="0" smtClean="0"/>
              <a:t>Flavoring agent.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3707626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676401"/>
            <a:ext cx="8001000" cy="1924050"/>
          </a:xfrm>
        </p:spPr>
        <p:txBody>
          <a:bodyPr>
            <a:noAutofit/>
          </a:bodyPr>
          <a:lstStyle/>
          <a:p>
            <a:r>
              <a:rPr lang="en-US" sz="7200" dirty="0" err="1" smtClean="0">
                <a:solidFill>
                  <a:srgbClr val="C00000"/>
                </a:solidFill>
                <a:latin typeface="Algerian" pitchFamily="82" charset="0"/>
              </a:rPr>
              <a:t>Isothyocyanate</a:t>
            </a:r>
            <a:r>
              <a:rPr lang="en-US" sz="7200" dirty="0" smtClean="0">
                <a:solidFill>
                  <a:srgbClr val="C00000"/>
                </a:solidFill>
                <a:latin typeface="Algerian" pitchFamily="82" charset="0"/>
              </a:rPr>
              <a:t/>
            </a:r>
            <a:br>
              <a:rPr lang="en-US" sz="7200" dirty="0" smtClean="0">
                <a:solidFill>
                  <a:srgbClr val="C00000"/>
                </a:solidFill>
                <a:latin typeface="Algerian" pitchFamily="82" charset="0"/>
              </a:rPr>
            </a:br>
            <a:r>
              <a:rPr lang="en-US" sz="7200" dirty="0" smtClean="0">
                <a:solidFill>
                  <a:srgbClr val="C00000"/>
                </a:solidFill>
                <a:latin typeface="Algerian" pitchFamily="82" charset="0"/>
              </a:rPr>
              <a:t>Glycosides</a:t>
            </a:r>
            <a:endParaRPr lang="en-US" sz="7200" dirty="0">
              <a:solidFill>
                <a:srgbClr val="C00000"/>
              </a:solidFill>
              <a:latin typeface="Algeri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0804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0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u="sng" dirty="0" smtClean="0"/>
              <a:t>Mustard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609600"/>
            <a:ext cx="8915400" cy="6096000"/>
          </a:xfrm>
        </p:spPr>
        <p:txBody>
          <a:bodyPr>
            <a:normAutofit/>
          </a:bodyPr>
          <a:lstStyle/>
          <a:p>
            <a:r>
              <a:rPr lang="en-US" sz="2500" b="1" dirty="0" smtClean="0"/>
              <a:t>Sources:</a:t>
            </a:r>
          </a:p>
          <a:p>
            <a:pPr lvl="1"/>
            <a:r>
              <a:rPr lang="en-US" sz="2400" dirty="0" smtClean="0"/>
              <a:t>Dried seed of Brassica </a:t>
            </a:r>
            <a:r>
              <a:rPr lang="en-US" sz="2400" dirty="0" err="1" smtClean="0"/>
              <a:t>nigera</a:t>
            </a:r>
            <a:r>
              <a:rPr lang="en-US" sz="2400" dirty="0" smtClean="0"/>
              <a:t>( Fam. </a:t>
            </a:r>
            <a:r>
              <a:rPr lang="en-US" sz="2400" dirty="0" err="1" smtClean="0"/>
              <a:t>Cruciferae</a:t>
            </a:r>
            <a:r>
              <a:rPr lang="en-US" sz="2400" dirty="0" smtClean="0"/>
              <a:t>)</a:t>
            </a:r>
          </a:p>
          <a:p>
            <a:pPr lvl="1"/>
            <a:endParaRPr lang="en-US" sz="2400" dirty="0" smtClean="0"/>
          </a:p>
          <a:p>
            <a:r>
              <a:rPr lang="en-US" sz="2500" b="1" dirty="0" smtClean="0"/>
              <a:t>Chemical constituents:</a:t>
            </a:r>
          </a:p>
          <a:p>
            <a:pPr lvl="1"/>
            <a:r>
              <a:rPr lang="en-US" sz="2400" dirty="0"/>
              <a:t>Principle glycoside is </a:t>
            </a:r>
            <a:r>
              <a:rPr lang="en-US" sz="2400" dirty="0" err="1" smtClean="0"/>
              <a:t>Sinigrin</a:t>
            </a:r>
            <a:endParaRPr lang="en-US" sz="2400" dirty="0" smtClean="0"/>
          </a:p>
          <a:p>
            <a:pPr lvl="1"/>
            <a:r>
              <a:rPr lang="en-US" sz="2400" dirty="0" smtClean="0"/>
              <a:t>Fixed oil (30-35%)</a:t>
            </a:r>
          </a:p>
          <a:p>
            <a:pPr lvl="1"/>
            <a:endParaRPr lang="en-US" sz="2400" dirty="0" smtClean="0"/>
          </a:p>
          <a:p>
            <a:r>
              <a:rPr lang="en-US" sz="2500" dirty="0" smtClean="0"/>
              <a:t>Use: </a:t>
            </a:r>
          </a:p>
          <a:p>
            <a:pPr lvl="1"/>
            <a:r>
              <a:rPr lang="en-US" sz="2400" dirty="0" smtClean="0"/>
              <a:t>Local irritant</a:t>
            </a:r>
          </a:p>
          <a:p>
            <a:pPr lvl="1"/>
            <a:r>
              <a:rPr lang="en-US" sz="2400" dirty="0" smtClean="0"/>
              <a:t>Emetic</a:t>
            </a:r>
          </a:p>
          <a:p>
            <a:pPr lvl="1"/>
            <a:r>
              <a:rPr lang="en-US" sz="2400" dirty="0" smtClean="0"/>
              <a:t>Commercially as a flavoring agent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997781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563562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Chemistry of Glycosides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8534400" cy="4525963"/>
          </a:xfrm>
        </p:spPr>
        <p:txBody>
          <a:bodyPr>
            <a:normAutofit/>
          </a:bodyPr>
          <a:lstStyle/>
          <a:p>
            <a:pPr lvl="0" algn="just">
              <a:lnSpc>
                <a:spcPct val="150000"/>
              </a:lnSpc>
            </a:pPr>
            <a:r>
              <a:rPr lang="en-US" sz="2400" dirty="0"/>
              <a:t>In chemistry, a </a:t>
            </a:r>
            <a:r>
              <a:rPr lang="en-US" sz="2400" b="1" dirty="0"/>
              <a:t>glycoside</a:t>
            </a:r>
            <a:r>
              <a:rPr lang="en-US" sz="2400" dirty="0"/>
              <a:t> is a molecule in which a sugar is bound to another functional group via a </a:t>
            </a:r>
            <a:r>
              <a:rPr lang="en-US" sz="2400" b="1" dirty="0" err="1">
                <a:solidFill>
                  <a:srgbClr val="00B050"/>
                </a:solidFill>
              </a:rPr>
              <a:t>glycosidic</a:t>
            </a:r>
            <a:r>
              <a:rPr lang="en-US" sz="2400" b="1" dirty="0">
                <a:solidFill>
                  <a:srgbClr val="00B050"/>
                </a:solidFill>
              </a:rPr>
              <a:t> bond</a:t>
            </a:r>
            <a:r>
              <a:rPr lang="en-US" sz="2400" dirty="0"/>
              <a:t>. </a:t>
            </a:r>
          </a:p>
          <a:p>
            <a:pPr lvl="0" algn="just">
              <a:lnSpc>
                <a:spcPct val="150000"/>
              </a:lnSpc>
            </a:pPr>
            <a:r>
              <a:rPr lang="en-US" sz="2400" dirty="0"/>
              <a:t>The </a:t>
            </a:r>
            <a:r>
              <a:rPr lang="en-US" sz="2400" b="1" dirty="0"/>
              <a:t>sugar group</a:t>
            </a:r>
            <a:r>
              <a:rPr lang="en-US" sz="2400" dirty="0"/>
              <a:t> is then known as the </a:t>
            </a:r>
            <a:r>
              <a:rPr lang="en-US" sz="2400" b="1" dirty="0" err="1"/>
              <a:t>glycone</a:t>
            </a:r>
            <a:r>
              <a:rPr lang="en-US" sz="2400" dirty="0"/>
              <a:t> and </a:t>
            </a:r>
            <a:r>
              <a:rPr lang="en-US" sz="2400" b="1" dirty="0"/>
              <a:t>the non-sugar group </a:t>
            </a:r>
            <a:r>
              <a:rPr lang="en-US" sz="2400" dirty="0"/>
              <a:t>as the </a:t>
            </a:r>
            <a:r>
              <a:rPr lang="en-US" sz="2400" b="1" dirty="0" err="1"/>
              <a:t>aglycone</a:t>
            </a:r>
            <a:r>
              <a:rPr lang="en-US" sz="2400" b="1" dirty="0"/>
              <a:t> or </a:t>
            </a:r>
            <a:r>
              <a:rPr lang="en-US" sz="2400" b="1" dirty="0" err="1"/>
              <a:t>genin</a:t>
            </a:r>
            <a:r>
              <a:rPr lang="en-US" sz="2400" b="1" dirty="0"/>
              <a:t> </a:t>
            </a:r>
            <a:r>
              <a:rPr lang="en-US" sz="2400" dirty="0"/>
              <a:t>part of the glycoside. The </a:t>
            </a:r>
            <a:r>
              <a:rPr lang="en-US" sz="2400" b="1" dirty="0" err="1"/>
              <a:t>glycone</a:t>
            </a:r>
            <a:r>
              <a:rPr lang="en-US" sz="2400" dirty="0"/>
              <a:t> can consist of a </a:t>
            </a:r>
            <a:r>
              <a:rPr lang="en-US" sz="2400" b="1" dirty="0"/>
              <a:t>single sugar gro</a:t>
            </a:r>
            <a:r>
              <a:rPr lang="en-US" sz="2400" dirty="0"/>
              <a:t>up (monosaccharide) or </a:t>
            </a:r>
            <a:r>
              <a:rPr lang="en-US" sz="2400" b="1" dirty="0" smtClean="0"/>
              <a:t>several sugar groups</a:t>
            </a:r>
            <a:r>
              <a:rPr lang="en-US" sz="2400" dirty="0" smtClean="0"/>
              <a:t> </a:t>
            </a:r>
            <a:r>
              <a:rPr lang="en-US" sz="2400" dirty="0"/>
              <a:t>(oligosaccharide).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76553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304800"/>
            <a:ext cx="8839200" cy="6324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/>
              <a:t>Biosynthesis</a:t>
            </a:r>
            <a:endParaRPr lang="en-US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US" dirty="0" smtClean="0">
                <a:solidFill>
                  <a:srgbClr val="FF0000"/>
                </a:solidFill>
              </a:rPr>
              <a:t>Involves 2 processes:</a:t>
            </a:r>
          </a:p>
          <a:p>
            <a:pPr algn="just">
              <a:buFont typeface="Wingdings" pitchFamily="2" charset="2"/>
              <a:buChar char="ü"/>
            </a:pPr>
            <a:r>
              <a:rPr lang="en-US" sz="2300" b="1" dirty="0" err="1" smtClean="0"/>
              <a:t>Uridine</a:t>
            </a:r>
            <a:r>
              <a:rPr lang="en-US" sz="2300" b="1" dirty="0" smtClean="0"/>
              <a:t> triphosphate </a:t>
            </a:r>
            <a:r>
              <a:rPr lang="en-US" sz="2300" dirty="0" smtClean="0"/>
              <a:t>(UTP</a:t>
            </a:r>
            <a:r>
              <a:rPr lang="en-US" sz="2300" dirty="0"/>
              <a:t>) [pyrimidine nucleoside </a:t>
            </a:r>
            <a:r>
              <a:rPr lang="en-US" sz="2300" dirty="0" smtClean="0"/>
              <a:t>triphosphate] is an activator </a:t>
            </a:r>
            <a:r>
              <a:rPr lang="en-US" sz="2300" dirty="0"/>
              <a:t>of </a:t>
            </a:r>
            <a:r>
              <a:rPr lang="en-US" sz="2300" dirty="0" smtClean="0"/>
              <a:t>metabolic reactions which produces UDP-sugar &amp; inorganic phosphate by </a:t>
            </a:r>
            <a:r>
              <a:rPr lang="en-US" sz="2300" b="1" dirty="0" err="1" smtClean="0"/>
              <a:t>uridylyl</a:t>
            </a:r>
            <a:r>
              <a:rPr lang="en-US" sz="2300" b="1" dirty="0" smtClean="0"/>
              <a:t> </a:t>
            </a:r>
            <a:r>
              <a:rPr lang="en-US" sz="2300" b="1" dirty="0" err="1" smtClean="0"/>
              <a:t>transferase</a:t>
            </a:r>
            <a:r>
              <a:rPr lang="en-US" sz="2300" b="1" dirty="0" smtClean="0"/>
              <a:t> enzyme </a:t>
            </a:r>
            <a:r>
              <a:rPr lang="en-US" sz="2300" b="1" dirty="0" smtClean="0">
                <a:solidFill>
                  <a:srgbClr val="00B050"/>
                </a:solidFill>
              </a:rPr>
              <a:t>[isolated from animal, plant and microbial sources]</a:t>
            </a:r>
            <a:r>
              <a:rPr lang="en-US" sz="2300" dirty="0" smtClean="0"/>
              <a:t>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>
              <a:buFont typeface="Wingdings" pitchFamily="2" charset="2"/>
              <a:buChar char="ü"/>
            </a:pPr>
            <a:r>
              <a:rPr lang="en-US" sz="2400" dirty="0" smtClean="0"/>
              <a:t>Transfer of sugar from UDP to </a:t>
            </a:r>
            <a:r>
              <a:rPr lang="en-US" sz="2400" dirty="0" err="1" smtClean="0"/>
              <a:t>aglycone</a:t>
            </a:r>
            <a:r>
              <a:rPr lang="en-US" sz="2400" dirty="0" smtClean="0"/>
              <a:t> by </a:t>
            </a:r>
            <a:r>
              <a:rPr lang="en-US" sz="2400" b="1" dirty="0" err="1" smtClean="0"/>
              <a:t>glycosyl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transferase</a:t>
            </a:r>
            <a:r>
              <a:rPr lang="en-US" sz="2400" b="1" dirty="0" smtClean="0"/>
              <a:t> enzyme </a:t>
            </a:r>
            <a:r>
              <a:rPr lang="en-US" sz="2400" b="1" dirty="0" smtClean="0">
                <a:solidFill>
                  <a:srgbClr val="00B050"/>
                </a:solidFill>
              </a:rPr>
              <a:t>[</a:t>
            </a:r>
            <a:r>
              <a:rPr lang="en-US" sz="2400" b="1" dirty="0">
                <a:solidFill>
                  <a:srgbClr val="00B050"/>
                </a:solidFill>
              </a:rPr>
              <a:t>found in Golgi </a:t>
            </a:r>
            <a:r>
              <a:rPr lang="en-US" sz="2400" b="1" dirty="0" smtClean="0">
                <a:solidFill>
                  <a:srgbClr val="00B050"/>
                </a:solidFill>
              </a:rPr>
              <a:t>apparatus and Endoplasmic reticulum] </a:t>
            </a:r>
            <a:r>
              <a:rPr lang="en-US" sz="2400" dirty="0" smtClean="0"/>
              <a:t>.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4343400" y="5638800"/>
            <a:ext cx="9144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4343400" y="5791200"/>
            <a:ext cx="9144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5365004" y="5410200"/>
            <a:ext cx="30931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/>
              <a:t>Aglycone</a:t>
            </a:r>
            <a:r>
              <a:rPr lang="en-US" sz="2400" dirty="0"/>
              <a:t>-Sugar + UDP</a:t>
            </a:r>
          </a:p>
        </p:txBody>
      </p:sp>
      <p:sp>
        <p:nvSpPr>
          <p:cNvPr id="10" name="Rectangle 9"/>
          <p:cNvSpPr/>
          <p:nvPr/>
        </p:nvSpPr>
        <p:spPr>
          <a:xfrm>
            <a:off x="1143000" y="5410200"/>
            <a:ext cx="311851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UDP-sugar + </a:t>
            </a:r>
            <a:r>
              <a:rPr lang="en-US" sz="2400" dirty="0" err="1"/>
              <a:t>Aglycone</a:t>
            </a:r>
            <a:endParaRPr lang="en-US" sz="2400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3886200" y="3043535"/>
            <a:ext cx="9144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3886200" y="3195935"/>
            <a:ext cx="9144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5136404" y="2891135"/>
            <a:ext cx="37027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UDP-sugar + PP(</a:t>
            </a:r>
            <a:r>
              <a:rPr lang="en-US" sz="2400" dirty="0" err="1" smtClean="0"/>
              <a:t>i</a:t>
            </a:r>
            <a:r>
              <a:rPr lang="en-US" sz="2400" dirty="0" smtClean="0"/>
              <a:t>) </a:t>
            </a:r>
            <a:r>
              <a:rPr lang="en-US" sz="2400" b="1" dirty="0" smtClean="0"/>
              <a:t>[Inorganic pyrophosphate]</a:t>
            </a:r>
            <a:endParaRPr lang="en-US" sz="2400" b="1" dirty="0"/>
          </a:p>
        </p:txBody>
      </p:sp>
      <p:sp>
        <p:nvSpPr>
          <p:cNvPr id="14" name="Rectangle 13"/>
          <p:cNvSpPr/>
          <p:nvPr/>
        </p:nvSpPr>
        <p:spPr>
          <a:xfrm>
            <a:off x="1905000" y="2891135"/>
            <a:ext cx="2514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UTP + sugar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58484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44562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rgbClr val="7030A0"/>
                </a:solidFill>
              </a:rPr>
              <a:t>All </a:t>
            </a:r>
            <a:r>
              <a:rPr lang="en-US" sz="2800" b="1" dirty="0" err="1">
                <a:solidFill>
                  <a:srgbClr val="7030A0"/>
                </a:solidFill>
              </a:rPr>
              <a:t>glucosides</a:t>
            </a:r>
            <a:r>
              <a:rPr lang="en-US" sz="2800" b="1" dirty="0">
                <a:solidFill>
                  <a:srgbClr val="7030A0"/>
                </a:solidFill>
              </a:rPr>
              <a:t> are glycoside, but all glycosides are not </a:t>
            </a:r>
            <a:r>
              <a:rPr lang="en-US" sz="2800" b="1" dirty="0" err="1">
                <a:solidFill>
                  <a:srgbClr val="7030A0"/>
                </a:solidFill>
              </a:rPr>
              <a:t>glucoside</a:t>
            </a:r>
            <a:r>
              <a:rPr lang="en-US" sz="2800" b="1" dirty="0">
                <a:solidFill>
                  <a:srgbClr val="7030A0"/>
                </a:solidFill>
              </a:rPr>
              <a:t>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73162"/>
            <a:ext cx="8686800" cy="5334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err="1" smtClean="0"/>
              <a:t>Glucoside</a:t>
            </a:r>
            <a:r>
              <a:rPr lang="en-US" sz="2800" dirty="0" smtClean="0"/>
              <a:t>= glucose + non-sugar part </a:t>
            </a:r>
          </a:p>
          <a:p>
            <a:pPr marL="0" indent="0">
              <a:buNone/>
            </a:pPr>
            <a:r>
              <a:rPr lang="en-US" sz="2000" dirty="0" smtClean="0"/>
              <a:t>Ex: </a:t>
            </a:r>
            <a:r>
              <a:rPr lang="en-US" sz="2000" dirty="0" err="1" smtClean="0"/>
              <a:t>Arbutin</a:t>
            </a:r>
            <a:r>
              <a:rPr lang="en-US" sz="2000" dirty="0" smtClean="0"/>
              <a:t> = Glucose + Hydroquinone</a:t>
            </a:r>
          </a:p>
          <a:p>
            <a:pPr marL="0" indent="0">
              <a:buNone/>
            </a:pPr>
            <a:r>
              <a:rPr lang="en-US" sz="2000" dirty="0" smtClean="0"/>
              <a:t>It’s </a:t>
            </a:r>
            <a:r>
              <a:rPr lang="en-US" sz="2000" dirty="0"/>
              <a:t>used as diuretic &amp; urinary antiseptic.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Glycoside= 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sugar part </a:t>
            </a:r>
            <a:r>
              <a:rPr lang="en-US" sz="2800" dirty="0" smtClean="0"/>
              <a:t>+ non-sugar part</a:t>
            </a:r>
          </a:p>
          <a:p>
            <a:pPr marL="0" indent="0">
              <a:buNone/>
            </a:pPr>
            <a:r>
              <a:rPr lang="en-US" sz="2000" dirty="0"/>
              <a:t>Ex: </a:t>
            </a:r>
            <a:r>
              <a:rPr lang="en-US" sz="2000" dirty="0" err="1" smtClean="0"/>
              <a:t>Digitoxin</a:t>
            </a:r>
            <a:r>
              <a:rPr lang="en-US" sz="2000" dirty="0" smtClean="0"/>
              <a:t> </a:t>
            </a:r>
            <a:r>
              <a:rPr lang="en-US" sz="2000" dirty="0"/>
              <a:t>= </a:t>
            </a:r>
            <a:r>
              <a:rPr lang="en-US" sz="2000" dirty="0" err="1"/>
              <a:t>Digitoxose</a:t>
            </a:r>
            <a:r>
              <a:rPr lang="en-US" sz="2000" dirty="0"/>
              <a:t> + </a:t>
            </a:r>
            <a:r>
              <a:rPr lang="en-US" sz="2000" dirty="0" err="1" smtClean="0"/>
              <a:t>Digitoxinogen</a:t>
            </a:r>
            <a:endParaRPr lang="en-US" sz="2000" dirty="0"/>
          </a:p>
          <a:p>
            <a:pPr marL="0" indent="0">
              <a:buNone/>
            </a:pPr>
            <a:r>
              <a:rPr lang="en-US" sz="2000" dirty="0"/>
              <a:t>It’s used in the treatment of cardiac problems.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1200" y="1298574"/>
            <a:ext cx="2686050" cy="1638300"/>
          </a:xfrm>
          <a:prstGeom prst="rect">
            <a:avLst/>
          </a:prstGeom>
          <a:ln>
            <a:solidFill>
              <a:srgbClr val="00B05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81200" y="4267200"/>
            <a:ext cx="5181600" cy="1832991"/>
          </a:xfrm>
          <a:prstGeom prst="rect">
            <a:avLst/>
          </a:prstGeom>
          <a:ln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val="2597405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229600" cy="6858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00B050"/>
                </a:solidFill>
              </a:rPr>
              <a:t>Classification of Glycosides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0" y="1295400"/>
            <a:ext cx="76962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400" dirty="0"/>
              <a:t>On the basis of linkage of sugar molecule to </a:t>
            </a:r>
            <a:r>
              <a:rPr lang="en-US" sz="2400" dirty="0" err="1" smtClean="0"/>
              <a:t>aglycone</a:t>
            </a:r>
            <a:endParaRPr lang="en-US" sz="2400" dirty="0" smtClean="0"/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400" dirty="0" smtClean="0"/>
              <a:t>On </a:t>
            </a:r>
            <a:r>
              <a:rPr lang="en-US" sz="2400" dirty="0"/>
              <a:t>the basis of chemical nature of </a:t>
            </a:r>
            <a:r>
              <a:rPr lang="en-US" sz="2400" dirty="0" err="1" smtClean="0"/>
              <a:t>aglycones</a:t>
            </a:r>
            <a:endParaRPr lang="en-US" sz="2400" dirty="0" smtClean="0"/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400" dirty="0" smtClean="0"/>
              <a:t>On </a:t>
            </a:r>
            <a:r>
              <a:rPr lang="en-US" sz="2400" dirty="0"/>
              <a:t>the basis of types of sugar </a:t>
            </a:r>
            <a:r>
              <a:rPr lang="en-US" sz="2400" dirty="0" smtClean="0"/>
              <a:t>attached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400" dirty="0" smtClean="0"/>
              <a:t>On </a:t>
            </a:r>
            <a:r>
              <a:rPr lang="en-US" sz="2400" dirty="0"/>
              <a:t>the basis pharmacological effects</a:t>
            </a:r>
          </a:p>
          <a:p>
            <a:pPr marL="514350" indent="-514350">
              <a:buFont typeface="+mj-lt"/>
              <a:buAutoNum type="arabicPeriod"/>
            </a:pPr>
            <a:endParaRPr lang="en-US" u="sng" dirty="0"/>
          </a:p>
          <a:p>
            <a:pPr marL="514350" indent="-514350">
              <a:buFont typeface="+mj-lt"/>
              <a:buAutoNum type="arabicPeriod"/>
            </a:pPr>
            <a:endParaRPr lang="en-US" u="sng" dirty="0"/>
          </a:p>
          <a:p>
            <a:pPr marL="514350" indent="-514350">
              <a:buFont typeface="+mj-lt"/>
              <a:buAutoNum type="arabicPeriod"/>
            </a:pP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1044102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152400"/>
            <a:ext cx="8229600" cy="639762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7030A0"/>
                </a:solidFill>
              </a:rPr>
              <a:t>On the basis of linkage of sugar molecule to </a:t>
            </a:r>
            <a:r>
              <a:rPr lang="en-US" sz="2800" b="1" dirty="0" err="1" smtClean="0">
                <a:solidFill>
                  <a:srgbClr val="7030A0"/>
                </a:solidFill>
              </a:rPr>
              <a:t>aglycone</a:t>
            </a:r>
            <a:endParaRPr lang="en-US" sz="4000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792162"/>
            <a:ext cx="8763000" cy="5837238"/>
          </a:xfrm>
        </p:spPr>
        <p:txBody>
          <a:bodyPr>
            <a:normAutofit/>
          </a:bodyPr>
          <a:lstStyle/>
          <a:p>
            <a:pPr marL="457200" lvl="1" algn="just"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rgbClr val="00B0F0"/>
                </a:solidFill>
              </a:rPr>
              <a:t>O-glycosides: </a:t>
            </a:r>
            <a:r>
              <a:rPr lang="en-US" sz="2400" dirty="0"/>
              <a:t>sugar is combined with alcoholic or phenolic -OH group e.g. </a:t>
            </a:r>
            <a:r>
              <a:rPr lang="en-US" sz="2400" dirty="0" err="1"/>
              <a:t>digitoxin</a:t>
            </a:r>
            <a:endParaRPr lang="en-US" sz="2400" dirty="0"/>
          </a:p>
          <a:p>
            <a:pPr marL="457200" lvl="1" algn="just"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rgbClr val="00B0F0"/>
                </a:solidFill>
              </a:rPr>
              <a:t>N-glycoside: </a:t>
            </a:r>
            <a:r>
              <a:rPr lang="en-US" sz="2400" dirty="0"/>
              <a:t>Nitrogen of amino group (-NH2/-NH-) is condensed with a sugar e.g. nucleoside</a:t>
            </a:r>
          </a:p>
          <a:p>
            <a:pPr marL="457200" lvl="1" algn="just"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rgbClr val="00B0F0"/>
                </a:solidFill>
              </a:rPr>
              <a:t>S-glycoside: </a:t>
            </a:r>
            <a:r>
              <a:rPr lang="en-US" sz="2400" dirty="0"/>
              <a:t>sugar moiety attached to S of the </a:t>
            </a:r>
            <a:r>
              <a:rPr lang="en-US" sz="2400" dirty="0" err="1"/>
              <a:t>aglycone</a:t>
            </a:r>
            <a:r>
              <a:rPr lang="en-US" sz="2400" dirty="0"/>
              <a:t> e.g. </a:t>
            </a:r>
            <a:r>
              <a:rPr lang="en-US" sz="2400" dirty="0" err="1"/>
              <a:t>isothiocyanate</a:t>
            </a:r>
            <a:r>
              <a:rPr lang="en-US" sz="2400" dirty="0"/>
              <a:t> glycosides</a:t>
            </a:r>
          </a:p>
          <a:p>
            <a:pPr marL="457200" lvl="1" algn="just"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rgbClr val="00B0F0"/>
                </a:solidFill>
              </a:rPr>
              <a:t>C-glycosides: </a:t>
            </a:r>
            <a:r>
              <a:rPr lang="en-US" sz="2400" dirty="0"/>
              <a:t>Condensation of sugar directly to a carbon atom gives rise to C-glycosides. e.g. </a:t>
            </a:r>
            <a:r>
              <a:rPr lang="en-US" sz="2400" dirty="0" err="1" smtClean="0"/>
              <a:t>aloin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b="1" dirty="0" smtClean="0"/>
              <a:t>Limitations</a:t>
            </a:r>
            <a:r>
              <a:rPr lang="en-US" sz="2400" b="1" dirty="0"/>
              <a:t>:</a:t>
            </a:r>
            <a:endParaRPr lang="en-US" sz="2400" dirty="0"/>
          </a:p>
          <a:p>
            <a:pPr marL="628650" lvl="0">
              <a:buFont typeface="Wingdings" panose="05000000000000000000" pitchFamily="2" charset="2"/>
              <a:buChar char="Ø"/>
            </a:pPr>
            <a:r>
              <a:rPr lang="en-US" sz="2400" dirty="0"/>
              <a:t>Biological activities are ignored here.</a:t>
            </a:r>
          </a:p>
          <a:p>
            <a:pPr marL="628650" lvl="0">
              <a:buFont typeface="Wingdings" panose="05000000000000000000" pitchFamily="2" charset="2"/>
              <a:buChar char="Ø"/>
            </a:pPr>
            <a:r>
              <a:rPr lang="en-US" sz="2400" dirty="0"/>
              <a:t>Number of </a:t>
            </a:r>
            <a:r>
              <a:rPr lang="en-US" sz="2400" dirty="0" err="1"/>
              <a:t>aglycones</a:t>
            </a:r>
            <a:r>
              <a:rPr lang="en-US" sz="2400" dirty="0"/>
              <a:t> are ignored.</a:t>
            </a:r>
          </a:p>
          <a:p>
            <a:pPr marL="628650" lvl="0">
              <a:buFont typeface="Wingdings" panose="05000000000000000000" pitchFamily="2" charset="2"/>
              <a:buChar char="Ø"/>
            </a:pPr>
            <a:r>
              <a:rPr lang="en-US" sz="2400" dirty="0"/>
              <a:t>Linkage of sugar molecules with </a:t>
            </a:r>
            <a:r>
              <a:rPr lang="en-US" sz="2400" dirty="0" err="1"/>
              <a:t>aglycones</a:t>
            </a:r>
            <a:r>
              <a:rPr lang="en-US" sz="2400" dirty="0"/>
              <a:t> never indicate the pharmaceutical activities of the glycosides.</a:t>
            </a:r>
          </a:p>
          <a:p>
            <a:pPr marL="457200" lvl="1" algn="just">
              <a:buFont typeface="Wingdings" panose="05000000000000000000" pitchFamily="2" charset="2"/>
              <a:buChar char="§"/>
            </a:pPr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916215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1048</TotalTime>
  <Words>2968</Words>
  <Application>Microsoft Office PowerPoint</Application>
  <PresentationFormat>On-screen Show (4:3)</PresentationFormat>
  <Paragraphs>347</Paragraphs>
  <Slides>49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8" baseType="lpstr">
      <vt:lpstr>Arial Unicode MS</vt:lpstr>
      <vt:lpstr>Algerian</vt:lpstr>
      <vt:lpstr>Arial</vt:lpstr>
      <vt:lpstr>Arial Black</vt:lpstr>
      <vt:lpstr>Calibri</vt:lpstr>
      <vt:lpstr>Times New Roman</vt:lpstr>
      <vt:lpstr>Wingdings</vt:lpstr>
      <vt:lpstr>Office Theme</vt:lpstr>
      <vt:lpstr>CS ChemDraw Drawing</vt:lpstr>
      <vt:lpstr>Glycosides</vt:lpstr>
      <vt:lpstr>PowerPoint Presentation</vt:lpstr>
      <vt:lpstr>PowerPoint Presentation</vt:lpstr>
      <vt:lpstr>PowerPoint Presentation</vt:lpstr>
      <vt:lpstr>Chemistry of Glycosides</vt:lpstr>
      <vt:lpstr>PowerPoint Presentation</vt:lpstr>
      <vt:lpstr>All glucosides are glycoside, but all glycosides are not glucoside.</vt:lpstr>
      <vt:lpstr>Classification of Glycosides</vt:lpstr>
      <vt:lpstr>On the basis of linkage of sugar molecule to aglycone</vt:lpstr>
      <vt:lpstr>On the basis of chemical nature of aglycones</vt:lpstr>
      <vt:lpstr>On the basis of types of sugar attached / Glycone part</vt:lpstr>
      <vt:lpstr>On the basis pharmacological effects/Therapeutic effects</vt:lpstr>
      <vt:lpstr>PowerPoint Presentation</vt:lpstr>
      <vt:lpstr>Functions of glycosides</vt:lpstr>
      <vt:lpstr>PowerPoint Presentation</vt:lpstr>
      <vt:lpstr>Cardiac Glycosides</vt:lpstr>
      <vt:lpstr>What are cardiac glycosides?</vt:lpstr>
      <vt:lpstr>Source of cardiac glycosides</vt:lpstr>
      <vt:lpstr>Chemical nature and structure</vt:lpstr>
      <vt:lpstr>PowerPoint Presentation</vt:lpstr>
      <vt:lpstr>PowerPoint Presentation</vt:lpstr>
      <vt:lpstr>Structural features of cardiac glycosides</vt:lpstr>
      <vt:lpstr>PowerPoint Presentation</vt:lpstr>
      <vt:lpstr>PowerPoint Presentation</vt:lpstr>
      <vt:lpstr>Importance of sugar part in cardiac glycoside</vt:lpstr>
      <vt:lpstr>Digitalis</vt:lpstr>
      <vt:lpstr>PowerPoint Presentation</vt:lpstr>
      <vt:lpstr>PowerPoint Presentation</vt:lpstr>
      <vt:lpstr>PowerPoint Presentation</vt:lpstr>
      <vt:lpstr>Differences between Digitalis and digitalis lanata:</vt:lpstr>
      <vt:lpstr>Strophanthus</vt:lpstr>
      <vt:lpstr>PowerPoint Presentation</vt:lpstr>
      <vt:lpstr>ANTHRAQUINONE Glycosides</vt:lpstr>
      <vt:lpstr>General properties of anthraquinone glycoside</vt:lpstr>
      <vt:lpstr>General properties of anthraquinone glycoside</vt:lpstr>
      <vt:lpstr>Senna</vt:lpstr>
      <vt:lpstr>PowerPoint Presentation</vt:lpstr>
      <vt:lpstr>PowerPoint Presentation</vt:lpstr>
      <vt:lpstr>Rhubarb</vt:lpstr>
      <vt:lpstr>PowerPoint Presentation</vt:lpstr>
      <vt:lpstr>Saponin Glycosides</vt:lpstr>
      <vt:lpstr>General properties</vt:lpstr>
      <vt:lpstr>Liquorice</vt:lpstr>
      <vt:lpstr>PowerPoint Presentation</vt:lpstr>
      <vt:lpstr>cyanogenic Glycosides</vt:lpstr>
      <vt:lpstr>General characteristics</vt:lpstr>
      <vt:lpstr>Wild Cherry</vt:lpstr>
      <vt:lpstr>Isothyocyanate Glycosides</vt:lpstr>
      <vt:lpstr>Mustard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Glycosides</dc:title>
  <dc:creator>user</dc:creator>
  <cp:lastModifiedBy>su</cp:lastModifiedBy>
  <cp:revision>109</cp:revision>
  <dcterms:created xsi:type="dcterms:W3CDTF">2015-09-14T17:08:38Z</dcterms:created>
  <dcterms:modified xsi:type="dcterms:W3CDTF">2018-07-31T08:34:25Z</dcterms:modified>
</cp:coreProperties>
</file>