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1" r:id="rId5"/>
    <p:sldId id="260" r:id="rId6"/>
    <p:sldId id="263" r:id="rId7"/>
    <p:sldId id="264" r:id="rId8"/>
    <p:sldId id="265" r:id="rId9"/>
    <p:sldId id="267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84" r:id="rId19"/>
    <p:sldId id="269" r:id="rId20"/>
    <p:sldId id="285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505" autoAdjust="0"/>
    <p:restoredTop sz="94660"/>
  </p:normalViewPr>
  <p:slideViewPr>
    <p:cSldViewPr>
      <p:cViewPr varScale="1">
        <p:scale>
          <a:sx n="78" d="100"/>
          <a:sy n="78" d="100"/>
        </p:scale>
        <p:origin x="15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E8BA91-54C8-4DCB-980A-804D71B1FD5A}" type="datetimeFigureOut">
              <a:rPr lang="en-US" smtClean="0"/>
              <a:pPr/>
              <a:t>22-Jul-17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D7799E-4A68-43B3-9731-429F6703F0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02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DF358D-CCAE-4468-9AED-224D44957CC8}" type="datetimeFigureOut">
              <a:rPr lang="en-US" smtClean="0"/>
              <a:pPr/>
              <a:t>22-Jul-17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DD48AE-F4E1-40AA-A335-918AEBB7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63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D48AE-F4E1-40AA-A335-918AEBB742E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0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8B8C-A50D-4B75-8993-2E676C2D5195}" type="datetime1">
              <a:rPr lang="en-US" smtClean="0"/>
              <a:pPr/>
              <a:t>22-Jul-17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B9C3-5204-489F-BEF3-284701BD6E71}" type="datetime1">
              <a:rPr lang="en-US" smtClean="0"/>
              <a:pPr/>
              <a:t>22-Jul-17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27D4-3D2F-4F53-83A5-B112EF47D657}" type="datetime1">
              <a:rPr lang="en-US" smtClean="0"/>
              <a:pPr/>
              <a:t>22-Jul-17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B025-FA52-41D2-800C-D4232566C881}" type="datetime1">
              <a:rPr lang="en-US" smtClean="0"/>
              <a:pPr/>
              <a:t>22-Jul-17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3772-0138-445D-A99F-4CE3C9EBCDE6}" type="datetime1">
              <a:rPr lang="en-US" smtClean="0"/>
              <a:pPr/>
              <a:t>22-Jul-17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038B-63F5-4BE4-A2FA-8F3812CDFD4F}" type="datetime1">
              <a:rPr lang="en-US" smtClean="0"/>
              <a:pPr/>
              <a:t>22-Jul-17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5CAE-5B00-4DB4-96D1-B53A0400E9B9}" type="datetime1">
              <a:rPr lang="en-US" smtClean="0"/>
              <a:pPr/>
              <a:t>22-Jul-17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2219-033A-46B9-8053-0EE7AD2F4C90}" type="datetime1">
              <a:rPr lang="en-US" smtClean="0"/>
              <a:pPr/>
              <a:t>22-Jul-17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2012-3CBF-457F-A248-BF1408FB5FBA}" type="datetime1">
              <a:rPr lang="en-US" smtClean="0"/>
              <a:pPr/>
              <a:t>22-Jul-17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FB77-2905-425C-A424-7CDDE35D0A12}" type="datetime1">
              <a:rPr lang="en-US" smtClean="0"/>
              <a:pPr/>
              <a:t>22-Jul-17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78FE-8F42-43AD-882F-3D5F0A71C850}" type="datetime1">
              <a:rPr lang="en-US" smtClean="0"/>
              <a:pPr/>
              <a:t>22-Jul-17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159D0-0EB5-4026-B447-8A23895291C2}" type="datetime1">
              <a:rPr lang="en-US" smtClean="0"/>
              <a:pPr/>
              <a:t>22-Jul-17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Integumentary </a:t>
            </a:r>
            <a:r>
              <a:rPr lang="en-US" b="1" dirty="0"/>
              <a:t>S</a:t>
            </a:r>
            <a:r>
              <a:rPr lang="en-US" b="1" dirty="0" smtClean="0"/>
              <a:t>ystem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Layers (from deep to superficial)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5 layers:</a:t>
            </a:r>
            <a:endParaRPr lang="en-US" dirty="0"/>
          </a:p>
          <a:p>
            <a:r>
              <a:rPr lang="en-US" dirty="0" smtClean="0"/>
              <a:t>Stratum </a:t>
            </a:r>
            <a:r>
              <a:rPr lang="en-US" dirty="0"/>
              <a:t>basale (stratum germinativum)</a:t>
            </a:r>
          </a:p>
          <a:p>
            <a:r>
              <a:rPr lang="en-US" dirty="0" smtClean="0"/>
              <a:t>Stratum </a:t>
            </a:r>
            <a:r>
              <a:rPr lang="en-US" dirty="0"/>
              <a:t>spinosum </a:t>
            </a:r>
          </a:p>
          <a:p>
            <a:r>
              <a:rPr lang="en-US" dirty="0" smtClean="0"/>
              <a:t>Stratum </a:t>
            </a:r>
            <a:r>
              <a:rPr lang="en-US" dirty="0"/>
              <a:t>granulosum </a:t>
            </a:r>
          </a:p>
          <a:p>
            <a:r>
              <a:rPr lang="en-US" dirty="0" smtClean="0"/>
              <a:t>Stratum </a:t>
            </a:r>
            <a:r>
              <a:rPr lang="en-US" dirty="0"/>
              <a:t>lucidum (only in palms and soles)</a:t>
            </a:r>
          </a:p>
          <a:p>
            <a:r>
              <a:rPr lang="en-US" dirty="0" smtClean="0"/>
              <a:t>Stratum </a:t>
            </a:r>
            <a:r>
              <a:rPr lang="en-US" dirty="0"/>
              <a:t>corneum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800600"/>
          </a:xfrm>
        </p:spPr>
        <p:txBody>
          <a:bodyPr>
            <a:normAutofit/>
          </a:bodyPr>
          <a:lstStyle/>
          <a:p>
            <a:pPr lvl="1" algn="just">
              <a:lnSpc>
                <a:spcPct val="90000"/>
              </a:lnSpc>
            </a:pPr>
            <a:r>
              <a:rPr lang="en-US" b="1" dirty="0" smtClean="0"/>
              <a:t>Stratum basale or germinativum</a:t>
            </a:r>
            <a:r>
              <a:rPr lang="en-US" dirty="0" smtClean="0"/>
              <a:t> – single row of cells attached to dermis; youngest cells</a:t>
            </a:r>
          </a:p>
          <a:p>
            <a:pPr lvl="1" algn="just">
              <a:lnSpc>
                <a:spcPct val="90000"/>
              </a:lnSpc>
            </a:pPr>
            <a:r>
              <a:rPr lang="en-US" b="1" dirty="0" smtClean="0"/>
              <a:t>Stratum spinosum </a:t>
            </a:r>
            <a:r>
              <a:rPr lang="en-US" dirty="0" smtClean="0"/>
              <a:t>– provides strength and   flexibility to the skin, 8 to 10 cell layers are   held together by desmosomes. </a:t>
            </a:r>
          </a:p>
          <a:p>
            <a:pPr lvl="1" algn="just">
              <a:lnSpc>
                <a:spcPct val="90000"/>
              </a:lnSpc>
            </a:pPr>
            <a:r>
              <a:rPr lang="en-US" b="1" dirty="0" smtClean="0"/>
              <a:t>Stratum granulosum </a:t>
            </a:r>
            <a:r>
              <a:rPr lang="en-US" dirty="0" smtClean="0"/>
              <a:t>– layers of flattened keratinocytes, producing keratin (hair and nails made of it also)</a:t>
            </a:r>
          </a:p>
          <a:p>
            <a:pPr lvl="1" algn="just">
              <a:lnSpc>
                <a:spcPct val="90000"/>
              </a:lnSpc>
            </a:pPr>
            <a:r>
              <a:rPr lang="en-US" b="1" dirty="0" smtClean="0"/>
              <a:t>Stratum lucidum </a:t>
            </a:r>
            <a:r>
              <a:rPr lang="en-US" dirty="0" smtClean="0"/>
              <a:t>(only on palms and soles)</a:t>
            </a:r>
          </a:p>
          <a:p>
            <a:pPr lvl="1" algn="just">
              <a:lnSpc>
                <a:spcPct val="90000"/>
              </a:lnSpc>
            </a:pPr>
            <a:r>
              <a:rPr lang="en-US" b="1" dirty="0" smtClean="0"/>
              <a:t>Stratum corneum </a:t>
            </a:r>
            <a:r>
              <a:rPr lang="en-US" dirty="0" smtClean="0"/>
              <a:t>– horny layer (cells dead, many  layers thick)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Layers (from deep to superficial)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The dermis is the middle layer of skin </a:t>
            </a:r>
          </a:p>
          <a:p>
            <a:pPr algn="just"/>
            <a:r>
              <a:rPr lang="en-US" sz="2800" dirty="0" smtClean="0"/>
              <a:t>composed of dense irregular connective tissue -  collagen &amp; elastic fibers, fibroblasts, macrophages &amp; fat cells.</a:t>
            </a:r>
          </a:p>
          <a:p>
            <a:pPr algn="just"/>
            <a:r>
              <a:rPr lang="en-US" sz="2800" dirty="0" smtClean="0"/>
              <a:t>Contains hair follicles, glands, nerves &amp; blood vessels.</a:t>
            </a:r>
          </a:p>
          <a:p>
            <a:pPr algn="just"/>
            <a:r>
              <a:rPr lang="en-US" sz="2800" dirty="0" smtClean="0"/>
              <a:t>Two major regions of dermis</a:t>
            </a:r>
          </a:p>
          <a:p>
            <a:pPr algn="just">
              <a:buNone/>
            </a:pPr>
            <a:r>
              <a:rPr lang="en-US" sz="2800" dirty="0" smtClean="0"/>
              <a:t>				- Papillary region</a:t>
            </a:r>
          </a:p>
          <a:p>
            <a:pPr algn="just">
              <a:buNone/>
            </a:pPr>
            <a:r>
              <a:rPr lang="en-US" sz="2800" dirty="0" smtClean="0"/>
              <a:t>				- Reticular region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Dermis</a:t>
            </a:r>
            <a:endParaRPr lang="en-US" dirty="0"/>
          </a:p>
        </p:txBody>
      </p:sp>
      <p:pic>
        <p:nvPicPr>
          <p:cNvPr id="4100" name="Picture 4" descr="http://droualb.faculty.mjc.edu/Lecture%20Notes/Unit%201/FG04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14450"/>
            <a:ext cx="7391400" cy="554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u="sng" dirty="0" smtClean="0"/>
              <a:t>Dermis - Papillary Region</a:t>
            </a:r>
            <a:r>
              <a:rPr lang="en-US" dirty="0" smtClean="0"/>
              <a:t> </a:t>
            </a:r>
          </a:p>
          <a:p>
            <a:r>
              <a:rPr lang="en-US" dirty="0" smtClean="0"/>
              <a:t>Top 20% of dermis</a:t>
            </a:r>
          </a:p>
          <a:p>
            <a:r>
              <a:rPr lang="en-US" dirty="0" smtClean="0"/>
              <a:t> Finger like projections are called dermal papillae</a:t>
            </a:r>
          </a:p>
          <a:p>
            <a:pPr>
              <a:buNone/>
            </a:pPr>
            <a:r>
              <a:rPr lang="en-US" dirty="0" smtClean="0"/>
              <a:t>		– anchors epidermis to dermis</a:t>
            </a:r>
          </a:p>
          <a:p>
            <a:pPr>
              <a:buNone/>
            </a:pPr>
            <a:r>
              <a:rPr lang="en-US" dirty="0" smtClean="0"/>
              <a:t>		– contains capillaries that feed epidermis</a:t>
            </a:r>
          </a:p>
          <a:p>
            <a:pPr>
              <a:buNone/>
            </a:pPr>
            <a:r>
              <a:rPr lang="en-US" dirty="0" smtClean="0"/>
              <a:t>		– contains Meissner’s corpuscles (a sensory nerve ending that is sensitive to mechanical stimuli like touch) &amp; free nerve endings for sensations of heat, cold, pain, tickle, and itch </a:t>
            </a:r>
          </a:p>
          <a:p>
            <a:pPr>
              <a:buNone/>
            </a:pPr>
            <a:r>
              <a:rPr lang="en-US" dirty="0" smtClean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Dermis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u="sng" dirty="0" smtClean="0"/>
              <a:t>Dermis - Reticular Region</a:t>
            </a:r>
            <a:r>
              <a:rPr lang="en-US" dirty="0" smtClean="0"/>
              <a:t> </a:t>
            </a:r>
          </a:p>
          <a:p>
            <a:r>
              <a:rPr lang="en-US" dirty="0" smtClean="0"/>
              <a:t>Dense irregular connective tissue</a:t>
            </a:r>
          </a:p>
          <a:p>
            <a:r>
              <a:rPr lang="en-US" dirty="0" smtClean="0"/>
              <a:t>Contains interlacing collagen and elastic fibers</a:t>
            </a:r>
          </a:p>
          <a:p>
            <a:r>
              <a:rPr lang="en-US" dirty="0" smtClean="0"/>
              <a:t>Packed with oil glands, sweat gland ducts, fat &amp; hair follicles</a:t>
            </a:r>
          </a:p>
          <a:p>
            <a:r>
              <a:rPr lang="en-US" dirty="0" smtClean="0"/>
              <a:t>Provides strength, extensibility &amp; elasticity to skin</a:t>
            </a:r>
          </a:p>
          <a:p>
            <a:pPr>
              <a:buNone/>
            </a:pPr>
            <a:r>
              <a:rPr lang="en-US" dirty="0" smtClean="0"/>
              <a:t>		– Stretch marks are dermal tears from extreme stretching</a:t>
            </a:r>
          </a:p>
          <a:p>
            <a:r>
              <a:rPr lang="en-US" dirty="0" smtClean="0"/>
              <a:t>Epidermal ridges form in fetus</a:t>
            </a:r>
          </a:p>
          <a:p>
            <a:pPr>
              <a:buNone/>
            </a:pPr>
            <a:r>
              <a:rPr lang="en-US" dirty="0" smtClean="0"/>
              <a:t>		– Fingerprints are left by sweat glands open on ridges</a:t>
            </a:r>
          </a:p>
          <a:p>
            <a:pPr>
              <a:buNone/>
            </a:pPr>
            <a:r>
              <a:rPr lang="en-US" dirty="0" smtClean="0"/>
              <a:t>		– Increase grip of hand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Dermis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Hypodermis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Hypodermis (Gk) = below the skin</a:t>
            </a:r>
          </a:p>
          <a:p>
            <a:pPr algn="just"/>
            <a:r>
              <a:rPr lang="en-US" sz="2800" dirty="0" smtClean="0"/>
              <a:t>“Subcutaneous” (Latin) = below the skin</a:t>
            </a:r>
          </a:p>
          <a:p>
            <a:pPr algn="just"/>
            <a:r>
              <a:rPr lang="en-US" sz="2800" dirty="0" smtClean="0"/>
              <a:t>Also called “superficial fascia”</a:t>
            </a:r>
          </a:p>
          <a:p>
            <a:pPr lvl="1" algn="just">
              <a:buNone/>
            </a:pPr>
            <a:r>
              <a:rPr lang="en-US" dirty="0" smtClean="0"/>
              <a:t>“fascia” (Latin) =band; in anatomy: sheet of connective tissue</a:t>
            </a:r>
          </a:p>
          <a:p>
            <a:pPr algn="just"/>
            <a:r>
              <a:rPr lang="en-US" sz="2800" dirty="0" smtClean="0"/>
              <a:t>Fatty tissue which stores fat and anchors skin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dirty="0" smtClean="0"/>
              <a:t>Attaches the reticular layer to the underlying organs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dirty="0" smtClean="0"/>
              <a:t>It contains larger blood vessels and nerves than those found in the dermis.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Hypodermis</a:t>
            </a:r>
            <a:endParaRPr lang="en-US" dirty="0"/>
          </a:p>
        </p:txBody>
      </p:sp>
      <p:pic>
        <p:nvPicPr>
          <p:cNvPr id="4" name="Content Placeholder 3" descr="collageneire_ski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1084" y="1219200"/>
            <a:ext cx="4426715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It is essentially composed of a type of cells </a:t>
            </a:r>
            <a:r>
              <a:rPr lang="en-US" dirty="0" err="1" smtClean="0"/>
              <a:t>specialised</a:t>
            </a:r>
            <a:r>
              <a:rPr lang="en-US" dirty="0" smtClean="0"/>
              <a:t> in accumulating and storing fats, known as </a:t>
            </a:r>
            <a:r>
              <a:rPr lang="en-US" dirty="0" err="1" smtClean="0"/>
              <a:t>adipocytes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These cells are grouped together in lobules separated by connective tissue - collagen and </a:t>
            </a:r>
            <a:r>
              <a:rPr lang="en-US" dirty="0" err="1" smtClean="0"/>
              <a:t>elastin</a:t>
            </a:r>
            <a:r>
              <a:rPr lang="en-US" dirty="0" smtClean="0"/>
              <a:t> </a:t>
            </a:r>
            <a:r>
              <a:rPr lang="en-US" dirty="0" err="1" smtClean="0"/>
              <a:t>fibres</a:t>
            </a:r>
            <a:endParaRPr lang="en-US" dirty="0" smtClean="0"/>
          </a:p>
          <a:p>
            <a:r>
              <a:rPr lang="en-US" dirty="0" smtClean="0"/>
              <a:t>The number of </a:t>
            </a:r>
            <a:r>
              <a:rPr lang="en-US" dirty="0" err="1" smtClean="0"/>
              <a:t>adipocytes</a:t>
            </a:r>
            <a:r>
              <a:rPr lang="en-US" dirty="0" smtClean="0"/>
              <a:t> varies among different areas of the body, while their size varies according to the body's nutritional state.</a:t>
            </a:r>
            <a:endParaRPr lang="en-US" baseline="30000" dirty="0" smtClean="0"/>
          </a:p>
          <a:p>
            <a:r>
              <a:rPr lang="en-US" dirty="0" smtClean="0"/>
              <a:t>It acts as energy reserve</a:t>
            </a:r>
          </a:p>
          <a:p>
            <a:r>
              <a:rPr lang="en-US" dirty="0" smtClean="0"/>
              <a:t>provides some minor thermoregulation via insulation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Summery………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Integumentary</a:t>
            </a:r>
            <a:r>
              <a:rPr lang="en-US" dirty="0" smtClean="0"/>
              <a:t> system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Layers</a:t>
            </a:r>
          </a:p>
          <a:p>
            <a:r>
              <a:rPr lang="en-US" dirty="0" smtClean="0"/>
              <a:t>Epidermis </a:t>
            </a:r>
          </a:p>
          <a:p>
            <a:pPr lvl="1"/>
            <a:r>
              <a:rPr lang="en-US" dirty="0" err="1" smtClean="0"/>
              <a:t>Charecteristics</a:t>
            </a:r>
            <a:endParaRPr lang="en-US" dirty="0" smtClean="0"/>
          </a:p>
          <a:p>
            <a:pPr lvl="1"/>
            <a:r>
              <a:rPr lang="en-US" dirty="0" smtClean="0"/>
              <a:t>Cells of epidermis</a:t>
            </a:r>
          </a:p>
          <a:p>
            <a:pPr lvl="1"/>
            <a:r>
              <a:rPr lang="en-US" dirty="0" smtClean="0"/>
              <a:t>Layers of epidermis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3000" y="2057400"/>
            <a:ext cx="3352800" cy="385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Dermis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 smtClean="0"/>
              <a:t>Characteristics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 smtClean="0"/>
              <a:t>Functions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 smtClean="0"/>
              <a:t>Figure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Subcutaneous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 smtClean="0"/>
              <a:t>Characteristics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 smtClean="0"/>
              <a:t>Functions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 smtClean="0"/>
              <a:t>Figure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Integumentary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Integument is skin</a:t>
            </a:r>
          </a:p>
          <a:p>
            <a:r>
              <a:rPr lang="en-US" dirty="0" smtClean="0"/>
              <a:t>Integumentary system is the skin and the organs derived from it (hair, glands, nails)</a:t>
            </a:r>
          </a:p>
          <a:p>
            <a:r>
              <a:rPr lang="en-US" dirty="0" smtClean="0"/>
              <a:t>One of the largest organs</a:t>
            </a:r>
          </a:p>
          <a:p>
            <a:pPr lvl="1"/>
            <a:r>
              <a:rPr lang="en-US" dirty="0" smtClean="0"/>
              <a:t>surface area of between - 1.5-2.0 square meters ,</a:t>
            </a:r>
          </a:p>
          <a:p>
            <a:pPr lvl="1"/>
            <a:r>
              <a:rPr lang="en-US" dirty="0" smtClean="0"/>
              <a:t> total average weight :10-11 lbs.</a:t>
            </a:r>
          </a:p>
          <a:p>
            <a:pPr lvl="1"/>
            <a:r>
              <a:rPr lang="en-US" dirty="0" smtClean="0"/>
              <a:t>Largest sense organ in the body</a:t>
            </a:r>
          </a:p>
          <a:p>
            <a:r>
              <a:rPr lang="en-US" dirty="0" smtClean="0"/>
              <a:t>The study of the skin is </a:t>
            </a:r>
            <a:r>
              <a:rPr lang="en-US" b="1" dirty="0" smtClean="0"/>
              <a:t>Dermatology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summery…….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4572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Skin layer:</a:t>
            </a:r>
          </a:p>
          <a:p>
            <a:pPr lvl="1"/>
            <a:r>
              <a:rPr lang="en-US" dirty="0" smtClean="0"/>
              <a:t>Dermis</a:t>
            </a:r>
          </a:p>
          <a:p>
            <a:pPr lvl="2"/>
            <a:r>
              <a:rPr lang="en-US" dirty="0" smtClean="0"/>
              <a:t>Characteristics</a:t>
            </a:r>
          </a:p>
          <a:p>
            <a:pPr lvl="2"/>
            <a:r>
              <a:rPr lang="en-US" dirty="0" smtClean="0"/>
              <a:t>Functions</a:t>
            </a:r>
          </a:p>
          <a:p>
            <a:pPr lvl="2"/>
            <a:r>
              <a:rPr lang="en-US" dirty="0" smtClean="0"/>
              <a:t>Figure </a:t>
            </a:r>
          </a:p>
          <a:p>
            <a:pPr lvl="1"/>
            <a:r>
              <a:rPr lang="en-US" dirty="0" smtClean="0"/>
              <a:t>Subcutaneous</a:t>
            </a:r>
          </a:p>
          <a:p>
            <a:pPr lvl="2"/>
            <a:r>
              <a:rPr lang="en-US" dirty="0" smtClean="0"/>
              <a:t>Characteristics</a:t>
            </a:r>
          </a:p>
          <a:p>
            <a:pPr lvl="2"/>
            <a:r>
              <a:rPr lang="en-US" dirty="0" smtClean="0"/>
              <a:t>Functions</a:t>
            </a:r>
          </a:p>
          <a:p>
            <a:pPr lvl="2"/>
            <a:r>
              <a:rPr lang="en-US" dirty="0" smtClean="0"/>
              <a:t>Figure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6705600" cy="4571999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n-US" dirty="0" smtClean="0"/>
              <a:t>1.</a:t>
            </a:r>
            <a:r>
              <a:rPr lang="en-US" b="1" dirty="0" smtClean="0"/>
              <a:t>Covers </a:t>
            </a:r>
            <a:r>
              <a:rPr lang="en-US" b="1" dirty="0"/>
              <a:t>and protects the body </a:t>
            </a:r>
            <a:r>
              <a:rPr lang="en-US" dirty="0"/>
              <a:t>from</a:t>
            </a:r>
          </a:p>
          <a:p>
            <a:pPr lvl="1"/>
            <a:r>
              <a:rPr lang="en-US" dirty="0"/>
              <a:t>Pathogens</a:t>
            </a:r>
          </a:p>
          <a:p>
            <a:pPr lvl="1"/>
            <a:r>
              <a:rPr lang="en-US" dirty="0"/>
              <a:t>Injury</a:t>
            </a:r>
          </a:p>
          <a:p>
            <a:pPr lvl="1"/>
            <a:r>
              <a:rPr lang="en-US" dirty="0"/>
              <a:t>Ultra-violet radiation</a:t>
            </a:r>
          </a:p>
          <a:p>
            <a:pPr>
              <a:buNone/>
            </a:pPr>
            <a:r>
              <a:rPr lang="en-US" dirty="0"/>
              <a:t>2. </a:t>
            </a:r>
            <a:r>
              <a:rPr lang="en-US" b="1" dirty="0"/>
              <a:t>Regulate body </a:t>
            </a:r>
            <a:r>
              <a:rPr lang="en-US" b="1" dirty="0" smtClean="0"/>
              <a:t>temperature through</a:t>
            </a:r>
            <a:endParaRPr lang="en-US" b="1" dirty="0"/>
          </a:p>
          <a:p>
            <a:pPr lvl="1"/>
            <a:r>
              <a:rPr lang="en-US" dirty="0"/>
              <a:t>Sweating</a:t>
            </a:r>
          </a:p>
          <a:p>
            <a:pPr lvl="1"/>
            <a:r>
              <a:rPr lang="en-US" dirty="0" smtClean="0"/>
              <a:t>Dilatation/constriction of </a:t>
            </a:r>
            <a:r>
              <a:rPr lang="en-US" dirty="0"/>
              <a:t>blood </a:t>
            </a:r>
            <a:r>
              <a:rPr lang="en-US" dirty="0" smtClean="0"/>
              <a:t>vessels 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b="1" dirty="0" smtClean="0"/>
              <a:t>Excretes Waste as</a:t>
            </a:r>
          </a:p>
          <a:p>
            <a:pPr lvl="0">
              <a:buNone/>
            </a:pPr>
            <a:r>
              <a:rPr lang="en-US" dirty="0" smtClean="0"/>
              <a:t>	- Urea </a:t>
            </a:r>
          </a:p>
          <a:p>
            <a:pPr lvl="0">
              <a:buNone/>
            </a:pPr>
            <a:r>
              <a:rPr lang="en-US" dirty="0" smtClean="0"/>
              <a:t>	- sweat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b="1" dirty="0" smtClean="0"/>
              <a:t>Reduces water loss </a:t>
            </a:r>
            <a:r>
              <a:rPr lang="en-US" dirty="0" smtClean="0"/>
              <a:t>- Keeps the body from drying out</a:t>
            </a:r>
          </a:p>
          <a:p>
            <a:pPr>
              <a:buNone/>
            </a:pPr>
            <a:r>
              <a:rPr lang="en-US" dirty="0" smtClean="0"/>
              <a:t>5. </a:t>
            </a:r>
            <a:r>
              <a:rPr lang="en-US" b="1" dirty="0" smtClean="0"/>
              <a:t>Houses sensory receptors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266" name="Picture 2" descr="http://cdn.entwellbeing.com.au/wp-content/uploads/2012/10/skin-lay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14424"/>
            <a:ext cx="7620000" cy="5591176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Anatomy of skin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6553200" cy="2438400"/>
          </a:xfrm>
        </p:spPr>
        <p:txBody>
          <a:bodyPr/>
          <a:lstStyle/>
          <a:p>
            <a:r>
              <a:rPr lang="en-US" dirty="0" smtClean="0"/>
              <a:t>Epidermis		   </a:t>
            </a:r>
          </a:p>
          <a:p>
            <a:r>
              <a:rPr lang="en-US" dirty="0" smtClean="0"/>
              <a:t>Dermis</a:t>
            </a:r>
          </a:p>
          <a:p>
            <a:r>
              <a:rPr lang="en-US" dirty="0" smtClean="0"/>
              <a:t>Subcutaneous layer or hypodermis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/>
              <a:t>Stratified squamous epithelium</a:t>
            </a:r>
          </a:p>
          <a:p>
            <a:pPr>
              <a:buNone/>
            </a:pPr>
            <a:r>
              <a:rPr lang="en-US" dirty="0" smtClean="0"/>
              <a:t>     – </a:t>
            </a:r>
            <a:r>
              <a:rPr lang="en-US" sz="2800" dirty="0"/>
              <a:t>Avascular (contains no blood vessels</a:t>
            </a:r>
            <a:r>
              <a:rPr lang="en-US" sz="2800" dirty="0" smtClean="0"/>
              <a:t>)</a:t>
            </a:r>
          </a:p>
          <a:p>
            <a:pPr lvl="1"/>
            <a:r>
              <a:rPr lang="en-US" dirty="0" smtClean="0"/>
              <a:t>Most of the cells in the epidermis are keratinocytes.</a:t>
            </a:r>
          </a:p>
          <a:p>
            <a:pPr>
              <a:buNone/>
            </a:pPr>
            <a:r>
              <a:rPr lang="en-US" dirty="0"/>
              <a:t>Inner </a:t>
            </a:r>
            <a:r>
              <a:rPr lang="en-US" dirty="0" smtClean="0"/>
              <a:t>part is </a:t>
            </a:r>
            <a:r>
              <a:rPr lang="en-US" dirty="0"/>
              <a:t>composed of </a:t>
            </a:r>
            <a:r>
              <a:rPr lang="en-US" dirty="0" smtClean="0"/>
              <a:t>living </a:t>
            </a:r>
            <a:r>
              <a:rPr lang="en-US" dirty="0"/>
              <a:t>cells</a:t>
            </a:r>
          </a:p>
          <a:p>
            <a:pPr>
              <a:buNone/>
            </a:pPr>
            <a:r>
              <a:rPr lang="en-US" dirty="0" smtClean="0"/>
              <a:t>Outer part is composed </a:t>
            </a:r>
            <a:r>
              <a:rPr lang="en-US" dirty="0"/>
              <a:t>of dead cells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Epidermis- Four types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1. Keratinocytes </a:t>
            </a:r>
            <a:endParaRPr lang="en-US" dirty="0"/>
          </a:p>
          <a:p>
            <a:pPr lvl="2" algn="just"/>
            <a:r>
              <a:rPr lang="en-US" sz="2800" dirty="0" smtClean="0"/>
              <a:t>produce </a:t>
            </a:r>
            <a:r>
              <a:rPr lang="en-US" sz="2800" dirty="0"/>
              <a:t>the protein keratin, which </a:t>
            </a:r>
            <a:r>
              <a:rPr lang="en-US" sz="2800" dirty="0" smtClean="0"/>
              <a:t>helps to </a:t>
            </a:r>
            <a:r>
              <a:rPr lang="en-US" sz="2800" dirty="0"/>
              <a:t>protect </a:t>
            </a:r>
            <a:r>
              <a:rPr lang="en-US" sz="2800" dirty="0" smtClean="0"/>
              <a:t>the skin </a:t>
            </a:r>
            <a:r>
              <a:rPr lang="en-US" sz="2800" dirty="0"/>
              <a:t>and underlying tissue from heat, microbes, </a:t>
            </a:r>
            <a:r>
              <a:rPr lang="en-US" sz="2800" dirty="0" smtClean="0"/>
              <a:t>and chemicals</a:t>
            </a:r>
          </a:p>
          <a:p>
            <a:pPr lvl="2" algn="just"/>
            <a:r>
              <a:rPr lang="en-US" sz="2800" dirty="0" smtClean="0"/>
              <a:t>Produce lamellar </a:t>
            </a:r>
            <a:r>
              <a:rPr lang="en-US" sz="2800" dirty="0"/>
              <a:t>granules, which release </a:t>
            </a:r>
            <a:r>
              <a:rPr lang="en-US" sz="2800" dirty="0" smtClean="0"/>
              <a:t>a waterproof sealant.</a:t>
            </a:r>
            <a:endParaRPr lang="en-US" sz="2800" dirty="0"/>
          </a:p>
          <a:p>
            <a:pPr>
              <a:buNone/>
            </a:pPr>
            <a:r>
              <a:rPr lang="en-US" dirty="0" smtClean="0"/>
              <a:t>2.  Melanocytes </a:t>
            </a:r>
            <a:endParaRPr lang="en-US" dirty="0"/>
          </a:p>
          <a:p>
            <a:pPr lvl="2" algn="just"/>
            <a:r>
              <a:rPr lang="en-US" sz="2800" dirty="0" smtClean="0"/>
              <a:t>produce </a:t>
            </a:r>
            <a:r>
              <a:rPr lang="en-US" sz="2800" dirty="0"/>
              <a:t>the pigment melanin </a:t>
            </a:r>
            <a:r>
              <a:rPr lang="en-US" sz="2800" dirty="0" smtClean="0"/>
              <a:t>which contributes </a:t>
            </a:r>
            <a:r>
              <a:rPr lang="en-US" sz="2800" dirty="0"/>
              <a:t>to </a:t>
            </a:r>
            <a:r>
              <a:rPr lang="en-US" sz="2800" dirty="0" smtClean="0"/>
              <a:t>skin color </a:t>
            </a:r>
            <a:r>
              <a:rPr lang="en-US" sz="2800" dirty="0"/>
              <a:t>and </a:t>
            </a:r>
            <a:r>
              <a:rPr lang="en-US" sz="2800" dirty="0" smtClean="0"/>
              <a:t>absorbs damaging </a:t>
            </a:r>
            <a:r>
              <a:rPr lang="en-US" sz="2800" dirty="0"/>
              <a:t>ultraviolet (UV) </a:t>
            </a:r>
            <a:r>
              <a:rPr lang="en-US" sz="2800" dirty="0" smtClean="0"/>
              <a:t>light.</a:t>
            </a:r>
          </a:p>
          <a:p>
            <a:pPr lvl="2" algn="just"/>
            <a:r>
              <a:rPr lang="en-US" sz="2800" dirty="0" smtClean="0"/>
              <a:t>Help in the production of Vitamin D 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144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 Langerhans cells (Dendritic cells) </a:t>
            </a:r>
            <a:endParaRPr lang="en-US" dirty="0"/>
          </a:p>
          <a:p>
            <a:pPr lvl="2"/>
            <a:r>
              <a:rPr lang="en-US" sz="2800" dirty="0"/>
              <a:t>derived from bone </a:t>
            </a:r>
            <a:r>
              <a:rPr lang="en-US" sz="2800" dirty="0" smtClean="0"/>
              <a:t>marrow (star shaped cells)</a:t>
            </a:r>
          </a:p>
          <a:p>
            <a:pPr lvl="2"/>
            <a:r>
              <a:rPr lang="en-US" sz="2800" dirty="0" smtClean="0"/>
              <a:t>participate </a:t>
            </a:r>
            <a:r>
              <a:rPr lang="en-US" sz="2800" dirty="0"/>
              <a:t>in immune </a:t>
            </a:r>
            <a:r>
              <a:rPr lang="en-US" sz="2800" dirty="0" smtClean="0"/>
              <a:t>response</a:t>
            </a:r>
          </a:p>
          <a:p>
            <a:pPr lvl="2"/>
            <a:r>
              <a:rPr lang="en-US" sz="2800" dirty="0" smtClean="0"/>
              <a:t>play a role in the development of skin allergies</a:t>
            </a:r>
            <a:endParaRPr lang="en-US" sz="2800" dirty="0"/>
          </a:p>
          <a:p>
            <a:pPr>
              <a:buNone/>
            </a:pPr>
            <a:r>
              <a:rPr lang="en-US" dirty="0" smtClean="0"/>
              <a:t>4. Merkel </a:t>
            </a:r>
            <a:r>
              <a:rPr lang="en-US" dirty="0"/>
              <a:t>cells</a:t>
            </a:r>
          </a:p>
          <a:p>
            <a:pPr lvl="2"/>
            <a:r>
              <a:rPr lang="en-US" sz="2800" dirty="0"/>
              <a:t>contact a sensory structure called a tactile (Merkel) </a:t>
            </a:r>
            <a:r>
              <a:rPr lang="en-US" sz="2800" dirty="0" smtClean="0"/>
              <a:t>disc that helps </a:t>
            </a:r>
            <a:r>
              <a:rPr lang="en-US" sz="2800" dirty="0"/>
              <a:t>in the sensation of touch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Epidermis- Four types of cells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3914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Layers and cells of epidermis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198" name="AutoShape 6" descr="http://bestofbothworldsaz.com/wp-content/uploads/2010/09/Epidermis1.jpg"/>
          <p:cNvSpPr>
            <a:spLocks noChangeAspect="1" noChangeArrowheads="1"/>
          </p:cNvSpPr>
          <p:nvPr/>
        </p:nvSpPr>
        <p:spPr bwMode="auto">
          <a:xfrm>
            <a:off x="155575" y="-1096963"/>
            <a:ext cx="4286250" cy="2295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://cnx.org/resources/045ab901dc23689d26c1b4144f6e6b21d4dcc222/502_Layers_of_epiderm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14400"/>
            <a:ext cx="7086600" cy="560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632</Words>
  <Application>Microsoft Office PowerPoint</Application>
  <PresentationFormat>On-screen Show (4:3)</PresentationFormat>
  <Paragraphs>147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The Integumentary System</vt:lpstr>
      <vt:lpstr>Integumentary system</vt:lpstr>
      <vt:lpstr>Functions of skin</vt:lpstr>
      <vt:lpstr>Anatomy of skin</vt:lpstr>
      <vt:lpstr>Anatomy of skin</vt:lpstr>
      <vt:lpstr>Epidermis</vt:lpstr>
      <vt:lpstr>Epidermis- Four types of cells</vt:lpstr>
      <vt:lpstr>Epidermis- Four types of cells</vt:lpstr>
      <vt:lpstr>Layers and cells of epidermis</vt:lpstr>
      <vt:lpstr>Layers (from deep to superficial)</vt:lpstr>
      <vt:lpstr>Layers (from deep to superficial)</vt:lpstr>
      <vt:lpstr>Dermis</vt:lpstr>
      <vt:lpstr>Dermis</vt:lpstr>
      <vt:lpstr>Dermis</vt:lpstr>
      <vt:lpstr>PowerPoint Presentation</vt:lpstr>
      <vt:lpstr>Hypodermis</vt:lpstr>
      <vt:lpstr>Hypodermis</vt:lpstr>
      <vt:lpstr>Hypodermis</vt:lpstr>
      <vt:lpstr>Summery………</vt:lpstr>
      <vt:lpstr>summery…….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Integumentary System</dc:title>
  <dc:creator>Su</dc:creator>
  <cp:lastModifiedBy>Mahmodul Islam</cp:lastModifiedBy>
  <cp:revision>50</cp:revision>
  <dcterms:created xsi:type="dcterms:W3CDTF">2012-10-13T05:02:52Z</dcterms:created>
  <dcterms:modified xsi:type="dcterms:W3CDTF">2017-07-22T04:07:02Z</dcterms:modified>
</cp:coreProperties>
</file>