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4" r:id="rId2"/>
    <p:sldId id="258" r:id="rId3"/>
    <p:sldId id="257" r:id="rId4"/>
    <p:sldId id="259" r:id="rId5"/>
    <p:sldId id="267" r:id="rId6"/>
    <p:sldId id="268" r:id="rId7"/>
    <p:sldId id="290" r:id="rId8"/>
    <p:sldId id="260"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4/19/2020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7200" dirty="0">
                <a:ln w="6600">
                  <a:solidFill>
                    <a:schemeClr val="accent2"/>
                  </a:solidFill>
                  <a:prstDash val="solid"/>
                </a:ln>
                <a:effectLst>
                  <a:outerShdw dist="38100" dir="2700000" algn="tl" rotWithShape="0">
                    <a:schemeClr val="accent2"/>
                  </a:outerShdw>
                </a:effectLst>
              </a:rPr>
              <a:t>DIETHYL ETHER</a:t>
            </a:r>
          </a:p>
        </p:txBody>
      </p:sp>
      <p:sp>
        <p:nvSpPr>
          <p:cNvPr id="3" name="Content Placeholder 2"/>
          <p:cNvSpPr>
            <a:spLocks noGrp="1"/>
          </p:cNvSpPr>
          <p:nvPr>
            <p:ph idx="1"/>
          </p:nvPr>
        </p:nvSpPr>
        <p:spPr>
          <a:xfrm>
            <a:off x="838200" y="1825625"/>
            <a:ext cx="10515600" cy="4910455"/>
          </a:xfrm>
        </p:spPr>
        <p:txBody>
          <a:bodyPr>
            <a:normAutofit/>
          </a:bodyPr>
          <a:lstStyle/>
          <a:p>
            <a:pPr marL="0" indent="0">
              <a:buNone/>
            </a:pPr>
            <a:r>
              <a:rPr lang="en-US" sz="4000" dirty="0"/>
              <a:t>                 </a:t>
            </a:r>
            <a:r>
              <a:rPr lang="en-US" sz="40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endParaRPr lang="en-US" sz="2565" b="1" i="1" dirty="0">
              <a:ln w="22225">
                <a:solidFill>
                  <a:schemeClr val="accent2"/>
                </a:solidFill>
                <a:prstDash val="solid"/>
              </a:ln>
              <a:solidFill>
                <a:schemeClr val="accent2">
                  <a:lumMod val="40000"/>
                  <a:lumOff val="60000"/>
                </a:schemeClr>
              </a:solidFill>
              <a:effectLst/>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20"/>
            <a:ext cx="10515600" cy="1325563"/>
          </a:xfrm>
        </p:spPr>
        <p:txBody>
          <a:bodyPr/>
          <a:lstStyle/>
          <a:p>
            <a:pPr marL="571500" indent="-571500">
              <a:buFont typeface="Wingdings" panose="05000000000000000000" charset="0"/>
              <a:buChar char=""/>
            </a:pPr>
            <a:r>
              <a:rPr lang="en-US"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Synthesis Of Diethyl Ether From Ethanol:</a:t>
            </a:r>
          </a:p>
        </p:txBody>
      </p:sp>
      <p:sp>
        <p:nvSpPr>
          <p:cNvPr id="3" name="Content Placeholder 2"/>
          <p:cNvSpPr>
            <a:spLocks noGrp="1"/>
          </p:cNvSpPr>
          <p:nvPr>
            <p:ph idx="1"/>
          </p:nvPr>
        </p:nvSpPr>
        <p:spPr>
          <a:xfrm>
            <a:off x="838200" y="1221105"/>
            <a:ext cx="10515600" cy="5469890"/>
          </a:xfrm>
        </p:spPr>
        <p:txBody>
          <a:bodyPr>
            <a:normAutofit/>
          </a:bodyPr>
          <a:lstStyle/>
          <a:p>
            <a:pPr>
              <a:lnSpc>
                <a:spcPct val="100000"/>
              </a:lnSpc>
            </a:pPr>
            <a:r>
              <a:rPr lang="en-US"/>
              <a:t>Diethyl ether can be prepared both in laboratories and on an industrial scale by the acid ether synthesis. Ethanol is mixed with a strong acid, typically sulfuric acid, H</a:t>
            </a:r>
            <a:r>
              <a:rPr lang="en-US" baseline="-25000"/>
              <a:t>2</a:t>
            </a:r>
            <a:r>
              <a:rPr lang="en-US"/>
              <a:t>SO</a:t>
            </a:r>
            <a:r>
              <a:rPr lang="en-US" baseline="-25000"/>
              <a:t>4</a:t>
            </a:r>
            <a:r>
              <a:rPr lang="en-US"/>
              <a:t>. The acid dissociates in the aqueous environment producing hydronium ions, H3O</a:t>
            </a:r>
            <a:r>
              <a:rPr lang="en-US" baseline="30000"/>
              <a:t>+</a:t>
            </a:r>
            <a:r>
              <a:rPr lang="en-US"/>
              <a:t>. A hydrogen ion protonates the electronegative oxygen atom of the ethanol, giving the ethanol molecule a positive charge:</a:t>
            </a:r>
          </a:p>
          <a:p>
            <a:pPr marL="0" indent="0">
              <a:buNone/>
            </a:pPr>
            <a:r>
              <a:rPr lang="en-US"/>
              <a:t>                         CH</a:t>
            </a:r>
            <a:r>
              <a:rPr lang="en-US" baseline="-25000"/>
              <a:t>3</a:t>
            </a:r>
            <a:r>
              <a:rPr lang="en-US"/>
              <a:t>CH</a:t>
            </a:r>
            <a:r>
              <a:rPr lang="en-US" baseline="-25000"/>
              <a:t>2</a:t>
            </a:r>
            <a:r>
              <a:rPr lang="en-US"/>
              <a:t>OH + H</a:t>
            </a:r>
            <a:r>
              <a:rPr lang="en-US" baseline="-25000"/>
              <a:t>3</a:t>
            </a:r>
            <a:r>
              <a:rPr lang="en-US"/>
              <a:t>O</a:t>
            </a:r>
            <a:r>
              <a:rPr lang="en-US" baseline="30000"/>
              <a:t>+ </a:t>
            </a:r>
            <a:r>
              <a:rPr lang="en-US"/>
              <a:t>→ CH</a:t>
            </a:r>
            <a:r>
              <a:rPr lang="en-US" baseline="-25000"/>
              <a:t>3</a:t>
            </a:r>
            <a:r>
              <a:rPr lang="en-US"/>
              <a:t>CH</a:t>
            </a:r>
            <a:r>
              <a:rPr lang="en-US" baseline="-25000"/>
              <a:t>2</a:t>
            </a:r>
            <a:r>
              <a:rPr lang="en-US"/>
              <a:t>OH</a:t>
            </a:r>
            <a:r>
              <a:rPr lang="en-US" baseline="-25000"/>
              <a:t>2</a:t>
            </a:r>
            <a:r>
              <a:rPr lang="en-US"/>
              <a:t>+ + H</a:t>
            </a:r>
            <a:r>
              <a:rPr lang="en-US" baseline="-25000"/>
              <a:t>2</a:t>
            </a:r>
            <a:r>
              <a:rPr lang="en-US"/>
              <a:t>O</a:t>
            </a:r>
          </a:p>
          <a:p>
            <a:pPr>
              <a:lnSpc>
                <a:spcPct val="100000"/>
              </a:lnSpc>
            </a:pPr>
            <a:r>
              <a:rPr lang="en-US"/>
              <a:t>A nucleophilic oxygen atom of unprotonated ethanol displaces a water molecule from the protonated (electrophilic) ethanol molecule, producing water, a hydrogen ion and diethyl ether.</a:t>
            </a:r>
          </a:p>
          <a:p>
            <a:pPr marL="0" indent="0">
              <a:buNone/>
            </a:pPr>
            <a:r>
              <a:rPr lang="en-US"/>
              <a:t>            CH</a:t>
            </a:r>
            <a:r>
              <a:rPr lang="en-US" baseline="-25000"/>
              <a:t>3</a:t>
            </a:r>
            <a:r>
              <a:rPr lang="en-US"/>
              <a:t>CH</a:t>
            </a:r>
            <a:r>
              <a:rPr lang="en-US" baseline="-25000"/>
              <a:t>2</a:t>
            </a:r>
            <a:r>
              <a:rPr lang="en-US"/>
              <a:t>OH</a:t>
            </a:r>
            <a:r>
              <a:rPr lang="en-US" baseline="-25000"/>
              <a:t>2</a:t>
            </a:r>
            <a:r>
              <a:rPr lang="en-US"/>
              <a:t>+ + CH</a:t>
            </a:r>
            <a:r>
              <a:rPr lang="en-US" baseline="-25000"/>
              <a:t>3</a:t>
            </a:r>
            <a:r>
              <a:rPr lang="en-US"/>
              <a:t>CH</a:t>
            </a:r>
            <a:r>
              <a:rPr lang="en-US" baseline="-25000"/>
              <a:t>2</a:t>
            </a:r>
            <a:r>
              <a:rPr lang="en-US"/>
              <a:t>OH → H</a:t>
            </a:r>
            <a:r>
              <a:rPr lang="en-US" baseline="-25000"/>
              <a:t>2</a:t>
            </a:r>
            <a:r>
              <a:rPr lang="en-US"/>
              <a:t>O + H</a:t>
            </a:r>
            <a:r>
              <a:rPr lang="en-US" baseline="30000"/>
              <a:t>+</a:t>
            </a:r>
            <a:r>
              <a:rPr lang="en-US"/>
              <a:t> + CH</a:t>
            </a:r>
            <a:r>
              <a:rPr lang="en-US" baseline="-25000"/>
              <a:t>3</a:t>
            </a:r>
            <a:r>
              <a:rPr lang="en-US"/>
              <a:t>CH</a:t>
            </a:r>
            <a:r>
              <a:rPr lang="en-US" baseline="-25000"/>
              <a:t>2</a:t>
            </a:r>
            <a:r>
              <a:rPr lang="en-US"/>
              <a:t>OCH</a:t>
            </a:r>
            <a:r>
              <a:rPr lang="en-US" baseline="-25000"/>
              <a:t>2</a:t>
            </a:r>
            <a:r>
              <a:rPr lang="en-US"/>
              <a:t>CH</a:t>
            </a:r>
            <a:r>
              <a:rPr lang="en-US" baseline="-25000"/>
              <a:t>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470"/>
            <a:ext cx="10515600" cy="1325563"/>
          </a:xfrm>
        </p:spPr>
        <p:txBody>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USE OF DIETHYL ETHER:</a:t>
            </a:r>
          </a:p>
        </p:txBody>
      </p:sp>
      <p:sp>
        <p:nvSpPr>
          <p:cNvPr id="3" name="Content Placeholder 2"/>
          <p:cNvSpPr>
            <a:spLocks noGrp="1"/>
          </p:cNvSpPr>
          <p:nvPr>
            <p:ph idx="1"/>
          </p:nvPr>
        </p:nvSpPr>
        <p:spPr>
          <a:xfrm>
            <a:off x="838200" y="1403350"/>
            <a:ext cx="10515600" cy="5377180"/>
          </a:xfrm>
        </p:spPr>
        <p:txBody>
          <a:bodyPr/>
          <a:lstStyle/>
          <a:p>
            <a:pPr>
              <a:buFont typeface="Wingdings" panose="05000000000000000000" charset="0"/>
              <a:buChar char=""/>
            </a:pPr>
            <a:r>
              <a:rPr lang="en-US" b="1">
                <a:solidFill>
                  <a:srgbClr val="7030A0"/>
                </a:solidFill>
              </a:rPr>
              <a:t>Laboratory Use</a:t>
            </a:r>
            <a:r>
              <a:rPr lang="en-US">
                <a:solidFill>
                  <a:srgbClr val="7030A0"/>
                </a:solidFill>
              </a:rPr>
              <a:t>:</a:t>
            </a:r>
            <a:r>
              <a:rPr lang="en-US"/>
              <a:t> Diethyl ether is a common laboratory aprotic solvent.</a:t>
            </a:r>
          </a:p>
          <a:p>
            <a:pPr>
              <a:lnSpc>
                <a:spcPct val="100000"/>
              </a:lnSpc>
              <a:buFont typeface="Wingdings" panose="05000000000000000000" charset="0"/>
              <a:buChar char=""/>
            </a:pPr>
            <a:r>
              <a:rPr lang="en-US" b="1">
                <a:solidFill>
                  <a:srgbClr val="7030A0"/>
                </a:solidFill>
              </a:rPr>
              <a:t>Anesthetic Use</a:t>
            </a:r>
            <a:r>
              <a:rPr lang="en-US">
                <a:solidFill>
                  <a:srgbClr val="7030A0"/>
                </a:solidFill>
              </a:rPr>
              <a:t>: </a:t>
            </a:r>
            <a:r>
              <a:rPr lang="en-US"/>
              <a:t>Diethyl ether could also be mixed with other     anesthetic agents such as chloroform to make C.E. mixture, or    chloroform and alcohol to make A.C.E. mixture.</a:t>
            </a:r>
          </a:p>
          <a:p>
            <a:pPr>
              <a:lnSpc>
                <a:spcPct val="100000"/>
              </a:lnSpc>
              <a:buFont typeface="Wingdings" panose="05000000000000000000" charset="0"/>
              <a:buChar char=""/>
            </a:pPr>
            <a:r>
              <a:rPr lang="en-US" b="1">
                <a:solidFill>
                  <a:srgbClr val="7030A0"/>
                </a:solidFill>
              </a:rPr>
              <a:t>Medical Use</a:t>
            </a:r>
            <a:r>
              <a:rPr lang="en-US">
                <a:solidFill>
                  <a:srgbClr val="7030A0"/>
                </a:solidFill>
              </a:rPr>
              <a:t>:</a:t>
            </a:r>
            <a:r>
              <a:rPr lang="en-US"/>
              <a:t> One of the first anesthetics used in surgery.</a:t>
            </a:r>
          </a:p>
          <a:p>
            <a:pPr>
              <a:lnSpc>
                <a:spcPct val="100000"/>
              </a:lnSpc>
              <a:buFont typeface="Wingdings" panose="05000000000000000000" charset="0"/>
              <a:buChar char=""/>
            </a:pPr>
            <a:r>
              <a:rPr lang="en-US" b="1">
                <a:solidFill>
                  <a:srgbClr val="7030A0"/>
                </a:solidFill>
              </a:rPr>
              <a:t>Fuel</a:t>
            </a:r>
            <a:r>
              <a:rPr lang="en-US">
                <a:solidFill>
                  <a:srgbClr val="7030A0"/>
                </a:solidFill>
              </a:rPr>
              <a:t>: </a:t>
            </a:r>
            <a:r>
              <a:rPr lang="en-US"/>
              <a:t>The diethyl ether (DEE) is a renewable oxygenated fuel, which has favorable characteristics to be used as a fuel additive for the diesel engines</a:t>
            </a:r>
          </a:p>
          <a:p>
            <a:pPr>
              <a:lnSpc>
                <a:spcPct val="100000"/>
              </a:lnSpc>
              <a:buFont typeface="Wingdings" panose="05000000000000000000" charset="0"/>
              <a:buChar char=""/>
            </a:pPr>
            <a:r>
              <a:rPr lang="en-US" b="1">
                <a:solidFill>
                  <a:srgbClr val="7030A0"/>
                </a:solidFill>
              </a:rPr>
              <a:t>Recreational Use</a:t>
            </a:r>
            <a:r>
              <a:rPr lang="en-US">
                <a:solidFill>
                  <a:srgbClr val="7030A0"/>
                </a:solidFill>
              </a:rPr>
              <a:t>:</a:t>
            </a:r>
            <a:r>
              <a:rPr lang="en-US"/>
              <a:t> recreational use is quite uncommon, diethyl ether has been used recreationally both orally (liquid) and inhaled (gas).</a:t>
            </a:r>
          </a:p>
          <a:p>
            <a:pPr>
              <a:lnSpc>
                <a:spcPct val="100000"/>
              </a:lnSpc>
              <a:buFont typeface="Wingdings" panose="05000000000000000000" charset="0"/>
              <a:buChar char=""/>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marL="685800" indent="-685800">
              <a:buFont typeface="Wingdings" panose="05000000000000000000" charset="0"/>
              <a:buChar char=""/>
            </a:pPr>
            <a:r>
              <a:rPr lang="en-US" sz="4800"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sym typeface="+mn-ea"/>
              </a:rPr>
              <a:t>TOXICITY OF DIETHYL ETHER:</a:t>
            </a:r>
          </a:p>
        </p:txBody>
      </p:sp>
      <p:sp>
        <p:nvSpPr>
          <p:cNvPr id="3" name="Content Placeholder 2"/>
          <p:cNvSpPr>
            <a:spLocks noGrp="1"/>
          </p:cNvSpPr>
          <p:nvPr>
            <p:ph idx="1"/>
          </p:nvPr>
        </p:nvSpPr>
        <p:spPr/>
        <p:txBody>
          <a:bodyPr/>
          <a:lstStyle/>
          <a:p>
            <a:pPr algn="l">
              <a:buFont typeface="Wingdings" panose="05000000000000000000" charset="0"/>
              <a:buChar char=""/>
            </a:pPr>
            <a:endParaRPr lang="en-US" sz="4400"/>
          </a:p>
          <a:p>
            <a:pPr marL="0" indent="0" algn="l">
              <a:buFont typeface="Wingdings" panose="05000000000000000000" charset="0"/>
              <a:buNone/>
            </a:pPr>
            <a:r>
              <a:rPr lang="en-US" sz="3600"/>
              <a:t>Diethyl Ether is low acute toxicity. In high concentration Diethyl Ether has anesthetic effects. At such high concentration diethyl ether causes mucosal irritation. Diethyl Ether has no clear systemic effects  in animal studies.</a:t>
            </a:r>
          </a:p>
          <a:p>
            <a:pPr>
              <a:buFont typeface="Wingdings" panose="05000000000000000000" charset="0"/>
              <a:buChar char=""/>
            </a:pPr>
            <a:endParaRPr lang="en-US" sz="3200"/>
          </a:p>
          <a:p>
            <a:pPr marL="0" indent="0">
              <a:buFont typeface="Wingdings" panose="05000000000000000000" charset="0"/>
              <a:buNone/>
            </a:pPr>
            <a:endParaRPr lang="en-US" sz="3200"/>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7230"/>
            <a:ext cx="10515600" cy="1325563"/>
          </a:xfrm>
        </p:spPr>
        <p:txBody>
          <a:bodyPr/>
          <a:lstStyle/>
          <a:p>
            <a:pPr marL="571500" indent="-571500">
              <a:buFont typeface="Wingdings" panose="05000000000000000000" charset="0"/>
              <a:buChar char=""/>
            </a:pPr>
            <a:r>
              <a:rPr lang="en-US" sz="4800"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CONCLUSION:</a:t>
            </a:r>
          </a:p>
        </p:txBody>
      </p:sp>
      <p:sp>
        <p:nvSpPr>
          <p:cNvPr id="3" name="Content Placeholder 2"/>
          <p:cNvSpPr>
            <a:spLocks noGrp="1"/>
          </p:cNvSpPr>
          <p:nvPr>
            <p:ph idx="1"/>
          </p:nvPr>
        </p:nvSpPr>
        <p:spPr/>
        <p:txBody>
          <a:bodyPr/>
          <a:lstStyle/>
          <a:p>
            <a:pPr>
              <a:buFont typeface="Wingdings" panose="05000000000000000000" charset="0"/>
              <a:buChar char=""/>
            </a:pPr>
            <a:endParaRPr lang="en-US"/>
          </a:p>
          <a:p>
            <a:pPr>
              <a:buFont typeface="Wingdings" panose="05000000000000000000" charset="0"/>
              <a:buChar char=""/>
            </a:pPr>
            <a:r>
              <a:rPr lang="en-US" sz="3600"/>
              <a:t>Significantly, diethyl ether allowed surgeons to perform painful operations on patients rendered unconscious. However, diethyl ether is very flammable, especially in the presence of enriched oxygen mixture.</a:t>
            </a:r>
          </a:p>
          <a:p>
            <a:pPr marL="0" indent="0">
              <a:buFont typeface="Wingdings" panose="05000000000000000000" charset="0"/>
              <a:buNone/>
            </a:pPr>
            <a:endParaRPr 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4725" y="410210"/>
            <a:ext cx="10379075" cy="979170"/>
          </a:xfrm>
        </p:spPr>
        <p:txBody>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INTRODUCTION:</a:t>
            </a:r>
          </a:p>
        </p:txBody>
      </p:sp>
      <p:sp>
        <p:nvSpPr>
          <p:cNvPr id="3" name="Content Placeholder 2"/>
          <p:cNvSpPr>
            <a:spLocks noGrp="1"/>
          </p:cNvSpPr>
          <p:nvPr>
            <p:ph idx="1"/>
          </p:nvPr>
        </p:nvSpPr>
        <p:spPr>
          <a:xfrm>
            <a:off x="974725" y="1389380"/>
            <a:ext cx="10515600" cy="5453380"/>
          </a:xfrm>
        </p:spPr>
        <p:txBody>
          <a:bodyPr/>
          <a:lstStyle/>
          <a:p>
            <a:pPr>
              <a:buFont typeface="Wingdings" panose="05000000000000000000" charset="0"/>
              <a:buChar char=""/>
            </a:pPr>
            <a:r>
              <a:rPr lang="en-US" sz="3200"/>
              <a:t>Diethyl Ether is one of the most important member of Ether family.</a:t>
            </a:r>
          </a:p>
          <a:p>
            <a:pPr>
              <a:buFont typeface="Wingdings" panose="05000000000000000000" charset="0"/>
              <a:buChar char=""/>
            </a:pPr>
            <a:r>
              <a:rPr lang="en-US" sz="3200"/>
              <a:t>It is also known as Ethyl Ether or Ethoxy Ethene.</a:t>
            </a:r>
          </a:p>
          <a:p>
            <a:pPr>
              <a:buFont typeface="Wingdings" panose="05000000000000000000" charset="0"/>
              <a:buChar char=""/>
            </a:pPr>
            <a:r>
              <a:rPr lang="en-US" sz="3200"/>
              <a:t>It is an organic compound.</a:t>
            </a:r>
          </a:p>
          <a:p>
            <a:pPr>
              <a:buFont typeface="Wingdings" panose="05000000000000000000" charset="0"/>
              <a:buChar char=""/>
            </a:pPr>
            <a:r>
              <a:rPr lang="en-US" sz="3200"/>
              <a:t>It is a colorless,highly volatile flammable liquid with a characteristics odor.</a:t>
            </a:r>
          </a:p>
          <a:p>
            <a:pPr>
              <a:buFont typeface="Wingdings" panose="05000000000000000000" charset="0"/>
              <a:buChar char=""/>
            </a:pPr>
            <a:r>
              <a:rPr lang="en-US" sz="3200"/>
              <a:t>It is an important solvent in the production of cellulose acetate.</a:t>
            </a:r>
          </a:p>
          <a:p>
            <a:pPr>
              <a:buFont typeface="Wingdings" panose="05000000000000000000" charset="0"/>
              <a:buChar char=""/>
            </a:pPr>
            <a:r>
              <a:rPr lang="en-US" sz="3200"/>
              <a:t>It was used an general anesthetic.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7200"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DIETHYL ETHER</a:t>
            </a:r>
          </a:p>
        </p:txBody>
      </p:sp>
      <p:pic>
        <p:nvPicPr>
          <p:cNvPr id="7" name="Content Placeholder 6"/>
          <p:cNvPicPr>
            <a:picLocks noGrp="1" noChangeAspect="1"/>
          </p:cNvPicPr>
          <p:nvPr>
            <p:ph sz="half" idx="1"/>
          </p:nvPr>
        </p:nvPicPr>
        <p:blipFill>
          <a:blip r:embed="rId2"/>
          <a:stretch>
            <a:fillRect/>
          </a:stretch>
        </p:blipFill>
        <p:spPr>
          <a:xfrm>
            <a:off x="67310" y="1923415"/>
            <a:ext cx="4395470" cy="3689985"/>
          </a:xfrm>
          <a:prstGeom prst="rect">
            <a:avLst/>
          </a:prstGeom>
        </p:spPr>
      </p:pic>
      <p:pic>
        <p:nvPicPr>
          <p:cNvPr id="8" name="Content Placeholder 7"/>
          <p:cNvPicPr>
            <a:picLocks noGrp="1" noChangeAspect="1"/>
          </p:cNvPicPr>
          <p:nvPr>
            <p:ph sz="half" idx="2"/>
          </p:nvPr>
        </p:nvPicPr>
        <p:blipFill>
          <a:blip r:embed="rId3"/>
          <a:stretch>
            <a:fillRect/>
          </a:stretch>
        </p:blipFill>
        <p:spPr>
          <a:xfrm>
            <a:off x="7992110" y="1691005"/>
            <a:ext cx="4049395" cy="4351655"/>
          </a:xfrm>
          <a:prstGeom prst="rect">
            <a:avLst/>
          </a:prstGeom>
        </p:spPr>
      </p:pic>
      <p:pic>
        <p:nvPicPr>
          <p:cNvPr id="9" name="Picture 8"/>
          <p:cNvPicPr>
            <a:picLocks noChangeAspect="1"/>
          </p:cNvPicPr>
          <p:nvPr/>
        </p:nvPicPr>
        <p:blipFill>
          <a:blip r:embed="rId4"/>
          <a:stretch>
            <a:fillRect/>
          </a:stretch>
        </p:blipFill>
        <p:spPr>
          <a:xfrm>
            <a:off x="4916805" y="2464435"/>
            <a:ext cx="2358390" cy="260858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990"/>
            <a:ext cx="10515600" cy="948055"/>
          </a:xfrm>
        </p:spPr>
        <p:txBody>
          <a:bodyPr/>
          <a:lstStyle/>
          <a:p>
            <a:pPr marL="571500" indent="-571500">
              <a:buFont typeface="Wingdings" panose="05000000000000000000" charset="0"/>
              <a:buChar char=""/>
            </a:pPr>
            <a:r>
              <a:rPr lang="en-US" sz="4800"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STRUCTURE</a:t>
            </a:r>
          </a:p>
        </p:txBody>
      </p:sp>
      <p:sp>
        <p:nvSpPr>
          <p:cNvPr id="3" name="Content Placeholder 2"/>
          <p:cNvSpPr>
            <a:spLocks noGrp="1"/>
          </p:cNvSpPr>
          <p:nvPr>
            <p:ph idx="1"/>
          </p:nvPr>
        </p:nvSpPr>
        <p:spPr>
          <a:xfrm>
            <a:off x="838200" y="1524635"/>
            <a:ext cx="10515600" cy="5212080"/>
          </a:xfrm>
        </p:spPr>
        <p:txBody>
          <a:bodyPr>
            <a:normAutofit fontScale="90000"/>
          </a:bodyPr>
          <a:lstStyle/>
          <a:p>
            <a:pPr marL="0" indent="0">
              <a:buNone/>
            </a:pPr>
            <a:r>
              <a:rPr lang="en-US" sz="3600"/>
              <a:t>Diethyl ether is a highly volatile flammable liquid used as anesthetic and as a solvent for waxes,fats,oils,alkaloids and gums. It is mildly irritating to skin and mucous membrane.</a:t>
            </a:r>
          </a:p>
          <a:p>
            <a:pPr algn="l">
              <a:buFont typeface="Wingdings" panose="05000000000000000000" charset="0"/>
              <a:buChar char=""/>
            </a:pPr>
            <a:r>
              <a:rPr lang="en-US"/>
              <a:t>Chemical Name:             Diethyl ether,Ethyl ether, Dether,</a:t>
            </a:r>
          </a:p>
          <a:p>
            <a:pPr marL="0" indent="0" algn="l">
              <a:buFont typeface="Wingdings" panose="05000000000000000000" charset="0"/>
              <a:buNone/>
            </a:pPr>
            <a:r>
              <a:rPr lang="en-US"/>
              <a:t>                                              Ethoxyethane,</a:t>
            </a:r>
            <a:r>
              <a:rPr lang="en-US">
                <a:sym typeface="+mn-ea"/>
              </a:rPr>
              <a:t>Diethyl oxide  </a:t>
            </a:r>
          </a:p>
          <a:p>
            <a:pPr algn="l">
              <a:buFont typeface="Wingdings" panose="05000000000000000000" charset="0"/>
              <a:buChar char=""/>
            </a:pPr>
            <a:r>
              <a:rPr lang="en-US">
                <a:sym typeface="+mn-ea"/>
              </a:rPr>
              <a:t>Molecular Formula:       C</a:t>
            </a:r>
            <a:r>
              <a:rPr lang="en-US" baseline="-25000">
                <a:sym typeface="+mn-ea"/>
              </a:rPr>
              <a:t>4</a:t>
            </a:r>
            <a:r>
              <a:rPr lang="en-US">
                <a:sym typeface="+mn-ea"/>
              </a:rPr>
              <a:t>H</a:t>
            </a:r>
            <a:r>
              <a:rPr lang="en-US" baseline="-25000">
                <a:sym typeface="+mn-ea"/>
              </a:rPr>
              <a:t>10</a:t>
            </a:r>
            <a:r>
              <a:rPr lang="en-US">
                <a:sym typeface="+mn-ea"/>
              </a:rPr>
              <a:t> or (C</a:t>
            </a:r>
            <a:r>
              <a:rPr lang="en-US" baseline="-25000">
                <a:sym typeface="+mn-ea"/>
              </a:rPr>
              <a:t>2</a:t>
            </a:r>
            <a:r>
              <a:rPr lang="en-US">
                <a:sym typeface="+mn-ea"/>
              </a:rPr>
              <a:t>H</a:t>
            </a:r>
            <a:r>
              <a:rPr lang="en-US" baseline="-25000">
                <a:sym typeface="+mn-ea"/>
              </a:rPr>
              <a:t>5</a:t>
            </a:r>
            <a:r>
              <a:rPr lang="en-US">
                <a:sym typeface="+mn-ea"/>
              </a:rPr>
              <a:t>)</a:t>
            </a:r>
            <a:r>
              <a:rPr lang="en-US" baseline="-25000">
                <a:sym typeface="+mn-ea"/>
              </a:rPr>
              <a:t>2</a:t>
            </a:r>
            <a:r>
              <a:rPr lang="en-US">
                <a:sym typeface="+mn-ea"/>
              </a:rPr>
              <a:t>O or CH</a:t>
            </a:r>
            <a:r>
              <a:rPr lang="en-US" baseline="-25000">
                <a:sym typeface="+mn-ea"/>
              </a:rPr>
              <a:t>3</a:t>
            </a:r>
            <a:r>
              <a:rPr lang="en-US">
                <a:sym typeface="+mn-ea"/>
              </a:rPr>
              <a:t>CH</a:t>
            </a:r>
            <a:r>
              <a:rPr lang="en-US" baseline="-25000">
                <a:sym typeface="+mn-ea"/>
              </a:rPr>
              <a:t>2</a:t>
            </a:r>
            <a:r>
              <a:rPr lang="en-US">
                <a:sym typeface="+mn-ea"/>
              </a:rPr>
              <a:t>OCH</a:t>
            </a:r>
            <a:r>
              <a:rPr lang="en-US" baseline="-25000">
                <a:sym typeface="+mn-ea"/>
              </a:rPr>
              <a:t>2</a:t>
            </a:r>
            <a:r>
              <a:rPr lang="en-US">
                <a:sym typeface="+mn-ea"/>
              </a:rPr>
              <a:t>CH</a:t>
            </a:r>
            <a:r>
              <a:rPr lang="en-US" baseline="-25000">
                <a:sym typeface="+mn-ea"/>
              </a:rPr>
              <a:t>3 .</a:t>
            </a:r>
          </a:p>
          <a:p>
            <a:pPr algn="l">
              <a:buFont typeface="Wingdings" panose="05000000000000000000" charset="0"/>
              <a:buChar char=""/>
            </a:pPr>
            <a:r>
              <a:rPr lang="en-US">
                <a:sym typeface="+mn-ea"/>
              </a:rPr>
              <a:t>Molecular Weight:         74.123 g/mol</a:t>
            </a:r>
          </a:p>
          <a:p>
            <a:pPr algn="l">
              <a:buFont typeface="Wingdings" panose="05000000000000000000" charset="0"/>
              <a:buChar char=""/>
            </a:pPr>
            <a:r>
              <a:rPr lang="en-US">
                <a:sym typeface="+mn-ea"/>
              </a:rPr>
              <a:t>Drug Information:          Therapeutic uses, FDA UNII.</a:t>
            </a:r>
          </a:p>
          <a:p>
            <a:pPr algn="l">
              <a:buFont typeface="Wingdings" panose="05000000000000000000" charset="0"/>
              <a:buChar char=""/>
            </a:pPr>
            <a:r>
              <a:rPr lang="en-US">
                <a:sym typeface="+mn-ea"/>
              </a:rPr>
              <a:t>Safety Summary:            Laboratory Chemical Safety Summary (LCSS)</a:t>
            </a:r>
          </a:p>
          <a:p>
            <a:pPr>
              <a:buFont typeface="Wingdings" panose="05000000000000000000" charset="0"/>
              <a:buChar char=""/>
            </a:pPr>
            <a:endParaRPr lang="en-US" baseline="-25000"/>
          </a:p>
          <a:p>
            <a:pPr marL="0" indent="0">
              <a:buFont typeface="Wingdings" panose="05000000000000000000" charset="0"/>
              <a:buNone/>
            </a:pPr>
            <a:r>
              <a:rPr lang="en-US"/>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7745"/>
          </a:xfrm>
        </p:spPr>
        <p:txBody>
          <a:bodyPr>
            <a:noAutofit/>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PHYSICAL PROPERTY OF DIETHYL ETHER:</a:t>
            </a:r>
          </a:p>
        </p:txBody>
      </p:sp>
      <p:sp>
        <p:nvSpPr>
          <p:cNvPr id="5" name="Content Placeholder 4"/>
          <p:cNvSpPr>
            <a:spLocks noGrp="1"/>
          </p:cNvSpPr>
          <p:nvPr>
            <p:ph idx="1"/>
          </p:nvPr>
        </p:nvSpPr>
        <p:spPr>
          <a:xfrm>
            <a:off x="838200" y="1372870"/>
            <a:ext cx="10515600" cy="5212715"/>
          </a:xfrm>
        </p:spPr>
        <p:txBody>
          <a:bodyPr>
            <a:normAutofit fontScale="92500"/>
          </a:bodyPr>
          <a:lstStyle/>
          <a:p>
            <a:pPr>
              <a:lnSpc>
                <a:spcPct val="100000"/>
              </a:lnSpc>
              <a:buFont typeface="Wingdings" panose="05000000000000000000" charset="0"/>
              <a:buChar char=""/>
            </a:pPr>
            <a:r>
              <a:rPr lang="en-US" sz="2400"/>
              <a:t>Melting point :	-116 °C</a:t>
            </a:r>
          </a:p>
          <a:p>
            <a:pPr>
              <a:lnSpc>
                <a:spcPct val="100000"/>
              </a:lnSpc>
              <a:buFont typeface="Wingdings" panose="05000000000000000000" charset="0"/>
              <a:buChar char=""/>
            </a:pPr>
            <a:r>
              <a:rPr lang="en-US" sz="2400"/>
              <a:t>Boiling point  :	34.6 °C(lit.)</a:t>
            </a:r>
          </a:p>
          <a:p>
            <a:pPr>
              <a:lnSpc>
                <a:spcPct val="100000"/>
              </a:lnSpc>
              <a:buFont typeface="Wingdings" panose="05000000000000000000" charset="0"/>
              <a:buChar char=""/>
            </a:pPr>
            <a:r>
              <a:rPr lang="en-US" sz="2400"/>
              <a:t>Density           :	 0.714</a:t>
            </a:r>
          </a:p>
          <a:p>
            <a:pPr>
              <a:lnSpc>
                <a:spcPct val="100000"/>
              </a:lnSpc>
              <a:buFont typeface="Wingdings" panose="05000000000000000000" charset="0"/>
              <a:buChar char=""/>
            </a:pPr>
            <a:r>
              <a:rPr lang="en-US" sz="2400"/>
              <a:t>Vapor density :	2.6 (vs air)</a:t>
            </a:r>
          </a:p>
          <a:p>
            <a:pPr>
              <a:lnSpc>
                <a:spcPct val="100000"/>
              </a:lnSpc>
              <a:buFont typeface="Wingdings" panose="05000000000000000000" charset="0"/>
              <a:buChar char=""/>
            </a:pPr>
            <a:r>
              <a:rPr lang="en-US" sz="2400"/>
              <a:t>Vapor pressure :	28.69 psi ( 55 °C)</a:t>
            </a:r>
          </a:p>
          <a:p>
            <a:pPr>
              <a:lnSpc>
                <a:spcPct val="100000"/>
              </a:lnSpc>
              <a:buFont typeface="Wingdings" panose="05000000000000000000" charset="0"/>
              <a:buChar char=""/>
            </a:pPr>
            <a:r>
              <a:rPr lang="en-US" sz="2400"/>
              <a:t>Fp                     :	-40 °F</a:t>
            </a:r>
          </a:p>
          <a:p>
            <a:pPr>
              <a:lnSpc>
                <a:spcPct val="100000"/>
              </a:lnSpc>
              <a:buFont typeface="Wingdings" panose="05000000000000000000" charset="0"/>
              <a:buChar char=""/>
            </a:pPr>
            <a:r>
              <a:rPr lang="en-US" sz="2400"/>
              <a:t>   Form             :	Liquid</a:t>
            </a:r>
          </a:p>
          <a:p>
            <a:pPr>
              <a:lnSpc>
                <a:spcPct val="100000"/>
              </a:lnSpc>
              <a:buFont typeface="Wingdings" panose="05000000000000000000" charset="0"/>
              <a:buChar char=""/>
            </a:pPr>
            <a:r>
              <a:rPr lang="en-US" sz="2400"/>
              <a:t>Color                :	max. 10</a:t>
            </a:r>
          </a:p>
          <a:p>
            <a:pPr>
              <a:lnSpc>
                <a:spcPct val="100000"/>
              </a:lnSpc>
              <a:buFont typeface="Wingdings" panose="05000000000000000000" charset="0"/>
              <a:buChar char=""/>
            </a:pPr>
            <a:r>
              <a:rPr lang="en-US" sz="2400"/>
              <a:t>Water Solubility :	69 g/L (20 ºC)</a:t>
            </a:r>
          </a:p>
          <a:p>
            <a:pPr>
              <a:lnSpc>
                <a:spcPct val="100000"/>
              </a:lnSpc>
              <a:buFont typeface="Wingdings" panose="05000000000000000000" charset="0"/>
              <a:buChar char=""/>
            </a:pPr>
            <a:r>
              <a:rPr lang="en-US" sz="2400"/>
              <a:t>FreezingPoint :	-116.3℃</a:t>
            </a:r>
          </a:p>
          <a:p>
            <a:pPr>
              <a:lnSpc>
                <a:spcPct val="100000"/>
              </a:lnSpc>
              <a:buFont typeface="Wingdings" panose="05000000000000000000" charset="0"/>
              <a:buChar char=""/>
            </a:pPr>
            <a:r>
              <a:rPr lang="en-US" sz="2400"/>
              <a:t>Merck              :	14,3806</a:t>
            </a:r>
          </a:p>
          <a:p>
            <a:pPr>
              <a:lnSpc>
                <a:spcPct val="100000"/>
              </a:lnSpc>
              <a:buFont typeface="Wingdings" panose="05000000000000000000" charset="0"/>
              <a:buChar char=""/>
            </a:pPr>
            <a:r>
              <a:rPr lang="en-US" sz="2400"/>
              <a:t>Stability           :	Stable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5375"/>
          </a:xfrm>
        </p:spPr>
        <p:txBody>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CHEMICAL PROPERTY OF DIETHYL ETHER:</a:t>
            </a:r>
          </a:p>
        </p:txBody>
      </p:sp>
      <p:pic>
        <p:nvPicPr>
          <p:cNvPr id="4" name="Content Placeholder 3"/>
          <p:cNvPicPr>
            <a:picLocks noGrp="1" noChangeAspect="1"/>
          </p:cNvPicPr>
          <p:nvPr>
            <p:ph idx="1"/>
          </p:nvPr>
        </p:nvPicPr>
        <p:blipFill>
          <a:blip r:embed="rId2"/>
          <a:stretch>
            <a:fillRect/>
          </a:stretch>
        </p:blipFill>
        <p:spPr>
          <a:xfrm>
            <a:off x="838835" y="1461135"/>
            <a:ext cx="10514965" cy="51847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9560"/>
            <a:ext cx="10515600" cy="1009650"/>
          </a:xfrm>
        </p:spPr>
        <p:txBody>
          <a:bodyPr>
            <a:normAutofit fontScale="90000"/>
          </a:bodyPr>
          <a:lstStyle/>
          <a:p>
            <a:pPr marL="571500" indent="-571500">
              <a:buFont typeface="Wingdings" panose="05000000000000000000" charset="0"/>
              <a:buChar char=""/>
            </a:pPr>
            <a:r>
              <a:rPr lang="en-US" sz="4800"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sym typeface="+mn-ea"/>
              </a:rPr>
              <a:t>REACTION OF DIETHYL ETHER:</a:t>
            </a: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r>
            <a:b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br>
            <a:endParaRPr lang="en-US"/>
          </a:p>
        </p:txBody>
      </p:sp>
      <p:sp>
        <p:nvSpPr>
          <p:cNvPr id="3" name="Content Placeholder 2"/>
          <p:cNvSpPr>
            <a:spLocks noGrp="1"/>
          </p:cNvSpPr>
          <p:nvPr>
            <p:ph sz="half" idx="1"/>
          </p:nvPr>
        </p:nvSpPr>
        <p:spPr>
          <a:xfrm>
            <a:off x="1155700" y="1130300"/>
            <a:ext cx="10198100" cy="5441315"/>
          </a:xfrm>
        </p:spPr>
        <p:txBody>
          <a:bodyPr/>
          <a:lstStyle/>
          <a:p>
            <a:pPr marL="0" indent="0">
              <a:buNone/>
            </a:pPr>
            <a:r>
              <a:rPr lang="en-US"/>
              <a:t>Diethyl ether is prepared in the laboratory by the reaction of ethanol with cnc. H</a:t>
            </a:r>
            <a:r>
              <a:rPr lang="en-US" baseline="-25000"/>
              <a:t>2</a:t>
            </a:r>
            <a:r>
              <a:rPr lang="en-US"/>
              <a:t>SO</a:t>
            </a:r>
            <a:r>
              <a:rPr lang="en-US" baseline="-25000"/>
              <a:t>4 </a:t>
            </a:r>
            <a:r>
              <a:rPr lang="en-US"/>
              <a:t>at 140</a:t>
            </a:r>
            <a:r>
              <a:rPr lang="en-US">
                <a:latin typeface="SimSun" panose="02010600030101010101" pitchFamily="2" charset="-122"/>
                <a:ea typeface="SimSun" panose="02010600030101010101" pitchFamily="2" charset="-122"/>
              </a:rPr>
              <a:t>℃</a:t>
            </a:r>
          </a:p>
          <a:p>
            <a:pPr marL="0" indent="0">
              <a:buNone/>
            </a:pPr>
            <a:r>
              <a:rPr lang="en-US">
                <a:latin typeface="Times New Roman" panose="02020603050405020304" charset="0"/>
                <a:ea typeface="SimSun" panose="02010600030101010101" pitchFamily="2" charset="-122"/>
              </a:rPr>
              <a:t>The reaction take place in the following steps:   Ethyl alcohol reacts with conc. H2SO4 at 110℃ to give ethyl hydrogen sulphate.</a:t>
            </a:r>
          </a:p>
          <a:p>
            <a:pPr marL="0" indent="0">
              <a:buNone/>
            </a:pPr>
            <a:endParaRPr lang="en-US" sz="2400">
              <a:latin typeface="Times New Roman" panose="02020603050405020304" charset="0"/>
              <a:ea typeface="SimSun" panose="02010600030101010101" pitchFamily="2" charset="-122"/>
            </a:endParaRPr>
          </a:p>
          <a:p>
            <a:pPr marL="0" indent="0">
              <a:buNone/>
            </a:pPr>
            <a:endParaRPr lang="en-US" sz="2400">
              <a:latin typeface="Times New Roman" panose="02020603050405020304" charset="0"/>
              <a:ea typeface="SimSun" panose="02010600030101010101" pitchFamily="2" charset="-122"/>
            </a:endParaRPr>
          </a:p>
          <a:p>
            <a:pPr marL="0" indent="0">
              <a:buNone/>
            </a:pPr>
            <a:endParaRPr lang="en-US" sz="2400">
              <a:latin typeface="Times New Roman" panose="02020603050405020304" charset="0"/>
              <a:ea typeface="SimSun" panose="02010600030101010101" pitchFamily="2" charset="-122"/>
            </a:endParaRPr>
          </a:p>
          <a:p>
            <a:pPr marL="0" indent="0">
              <a:buNone/>
            </a:pPr>
            <a:r>
              <a:rPr lang="en-US">
                <a:latin typeface="Times New Roman" panose="02020603050405020304" charset="0"/>
                <a:ea typeface="SimSun" panose="02010600030101010101" pitchFamily="2" charset="-122"/>
              </a:rPr>
              <a:t>Ethyl hydrogen sulphate again reacts with ethanol to give diethyl ether at 140</a:t>
            </a:r>
            <a:r>
              <a:rPr lang="en-US">
                <a:latin typeface="SimSun" panose="02010600030101010101" pitchFamily="2" charset="-122"/>
                <a:ea typeface="SimSun" panose="02010600030101010101" pitchFamily="2" charset="-122"/>
              </a:rPr>
              <a:t>℃</a:t>
            </a:r>
          </a:p>
          <a:p>
            <a:pPr marL="0" indent="0">
              <a:buNone/>
            </a:pPr>
            <a:endParaRPr lang="en-US" sz="2400">
              <a:latin typeface="SimSun" panose="02010600030101010101" pitchFamily="2" charset="-122"/>
              <a:ea typeface="SimSun" panose="02010600030101010101" pitchFamily="2" charset="-122"/>
            </a:endParaRPr>
          </a:p>
        </p:txBody>
      </p:sp>
      <p:pic>
        <p:nvPicPr>
          <p:cNvPr id="5" name="Content Placeholder 4"/>
          <p:cNvPicPr>
            <a:picLocks noGrp="1" noChangeAspect="1"/>
          </p:cNvPicPr>
          <p:nvPr>
            <p:ph sz="half" idx="2"/>
          </p:nvPr>
        </p:nvPicPr>
        <p:blipFill>
          <a:blip r:embed="rId2"/>
          <a:stretch>
            <a:fillRect/>
          </a:stretch>
        </p:blipFill>
        <p:spPr>
          <a:xfrm>
            <a:off x="2733675" y="3223895"/>
            <a:ext cx="6724650" cy="953135"/>
          </a:xfrm>
          <a:prstGeom prst="rect">
            <a:avLst/>
          </a:prstGeom>
        </p:spPr>
      </p:pic>
      <p:pic>
        <p:nvPicPr>
          <p:cNvPr id="6" name="Picture 5"/>
          <p:cNvPicPr>
            <a:picLocks noChangeAspect="1"/>
          </p:cNvPicPr>
          <p:nvPr/>
        </p:nvPicPr>
        <p:blipFill>
          <a:blip r:embed="rId3"/>
          <a:stretch>
            <a:fillRect/>
          </a:stretch>
        </p:blipFill>
        <p:spPr>
          <a:xfrm>
            <a:off x="2891790" y="5071110"/>
            <a:ext cx="7875905" cy="119824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65"/>
            <a:ext cx="10515600" cy="827405"/>
          </a:xfrm>
        </p:spPr>
        <p:txBody>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SYNTHESIS OF DIETHYL ETHER:</a:t>
            </a:r>
          </a:p>
        </p:txBody>
      </p:sp>
      <p:pic>
        <p:nvPicPr>
          <p:cNvPr id="10" name="Content Placeholder 9"/>
          <p:cNvPicPr>
            <a:picLocks noGrp="1" noChangeAspect="1"/>
          </p:cNvPicPr>
          <p:nvPr>
            <p:ph sz="half" idx="1"/>
          </p:nvPr>
        </p:nvPicPr>
        <p:blipFill>
          <a:blip r:embed="rId2"/>
          <a:stretch>
            <a:fillRect/>
          </a:stretch>
        </p:blipFill>
        <p:spPr>
          <a:xfrm>
            <a:off x="1873885" y="815340"/>
            <a:ext cx="8444230" cy="2745105"/>
          </a:xfrm>
          <a:prstGeom prst="rect">
            <a:avLst/>
          </a:prstGeom>
        </p:spPr>
      </p:pic>
      <p:pic>
        <p:nvPicPr>
          <p:cNvPr id="11" name="Content Placeholder 10"/>
          <p:cNvPicPr>
            <a:picLocks noGrp="1" noChangeAspect="1"/>
          </p:cNvPicPr>
          <p:nvPr>
            <p:ph sz="half" idx="2"/>
          </p:nvPr>
        </p:nvPicPr>
        <p:blipFill>
          <a:blip r:embed="rId3"/>
          <a:stretch>
            <a:fillRect/>
          </a:stretch>
        </p:blipFill>
        <p:spPr>
          <a:xfrm>
            <a:off x="1873885" y="3560445"/>
            <a:ext cx="8444865" cy="317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1155"/>
            <a:ext cx="10515600" cy="917575"/>
          </a:xfrm>
        </p:spPr>
        <p:txBody>
          <a:bodyPr>
            <a:normAutofit/>
          </a:bodyPr>
          <a:lstStyle/>
          <a:p>
            <a:pPr marL="571500" indent="-571500">
              <a:buFont typeface="Wingdings" panose="05000000000000000000" charset="0"/>
              <a:buChar char=""/>
            </a:pPr>
            <a:r>
              <a:rPr lang="en-US" b="1" i="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sym typeface="+mn-ea"/>
              </a:rPr>
              <a:t>Williamson Ether synthesis:</a:t>
            </a:r>
          </a:p>
        </p:txBody>
      </p:sp>
      <p:pic>
        <p:nvPicPr>
          <p:cNvPr id="5" name="Content Placeholder 4" descr="VJVJ"/>
          <p:cNvPicPr>
            <a:picLocks noGrp="1" noChangeAspect="1"/>
          </p:cNvPicPr>
          <p:nvPr>
            <p:ph idx="1"/>
          </p:nvPr>
        </p:nvPicPr>
        <p:blipFill>
          <a:blip r:embed="rId2"/>
          <a:stretch>
            <a:fillRect/>
          </a:stretch>
        </p:blipFill>
        <p:spPr>
          <a:xfrm>
            <a:off x="838200" y="1373505"/>
            <a:ext cx="10515600" cy="536511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549</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SimSun</vt:lpstr>
      <vt:lpstr>Arial</vt:lpstr>
      <vt:lpstr>Calibri</vt:lpstr>
      <vt:lpstr>Calibri Light</vt:lpstr>
      <vt:lpstr>Times New Roman</vt:lpstr>
      <vt:lpstr>Wingdings</vt:lpstr>
      <vt:lpstr>Office Theme</vt:lpstr>
      <vt:lpstr>DIETHYL ETHER</vt:lpstr>
      <vt:lpstr>INTRODUCTION:</vt:lpstr>
      <vt:lpstr>DIETHYL ETHER</vt:lpstr>
      <vt:lpstr>STRUCTURE</vt:lpstr>
      <vt:lpstr>PHYSICAL PROPERTY OF DIETHYL ETHER:</vt:lpstr>
      <vt:lpstr>CHEMICAL PROPERTY OF DIETHYL ETHER:</vt:lpstr>
      <vt:lpstr>REACTION OF DIETHYL ETHER: </vt:lpstr>
      <vt:lpstr>SYNTHESIS OF DIETHYL ETHER:</vt:lpstr>
      <vt:lpstr>Williamson Ether synthesis:</vt:lpstr>
      <vt:lpstr>Synthesis Of Diethyl Ether From Ethanol:</vt:lpstr>
      <vt:lpstr>USE OF DIETHYL ETHER:</vt:lpstr>
      <vt:lpstr>TOXICITY OF DIETHYL ETHER:</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ASUS</dc:creator>
  <cp:lastModifiedBy>Acer</cp:lastModifiedBy>
  <cp:revision>5</cp:revision>
  <dcterms:created xsi:type="dcterms:W3CDTF">2017-10-16T17:30:00Z</dcterms:created>
  <dcterms:modified xsi:type="dcterms:W3CDTF">2020-04-19T06:04:49Z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