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notesMasterIdLst>
    <p:notesMasterId r:id="rId16"/>
  </p:notesMasterIdLst>
  <p:sldIdLst>
    <p:sldId id="258" r:id="rId2"/>
    <p:sldId id="257" r:id="rId3"/>
    <p:sldId id="260" r:id="rId4"/>
    <p:sldId id="259" r:id="rId5"/>
    <p:sldId id="261" r:id="rId6"/>
    <p:sldId id="262" r:id="rId7"/>
    <p:sldId id="263" r:id="rId8"/>
    <p:sldId id="264" r:id="rId9"/>
    <p:sldId id="265" r:id="rId10"/>
    <p:sldId id="266" r:id="rId11"/>
    <p:sldId id="267" r:id="rId12"/>
    <p:sldId id="271"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8A017D-3D64-413D-BB26-85A1A4D9339A}" type="datetimeFigureOut">
              <a:rPr lang="en-US" smtClean="0"/>
              <a:pPr/>
              <a:t>4/19/2020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AFDCF8-786B-40C4-B92E-DD71EA4FA84A}" type="slidenum">
              <a:rPr lang="en-US" smtClean="0"/>
              <a:pPr/>
              <a:t>‹#›</a:t>
            </a:fld>
            <a:endParaRPr lang="en-US"/>
          </a:p>
        </p:txBody>
      </p:sp>
    </p:spTree>
    <p:extLst>
      <p:ext uri="{BB962C8B-B14F-4D97-AF65-F5344CB8AC3E}">
        <p14:creationId xmlns:p14="http://schemas.microsoft.com/office/powerpoint/2010/main" val="4147295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318BAA-FBBF-4461-BF88-F2B1DE0794CC}"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6F12E-1CF2-4ECB-A611-033E926EA59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318BAA-FBBF-4461-BF88-F2B1DE0794CC}"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6F12E-1CF2-4ECB-A611-033E926EA5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318BAA-FBBF-4461-BF88-F2B1DE0794CC}"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6F12E-1CF2-4ECB-A611-033E926EA5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318BAA-FBBF-4461-BF88-F2B1DE0794CC}"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6F12E-1CF2-4ECB-A611-033E926EA59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318BAA-FBBF-4461-BF88-F2B1DE0794CC}"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6F12E-1CF2-4ECB-A611-033E926EA59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318BAA-FBBF-4461-BF88-F2B1DE0794CC}"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46F12E-1CF2-4ECB-A611-033E926EA59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318BAA-FBBF-4461-BF88-F2B1DE0794CC}" type="datetimeFigureOut">
              <a:rPr lang="en-US" smtClean="0"/>
              <a:pPr/>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46F12E-1CF2-4ECB-A611-033E926EA59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318BAA-FBBF-4461-BF88-F2B1DE0794CC}" type="datetimeFigureOut">
              <a:rPr lang="en-US" smtClean="0"/>
              <a:pPr/>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46F12E-1CF2-4ECB-A611-033E926EA5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18BAA-FBBF-4461-BF88-F2B1DE0794CC}" type="datetimeFigureOut">
              <a:rPr lang="en-US" smtClean="0"/>
              <a:pPr/>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46F12E-1CF2-4ECB-A611-033E926EA5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318BAA-FBBF-4461-BF88-F2B1DE0794CC}"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46F12E-1CF2-4ECB-A611-033E926EA59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318BAA-FBBF-4461-BF88-F2B1DE0794CC}"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46F12E-1CF2-4ECB-A611-033E926EA59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18BAA-FBBF-4461-BF88-F2B1DE0794CC}" type="datetimeFigureOut">
              <a:rPr lang="en-US" smtClean="0"/>
              <a:pPr/>
              <a:t>4/19/2020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46F12E-1CF2-4ECB-A611-033E926EA5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gi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438399"/>
          </a:xfrm>
        </p:spPr>
        <p:txBody>
          <a:bodyPr>
            <a:normAutofit/>
          </a:bodyPr>
          <a:lstStyle/>
          <a:p>
            <a:r>
              <a:rPr lang="en-US" sz="7200" b="1" dirty="0" err="1" smtClean="0"/>
              <a:t>Palmitic</a:t>
            </a:r>
            <a:r>
              <a:rPr lang="en-US" sz="7200" b="1" dirty="0" smtClean="0"/>
              <a:t> Acid</a:t>
            </a:r>
            <a:endParaRPr lang="en-US" sz="7200" b="1" dirty="0"/>
          </a:p>
        </p:txBody>
      </p:sp>
      <p:sp>
        <p:nvSpPr>
          <p:cNvPr id="3" name="Subtitle 2"/>
          <p:cNvSpPr>
            <a:spLocks noGrp="1"/>
          </p:cNvSpPr>
          <p:nvPr>
            <p:ph type="subTitle" idx="1"/>
          </p:nvPr>
        </p:nvSpPr>
        <p:spPr>
          <a:xfrm>
            <a:off x="1371600" y="3352800"/>
            <a:ext cx="6400800" cy="3200400"/>
          </a:xfrm>
        </p:spPr>
        <p:txBody>
          <a:bodyPr>
            <a:normAutofit/>
          </a:bodyPr>
          <a:lstStyle/>
          <a:p>
            <a:pPr algn="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924800" cy="1708150"/>
          </a:xfrm>
        </p:spPr>
        <p:txBody>
          <a:bodyPr>
            <a:normAutofit/>
          </a:bodyPr>
          <a:lstStyle/>
          <a:p>
            <a:pPr algn="l"/>
            <a:r>
              <a:rPr lang="en-US" sz="3200" b="0" dirty="0" smtClean="0"/>
              <a:t>2. </a:t>
            </a:r>
            <a:r>
              <a:rPr lang="en-US" sz="3200" b="0" dirty="0" err="1" smtClean="0"/>
              <a:t>Saponification</a:t>
            </a:r>
            <a:r>
              <a:rPr lang="en-US" sz="3200" b="0" dirty="0" smtClean="0"/>
              <a:t> of </a:t>
            </a:r>
            <a:r>
              <a:rPr lang="en-US" sz="3200" b="0" dirty="0" err="1" smtClean="0"/>
              <a:t>palmitic</a:t>
            </a:r>
            <a:r>
              <a:rPr lang="en-US" sz="3200" b="0" dirty="0" smtClean="0"/>
              <a:t> acid to produce soap and glycerol</a:t>
            </a:r>
            <a:r>
              <a:rPr lang="en-US" sz="3200" dirty="0" smtClean="0"/>
              <a:t/>
            </a:r>
            <a:br>
              <a:rPr lang="en-US" sz="3200" dirty="0" smtClean="0"/>
            </a:br>
            <a:endParaRPr lang="en-US" sz="3200" dirty="0"/>
          </a:p>
        </p:txBody>
      </p:sp>
      <p:pic>
        <p:nvPicPr>
          <p:cNvPr id="6" name="Content Placeholder 5" descr="111213-bkjuytrdfcvbnm.jpg"/>
          <p:cNvPicPr>
            <a:picLocks noGrp="1" noChangeAspect="1"/>
          </p:cNvPicPr>
          <p:nvPr>
            <p:ph idx="1"/>
          </p:nvPr>
        </p:nvPicPr>
        <p:blipFill>
          <a:blip r:embed="rId2" cstate="print"/>
          <a:stretch>
            <a:fillRect/>
          </a:stretch>
        </p:blipFill>
        <p:spPr>
          <a:xfrm>
            <a:off x="533400" y="2895600"/>
            <a:ext cx="8610600" cy="2743200"/>
          </a:xfrm>
        </p:spPr>
      </p:pic>
      <p:sp>
        <p:nvSpPr>
          <p:cNvPr id="5" name="Text Placeholder 4"/>
          <p:cNvSpPr>
            <a:spLocks noGrp="1"/>
          </p:cNvSpPr>
          <p:nvPr>
            <p:ph type="body" sz="half" idx="2"/>
          </p:nvPr>
        </p:nvSpPr>
        <p:spPr>
          <a:xfrm>
            <a:off x="457200" y="1752600"/>
            <a:ext cx="7924800" cy="1676399"/>
          </a:xfrm>
        </p:spPr>
        <p:txBody>
          <a:bodyPr>
            <a:normAutofit/>
          </a:bodyPr>
          <a:lstStyle/>
          <a:p>
            <a:pPr>
              <a:buFont typeface="Wingdings" pitchFamily="2" charset="2"/>
              <a:buChar char="v"/>
            </a:pPr>
            <a:r>
              <a:rPr lang="en-US" sz="3200" dirty="0" smtClean="0"/>
              <a:t> Ester linkage between large molecule of</a:t>
            </a:r>
          </a:p>
          <a:p>
            <a:r>
              <a:rPr lang="en-US" sz="3200" dirty="0" smtClean="0"/>
              <a:t> triglyceride is broken </a:t>
            </a: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l">
              <a:buBlip>
                <a:blip r:embed="rId2"/>
              </a:buBlip>
            </a:pPr>
            <a:r>
              <a:rPr lang="en-US" sz="3200" dirty="0" smtClean="0">
                <a:latin typeface="Times New Roman" pitchFamily="18" charset="0"/>
                <a:cs typeface="Times New Roman" pitchFamily="18" charset="0"/>
              </a:rPr>
              <a:t>Uses of </a:t>
            </a:r>
            <a:r>
              <a:rPr lang="en-US" sz="3200" dirty="0" err="1" smtClean="0">
                <a:latin typeface="Times New Roman" pitchFamily="18" charset="0"/>
                <a:cs typeface="Times New Roman" pitchFamily="18" charset="0"/>
              </a:rPr>
              <a:t>palmitic</a:t>
            </a:r>
            <a:r>
              <a:rPr lang="en-US" sz="3200" dirty="0" smtClean="0">
                <a:latin typeface="Times New Roman" pitchFamily="18" charset="0"/>
                <a:cs typeface="Times New Roman" pitchFamily="18" charset="0"/>
              </a:rPr>
              <a:t> acid: </a:t>
            </a:r>
            <a:endParaRPr lang="en-US" sz="3200" dirty="0">
              <a:latin typeface="Times New Roman" pitchFamily="18" charset="0"/>
              <a:cs typeface="Times New Roman" pitchFamily="18" charset="0"/>
            </a:endParaRPr>
          </a:p>
        </p:txBody>
      </p:sp>
      <p:sp>
        <p:nvSpPr>
          <p:cNvPr id="5" name="Rectangle 4"/>
          <p:cNvSpPr/>
          <p:nvPr/>
        </p:nvSpPr>
        <p:spPr>
          <a:xfrm>
            <a:off x="457200" y="990600"/>
            <a:ext cx="8686800" cy="5632311"/>
          </a:xfrm>
          <a:prstGeom prst="rect">
            <a:avLst/>
          </a:prstGeom>
        </p:spPr>
        <p:txBody>
          <a:bodyPr wrap="square">
            <a:spAutoFit/>
          </a:bodyPr>
          <a:lstStyle/>
          <a:p>
            <a:pPr>
              <a:buFont typeface="Wingdings" pitchFamily="2" charset="2"/>
              <a:buChar char="v"/>
            </a:pPr>
            <a:r>
              <a:rPr lang="en-US" sz="2400" dirty="0" err="1" smtClean="0"/>
              <a:t>Palmitic</a:t>
            </a:r>
            <a:r>
              <a:rPr lang="en-US" sz="2400" dirty="0" smtClean="0"/>
              <a:t> acid is used to produce soaps, cosmetics, and industrial mold release agents. </a:t>
            </a:r>
          </a:p>
          <a:p>
            <a:pPr>
              <a:buFont typeface="Wingdings" pitchFamily="2" charset="2"/>
              <a:buChar char="v"/>
            </a:pPr>
            <a:r>
              <a:rPr lang="en-US" sz="2400" dirty="0" smtClean="0"/>
              <a:t>These applications use sodium </a:t>
            </a:r>
            <a:r>
              <a:rPr lang="en-US" sz="2400" dirty="0" err="1" smtClean="0"/>
              <a:t>palmitate</a:t>
            </a:r>
            <a:r>
              <a:rPr lang="en-US" sz="2400" dirty="0" smtClean="0"/>
              <a:t>, which is commonly obtained by </a:t>
            </a:r>
            <a:r>
              <a:rPr lang="en-US" sz="2400" dirty="0" err="1" smtClean="0"/>
              <a:t>saponification</a:t>
            </a:r>
            <a:r>
              <a:rPr lang="en-US" sz="2400" dirty="0" smtClean="0"/>
              <a:t> of palm oil. </a:t>
            </a:r>
          </a:p>
          <a:p>
            <a:pPr>
              <a:buFont typeface="Wingdings" pitchFamily="2" charset="2"/>
              <a:buChar char="v"/>
            </a:pPr>
            <a:r>
              <a:rPr lang="en-US" sz="2400" dirty="0" smtClean="0"/>
              <a:t>To this end, palm oil, rendered from palm tree (species </a:t>
            </a:r>
            <a:r>
              <a:rPr lang="en-US" sz="2400" i="1" dirty="0" err="1" smtClean="0"/>
              <a:t>Elaeis</a:t>
            </a:r>
            <a:r>
              <a:rPr lang="en-US" sz="2400" i="1" dirty="0" smtClean="0"/>
              <a:t> </a:t>
            </a:r>
            <a:r>
              <a:rPr lang="en-US" sz="2400" i="1" dirty="0" err="1" smtClean="0"/>
              <a:t>guineensis</a:t>
            </a:r>
            <a:r>
              <a:rPr lang="en-US" sz="2400" dirty="0" smtClean="0"/>
              <a:t>), is treated with sodium hydroxide, which causes hydrolysis of the ester groups, yielding glycerol and sodium </a:t>
            </a:r>
            <a:r>
              <a:rPr lang="en-US" sz="2400" dirty="0" err="1" smtClean="0"/>
              <a:t>palmitate</a:t>
            </a:r>
            <a:r>
              <a:rPr lang="en-US" sz="2400" dirty="0" smtClean="0"/>
              <a:t>.</a:t>
            </a:r>
          </a:p>
          <a:p>
            <a:pPr>
              <a:buFont typeface="Wingdings" pitchFamily="2" charset="2"/>
              <a:buChar char="v"/>
            </a:pPr>
            <a:r>
              <a:rPr lang="en-US" sz="2400" dirty="0" smtClean="0"/>
              <a:t>Because it is inexpensive and adds texture and "mouth feel" to processed foods, </a:t>
            </a:r>
            <a:r>
              <a:rPr lang="en-US" sz="2400" dirty="0" err="1" smtClean="0"/>
              <a:t>palmitic</a:t>
            </a:r>
            <a:r>
              <a:rPr lang="en-US" sz="2400" dirty="0" smtClean="0"/>
              <a:t> acid and its sodium salt find wide use in foodstuffs. </a:t>
            </a:r>
          </a:p>
          <a:p>
            <a:pPr>
              <a:buFont typeface="Wingdings" pitchFamily="2" charset="2"/>
              <a:buChar char="v"/>
            </a:pPr>
            <a:r>
              <a:rPr lang="en-US" sz="2400" dirty="0" smtClean="0"/>
              <a:t>Sodium </a:t>
            </a:r>
            <a:r>
              <a:rPr lang="en-US" sz="2400" dirty="0" err="1" smtClean="0"/>
              <a:t>palmitate</a:t>
            </a:r>
            <a:r>
              <a:rPr lang="en-US" sz="2400" dirty="0" smtClean="0"/>
              <a:t> is permitted as a natural additive in organic products. </a:t>
            </a:r>
          </a:p>
          <a:p>
            <a:pPr>
              <a:buFont typeface="Wingdings" pitchFamily="2" charset="2"/>
              <a:buChar char="v"/>
            </a:pPr>
            <a:r>
              <a:rPr lang="en-US" sz="2400" dirty="0" smtClean="0"/>
              <a:t>The </a:t>
            </a:r>
            <a:r>
              <a:rPr lang="en-US" sz="2400" dirty="0" err="1" smtClean="0"/>
              <a:t>aluminium</a:t>
            </a:r>
            <a:r>
              <a:rPr lang="en-US" sz="2400" dirty="0" smtClean="0"/>
              <a:t> salt is used as a thickening agent of napalm used in military actions.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35562"/>
          </a:xfrm>
        </p:spPr>
        <p:txBody>
          <a:bodyPr>
            <a:noAutofit/>
          </a:bodyPr>
          <a:lstStyle/>
          <a:p>
            <a:pPr algn="l">
              <a:buFont typeface="Wingdings" pitchFamily="2" charset="2"/>
              <a:buChar char="v"/>
            </a:pPr>
            <a:r>
              <a:rPr lang="en-US" sz="2400" dirty="0" smtClean="0">
                <a:latin typeface="Times New Roman" pitchFamily="18" charset="0"/>
                <a:cs typeface="Times New Roman" pitchFamily="18" charset="0"/>
              </a:rPr>
              <a:t>Hydrogenation of </a:t>
            </a:r>
            <a:r>
              <a:rPr lang="en-US" sz="2400" dirty="0" err="1" smtClean="0">
                <a:latin typeface="Times New Roman" pitchFamily="18" charset="0"/>
                <a:cs typeface="Times New Roman" pitchFamily="18" charset="0"/>
              </a:rPr>
              <a:t>palmitic</a:t>
            </a:r>
            <a:r>
              <a:rPr lang="en-US" sz="2400" dirty="0" smtClean="0">
                <a:latin typeface="Times New Roman" pitchFamily="18" charset="0"/>
                <a:cs typeface="Times New Roman" pitchFamily="18" charset="0"/>
              </a:rPr>
              <a:t> acid yields </a:t>
            </a:r>
            <a:r>
              <a:rPr lang="en-US" sz="2400" dirty="0" err="1" smtClean="0">
                <a:latin typeface="Times New Roman" pitchFamily="18" charset="0"/>
                <a:cs typeface="Times New Roman" pitchFamily="18" charset="0"/>
              </a:rPr>
              <a:t>cetyl</a:t>
            </a:r>
            <a:r>
              <a:rPr lang="en-US" sz="2400" dirty="0" smtClean="0">
                <a:latin typeface="Times New Roman" pitchFamily="18" charset="0"/>
                <a:cs typeface="Times New Roman" pitchFamily="18" charset="0"/>
              </a:rPr>
              <a:t> alcohol, which is used to produce detergents and cosmetics.</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Recently, a long-acting antipsychotic medication, </a:t>
            </a:r>
            <a:r>
              <a:rPr lang="en-US" sz="2400" dirty="0" err="1" smtClean="0">
                <a:latin typeface="Times New Roman" pitchFamily="18" charset="0"/>
                <a:cs typeface="Times New Roman" pitchFamily="18" charset="0"/>
              </a:rPr>
              <a:t>paliperidone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palmitate</a:t>
            </a:r>
            <a:r>
              <a:rPr lang="en-US" sz="2400" dirty="0" smtClean="0">
                <a:latin typeface="Times New Roman" pitchFamily="18" charset="0"/>
                <a:cs typeface="Times New Roman" pitchFamily="18" charset="0"/>
              </a:rPr>
              <a:t> , used in the treatment of schizophrenia, has been synthesized using the oily </a:t>
            </a:r>
            <a:r>
              <a:rPr lang="en-US" sz="2400" dirty="0" err="1" smtClean="0">
                <a:latin typeface="Times New Roman" pitchFamily="18" charset="0"/>
                <a:cs typeface="Times New Roman" pitchFamily="18" charset="0"/>
              </a:rPr>
              <a:t>palmitate</a:t>
            </a:r>
            <a:r>
              <a:rPr lang="en-US" sz="2400" dirty="0" smtClean="0">
                <a:latin typeface="Times New Roman" pitchFamily="18" charset="0"/>
                <a:cs typeface="Times New Roman" pitchFamily="18" charset="0"/>
              </a:rPr>
              <a:t> ester as a long-acting release carrier medium when injected intramuscularly.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The underlying method of drug delivery is similar to that used with </a:t>
            </a:r>
            <a:r>
              <a:rPr lang="en-US" sz="2400" dirty="0" err="1" smtClean="0">
                <a:latin typeface="Times New Roman" pitchFamily="18" charset="0"/>
                <a:cs typeface="Times New Roman" pitchFamily="18" charset="0"/>
              </a:rPr>
              <a:t>decanoic</a:t>
            </a:r>
            <a:r>
              <a:rPr lang="en-US" sz="2400" dirty="0" smtClean="0">
                <a:latin typeface="Times New Roman" pitchFamily="18" charset="0"/>
                <a:cs typeface="Times New Roman" pitchFamily="18" charset="0"/>
              </a:rPr>
              <a:t> acid to deliver long-acting depot medication, in particular, </a:t>
            </a:r>
            <a:r>
              <a:rPr lang="en-US" sz="2400" dirty="0" err="1" smtClean="0">
                <a:latin typeface="Times New Roman" pitchFamily="18" charset="0"/>
                <a:cs typeface="Times New Roman" pitchFamily="18" charset="0"/>
              </a:rPr>
              <a:t>neuroleptics</a:t>
            </a:r>
            <a:r>
              <a:rPr lang="en-US" sz="2400" dirty="0" smtClean="0">
                <a:latin typeface="Times New Roman" pitchFamily="18" charset="0"/>
                <a:cs typeface="Times New Roman" pitchFamily="18" charset="0"/>
              </a:rPr>
              <a:t> such as haloperidol </a:t>
            </a:r>
            <a:r>
              <a:rPr lang="en-US" sz="2400" dirty="0" err="1" smtClean="0">
                <a:latin typeface="Times New Roman" pitchFamily="18" charset="0"/>
                <a:cs typeface="Times New Roman" pitchFamily="18" charset="0"/>
              </a:rPr>
              <a:t>decanoate</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924800" cy="1219200"/>
          </a:xfrm>
        </p:spPr>
        <p:txBody>
          <a:bodyPr>
            <a:normAutofit/>
          </a:bodyPr>
          <a:lstStyle/>
          <a:p>
            <a:pPr algn="l">
              <a:buBlip>
                <a:blip r:embed="rId2"/>
              </a:buBlip>
            </a:pPr>
            <a:r>
              <a:rPr lang="en-US" sz="4000" dirty="0" smtClean="0"/>
              <a:t>Health hazards</a:t>
            </a:r>
            <a:endParaRPr lang="en-US" sz="4000" dirty="0"/>
          </a:p>
        </p:txBody>
      </p:sp>
      <p:sp>
        <p:nvSpPr>
          <p:cNvPr id="3" name="Subtitle 2"/>
          <p:cNvSpPr>
            <a:spLocks noGrp="1"/>
          </p:cNvSpPr>
          <p:nvPr>
            <p:ph type="subTitle" idx="1"/>
          </p:nvPr>
        </p:nvSpPr>
        <p:spPr>
          <a:xfrm>
            <a:off x="1371600" y="1143000"/>
            <a:ext cx="7543800" cy="4419600"/>
          </a:xfrm>
        </p:spPr>
        <p:txBody>
          <a:bodyPr/>
          <a:lstStyle/>
          <a:p>
            <a:pPr algn="l">
              <a:buFont typeface="Wingdings" pitchFamily="2" charset="2"/>
              <a:buChar char="v"/>
            </a:pPr>
            <a:endParaRPr lang="en-US" dirty="0" smtClean="0">
              <a:solidFill>
                <a:schemeClr val="tx1"/>
              </a:solidFill>
            </a:endParaRPr>
          </a:p>
          <a:p>
            <a:pPr algn="l">
              <a:buFont typeface="Wingdings" pitchFamily="2" charset="2"/>
              <a:buChar char="v"/>
            </a:pPr>
            <a:r>
              <a:rPr lang="en-US" sz="3200" dirty="0" smtClean="0">
                <a:solidFill>
                  <a:schemeClr val="tx1"/>
                </a:solidFill>
              </a:rPr>
              <a:t> Develop the risk of cardio vascular disease</a:t>
            </a:r>
          </a:p>
          <a:p>
            <a:pPr algn="l"/>
            <a:endParaRPr lang="en-US" sz="3200" dirty="0" smtClean="0">
              <a:solidFill>
                <a:schemeClr val="tx1"/>
              </a:solidFill>
            </a:endParaRPr>
          </a:p>
          <a:p>
            <a:pPr algn="l">
              <a:buFont typeface="Wingdings" pitchFamily="2" charset="2"/>
              <a:buChar char="v"/>
            </a:pPr>
            <a:r>
              <a:rPr lang="en-US" sz="3200" dirty="0">
                <a:solidFill>
                  <a:schemeClr val="tx1"/>
                </a:solidFill>
              </a:rPr>
              <a:t> </a:t>
            </a:r>
            <a:r>
              <a:rPr lang="en-US" sz="3200" dirty="0" smtClean="0">
                <a:solidFill>
                  <a:schemeClr val="tx1"/>
                </a:solidFill>
              </a:rPr>
              <a:t>Strongly boosts metastasis in mouse which is the model of human oral cancer </a:t>
            </a:r>
            <a:endParaRPr lang="en-US" sz="32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990599"/>
          </a:xfrm>
        </p:spPr>
        <p:txBody>
          <a:bodyPr/>
          <a:lstStyle/>
          <a:p>
            <a:pPr algn="l">
              <a:buBlip>
                <a:blip r:embed="rId2"/>
              </a:buBlip>
            </a:pPr>
            <a:r>
              <a:rPr lang="en-US" dirty="0" smtClean="0"/>
              <a:t> </a:t>
            </a:r>
            <a:r>
              <a:rPr lang="en-US" sz="4000" dirty="0" smtClean="0"/>
              <a:t>Storage condition:</a:t>
            </a:r>
            <a:endParaRPr lang="en-US" sz="4000" dirty="0"/>
          </a:p>
        </p:txBody>
      </p:sp>
      <p:sp>
        <p:nvSpPr>
          <p:cNvPr id="3" name="Subtitle 2"/>
          <p:cNvSpPr>
            <a:spLocks noGrp="1"/>
          </p:cNvSpPr>
          <p:nvPr>
            <p:ph type="subTitle" idx="1"/>
          </p:nvPr>
        </p:nvSpPr>
        <p:spPr>
          <a:xfrm>
            <a:off x="1752600" y="990600"/>
            <a:ext cx="7010400" cy="5257800"/>
          </a:xfrm>
        </p:spPr>
        <p:txBody>
          <a:bodyPr>
            <a:normAutofit/>
          </a:bodyPr>
          <a:lstStyle/>
          <a:p>
            <a:pPr algn="l">
              <a:buFont typeface="Wingdings" pitchFamily="2" charset="2"/>
              <a:buChar char="v"/>
            </a:pPr>
            <a:r>
              <a:rPr lang="en-US" sz="3200" dirty="0" smtClean="0">
                <a:solidFill>
                  <a:schemeClr val="tx1"/>
                </a:solidFill>
              </a:rPr>
              <a:t> Keep it tightly closed container</a:t>
            </a:r>
          </a:p>
          <a:p>
            <a:pPr algn="l"/>
            <a:endParaRPr lang="en-US" sz="3200" dirty="0" smtClean="0">
              <a:solidFill>
                <a:schemeClr val="tx1"/>
              </a:solidFill>
            </a:endParaRPr>
          </a:p>
          <a:p>
            <a:pPr algn="l">
              <a:buFont typeface="Wingdings" pitchFamily="2" charset="2"/>
              <a:buChar char="v"/>
            </a:pPr>
            <a:r>
              <a:rPr lang="en-US" sz="3200" dirty="0">
                <a:solidFill>
                  <a:schemeClr val="tx1"/>
                </a:solidFill>
              </a:rPr>
              <a:t> </a:t>
            </a:r>
            <a:r>
              <a:rPr lang="en-US" sz="3200" dirty="0" smtClean="0">
                <a:solidFill>
                  <a:schemeClr val="tx1"/>
                </a:solidFill>
              </a:rPr>
              <a:t>Store in cool, dry area</a:t>
            </a:r>
          </a:p>
          <a:p>
            <a:pPr algn="l"/>
            <a:endParaRPr lang="en-US" sz="3200" dirty="0" smtClean="0">
              <a:solidFill>
                <a:schemeClr val="tx1"/>
              </a:solidFill>
            </a:endParaRPr>
          </a:p>
          <a:p>
            <a:pPr algn="l">
              <a:buFont typeface="Wingdings" pitchFamily="2" charset="2"/>
              <a:buChar char="v"/>
            </a:pPr>
            <a:r>
              <a:rPr lang="en-US" sz="3200" dirty="0">
                <a:solidFill>
                  <a:schemeClr val="tx1"/>
                </a:solidFill>
              </a:rPr>
              <a:t> </a:t>
            </a:r>
            <a:r>
              <a:rPr lang="en-US" sz="3200" dirty="0" smtClean="0">
                <a:solidFill>
                  <a:schemeClr val="tx1"/>
                </a:solidFill>
              </a:rPr>
              <a:t>Protect against physical damage</a:t>
            </a:r>
          </a:p>
          <a:p>
            <a:pPr algn="l"/>
            <a:endParaRPr lang="en-US" sz="3200" dirty="0" smtClean="0">
              <a:solidFill>
                <a:schemeClr val="tx1"/>
              </a:solidFill>
            </a:endParaRPr>
          </a:p>
          <a:p>
            <a:pPr algn="l">
              <a:buFont typeface="Wingdings" pitchFamily="2" charset="2"/>
              <a:buChar char="v"/>
            </a:pPr>
            <a:r>
              <a:rPr lang="en-US" sz="3200" dirty="0" smtClean="0">
                <a:solidFill>
                  <a:schemeClr val="tx1"/>
                </a:solidFill>
              </a:rPr>
              <a:t>Isolate from </a:t>
            </a:r>
            <a:r>
              <a:rPr lang="en-US" sz="3200" dirty="0" err="1" smtClean="0">
                <a:solidFill>
                  <a:schemeClr val="tx1"/>
                </a:solidFill>
              </a:rPr>
              <a:t>incompatiable</a:t>
            </a:r>
            <a:r>
              <a:rPr lang="en-US" sz="3200" dirty="0" smtClean="0">
                <a:solidFill>
                  <a:schemeClr val="tx1"/>
                </a:solidFill>
              </a:rPr>
              <a:t> substances </a:t>
            </a:r>
            <a:endParaRPr lang="en-US" sz="32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9212" y="1143000"/>
            <a:ext cx="8454788" cy="1524000"/>
          </a:xfrm>
        </p:spPr>
        <p:txBody>
          <a:bodyPr>
            <a:noAutofit/>
          </a:bodyPr>
          <a:lstStyle/>
          <a:p>
            <a:pPr algn="l">
              <a:buBlip>
                <a:blip r:embed="rId2"/>
              </a:buBlip>
            </a:pPr>
            <a:r>
              <a:rPr lang="en-US" sz="3200" dirty="0" smtClean="0">
                <a:latin typeface="Times New Roman" pitchFamily="18" charset="0"/>
                <a:cs typeface="Times New Roman" pitchFamily="18" charset="0"/>
              </a:rPr>
              <a:t>History Of </a:t>
            </a:r>
            <a:r>
              <a:rPr lang="en-US" sz="3200" dirty="0" err="1" smtClean="0">
                <a:latin typeface="Times New Roman" pitchFamily="18" charset="0"/>
                <a:cs typeface="Times New Roman" pitchFamily="18" charset="0"/>
              </a:rPr>
              <a:t>Palmitic</a:t>
            </a:r>
            <a:r>
              <a:rPr lang="en-US" sz="3200" dirty="0" smtClean="0">
                <a:latin typeface="Times New Roman" pitchFamily="18" charset="0"/>
                <a:cs typeface="Times New Roman" pitchFamily="18" charset="0"/>
              </a:rPr>
              <a:t> Acid:</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Palmitic</a:t>
            </a:r>
            <a:r>
              <a:rPr lang="en-US" sz="2400" dirty="0" smtClean="0">
                <a:latin typeface="Times New Roman" pitchFamily="18" charset="0"/>
                <a:cs typeface="Times New Roman" pitchFamily="18" charset="0"/>
              </a:rPr>
              <a:t> acid was discovered by Edmond </a:t>
            </a:r>
            <a:r>
              <a:rPr lang="en-US" sz="2400" dirty="0" err="1" smtClean="0">
                <a:latin typeface="Times New Roman" pitchFamily="18" charset="0"/>
                <a:cs typeface="Times New Roman" pitchFamily="18" charset="0"/>
              </a:rPr>
              <a:t>Frémy</a:t>
            </a:r>
            <a:r>
              <a:rPr lang="en-US" sz="2400" dirty="0" smtClean="0">
                <a:latin typeface="Times New Roman" pitchFamily="18" charset="0"/>
                <a:cs typeface="Times New Roman" pitchFamily="18" charset="0"/>
              </a:rPr>
              <a:t> in 1840, in </a:t>
            </a:r>
            <a:r>
              <a:rPr lang="en-US" sz="2400" dirty="0" err="1" smtClean="0">
                <a:latin typeface="Times New Roman" pitchFamily="18" charset="0"/>
                <a:cs typeface="Times New Roman" pitchFamily="18" charset="0"/>
              </a:rPr>
              <a:t>saponified</a:t>
            </a:r>
            <a:r>
              <a:rPr lang="en-US" sz="2400" dirty="0" smtClean="0">
                <a:latin typeface="Times New Roman" pitchFamily="18" charset="0"/>
                <a:cs typeface="Times New Roman" pitchFamily="18" charset="0"/>
              </a:rPr>
              <a:t> palm oil. This remains the primary industrial route for its production, with the triglycerides in Palm oil being </a:t>
            </a:r>
            <a:r>
              <a:rPr lang="en-US" sz="2400" dirty="0" err="1" smtClean="0">
                <a:latin typeface="Times New Roman" pitchFamily="18" charset="0"/>
                <a:cs typeface="Times New Roman" pitchFamily="18" charset="0"/>
              </a:rPr>
              <a:t>hydrolysed</a:t>
            </a:r>
            <a:r>
              <a:rPr lang="en-US" sz="2400" dirty="0" smtClean="0">
                <a:latin typeface="Times New Roman" pitchFamily="18" charset="0"/>
                <a:cs typeface="Times New Roman" pitchFamily="18" charset="0"/>
              </a:rPr>
              <a:t> by high temperature water, and the resulting mixture fractionally distilled to give the pure product.</a:t>
            </a:r>
            <a:endParaRPr lang="en-US" sz="2400" dirty="0">
              <a:latin typeface="Times New Roman" pitchFamily="18" charset="0"/>
              <a:cs typeface="Times New Roman" pitchFamily="18" charset="0"/>
            </a:endParaRPr>
          </a:p>
        </p:txBody>
      </p:sp>
      <p:sp>
        <p:nvSpPr>
          <p:cNvPr id="3" name="Subtitle 2"/>
          <p:cNvSpPr>
            <a:spLocks noGrp="1"/>
          </p:cNvSpPr>
          <p:nvPr>
            <p:ph type="subTitle" idx="1"/>
          </p:nvPr>
        </p:nvSpPr>
        <p:spPr>
          <a:xfrm>
            <a:off x="689212" y="3962400"/>
            <a:ext cx="8458200" cy="3886200"/>
          </a:xfrm>
        </p:spPr>
        <p:txBody>
          <a:bodyPr>
            <a:normAutofit/>
          </a:bodyPr>
          <a:lstStyle/>
          <a:p>
            <a:pPr algn="l">
              <a:buBlip>
                <a:blip r:embed="rId2"/>
              </a:buBlip>
            </a:pPr>
            <a:r>
              <a:rPr lang="en-US" dirty="0" smtClean="0">
                <a:solidFill>
                  <a:schemeClr val="tx1"/>
                </a:solidFill>
                <a:latin typeface="Times New Roman" pitchFamily="18" charset="0"/>
                <a:cs typeface="Times New Roman" pitchFamily="18" charset="0"/>
              </a:rPr>
              <a:t>Definition: </a:t>
            </a:r>
          </a:p>
          <a:p>
            <a:pPr algn="l"/>
            <a:r>
              <a:rPr lang="en-US" sz="2800" dirty="0" smtClean="0">
                <a:solidFill>
                  <a:schemeClr val="tx1"/>
                </a:solidFill>
                <a:latin typeface="Times New Roman" pitchFamily="18" charset="0"/>
                <a:cs typeface="Times New Roman" pitchFamily="18" charset="0"/>
              </a:rPr>
              <a:t>A solid </a:t>
            </a:r>
            <a:r>
              <a:rPr lang="en-US" sz="2800" dirty="0" err="1" smtClean="0">
                <a:solidFill>
                  <a:schemeClr val="tx1"/>
                </a:solidFill>
                <a:latin typeface="Times New Roman" pitchFamily="18" charset="0"/>
                <a:cs typeface="Times New Roman" pitchFamily="18" charset="0"/>
              </a:rPr>
              <a:t>satured</a:t>
            </a:r>
            <a:r>
              <a:rPr lang="en-US" sz="2800" dirty="0" smtClean="0">
                <a:solidFill>
                  <a:schemeClr val="tx1"/>
                </a:solidFill>
                <a:latin typeface="Times New Roman" pitchFamily="18" charset="0"/>
                <a:cs typeface="Times New Roman" pitchFamily="18" charset="0"/>
              </a:rPr>
              <a:t> fatty acid obtained from palm oil and other vegetable and animal fats.</a:t>
            </a:r>
          </a:p>
          <a:p>
            <a:pPr algn="l">
              <a:buBlip>
                <a:blip r:embed="rId2"/>
              </a:buBlip>
            </a:pPr>
            <a:endParaRPr lang="en-US" sz="2400" dirty="0" smtClean="0">
              <a:solidFill>
                <a:schemeClr val="tx1"/>
              </a:solidFill>
            </a:endParaRPr>
          </a:p>
          <a:p>
            <a:pPr algn="l"/>
            <a:endParaRPr lang="en-US" sz="4000" dirty="0">
              <a:solidFill>
                <a:schemeClr val="tx1"/>
              </a:solidFill>
            </a:endParaRPr>
          </a:p>
          <a:p>
            <a:pPr algn="l"/>
            <a:endParaRPr lang="en-US" sz="4000" dirty="0">
              <a:solidFill>
                <a:schemeClr val="tx1"/>
              </a:solidFill>
            </a:endParaRPr>
          </a:p>
          <a:p>
            <a:pPr algn="l">
              <a:buBlip>
                <a:blip r:embed="rId2"/>
              </a:buBlip>
            </a:pPr>
            <a:endParaRPr lang="en-US" sz="400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77200" cy="4343400"/>
          </a:xfrm>
        </p:spPr>
        <p:txBody>
          <a:bodyPr>
            <a:normAutofit/>
          </a:bodyPr>
          <a:lstStyle/>
          <a:p>
            <a:pPr algn="l">
              <a:buBlip>
                <a:blip r:embed="rId2"/>
              </a:buBlip>
            </a:pPr>
            <a:r>
              <a:rPr lang="en-US" sz="2400" dirty="0" smtClean="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Chemical formula and others:</a:t>
            </a:r>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r>
              <a:rPr lang="en-US" sz="2400" dirty="0" err="1" smtClean="0">
                <a:solidFill>
                  <a:schemeClr val="tx1"/>
                </a:solidFill>
                <a:latin typeface="Times New Roman" pitchFamily="18" charset="0"/>
                <a:cs typeface="Times New Roman" pitchFamily="18" charset="0"/>
              </a:rPr>
              <a:t>Palmitic</a:t>
            </a:r>
            <a:r>
              <a:rPr lang="en-US" sz="2400" dirty="0" smtClean="0">
                <a:solidFill>
                  <a:schemeClr val="tx1"/>
                </a:solidFill>
                <a:latin typeface="Times New Roman" pitchFamily="18" charset="0"/>
                <a:cs typeface="Times New Roman" pitchFamily="18" charset="0"/>
              </a:rPr>
              <a:t> acid, or </a:t>
            </a:r>
            <a:r>
              <a:rPr lang="en-US" sz="2400" dirty="0" err="1" smtClean="0">
                <a:solidFill>
                  <a:schemeClr val="tx1"/>
                </a:solidFill>
                <a:latin typeface="Times New Roman" pitchFamily="18" charset="0"/>
                <a:cs typeface="Times New Roman" pitchFamily="18" charset="0"/>
              </a:rPr>
              <a:t>hexadecanoic</a:t>
            </a:r>
            <a:r>
              <a:rPr lang="en-US" sz="2400" dirty="0" smtClean="0">
                <a:solidFill>
                  <a:schemeClr val="tx1"/>
                </a:solidFill>
                <a:latin typeface="Times New Roman" pitchFamily="18" charset="0"/>
                <a:cs typeface="Times New Roman" pitchFamily="18" charset="0"/>
              </a:rPr>
              <a:t> acid in IUPAC nomenclature, is the most common saturated fatty acid found in animals, plants and microorganisms.</a:t>
            </a:r>
            <a:r>
              <a:rPr lang="en-US" sz="2400" baseline="300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Its chemical formula is CH</a:t>
            </a:r>
            <a:r>
              <a:rPr lang="en-US" sz="2400" baseline="-25000" dirty="0" smtClean="0">
                <a:solidFill>
                  <a:schemeClr val="tx1"/>
                </a:solidFill>
                <a:latin typeface="Times New Roman" pitchFamily="18" charset="0"/>
                <a:cs typeface="Times New Roman" pitchFamily="18" charset="0"/>
              </a:rPr>
              <a:t>3</a:t>
            </a:r>
            <a:r>
              <a:rPr lang="en-US" sz="2400" dirty="0" smtClean="0">
                <a:solidFill>
                  <a:schemeClr val="tx1"/>
                </a:solidFill>
                <a:latin typeface="Times New Roman" pitchFamily="18" charset="0"/>
                <a:cs typeface="Times New Roman" pitchFamily="18" charset="0"/>
              </a:rPr>
              <a:t>(CH</a:t>
            </a:r>
            <a:r>
              <a:rPr lang="en-US" sz="2400" baseline="-25000" dirty="0" smtClean="0">
                <a:solidFill>
                  <a:schemeClr val="tx1"/>
                </a:solidFill>
                <a:latin typeface="Times New Roman" pitchFamily="18" charset="0"/>
                <a:cs typeface="Times New Roman" pitchFamily="18" charset="0"/>
              </a:rPr>
              <a:t>2</a:t>
            </a:r>
            <a:r>
              <a:rPr lang="en-US" sz="2400" dirty="0" smtClean="0">
                <a:solidFill>
                  <a:schemeClr val="tx1"/>
                </a:solidFill>
                <a:latin typeface="Times New Roman" pitchFamily="18" charset="0"/>
                <a:cs typeface="Times New Roman" pitchFamily="18" charset="0"/>
              </a:rPr>
              <a:t>)</a:t>
            </a:r>
            <a:r>
              <a:rPr lang="en-US" sz="2400" baseline="-25000" dirty="0" smtClean="0">
                <a:solidFill>
                  <a:schemeClr val="tx1"/>
                </a:solidFill>
                <a:latin typeface="Times New Roman" pitchFamily="18" charset="0"/>
                <a:cs typeface="Times New Roman" pitchFamily="18" charset="0"/>
              </a:rPr>
              <a:t>14</a:t>
            </a:r>
            <a:r>
              <a:rPr lang="en-US" sz="2400" dirty="0" smtClean="0">
                <a:solidFill>
                  <a:schemeClr val="tx1"/>
                </a:solidFill>
                <a:latin typeface="Times New Roman" pitchFamily="18" charset="0"/>
                <a:cs typeface="Times New Roman" pitchFamily="18" charset="0"/>
              </a:rPr>
              <a:t>COOH, and its C:D is 16:0. As its name indicates, it is a major component of the oil from the fruit of oil palms. </a:t>
            </a:r>
            <a:r>
              <a:rPr lang="en-US" sz="2400" dirty="0" err="1" smtClean="0">
                <a:solidFill>
                  <a:schemeClr val="tx1"/>
                </a:solidFill>
                <a:latin typeface="Times New Roman" pitchFamily="18" charset="0"/>
                <a:cs typeface="Times New Roman" pitchFamily="18" charset="0"/>
              </a:rPr>
              <a:t>Palmitic</a:t>
            </a:r>
            <a:r>
              <a:rPr lang="en-US" sz="2400" dirty="0" smtClean="0">
                <a:solidFill>
                  <a:schemeClr val="tx1"/>
                </a:solidFill>
                <a:latin typeface="Times New Roman" pitchFamily="18" charset="0"/>
                <a:cs typeface="Times New Roman" pitchFamily="18" charset="0"/>
              </a:rPr>
              <a:t> acid can also be found in meats, cheeses, butter, and dairy products. </a:t>
            </a:r>
            <a:r>
              <a:rPr lang="en-US" sz="2400" dirty="0" err="1" smtClean="0">
                <a:solidFill>
                  <a:schemeClr val="tx1"/>
                </a:solidFill>
                <a:latin typeface="Times New Roman" pitchFamily="18" charset="0"/>
                <a:cs typeface="Times New Roman" pitchFamily="18" charset="0"/>
              </a:rPr>
              <a:t>Palmitate</a:t>
            </a:r>
            <a:r>
              <a:rPr lang="en-US" sz="2400" dirty="0" smtClean="0">
                <a:solidFill>
                  <a:schemeClr val="tx1"/>
                </a:solidFill>
                <a:latin typeface="Times New Roman" pitchFamily="18" charset="0"/>
                <a:cs typeface="Times New Roman" pitchFamily="18" charset="0"/>
              </a:rPr>
              <a:t> is the salts and esters of </a:t>
            </a:r>
            <a:r>
              <a:rPr lang="en-US" sz="2400" dirty="0" err="1" smtClean="0">
                <a:solidFill>
                  <a:schemeClr val="tx1"/>
                </a:solidFill>
                <a:latin typeface="Times New Roman" pitchFamily="18" charset="0"/>
                <a:cs typeface="Times New Roman" pitchFamily="18" charset="0"/>
              </a:rPr>
              <a:t>palmitic</a:t>
            </a:r>
            <a:r>
              <a:rPr lang="en-US" sz="2400" dirty="0" smtClean="0">
                <a:solidFill>
                  <a:schemeClr val="tx1"/>
                </a:solidFill>
                <a:latin typeface="Times New Roman" pitchFamily="18" charset="0"/>
                <a:cs typeface="Times New Roman" pitchFamily="18" charset="0"/>
              </a:rPr>
              <a:t> Acid</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a:t>
            </a:r>
            <a:r>
              <a:rPr lang="en-US" dirty="0" smtClean="0">
                <a:solidFill>
                  <a:schemeClr val="tx1"/>
                </a:solidFill>
              </a:rPr>
              <a:t/>
            </a:r>
            <a:br>
              <a:rPr lang="en-US" dirty="0" smtClean="0">
                <a:solidFill>
                  <a:schemeClr val="tx1"/>
                </a:solidFill>
              </a:rPr>
            </a:br>
            <a:endParaRPr lang="en-US" dirty="0"/>
          </a:p>
        </p:txBody>
      </p:sp>
      <p:pic>
        <p:nvPicPr>
          <p:cNvPr id="4" name="Content Placeholder 3" descr="imagesjuytrfvghjuytrd.png"/>
          <p:cNvPicPr>
            <a:picLocks noGrp="1" noChangeAspect="1"/>
          </p:cNvPicPr>
          <p:nvPr>
            <p:ph idx="1"/>
          </p:nvPr>
        </p:nvPicPr>
        <p:blipFill>
          <a:blip r:embed="rId3" cstate="print"/>
          <a:stretch>
            <a:fillRect/>
          </a:stretch>
        </p:blipFill>
        <p:spPr>
          <a:xfrm>
            <a:off x="0" y="4876800"/>
            <a:ext cx="9144000" cy="14478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381001"/>
            <a:ext cx="7391400" cy="3581399"/>
          </a:xfrm>
        </p:spPr>
        <p:txBody>
          <a:bodyPr>
            <a:normAutofit fontScale="90000"/>
          </a:bodyPr>
          <a:lstStyle/>
          <a:p>
            <a:pPr algn="l">
              <a:buBlip>
                <a:blip r:embed="rId2"/>
              </a:buBlip>
            </a:pPr>
            <a:r>
              <a:rPr lang="en-US" sz="3200" dirty="0" smtClean="0">
                <a:latin typeface="Times New Roman" pitchFamily="18" charset="0"/>
                <a:cs typeface="Times New Roman" pitchFamily="18" charset="0"/>
              </a:rPr>
              <a:t>Sources of  </a:t>
            </a:r>
            <a:r>
              <a:rPr lang="en-US" sz="3200" dirty="0" err="1" smtClean="0">
                <a:latin typeface="Times New Roman" pitchFamily="18" charset="0"/>
                <a:cs typeface="Times New Roman" pitchFamily="18" charset="0"/>
              </a:rPr>
              <a:t>Palmitic</a:t>
            </a:r>
            <a:r>
              <a:rPr lang="en-US" sz="3200" dirty="0" smtClean="0">
                <a:latin typeface="Times New Roman" pitchFamily="18" charset="0"/>
                <a:cs typeface="Times New Roman" pitchFamily="18" charset="0"/>
              </a:rPr>
              <a:t> Acid:</a:t>
            </a:r>
            <a:br>
              <a:rPr lang="en-US" sz="32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Excess carbohydrates in the body are converted to </a:t>
            </a:r>
            <a:r>
              <a:rPr lang="en-US" sz="2700" dirty="0" err="1" smtClean="0">
                <a:latin typeface="Times New Roman" pitchFamily="18" charset="0"/>
                <a:cs typeface="Times New Roman" pitchFamily="18" charset="0"/>
              </a:rPr>
              <a:t>palmitic</a:t>
            </a:r>
            <a:r>
              <a:rPr lang="en-US" sz="2700" dirty="0" smtClean="0">
                <a:latin typeface="Times New Roman" pitchFamily="18" charset="0"/>
                <a:cs typeface="Times New Roman" pitchFamily="18" charset="0"/>
              </a:rPr>
              <a:t> acid. </a:t>
            </a:r>
            <a:r>
              <a:rPr lang="en-US" sz="2700" dirty="0" err="1" smtClean="0">
                <a:latin typeface="Times New Roman" pitchFamily="18" charset="0"/>
                <a:cs typeface="Times New Roman" pitchFamily="18" charset="0"/>
              </a:rPr>
              <a:t>Palmitic</a:t>
            </a:r>
            <a:r>
              <a:rPr lang="en-US" sz="2700" dirty="0" smtClean="0">
                <a:latin typeface="Times New Roman" pitchFamily="18" charset="0"/>
                <a:cs typeface="Times New Roman" pitchFamily="18" charset="0"/>
              </a:rPr>
              <a:t> acid is the first fatty acid produced during fatty acid synthesis and is the precursor to longer fatty acids. As a consequence, </a:t>
            </a:r>
            <a:r>
              <a:rPr lang="en-US" sz="2700" dirty="0" err="1" smtClean="0">
                <a:latin typeface="Times New Roman" pitchFamily="18" charset="0"/>
                <a:cs typeface="Times New Roman" pitchFamily="18" charset="0"/>
              </a:rPr>
              <a:t>palmitic</a:t>
            </a:r>
            <a:r>
              <a:rPr lang="en-US" sz="2700" dirty="0" smtClean="0">
                <a:latin typeface="Times New Roman" pitchFamily="18" charset="0"/>
                <a:cs typeface="Times New Roman" pitchFamily="18" charset="0"/>
              </a:rPr>
              <a:t> acid is a major body component of animals. In humans, one analysis found it to make up 21–30% of human depot fat, and it is a major, but highly variable, lipid component of human breast milk. It is naturally present in:</a:t>
            </a:r>
            <a:endParaRPr lang="en-US" sz="2700" dirty="0">
              <a:latin typeface="Times New Roman" pitchFamily="18" charset="0"/>
              <a:cs typeface="Times New Roman" pitchFamily="18" charset="0"/>
            </a:endParaRPr>
          </a:p>
        </p:txBody>
      </p:sp>
      <p:sp>
        <p:nvSpPr>
          <p:cNvPr id="3" name="Subtitle 2"/>
          <p:cNvSpPr>
            <a:spLocks noGrp="1"/>
          </p:cNvSpPr>
          <p:nvPr>
            <p:ph type="subTitle" idx="1"/>
          </p:nvPr>
        </p:nvSpPr>
        <p:spPr>
          <a:xfrm>
            <a:off x="3733800" y="4114800"/>
            <a:ext cx="4038600" cy="2743200"/>
          </a:xfrm>
        </p:spPr>
        <p:txBody>
          <a:bodyPr>
            <a:normAutofit/>
          </a:bodyPr>
          <a:lstStyle/>
          <a:p>
            <a:pPr algn="l">
              <a:buBlip>
                <a:blip r:embed="rId3"/>
              </a:buBlip>
            </a:pPr>
            <a:r>
              <a:rPr lang="en-US" sz="3200" dirty="0" smtClean="0">
                <a:solidFill>
                  <a:schemeClr val="tx1"/>
                </a:solidFill>
              </a:rPr>
              <a:t> </a:t>
            </a:r>
            <a:r>
              <a:rPr lang="en-US" sz="2400" dirty="0" smtClean="0">
                <a:solidFill>
                  <a:schemeClr val="tx1"/>
                </a:solidFill>
                <a:latin typeface="Times New Roman" pitchFamily="18" charset="0"/>
                <a:cs typeface="Times New Roman" pitchFamily="18" charset="0"/>
              </a:rPr>
              <a:t>Meats </a:t>
            </a:r>
          </a:p>
          <a:p>
            <a:pPr algn="l">
              <a:buBlip>
                <a:blip r:embed="rId3"/>
              </a:buBlip>
            </a:pP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Dairy</a:t>
            </a:r>
          </a:p>
          <a:p>
            <a:pPr algn="l">
              <a:buBlip>
                <a:blip r:embed="rId3"/>
              </a:buBlip>
            </a:pP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Palm oil and other plant oils</a:t>
            </a:r>
          </a:p>
          <a:p>
            <a:pPr algn="l">
              <a:buBlip>
                <a:blip r:embed="rId3"/>
              </a:buBlip>
            </a:pP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Butter</a:t>
            </a:r>
          </a:p>
          <a:p>
            <a:pPr algn="l">
              <a:buBlip>
                <a:blip r:embed="rId3"/>
              </a:buBlip>
            </a:pP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Cheese</a:t>
            </a:r>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buBlip>
                <a:blip r:embed="rId2"/>
              </a:buBlip>
            </a:pPr>
            <a:r>
              <a:rPr lang="en-US" sz="4400" b="1" dirty="0" smtClean="0"/>
              <a:t>Structure of </a:t>
            </a:r>
            <a:r>
              <a:rPr lang="en-US" sz="4400" b="1" dirty="0" err="1" smtClean="0"/>
              <a:t>Palmitic</a:t>
            </a:r>
            <a:r>
              <a:rPr lang="en-US" sz="4400" b="1" dirty="0" smtClean="0"/>
              <a:t> Acid</a:t>
            </a:r>
            <a:r>
              <a:rPr lang="en-US" b="1" dirty="0"/>
              <a:t/>
            </a:r>
            <a:br>
              <a:rPr lang="en-US" b="1" dirty="0"/>
            </a:br>
            <a:endParaRPr lang="en-US" dirty="0"/>
          </a:p>
        </p:txBody>
      </p:sp>
      <p:pic>
        <p:nvPicPr>
          <p:cNvPr id="10" name="Content Placeholder 9" descr="palmitic acid 2.jpg"/>
          <p:cNvPicPr>
            <a:picLocks noGrp="1" noChangeAspect="1"/>
          </p:cNvPicPr>
          <p:nvPr>
            <p:ph idx="1"/>
          </p:nvPr>
        </p:nvPicPr>
        <p:blipFill>
          <a:blip r:embed="rId3" cstate="print"/>
          <a:stretch>
            <a:fillRect/>
          </a:stretch>
        </p:blipFill>
        <p:spPr>
          <a:xfrm>
            <a:off x="1491708" y="1600200"/>
            <a:ext cx="6160583" cy="4525963"/>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838200"/>
          </a:xfrm>
        </p:spPr>
        <p:txBody>
          <a:bodyPr>
            <a:normAutofit/>
          </a:bodyPr>
          <a:lstStyle/>
          <a:p>
            <a:pPr algn="l">
              <a:buBlip>
                <a:blip r:embed="rId2"/>
              </a:buBlip>
            </a:pPr>
            <a:r>
              <a:rPr lang="en-US" sz="3200" dirty="0" smtClean="0"/>
              <a:t>Properties of </a:t>
            </a:r>
            <a:r>
              <a:rPr lang="en-US" sz="3200" dirty="0" err="1" smtClean="0"/>
              <a:t>Palmitic</a:t>
            </a:r>
            <a:r>
              <a:rPr lang="en-US" sz="3200" dirty="0"/>
              <a:t> </a:t>
            </a:r>
            <a:r>
              <a:rPr lang="en-US" sz="3200" dirty="0" smtClean="0"/>
              <a:t>Acid: </a:t>
            </a:r>
            <a:endParaRPr lang="en-US" sz="3200" dirty="0"/>
          </a:p>
        </p:txBody>
      </p:sp>
      <p:pic>
        <p:nvPicPr>
          <p:cNvPr id="6" name="Content Placeholder 5" descr="imageskiuytrdcvbhnjk.jpg"/>
          <p:cNvPicPr>
            <a:picLocks noGrp="1" noChangeAspect="1"/>
          </p:cNvPicPr>
          <p:nvPr>
            <p:ph idx="1"/>
          </p:nvPr>
        </p:nvPicPr>
        <p:blipFill>
          <a:blip r:embed="rId3" cstate="print"/>
          <a:stretch>
            <a:fillRect/>
          </a:stretch>
        </p:blipFill>
        <p:spPr>
          <a:xfrm>
            <a:off x="7505700" y="4067175"/>
            <a:ext cx="1638300" cy="2790825"/>
          </a:xfrm>
        </p:spPr>
      </p:pic>
      <p:sp>
        <p:nvSpPr>
          <p:cNvPr id="5" name="Text Placeholder 4"/>
          <p:cNvSpPr>
            <a:spLocks noGrp="1"/>
          </p:cNvSpPr>
          <p:nvPr>
            <p:ph type="body" sz="half" idx="2"/>
          </p:nvPr>
        </p:nvSpPr>
        <p:spPr>
          <a:xfrm>
            <a:off x="457200" y="914400"/>
            <a:ext cx="7696200" cy="4343400"/>
          </a:xfrm>
        </p:spPr>
        <p:txBody>
          <a:bodyPr>
            <a:normAutofit/>
          </a:bodyPr>
          <a:lstStyle/>
          <a:p>
            <a:pPr marL="742950" indent="-742950">
              <a:buAutoNum type="arabicPeriod"/>
            </a:pPr>
            <a:r>
              <a:rPr lang="en-US" sz="3200" dirty="0" smtClean="0">
                <a:latin typeface="Times New Roman" pitchFamily="18" charset="0"/>
                <a:cs typeface="Times New Roman" pitchFamily="18" charset="0"/>
              </a:rPr>
              <a:t>Physical properties:</a:t>
            </a:r>
          </a:p>
          <a:p>
            <a:pPr marL="742950" indent="-742950"/>
            <a:r>
              <a:rPr lang="en-US" sz="2400" dirty="0" smtClean="0">
                <a:latin typeface="Times New Roman" pitchFamily="18" charset="0"/>
                <a:cs typeface="Times New Roman" pitchFamily="18" charset="0"/>
              </a:rPr>
              <a:t>Physical properties are used to observe and describe matter.</a:t>
            </a:r>
          </a:p>
          <a:p>
            <a:pPr marL="742950" indent="-742950"/>
            <a:endParaRPr lang="en-US" sz="3200" dirty="0" smtClean="0"/>
          </a:p>
          <a:p>
            <a:pPr marL="742950" indent="-742950">
              <a:buAutoNum type="arabicPeriod" startAt="2"/>
            </a:pPr>
            <a:r>
              <a:rPr lang="en-US" sz="3200" dirty="0" smtClean="0">
                <a:latin typeface="Times New Roman" pitchFamily="18" charset="0"/>
                <a:cs typeface="Times New Roman" pitchFamily="18" charset="0"/>
              </a:rPr>
              <a:t>Chemical Properties:</a:t>
            </a:r>
          </a:p>
          <a:p>
            <a:r>
              <a:rPr lang="en-US" sz="2400" dirty="0" smtClean="0">
                <a:latin typeface="Times New Roman" pitchFamily="18" charset="0"/>
                <a:cs typeface="Times New Roman" pitchFamily="18" charset="0"/>
              </a:rPr>
              <a:t>Chemical properties means a property or characteristic of a substance that is observed during a reaction in which the chemical composition or identity of the substance is changed: Combustibility is an important chemical property to consider when choosing building materials.</a:t>
            </a:r>
          </a:p>
          <a:p>
            <a:pPr marL="742950" indent="-742950"/>
            <a:endParaRPr lang="en-US"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609600" y="0"/>
            <a:ext cx="8534400" cy="6400800"/>
          </a:xfrm>
        </p:spPr>
        <p:txBody>
          <a:bodyPr>
            <a:normAutofit/>
          </a:bodyPr>
          <a:lstStyle/>
          <a:p>
            <a:pPr marL="514350" indent="-514350">
              <a:buAutoNum type="arabicPeriod"/>
            </a:pPr>
            <a:r>
              <a:rPr lang="en-US" dirty="0">
                <a:latin typeface="Times New Roman" pitchFamily="18" charset="0"/>
                <a:cs typeface="Times New Roman" pitchFamily="18" charset="0"/>
              </a:rPr>
              <a:t>Physical properties</a:t>
            </a:r>
            <a:r>
              <a:rPr lang="en-US" dirty="0" smtClean="0">
                <a:latin typeface="Times New Roman" pitchFamily="18" charset="0"/>
                <a:cs typeface="Times New Roman" pitchFamily="18" charset="0"/>
              </a:rPr>
              <a:t>:</a:t>
            </a:r>
          </a:p>
          <a:p>
            <a:pPr marL="514350" indent="-514350">
              <a:buNone/>
            </a:pPr>
            <a:endParaRPr lang="en-US" sz="2400" dirty="0">
              <a:latin typeface="Times New Roman" pitchFamily="18" charset="0"/>
              <a:cs typeface="Times New Roman" pitchFamily="18" charset="0"/>
            </a:endParaRPr>
          </a:p>
          <a:p>
            <a:pPr marL="914400" lvl="4" indent="344488" defTabSz="344488">
              <a:buFont typeface="Wingdings" pitchFamily="2" charset="2"/>
              <a:buChar char="v"/>
            </a:pPr>
            <a:r>
              <a:rPr lang="en-US" sz="2400" dirty="0" smtClean="0">
                <a:latin typeface="Times New Roman" pitchFamily="18" charset="0"/>
                <a:cs typeface="Times New Roman" pitchFamily="18" charset="0"/>
              </a:rPr>
              <a:t> Solubility: It is soluble in amyl acetate, alcohol, CCl</a:t>
            </a:r>
            <a:r>
              <a:rPr lang="en-US" sz="2400" baseline="-25000"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 C</a:t>
            </a:r>
            <a:r>
              <a:rPr lang="en-US" sz="2400" baseline="-25000" dirty="0" smtClean="0">
                <a:latin typeface="Times New Roman" pitchFamily="18" charset="0"/>
                <a:cs typeface="Times New Roman" pitchFamily="18" charset="0"/>
              </a:rPr>
              <a:t>6</a:t>
            </a:r>
            <a:r>
              <a:rPr lang="en-US" sz="2400" dirty="0" smtClean="0">
                <a:latin typeface="Times New Roman" pitchFamily="18" charset="0"/>
                <a:cs typeface="Times New Roman" pitchFamily="18" charset="0"/>
              </a:rPr>
              <a:t>H</a:t>
            </a:r>
            <a:r>
              <a:rPr lang="en-US" sz="2400" baseline="-25000" dirty="0" smtClean="0">
                <a:latin typeface="Times New Roman" pitchFamily="18" charset="0"/>
                <a:cs typeface="Times New Roman" pitchFamily="18" charset="0"/>
              </a:rPr>
              <a:t>6</a:t>
            </a:r>
            <a:r>
              <a:rPr lang="en-US" sz="2400" dirty="0" smtClean="0">
                <a:latin typeface="Times New Roman" pitchFamily="18" charset="0"/>
                <a:cs typeface="Times New Roman" pitchFamily="18" charset="0"/>
              </a:rPr>
              <a:t>, very soluble in CHCl</a:t>
            </a:r>
            <a:r>
              <a:rPr lang="en-US" sz="2400" baseline="-25000" dirty="0" smtClean="0">
                <a:latin typeface="Times New Roman" pitchFamily="18" charset="0"/>
                <a:cs typeface="Times New Roman" pitchFamily="18" charset="0"/>
              </a:rPr>
              <a:t>3</a:t>
            </a:r>
          </a:p>
          <a:p>
            <a:pPr marL="914400" lvl="4" indent="344488" defTabSz="344488">
              <a:buNone/>
            </a:pPr>
            <a:r>
              <a:rPr lang="en-US" sz="2400" dirty="0" smtClean="0">
                <a:latin typeface="Times New Roman" pitchFamily="18" charset="0"/>
                <a:cs typeface="Times New Roman" pitchFamily="18" charset="0"/>
              </a:rPr>
              <a:t>Solubility in water is 0.46 mg/L </a:t>
            </a:r>
          </a:p>
          <a:p>
            <a:pPr marL="1428750" lvl="2" indent="-514350">
              <a:buFont typeface="Wingdings" pitchFamily="2" charset="2"/>
              <a:buChar char="v"/>
            </a:pPr>
            <a:r>
              <a:rPr lang="en-US" dirty="0" smtClean="0">
                <a:latin typeface="Times New Roman" pitchFamily="18" charset="0"/>
                <a:cs typeface="Times New Roman" pitchFamily="18" charset="0"/>
              </a:rPr>
              <a:t>Melting Point - 62.9 °C </a:t>
            </a:r>
          </a:p>
          <a:p>
            <a:pPr marL="1428750" lvl="2" indent="-514350">
              <a:buFont typeface="Wingdings" pitchFamily="2" charset="2"/>
              <a:buChar char="v"/>
            </a:pPr>
            <a:r>
              <a:rPr lang="en-US" dirty="0" smtClean="0">
                <a:latin typeface="Times New Roman" pitchFamily="18" charset="0"/>
                <a:cs typeface="Times New Roman" pitchFamily="18" charset="0"/>
              </a:rPr>
              <a:t>Boiling Point - 271.5 °C</a:t>
            </a:r>
          </a:p>
          <a:p>
            <a:pPr marL="1428750" lvl="2" indent="-514350">
              <a:buFont typeface="Wingdings" pitchFamily="2" charset="2"/>
              <a:buChar char="v"/>
            </a:pPr>
            <a:r>
              <a:rPr lang="en-US" dirty="0" smtClean="0">
                <a:latin typeface="Times New Roman" pitchFamily="18" charset="0"/>
                <a:cs typeface="Times New Roman" pitchFamily="18" charset="0"/>
              </a:rPr>
              <a:t>Pressure – 10 mm/Hg</a:t>
            </a:r>
          </a:p>
          <a:p>
            <a:pPr marL="1428750" lvl="2" indent="-514350">
              <a:buFont typeface="Wingdings" pitchFamily="2" charset="2"/>
              <a:buChar char="v"/>
            </a:pPr>
            <a:r>
              <a:rPr lang="en-US" dirty="0" smtClean="0">
                <a:latin typeface="Times New Roman" pitchFamily="18" charset="0"/>
                <a:cs typeface="Times New Roman" pitchFamily="18" charset="0"/>
              </a:rPr>
              <a:t>Appearance – Cristal white</a:t>
            </a:r>
          </a:p>
          <a:p>
            <a:pPr marL="514350" indent="-514350">
              <a:buFont typeface="Wingdings" pitchFamily="2" charset="2"/>
              <a:buChar char="v"/>
            </a:pPr>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752599"/>
          </a:xfrm>
        </p:spPr>
        <p:txBody>
          <a:bodyPr>
            <a:normAutofit/>
          </a:bodyPr>
          <a:lstStyle/>
          <a:p>
            <a:pPr algn="l"/>
            <a:r>
              <a:rPr lang="en-US" sz="3600" dirty="0" smtClean="0">
                <a:latin typeface="Times New Roman" pitchFamily="18" charset="0"/>
                <a:cs typeface="Times New Roman" pitchFamily="18" charset="0"/>
              </a:rPr>
              <a:t>2. Chemical properties:</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4" name="Subtitle 3"/>
          <p:cNvSpPr>
            <a:spLocks noGrp="1"/>
          </p:cNvSpPr>
          <p:nvPr>
            <p:ph type="subTitle" idx="1"/>
          </p:nvPr>
        </p:nvSpPr>
        <p:spPr>
          <a:xfrm>
            <a:off x="1828800" y="838200"/>
            <a:ext cx="6553200" cy="5791200"/>
          </a:xfrm>
        </p:spPr>
        <p:txBody>
          <a:bodyPr>
            <a:normAutofit/>
          </a:bodyPr>
          <a:lstStyle/>
          <a:p>
            <a:pPr algn="l">
              <a:buFont typeface="Wingdings" pitchFamily="2" charset="2"/>
              <a:buChar char="v"/>
            </a:pPr>
            <a:endParaRPr lang="en-US" sz="3200" dirty="0" smtClean="0">
              <a:solidFill>
                <a:schemeClr val="tx1"/>
              </a:solidFill>
            </a:endParaRPr>
          </a:p>
          <a:p>
            <a:pPr algn="l">
              <a:buFont typeface="Wingdings" pitchFamily="2" charset="2"/>
              <a:buChar char="v"/>
            </a:pPr>
            <a:r>
              <a:rPr lang="en-US" sz="2400" dirty="0" smtClean="0">
                <a:solidFill>
                  <a:schemeClr val="tx1"/>
                </a:solidFill>
                <a:latin typeface="Times New Roman" pitchFamily="18" charset="0"/>
                <a:cs typeface="Times New Roman" pitchFamily="18" charset="0"/>
              </a:rPr>
              <a:t> Molecular formula - C</a:t>
            </a:r>
            <a:r>
              <a:rPr lang="en-US" sz="2400" baseline="-25000" dirty="0" smtClean="0">
                <a:solidFill>
                  <a:schemeClr val="tx1"/>
                </a:solidFill>
                <a:latin typeface="Times New Roman" pitchFamily="18" charset="0"/>
                <a:cs typeface="Times New Roman" pitchFamily="18" charset="0"/>
              </a:rPr>
              <a:t>16</a:t>
            </a:r>
            <a:r>
              <a:rPr lang="en-US" sz="2400" dirty="0" smtClean="0">
                <a:solidFill>
                  <a:schemeClr val="tx1"/>
                </a:solidFill>
                <a:latin typeface="Times New Roman" pitchFamily="18" charset="0"/>
                <a:cs typeface="Times New Roman" pitchFamily="18" charset="0"/>
              </a:rPr>
              <a:t>H</a:t>
            </a:r>
            <a:r>
              <a:rPr lang="en-US" sz="2400" baseline="-25000" dirty="0" smtClean="0">
                <a:solidFill>
                  <a:schemeClr val="tx1"/>
                </a:solidFill>
                <a:latin typeface="Times New Roman" pitchFamily="18" charset="0"/>
                <a:cs typeface="Times New Roman" pitchFamily="18" charset="0"/>
              </a:rPr>
              <a:t>32</a:t>
            </a:r>
            <a:r>
              <a:rPr lang="en-US" sz="2400" dirty="0" smtClean="0">
                <a:solidFill>
                  <a:schemeClr val="tx1"/>
                </a:solidFill>
                <a:latin typeface="Times New Roman" pitchFamily="18" charset="0"/>
                <a:cs typeface="Times New Roman" pitchFamily="18" charset="0"/>
              </a:rPr>
              <a:t>O</a:t>
            </a:r>
            <a:r>
              <a:rPr lang="en-US" sz="2400" baseline="-25000" dirty="0" smtClean="0">
                <a:solidFill>
                  <a:schemeClr val="tx1"/>
                </a:solidFill>
                <a:latin typeface="Times New Roman" pitchFamily="18" charset="0"/>
                <a:cs typeface="Times New Roman" pitchFamily="18" charset="0"/>
              </a:rPr>
              <a:t>2</a:t>
            </a:r>
            <a:endParaRPr lang="en-US" sz="2400" dirty="0" smtClean="0">
              <a:solidFill>
                <a:schemeClr val="tx1"/>
              </a:solidFill>
              <a:latin typeface="Times New Roman" pitchFamily="18" charset="0"/>
              <a:cs typeface="Times New Roman" pitchFamily="18" charset="0"/>
            </a:endParaRPr>
          </a:p>
          <a:p>
            <a:pPr algn="l">
              <a:buFont typeface="Wingdings" pitchFamily="2" charset="2"/>
              <a:buChar char="v"/>
            </a:pP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Chemical name - </a:t>
            </a:r>
            <a:r>
              <a:rPr lang="en-US" sz="2400" dirty="0" err="1" smtClean="0">
                <a:solidFill>
                  <a:schemeClr val="tx1"/>
                </a:solidFill>
                <a:latin typeface="Times New Roman" pitchFamily="18" charset="0"/>
                <a:cs typeface="Times New Roman" pitchFamily="18" charset="0"/>
              </a:rPr>
              <a:t>Hexadecanoic</a:t>
            </a:r>
            <a:r>
              <a:rPr lang="en-US" sz="2400" dirty="0" smtClean="0">
                <a:solidFill>
                  <a:schemeClr val="tx1"/>
                </a:solidFill>
                <a:latin typeface="Times New Roman" pitchFamily="18" charset="0"/>
                <a:cs typeface="Times New Roman" pitchFamily="18" charset="0"/>
              </a:rPr>
              <a:t> acid</a:t>
            </a:r>
          </a:p>
          <a:p>
            <a:pPr algn="l">
              <a:buFont typeface="Wingdings" pitchFamily="2" charset="2"/>
              <a:buChar char="v"/>
            </a:pPr>
            <a:r>
              <a:rPr lang="en-US" sz="2400" dirty="0" smtClean="0">
                <a:solidFill>
                  <a:schemeClr val="tx1"/>
                </a:solidFill>
                <a:latin typeface="Times New Roman" pitchFamily="18" charset="0"/>
                <a:cs typeface="Times New Roman" pitchFamily="18" charset="0"/>
              </a:rPr>
              <a:t> Other names - </a:t>
            </a:r>
            <a:r>
              <a:rPr lang="en-US" sz="2400" dirty="0" err="1" smtClean="0">
                <a:solidFill>
                  <a:schemeClr val="tx1"/>
                </a:solidFill>
                <a:latin typeface="Times New Roman" pitchFamily="18" charset="0"/>
                <a:cs typeface="Times New Roman" pitchFamily="18" charset="0"/>
              </a:rPr>
              <a:t>Palmitic</a:t>
            </a:r>
            <a:r>
              <a:rPr lang="en-US" sz="2400" dirty="0" smtClean="0">
                <a:solidFill>
                  <a:schemeClr val="tx1"/>
                </a:solidFill>
                <a:latin typeface="Times New Roman" pitchFamily="18" charset="0"/>
                <a:cs typeface="Times New Roman" pitchFamily="18" charset="0"/>
              </a:rPr>
              <a:t> acid</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C16:0 (Lipid numbers)</a:t>
            </a:r>
          </a:p>
          <a:p>
            <a:pPr algn="l">
              <a:buFont typeface="Wingdings" pitchFamily="2" charset="2"/>
              <a:buChar char="v"/>
            </a:pP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Molecular weight - 256.43 g·mol</a:t>
            </a:r>
            <a:r>
              <a:rPr lang="en-US" sz="2400" baseline="30000" dirty="0" smtClean="0">
                <a:solidFill>
                  <a:schemeClr val="tx1"/>
                </a:solidFill>
                <a:latin typeface="Times New Roman" pitchFamily="18" charset="0"/>
                <a:cs typeface="Times New Roman" pitchFamily="18" charset="0"/>
              </a:rPr>
              <a:t>−1</a:t>
            </a:r>
            <a:r>
              <a:rPr lang="en-US" sz="2400" dirty="0" smtClean="0">
                <a:solidFill>
                  <a:schemeClr val="tx1"/>
                </a:solidFill>
                <a:latin typeface="Times New Roman" pitchFamily="18" charset="0"/>
                <a:cs typeface="Times New Roman" pitchFamily="18" charset="0"/>
              </a:rPr>
              <a:t>  </a:t>
            </a:r>
          </a:p>
          <a:p>
            <a:pPr algn="l">
              <a:buFont typeface="Wingdings" pitchFamily="2" charset="2"/>
              <a:buChar char="v"/>
            </a:pP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Mass percentage  - C- 74.94%</a:t>
            </a:r>
          </a:p>
          <a:p>
            <a:pPr algn="l"/>
            <a:r>
              <a:rPr lang="en-US" sz="2400" dirty="0" smtClean="0">
                <a:solidFill>
                  <a:schemeClr val="tx1"/>
                </a:solidFill>
                <a:latin typeface="Times New Roman" pitchFamily="18" charset="0"/>
                <a:cs typeface="Times New Roman" pitchFamily="18" charset="0"/>
              </a:rPr>
              <a:t>				H- 12.57%</a:t>
            </a:r>
          </a:p>
          <a:p>
            <a:pPr algn="l"/>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O- 12.47%</a:t>
            </a:r>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00200"/>
          </a:xfrm>
        </p:spPr>
        <p:txBody>
          <a:bodyPr>
            <a:normAutofit fontScale="90000"/>
          </a:bodyPr>
          <a:lstStyle/>
          <a:p>
            <a:pPr algn="l">
              <a:buBlip>
                <a:blip r:embed="rId2"/>
              </a:buBlip>
            </a:pPr>
            <a:r>
              <a:rPr lang="en-US" sz="4400" dirty="0" smtClean="0"/>
              <a:t>Synthesis of </a:t>
            </a:r>
            <a:r>
              <a:rPr lang="en-US" sz="4400" dirty="0" err="1" smtClean="0"/>
              <a:t>Palmitic</a:t>
            </a:r>
            <a:r>
              <a:rPr lang="en-US" sz="4400" dirty="0" smtClean="0"/>
              <a:t> Acid:</a:t>
            </a:r>
            <a:r>
              <a:rPr lang="en-US" dirty="0" smtClean="0"/>
              <a:t/>
            </a:r>
            <a:br>
              <a:rPr lang="en-US" dirty="0" smtClean="0"/>
            </a:br>
            <a:r>
              <a:rPr lang="en-US" sz="3600" dirty="0" smtClean="0"/>
              <a:t>1. De novo synthesis</a:t>
            </a:r>
            <a:r>
              <a:rPr lang="en-US" dirty="0" smtClean="0"/>
              <a:t/>
            </a:r>
            <a:br>
              <a:rPr lang="en-US" dirty="0" smtClean="0"/>
            </a:br>
            <a:endParaRPr lang="en-US" dirty="0"/>
          </a:p>
        </p:txBody>
      </p:sp>
      <p:pic>
        <p:nvPicPr>
          <p:cNvPr id="4" name="Content Placeholder 3" descr="22538338_1443197852399913_467806290_n.png"/>
          <p:cNvPicPr>
            <a:picLocks noGrp="1" noChangeAspect="1"/>
          </p:cNvPicPr>
          <p:nvPr>
            <p:ph idx="1"/>
          </p:nvPr>
        </p:nvPicPr>
        <p:blipFill>
          <a:blip r:embed="rId3" cstate="print"/>
          <a:stretch>
            <a:fillRect/>
          </a:stretch>
        </p:blipFill>
        <p:spPr>
          <a:xfrm>
            <a:off x="685800" y="1371600"/>
            <a:ext cx="7772400" cy="5105400"/>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TotalTime>
  <Words>396</Words>
  <Application>Microsoft Office PowerPoint</Application>
  <PresentationFormat>On-screen Show (4:3)</PresentationFormat>
  <Paragraphs>62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Office Theme</vt:lpstr>
      <vt:lpstr>Palmitic Acid</vt:lpstr>
      <vt:lpstr>History Of Palmitic Acid:  Palmitic acid was discovered by Edmond Frémy in 1840, in saponified palm oil. This remains the primary industrial route for its production, with the triglycerides in Palm oil being hydrolysed by high temperature water, and the resulting mixture fractionally distilled to give the pure product.</vt:lpstr>
      <vt:lpstr> Chemical formula and others: Palmitic acid, or hexadecanoic acid in IUPAC nomenclature, is the most common saturated fatty acid found in animals, plants and microorganisms. Its chemical formula is CH3(CH2)14COOH, and its C:D is 16:0. As its name indicates, it is a major component of the oil from the fruit of oil palms. Palmitic acid can also be found in meats, cheeses, butter, and dairy products. Palmitate is the salts and esters of palmitic Acid   </vt:lpstr>
      <vt:lpstr>Sources of  Palmitic Acid: Excess carbohydrates in the body are converted to palmitic acid. Palmitic acid is the first fatty acid produced during fatty acid synthesis and is the precursor to longer fatty acids. As a consequence, palmitic acid is a major body component of animals. In humans, one analysis found it to make up 21–30% of human depot fat, and it is a major, but highly variable, lipid component of human breast milk. It is naturally present in:</vt:lpstr>
      <vt:lpstr>Structure of Palmitic Acid </vt:lpstr>
      <vt:lpstr>Properties of Palmitic Acid: </vt:lpstr>
      <vt:lpstr>PowerPoint Presentation</vt:lpstr>
      <vt:lpstr>2. Chemical properties:  </vt:lpstr>
      <vt:lpstr>Synthesis of Palmitic Acid: 1. De novo synthesis </vt:lpstr>
      <vt:lpstr>2. Saponification of palmitic acid to produce soap and glycerol </vt:lpstr>
      <vt:lpstr>Uses of palmitic acid: </vt:lpstr>
      <vt:lpstr>Hydrogenation of palmitic acid yields cetyl alcohol, which is used to produce detergents and cosmetics. Recently, a long-acting antipsychotic medication, paliperidone palmitate , used in the treatment of schizophrenia, has been synthesized using the oily palmitate ester as a long-acting release carrier medium when injected intramuscularly.  The underlying method of drug delivery is similar to that used with decanoic acid to deliver long-acting depot medication, in particular, neuroleptics such as haloperidol decanoate. </vt:lpstr>
      <vt:lpstr>Health hazards</vt:lpstr>
      <vt:lpstr> Storage condition: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Palmitic Acid</dc:title>
  <dc:creator>user</dc:creator>
  <cp:lastModifiedBy>Acer</cp:lastModifiedBy>
  <cp:revision>30</cp:revision>
  <dcterms:created xsi:type="dcterms:W3CDTF">2017-10-16T16:58:29Z</dcterms:created>
  <dcterms:modified xsi:type="dcterms:W3CDTF">2020-04-19T06:08:46Z</dcterms:modified>
</cp:coreProperties>
</file>