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58" r:id="rId3"/>
    <p:sldId id="270" r:id="rId4"/>
    <p:sldId id="263" r:id="rId5"/>
    <p:sldId id="268" r:id="rId6"/>
    <p:sldId id="261" r:id="rId7"/>
    <p:sldId id="260" r:id="rId8"/>
    <p:sldId id="273" r:id="rId9"/>
    <p:sldId id="264" r:id="rId10"/>
    <p:sldId id="265" r:id="rId11"/>
    <p:sldId id="262" r:id="rId12"/>
    <p:sldId id="269" r:id="rId13"/>
    <p:sldId id="27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699E8DF3-1099-4C53-9F55-9812249C99E2}" type="datetimeFigureOut">
              <a:rPr lang="en-US" smtClean="0"/>
              <a:t>4/19/2020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3E6355B6-E832-4753-A2B9-A766DC74839B}" type="slidenum">
              <a:rPr lang="en-US" smtClean="0"/>
              <a:t>‹#›</a:t>
            </a:fld>
            <a:endParaRPr lang="en-US"/>
          </a:p>
        </p:txBody>
      </p:sp>
    </p:spTree>
    <p:extLst>
      <p:ext uri="{BB962C8B-B14F-4D97-AF65-F5344CB8AC3E}">
        <p14:creationId xmlns:p14="http://schemas.microsoft.com/office/powerpoint/2010/main" val="1761624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9E8DF3-1099-4C53-9F55-9812249C99E2}"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E6355B6-E832-4753-A2B9-A766DC74839B}" type="slidenum">
              <a:rPr lang="en-US" smtClean="0"/>
              <a:t>‹#›</a:t>
            </a:fld>
            <a:endParaRPr lang="en-US"/>
          </a:p>
        </p:txBody>
      </p:sp>
    </p:spTree>
    <p:extLst>
      <p:ext uri="{BB962C8B-B14F-4D97-AF65-F5344CB8AC3E}">
        <p14:creationId xmlns:p14="http://schemas.microsoft.com/office/powerpoint/2010/main" val="3212450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9E8DF3-1099-4C53-9F55-9812249C99E2}"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E6355B6-E832-4753-A2B9-A766DC74839B}" type="slidenum">
              <a:rPr lang="en-US" smtClean="0"/>
              <a:t>‹#›</a:t>
            </a:fld>
            <a:endParaRPr lang="en-US"/>
          </a:p>
        </p:txBody>
      </p:sp>
    </p:spTree>
    <p:extLst>
      <p:ext uri="{BB962C8B-B14F-4D97-AF65-F5344CB8AC3E}">
        <p14:creationId xmlns:p14="http://schemas.microsoft.com/office/powerpoint/2010/main" val="3912015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9E8DF3-1099-4C53-9F55-9812249C99E2}"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E6355B6-E832-4753-A2B9-A766DC74839B}" type="slidenum">
              <a:rPr lang="en-US" smtClean="0"/>
              <a:t>‹#›</a:t>
            </a:fld>
            <a:endParaRPr lang="en-US"/>
          </a:p>
        </p:txBody>
      </p:sp>
    </p:spTree>
    <p:extLst>
      <p:ext uri="{BB962C8B-B14F-4D97-AF65-F5344CB8AC3E}">
        <p14:creationId xmlns:p14="http://schemas.microsoft.com/office/powerpoint/2010/main" val="11873541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9E8DF3-1099-4C53-9F55-9812249C99E2}"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E6355B6-E832-4753-A2B9-A766DC74839B}" type="slidenum">
              <a:rPr lang="en-US" smtClean="0"/>
              <a:t>‹#›</a:t>
            </a:fld>
            <a:endParaRPr lang="en-US"/>
          </a:p>
        </p:txBody>
      </p:sp>
    </p:spTree>
    <p:extLst>
      <p:ext uri="{BB962C8B-B14F-4D97-AF65-F5344CB8AC3E}">
        <p14:creationId xmlns:p14="http://schemas.microsoft.com/office/powerpoint/2010/main" val="25103897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9E8DF3-1099-4C53-9F55-9812249C99E2}" type="datetimeFigureOut">
              <a:rPr lang="en-US" smtClean="0"/>
              <a:t>4/19/2020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6355B6-E832-4753-A2B9-A766DC74839B}" type="slidenum">
              <a:rPr lang="en-US" smtClean="0"/>
              <a:t>‹#›</a:t>
            </a:fld>
            <a:endParaRPr lang="en-US"/>
          </a:p>
        </p:txBody>
      </p:sp>
    </p:spTree>
    <p:extLst>
      <p:ext uri="{BB962C8B-B14F-4D97-AF65-F5344CB8AC3E}">
        <p14:creationId xmlns:p14="http://schemas.microsoft.com/office/powerpoint/2010/main" val="16252338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9E8DF3-1099-4C53-9F55-9812249C99E2}" type="datetimeFigureOut">
              <a:rPr lang="en-US" smtClean="0"/>
              <a:t>4/19/2020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3E6355B6-E832-4753-A2B9-A766DC74839B}" type="slidenum">
              <a:rPr lang="en-US" smtClean="0"/>
              <a:t>‹#›</a:t>
            </a:fld>
            <a:endParaRPr lang="en-US"/>
          </a:p>
        </p:txBody>
      </p:sp>
    </p:spTree>
    <p:extLst>
      <p:ext uri="{BB962C8B-B14F-4D97-AF65-F5344CB8AC3E}">
        <p14:creationId xmlns:p14="http://schemas.microsoft.com/office/powerpoint/2010/main" val="4083555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699E8DF3-1099-4C53-9F55-9812249C99E2}"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355B6-E832-4753-A2B9-A766DC74839B}" type="slidenum">
              <a:rPr lang="en-US" smtClean="0"/>
              <a:t>‹#›</a:t>
            </a:fld>
            <a:endParaRPr lang="en-US"/>
          </a:p>
        </p:txBody>
      </p:sp>
    </p:spTree>
    <p:extLst>
      <p:ext uri="{BB962C8B-B14F-4D97-AF65-F5344CB8AC3E}">
        <p14:creationId xmlns:p14="http://schemas.microsoft.com/office/powerpoint/2010/main" val="24435208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699E8DF3-1099-4C53-9F55-9812249C99E2}"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E6355B6-E832-4753-A2B9-A766DC74839B}" type="slidenum">
              <a:rPr lang="en-US" smtClean="0"/>
              <a:t>‹#›</a:t>
            </a:fld>
            <a:endParaRPr lang="en-US"/>
          </a:p>
        </p:txBody>
      </p:sp>
    </p:spTree>
    <p:extLst>
      <p:ext uri="{BB962C8B-B14F-4D97-AF65-F5344CB8AC3E}">
        <p14:creationId xmlns:p14="http://schemas.microsoft.com/office/powerpoint/2010/main" val="1422045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99E8DF3-1099-4C53-9F55-9812249C99E2}"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355B6-E832-4753-A2B9-A766DC74839B}" type="slidenum">
              <a:rPr lang="en-US" smtClean="0"/>
              <a:t>‹#›</a:t>
            </a:fld>
            <a:endParaRPr lang="en-US"/>
          </a:p>
        </p:txBody>
      </p:sp>
    </p:spTree>
    <p:extLst>
      <p:ext uri="{BB962C8B-B14F-4D97-AF65-F5344CB8AC3E}">
        <p14:creationId xmlns:p14="http://schemas.microsoft.com/office/powerpoint/2010/main" val="340923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9E8DF3-1099-4C53-9F55-9812249C99E2}"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E6355B6-E832-4753-A2B9-A766DC74839B}" type="slidenum">
              <a:rPr lang="en-US" smtClean="0"/>
              <a:t>‹#›</a:t>
            </a:fld>
            <a:endParaRPr lang="en-US"/>
          </a:p>
        </p:txBody>
      </p:sp>
    </p:spTree>
    <p:extLst>
      <p:ext uri="{BB962C8B-B14F-4D97-AF65-F5344CB8AC3E}">
        <p14:creationId xmlns:p14="http://schemas.microsoft.com/office/powerpoint/2010/main" val="1438870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9E8DF3-1099-4C53-9F55-9812249C99E2}"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355B6-E832-4753-A2B9-A766DC74839B}" type="slidenum">
              <a:rPr lang="en-US" smtClean="0"/>
              <a:t>‹#›</a:t>
            </a:fld>
            <a:endParaRPr lang="en-US"/>
          </a:p>
        </p:txBody>
      </p:sp>
    </p:spTree>
    <p:extLst>
      <p:ext uri="{BB962C8B-B14F-4D97-AF65-F5344CB8AC3E}">
        <p14:creationId xmlns:p14="http://schemas.microsoft.com/office/powerpoint/2010/main" val="3622528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99E8DF3-1099-4C53-9F55-9812249C99E2}" type="datetimeFigureOut">
              <a:rPr lang="en-US" smtClean="0"/>
              <a:t>4/19/2020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6355B6-E832-4753-A2B9-A766DC74839B}" type="slidenum">
              <a:rPr lang="en-US" smtClean="0"/>
              <a:t>‹#›</a:t>
            </a:fld>
            <a:endParaRPr lang="en-US"/>
          </a:p>
        </p:txBody>
      </p:sp>
    </p:spTree>
    <p:extLst>
      <p:ext uri="{BB962C8B-B14F-4D97-AF65-F5344CB8AC3E}">
        <p14:creationId xmlns:p14="http://schemas.microsoft.com/office/powerpoint/2010/main" val="3645997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99E8DF3-1099-4C53-9F55-9812249C99E2}" type="datetimeFigureOut">
              <a:rPr lang="en-US" smtClean="0"/>
              <a:t>4/19/2020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6355B6-E832-4753-A2B9-A766DC74839B}" type="slidenum">
              <a:rPr lang="en-US" smtClean="0"/>
              <a:t>‹#›</a:t>
            </a:fld>
            <a:endParaRPr lang="en-US"/>
          </a:p>
        </p:txBody>
      </p:sp>
    </p:spTree>
    <p:extLst>
      <p:ext uri="{BB962C8B-B14F-4D97-AF65-F5344CB8AC3E}">
        <p14:creationId xmlns:p14="http://schemas.microsoft.com/office/powerpoint/2010/main" val="1607811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9E8DF3-1099-4C53-9F55-9812249C99E2}" type="datetimeFigureOut">
              <a:rPr lang="en-US" smtClean="0"/>
              <a:t>4/19/2020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3E6355B6-E832-4753-A2B9-A766DC74839B}" type="slidenum">
              <a:rPr lang="en-US" smtClean="0"/>
              <a:t>‹#›</a:t>
            </a:fld>
            <a:endParaRPr lang="en-US"/>
          </a:p>
        </p:txBody>
      </p:sp>
    </p:spTree>
    <p:extLst>
      <p:ext uri="{BB962C8B-B14F-4D97-AF65-F5344CB8AC3E}">
        <p14:creationId xmlns:p14="http://schemas.microsoft.com/office/powerpoint/2010/main" val="1600983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9E8DF3-1099-4C53-9F55-9812249C99E2}"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E6355B6-E832-4753-A2B9-A766DC74839B}" type="slidenum">
              <a:rPr lang="en-US" smtClean="0"/>
              <a:t>‹#›</a:t>
            </a:fld>
            <a:endParaRPr lang="en-US"/>
          </a:p>
        </p:txBody>
      </p:sp>
    </p:spTree>
    <p:extLst>
      <p:ext uri="{BB962C8B-B14F-4D97-AF65-F5344CB8AC3E}">
        <p14:creationId xmlns:p14="http://schemas.microsoft.com/office/powerpoint/2010/main" val="661917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9E8DF3-1099-4C53-9F55-9812249C99E2}"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E6355B6-E832-4753-A2B9-A766DC74839B}" type="slidenum">
              <a:rPr lang="en-US" smtClean="0"/>
              <a:t>‹#›</a:t>
            </a:fld>
            <a:endParaRPr lang="en-US"/>
          </a:p>
        </p:txBody>
      </p:sp>
    </p:spTree>
    <p:extLst>
      <p:ext uri="{BB962C8B-B14F-4D97-AF65-F5344CB8AC3E}">
        <p14:creationId xmlns:p14="http://schemas.microsoft.com/office/powerpoint/2010/main" val="1200387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699E8DF3-1099-4C53-9F55-9812249C99E2}" type="datetimeFigureOut">
              <a:rPr lang="en-US" smtClean="0"/>
              <a:t>4/19/2020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3E6355B6-E832-4753-A2B9-A766DC74839B}" type="slidenum">
              <a:rPr lang="en-US" smtClean="0"/>
              <a:t>‹#›</a:t>
            </a:fld>
            <a:endParaRPr lang="en-US"/>
          </a:p>
        </p:txBody>
      </p:sp>
    </p:spTree>
    <p:extLst>
      <p:ext uri="{BB962C8B-B14F-4D97-AF65-F5344CB8AC3E}">
        <p14:creationId xmlns:p14="http://schemas.microsoft.com/office/powerpoint/2010/main" val="27275889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6600" b="1" dirty="0">
                <a:latin typeface="Times New Roman" panose="02020603050405020304" pitchFamily="18" charset="0"/>
                <a:cs typeface="Times New Roman" panose="02020603050405020304" pitchFamily="18" charset="0"/>
              </a:rPr>
              <a:t>Acetic acid</a:t>
            </a:r>
            <a:endParaRPr lang="en-US" sz="6600" b="1" dirty="0"/>
          </a:p>
        </p:txBody>
      </p:sp>
    </p:spTree>
    <p:extLst>
      <p:ext uri="{BB962C8B-B14F-4D97-AF65-F5344CB8AC3E}">
        <p14:creationId xmlns:p14="http://schemas.microsoft.com/office/powerpoint/2010/main" val="1587225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076" y="1089578"/>
            <a:ext cx="8761413" cy="706964"/>
          </a:xfrm>
        </p:spPr>
        <p:txBody>
          <a:bodyPr/>
          <a:lstStyle/>
          <a:p>
            <a:r>
              <a:rPr lang="en-US" sz="4800" b="1" dirty="0">
                <a:latin typeface="Times New Roman" panose="02020603050405020304" pitchFamily="18" charset="0"/>
                <a:cs typeface="Times New Roman" panose="02020603050405020304" pitchFamily="18" charset="0"/>
              </a:rPr>
              <a:t>Common uses of acetic acid:</a:t>
            </a:r>
            <a:r>
              <a:rPr lang="en-US" dirty="0"/>
              <a:t/>
            </a:r>
            <a:br>
              <a:rPr lang="en-US" dirty="0"/>
            </a:br>
            <a:endParaRPr lang="en-US" dirty="0"/>
          </a:p>
        </p:txBody>
      </p:sp>
      <p:sp>
        <p:nvSpPr>
          <p:cNvPr id="3" name="Content Placeholder 2"/>
          <p:cNvSpPr>
            <a:spLocks noGrp="1"/>
          </p:cNvSpPr>
          <p:nvPr>
            <p:ph idx="1"/>
          </p:nvPr>
        </p:nvSpPr>
        <p:spPr>
          <a:xfrm>
            <a:off x="1122830" y="2307286"/>
            <a:ext cx="8825659" cy="3416300"/>
          </a:xfrm>
        </p:spPr>
        <p:txBody>
          <a:bodyPr/>
          <a:lstStyle/>
          <a:p>
            <a:r>
              <a:rPr lang="en-US" sz="2400" dirty="0" smtClean="0">
                <a:latin typeface="Times New Roman" panose="02020603050405020304" pitchFamily="18" charset="0"/>
                <a:cs typeface="Times New Roman" panose="02020603050405020304" pitchFamily="18" charset="0"/>
              </a:rPr>
              <a:t>Acetic </a:t>
            </a:r>
            <a:r>
              <a:rPr lang="en-US" sz="2400" dirty="0">
                <a:latin typeface="Times New Roman" panose="02020603050405020304" pitchFamily="18" charset="0"/>
                <a:cs typeface="Times New Roman" panose="02020603050405020304" pitchFamily="18" charset="0"/>
              </a:rPr>
              <a:t>acid is used as coagulant in the manufacture of rubber.</a:t>
            </a:r>
          </a:p>
          <a:p>
            <a:r>
              <a:rPr lang="en-US" sz="2400" dirty="0">
                <a:latin typeface="Times New Roman" panose="02020603050405020304" pitchFamily="18" charset="0"/>
                <a:cs typeface="Times New Roman" panose="02020603050405020304" pitchFamily="18" charset="0"/>
              </a:rPr>
              <a:t>It is used in the manufacture of various dye stuffs and perfumes.</a:t>
            </a:r>
          </a:p>
          <a:p>
            <a:r>
              <a:rPr lang="en-US" sz="2400" dirty="0">
                <a:latin typeface="Times New Roman" panose="02020603050405020304" pitchFamily="18" charset="0"/>
                <a:cs typeface="Times New Roman" panose="02020603050405020304" pitchFamily="18" charset="0"/>
              </a:rPr>
              <a:t>It is used in the manufacture of rayon </a:t>
            </a:r>
            <a:r>
              <a:rPr lang="en-US" sz="2400" dirty="0" err="1">
                <a:latin typeface="Times New Roman" panose="02020603050405020304" pitchFamily="18" charset="0"/>
                <a:cs typeface="Times New Roman" panose="02020603050405020304" pitchFamily="18" charset="0"/>
              </a:rPr>
              <a:t>fibre</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It is used as a solvent</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used </a:t>
            </a:r>
            <a:r>
              <a:rPr lang="en-US" sz="2400" dirty="0">
                <a:latin typeface="Times New Roman" panose="02020603050405020304" pitchFamily="18" charset="0"/>
                <a:cs typeface="Times New Roman" panose="02020603050405020304" pitchFamily="18" charset="0"/>
              </a:rPr>
              <a:t>as an ingredient in plastic, vinegar, lacquers and is a preservative itself.</a:t>
            </a:r>
          </a:p>
          <a:p>
            <a:endParaRPr lang="en-US" sz="2400" dirty="0">
              <a:latin typeface="Times New Roman" panose="02020603050405020304" pitchFamily="18" charset="0"/>
              <a:cs typeface="Times New Roman" panose="02020603050405020304" pitchFamily="18" charset="0"/>
            </a:endParaRPr>
          </a:p>
        </p:txBody>
      </p:sp>
      <p:pic>
        <p:nvPicPr>
          <p:cNvPr id="4" name="Picture 3" descr="C:\Users\USER\Desktop\Big Momma\School\Science\Cucumber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1245" y="4791915"/>
            <a:ext cx="1919948" cy="19566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38255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latin typeface="Times New Roman" panose="02020603050405020304" pitchFamily="18" charset="0"/>
                <a:cs typeface="Times New Roman" panose="02020603050405020304" pitchFamily="18" charset="0"/>
              </a:rPr>
              <a:t>Why is acetic acid so important?</a:t>
            </a:r>
          </a:p>
        </p:txBody>
      </p:sp>
      <p:sp>
        <p:nvSpPr>
          <p:cNvPr id="3" name="Content Placeholder 2"/>
          <p:cNvSpPr>
            <a:spLocks noGrp="1"/>
          </p:cNvSpPr>
          <p:nvPr>
            <p:ph idx="1"/>
          </p:nvPr>
        </p:nvSpPr>
        <p:spPr>
          <a:xfrm>
            <a:off x="1154954" y="2397437"/>
            <a:ext cx="8825659" cy="3954733"/>
          </a:xfrm>
        </p:spPr>
        <p:txBody>
          <a:bodyPr/>
          <a:lstStyle/>
          <a:p>
            <a:pPr marL="0" indent="0">
              <a:buNone/>
            </a:pPr>
            <a:r>
              <a:rPr lang="en-US" sz="2400" dirty="0">
                <a:latin typeface="Times New Roman" panose="02020603050405020304" pitchFamily="18" charset="0"/>
                <a:cs typeface="Times New Roman" panose="02020603050405020304" pitchFamily="18" charset="0"/>
              </a:rPr>
              <a:t>Acetic acid can produce vinegar and is a fermenting substance itself. It can help future colonies to keep their food fresh and healthy for a long time without rotting. Acetic acid is also an ingredient in plastic, which is very useful in making different gadgets and tools.</a:t>
            </a:r>
            <a:endParaRPr lang="en-SG" sz="2400" dirty="0">
              <a:latin typeface="Times New Roman" panose="02020603050405020304" pitchFamily="18" charset="0"/>
              <a:cs typeface="Times New Roman" panose="02020603050405020304" pitchFamily="18" charset="0"/>
            </a:endParaRPr>
          </a:p>
          <a:p>
            <a:endParaRPr lang="en-US" dirty="0"/>
          </a:p>
        </p:txBody>
      </p:sp>
      <p:pic>
        <p:nvPicPr>
          <p:cNvPr id="4" name="Picture 3" descr="Buy Oil &amp; Vinegar Bottle From Occa Ho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8593" y="4008884"/>
            <a:ext cx="2523591" cy="2523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556865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latin typeface="Times New Roman" panose="02020603050405020304" pitchFamily="18" charset="0"/>
                <a:cs typeface="Times New Roman" panose="02020603050405020304" pitchFamily="18" charset="0"/>
              </a:rPr>
              <a:t>Toxicities</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7985" y="2743200"/>
            <a:ext cx="8825659" cy="3309870"/>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The patient survived the intoxication by use of hemodialysis and intensive care </a:t>
            </a:r>
            <a:r>
              <a:rPr lang="en-US" sz="2400" dirty="0" smtClean="0">
                <a:latin typeface="Times New Roman" panose="02020603050405020304" pitchFamily="18" charset="0"/>
                <a:cs typeface="Times New Roman" panose="02020603050405020304" pitchFamily="18" charset="0"/>
              </a:rPr>
              <a:t>therapy. Acetic </a:t>
            </a:r>
            <a:r>
              <a:rPr lang="en-US" sz="2400" dirty="0">
                <a:latin typeface="Times New Roman" panose="02020603050405020304" pitchFamily="18" charset="0"/>
                <a:cs typeface="Times New Roman" panose="02020603050405020304" pitchFamily="18" charset="0"/>
              </a:rPr>
              <a:t>acid has shown no evidence of mutagenic activity with or without metabolic </a:t>
            </a:r>
            <a:r>
              <a:rPr lang="en-US" sz="2400" dirty="0" smtClean="0">
                <a:latin typeface="Times New Roman" panose="02020603050405020304" pitchFamily="18" charset="0"/>
                <a:cs typeface="Times New Roman" panose="02020603050405020304" pitchFamily="18" charset="0"/>
              </a:rPr>
              <a:t>activation. It was </a:t>
            </a:r>
            <a:r>
              <a:rPr lang="en-US" sz="2400" dirty="0">
                <a:latin typeface="Times New Roman" panose="02020603050405020304" pitchFamily="18" charset="0"/>
                <a:cs typeface="Times New Roman" panose="02020603050405020304" pitchFamily="18" charset="0"/>
              </a:rPr>
              <a:t>harmful to aquatic life. High concentrations produced </a:t>
            </a:r>
            <a:r>
              <a:rPr lang="en-US" sz="2400" dirty="0" smtClean="0">
                <a:latin typeface="Times New Roman" panose="02020603050405020304" pitchFamily="18" charset="0"/>
                <a:cs typeface="Times New Roman" panose="02020603050405020304" pitchFamily="18" charset="0"/>
              </a:rPr>
              <a:t>oxidizing </a:t>
            </a:r>
            <a:r>
              <a:rPr lang="en-US" sz="2400" dirty="0">
                <a:latin typeface="Times New Roman" panose="02020603050405020304" pitchFamily="18" charset="0"/>
                <a:cs typeface="Times New Roman" panose="02020603050405020304" pitchFamily="18" charset="0"/>
              </a:rPr>
              <a:t>bacteria, inhibiting oxygen </a:t>
            </a:r>
            <a:r>
              <a:rPr lang="en-US" sz="2400" dirty="0" smtClean="0">
                <a:latin typeface="Times New Roman" panose="02020603050405020304" pitchFamily="18" charset="0"/>
                <a:cs typeface="Times New Roman" panose="02020603050405020304" pitchFamily="18" charset="0"/>
              </a:rPr>
              <a:t>demand.</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80045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latin typeface="Times New Roman" panose="02020603050405020304" pitchFamily="18" charset="0"/>
                <a:cs typeface="Times New Roman" panose="02020603050405020304" pitchFamily="18" charset="0"/>
              </a:rPr>
              <a:t>Conclusion</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Acetic acid is one of the simplest carboxylic acids. It is an important chemical reagent and industrial chemical that is used in the production of plastic soft drink bottles, photographic </a:t>
            </a:r>
            <a:r>
              <a:rPr lang="en-US" sz="2400" dirty="0" smtClean="0">
                <a:latin typeface="Times New Roman" panose="02020603050405020304" pitchFamily="18" charset="0"/>
                <a:cs typeface="Times New Roman" panose="02020603050405020304" pitchFamily="18" charset="0"/>
              </a:rPr>
              <a:t>film </a:t>
            </a:r>
            <a:r>
              <a:rPr lang="en-US" sz="2400" dirty="0">
                <a:latin typeface="Times New Roman" panose="02020603050405020304" pitchFamily="18" charset="0"/>
                <a:cs typeface="Times New Roman" panose="02020603050405020304" pitchFamily="18" charset="0"/>
              </a:rPr>
              <a:t>as well as many synthetic </a:t>
            </a:r>
            <a:r>
              <a:rPr lang="en-US" sz="2400" dirty="0" err="1">
                <a:latin typeface="Times New Roman" panose="02020603050405020304" pitchFamily="18" charset="0"/>
                <a:cs typeface="Times New Roman" panose="02020603050405020304" pitchFamily="18" charset="0"/>
              </a:rPr>
              <a:t>fibres</a:t>
            </a:r>
            <a:r>
              <a:rPr lang="en-US" sz="2400" dirty="0">
                <a:latin typeface="Times New Roman" panose="02020603050405020304" pitchFamily="18" charset="0"/>
                <a:cs typeface="Times New Roman" panose="02020603050405020304" pitchFamily="18" charset="0"/>
              </a:rPr>
              <a:t> and fabrics</a:t>
            </a:r>
            <a:r>
              <a:rPr lang="en-US" sz="2400" dirty="0" smtClean="0">
                <a:latin typeface="Times New Roman" panose="02020603050405020304" pitchFamily="18" charset="0"/>
                <a:cs typeface="Times New Roman" panose="02020603050405020304" pitchFamily="18" charset="0"/>
              </a:rPr>
              <a:t>. It is </a:t>
            </a:r>
            <a:r>
              <a:rPr lang="en-US" sz="2400" dirty="0">
                <a:latin typeface="Times New Roman" panose="02020603050405020304" pitchFamily="18" charset="0"/>
                <a:cs typeface="Times New Roman" panose="02020603050405020304" pitchFamily="18" charset="0"/>
              </a:rPr>
              <a:t>also a component of the vaginal lubrication of humans and other primates, where </a:t>
            </a:r>
            <a:r>
              <a:rPr lang="en-US" sz="2400" dirty="0" smtClean="0">
                <a:latin typeface="Times New Roman" panose="02020603050405020304" pitchFamily="18" charset="0"/>
                <a:cs typeface="Times New Roman" panose="02020603050405020304" pitchFamily="18" charset="0"/>
              </a:rPr>
              <a:t>appears </a:t>
            </a:r>
            <a:r>
              <a:rPr lang="en-US" sz="2400" dirty="0">
                <a:latin typeface="Times New Roman" panose="02020603050405020304" pitchFamily="18" charset="0"/>
                <a:cs typeface="Times New Roman" panose="02020603050405020304" pitchFamily="18" charset="0"/>
              </a:rPr>
              <a:t>to serve as a mild antibacterial agent.</a:t>
            </a:r>
          </a:p>
        </p:txBody>
      </p:sp>
    </p:spTree>
    <p:extLst>
      <p:ext uri="{BB962C8B-B14F-4D97-AF65-F5344CB8AC3E}">
        <p14:creationId xmlns:p14="http://schemas.microsoft.com/office/powerpoint/2010/main" val="3939063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latin typeface="Times New Roman" panose="02020603050405020304" pitchFamily="18" charset="0"/>
                <a:cs typeface="Times New Roman" panose="02020603050405020304" pitchFamily="18" charset="0"/>
              </a:rPr>
              <a:t>What is Acetic acid?</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54954" y="2320164"/>
            <a:ext cx="8825659" cy="4316613"/>
          </a:xfrm>
        </p:spPr>
        <p:txBody>
          <a:bodyPr>
            <a:normAutofit/>
          </a:bodyPr>
          <a:lstStyle/>
          <a:p>
            <a:pPr marL="0" indent="0">
              <a:buNone/>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acid most commonly associated with vinegar. Acetic acid is a two-carbon carboxylic acid. Its formula is: CH3COOH. It is the most commercially important organic acid and is used in the manufacture of a broad range of chemical </a:t>
            </a:r>
            <a:r>
              <a:rPr lang="en-US" sz="2400" dirty="0" smtClean="0">
                <a:latin typeface="Times New Roman" panose="02020603050405020304" pitchFamily="18" charset="0"/>
                <a:cs typeface="Times New Roman" panose="02020603050405020304" pitchFamily="18" charset="0"/>
              </a:rPr>
              <a:t>products.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75332" y="3908872"/>
            <a:ext cx="3906538" cy="2727906"/>
          </a:xfrm>
          <a:prstGeom prst="rect">
            <a:avLst/>
          </a:prstGeom>
        </p:spPr>
      </p:pic>
    </p:spTree>
    <p:extLst>
      <p:ext uri="{BB962C8B-B14F-4D97-AF65-F5344CB8AC3E}">
        <p14:creationId xmlns:p14="http://schemas.microsoft.com/office/powerpoint/2010/main" val="26629123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latin typeface="Times New Roman" panose="02020603050405020304" pitchFamily="18" charset="0"/>
                <a:cs typeface="Times New Roman" panose="02020603050405020304" pitchFamily="18" charset="0"/>
              </a:rPr>
              <a:t>Physical properties</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54954" y="2345922"/>
            <a:ext cx="8825659" cy="4029120"/>
          </a:xfrm>
        </p:spPr>
        <p:txBody>
          <a:bodyPr>
            <a:normAutofit/>
          </a:bodyPr>
          <a:lstStyle/>
          <a:p>
            <a:r>
              <a:rPr lang="en-US" sz="2000" dirty="0">
                <a:latin typeface="Times New Roman" panose="02020603050405020304" pitchFamily="18" charset="0"/>
                <a:cs typeface="Times New Roman" panose="02020603050405020304" pitchFamily="18" charset="0"/>
              </a:rPr>
              <a:t>Formula: CH</a:t>
            </a:r>
            <a:r>
              <a:rPr lang="en-US" sz="2000" baseline="-25000" dirty="0">
                <a:latin typeface="Times New Roman" panose="02020603050405020304" pitchFamily="18" charset="0"/>
                <a:cs typeface="Times New Roman" panose="02020603050405020304" pitchFamily="18" charset="0"/>
              </a:rPr>
              <a:t>3</a:t>
            </a:r>
            <a:r>
              <a:rPr lang="en-US" sz="2000" dirty="0">
                <a:latin typeface="Times New Roman" panose="02020603050405020304" pitchFamily="18" charset="0"/>
                <a:cs typeface="Times New Roman" panose="02020603050405020304" pitchFamily="18" charset="0"/>
              </a:rPr>
              <a:t>COOH</a:t>
            </a:r>
          </a:p>
          <a:p>
            <a:r>
              <a:rPr lang="en-US" sz="2000" dirty="0">
                <a:latin typeface="Times New Roman" panose="02020603050405020304" pitchFamily="18" charset="0"/>
                <a:cs typeface="Times New Roman" panose="02020603050405020304" pitchFamily="18" charset="0"/>
              </a:rPr>
              <a:t>Molar </a:t>
            </a:r>
            <a:r>
              <a:rPr lang="en-US" sz="2000" dirty="0" smtClean="0">
                <a:latin typeface="Times New Roman" panose="02020603050405020304" pitchFamily="18" charset="0"/>
                <a:cs typeface="Times New Roman" panose="02020603050405020304" pitchFamily="18" charset="0"/>
              </a:rPr>
              <a:t>mass: </a:t>
            </a:r>
            <a:r>
              <a:rPr lang="en-US" sz="2000" dirty="0">
                <a:latin typeface="Times New Roman" panose="02020603050405020304" pitchFamily="18" charset="0"/>
                <a:cs typeface="Times New Roman" panose="02020603050405020304" pitchFamily="18" charset="0"/>
              </a:rPr>
              <a:t>60.05 g/</a:t>
            </a:r>
            <a:r>
              <a:rPr lang="en-US" sz="2000" dirty="0" err="1">
                <a:latin typeface="Times New Roman" panose="02020603050405020304" pitchFamily="18" charset="0"/>
                <a:cs typeface="Times New Roman" panose="02020603050405020304" pitchFamily="18" charset="0"/>
              </a:rPr>
              <a:t>mol</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Density: 1.05 g/cm³</a:t>
            </a:r>
          </a:p>
          <a:p>
            <a:r>
              <a:rPr lang="en-US" sz="2000" dirty="0">
                <a:latin typeface="Times New Roman" panose="02020603050405020304" pitchFamily="18" charset="0"/>
                <a:cs typeface="Times New Roman" panose="02020603050405020304" pitchFamily="18" charset="0"/>
              </a:rPr>
              <a:t>Boiling point: 244.6°F (118.1°C)</a:t>
            </a:r>
          </a:p>
          <a:p>
            <a:r>
              <a:rPr lang="en-US" sz="2000" dirty="0">
                <a:latin typeface="Times New Roman" panose="02020603050405020304" pitchFamily="18" charset="0"/>
                <a:cs typeface="Times New Roman" panose="02020603050405020304" pitchFamily="18" charset="0"/>
              </a:rPr>
              <a:t>IUPAC ID: Acetic </a:t>
            </a:r>
            <a:r>
              <a:rPr lang="en-US" sz="2000" dirty="0" smtClean="0">
                <a:latin typeface="Times New Roman" panose="02020603050405020304" pitchFamily="18" charset="0"/>
                <a:cs typeface="Times New Roman" panose="02020603050405020304" pitchFamily="18" charset="0"/>
              </a:rPr>
              <a:t>acid</a:t>
            </a:r>
          </a:p>
          <a:p>
            <a:r>
              <a:rPr lang="en-US" sz="2000" dirty="0" smtClean="0">
                <a:latin typeface="Times New Roman" panose="02020603050405020304" pitchFamily="18" charset="0"/>
                <a:cs typeface="Times New Roman" panose="02020603050405020304" pitchFamily="18" charset="0"/>
              </a:rPr>
              <a:t>Properties: Liquid </a:t>
            </a:r>
            <a:r>
              <a:rPr lang="en-US" sz="2000">
                <a:latin typeface="Times New Roman" panose="02020603050405020304" pitchFamily="18" charset="0"/>
                <a:cs typeface="Times New Roman" panose="02020603050405020304" pitchFamily="18" charset="0"/>
              </a:rPr>
              <a:t>or </a:t>
            </a:r>
            <a:r>
              <a:rPr lang="en-US" sz="2000" smtClean="0">
                <a:latin typeface="Times New Roman" panose="02020603050405020304" pitchFamily="18" charset="0"/>
                <a:cs typeface="Times New Roman" panose="02020603050405020304" pitchFamily="18" charset="0"/>
              </a:rPr>
              <a:t>Solid</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Color: </a:t>
            </a:r>
            <a:r>
              <a:rPr lang="en-US" sz="2000" dirty="0" smtClean="0">
                <a:latin typeface="Times New Roman" panose="02020603050405020304" pitchFamily="18" charset="0"/>
                <a:cs typeface="Times New Roman" panose="02020603050405020304" pitchFamily="18" charset="0"/>
              </a:rPr>
              <a:t>Colorless </a:t>
            </a:r>
          </a:p>
          <a:p>
            <a:r>
              <a:rPr lang="en-US" sz="2000" dirty="0" smtClean="0">
                <a:latin typeface="Times New Roman" panose="02020603050405020304" pitchFamily="18" charset="0"/>
                <a:cs typeface="Times New Roman" panose="02020603050405020304" pitchFamily="18" charset="0"/>
              </a:rPr>
              <a:t>Odor: Having </a:t>
            </a:r>
            <a:r>
              <a:rPr lang="en-US" sz="2000" dirty="0">
                <a:latin typeface="Times New Roman" panose="02020603050405020304" pitchFamily="18" charset="0"/>
                <a:cs typeface="Times New Roman" panose="02020603050405020304" pitchFamily="18" charset="0"/>
              </a:rPr>
              <a:t>a pungent characteristic </a:t>
            </a:r>
            <a:r>
              <a:rPr lang="en-US" sz="2000" dirty="0" smtClean="0">
                <a:latin typeface="Times New Roman" panose="02020603050405020304" pitchFamily="18" charset="0"/>
                <a:cs typeface="Times New Roman" panose="02020603050405020304" pitchFamily="18" charset="0"/>
              </a:rPr>
              <a:t>odor</a:t>
            </a:r>
          </a:p>
          <a:p>
            <a:r>
              <a:rPr lang="en-US" sz="2000" dirty="0" smtClean="0">
                <a:latin typeface="Times New Roman" panose="02020603050405020304" pitchFamily="18" charset="0"/>
                <a:cs typeface="Times New Roman" panose="02020603050405020304" pitchFamily="18" charset="0"/>
              </a:rPr>
              <a:t>Taste: When </a:t>
            </a:r>
            <a:r>
              <a:rPr lang="en-US" sz="2000" dirty="0">
                <a:latin typeface="Times New Roman" panose="02020603050405020304" pitchFamily="18" charset="0"/>
                <a:cs typeface="Times New Roman" panose="02020603050405020304" pitchFamily="18" charset="0"/>
              </a:rPr>
              <a:t>diluted in water an acidic </a:t>
            </a:r>
            <a:r>
              <a:rPr lang="en-US" sz="2000" dirty="0" smtClean="0">
                <a:latin typeface="Times New Roman" panose="02020603050405020304" pitchFamily="18" charset="0"/>
                <a:cs typeface="Times New Roman" panose="02020603050405020304" pitchFamily="18" charset="0"/>
              </a:rPr>
              <a:t>taste</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46235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7833" y="652393"/>
            <a:ext cx="8761413" cy="1481071"/>
          </a:xfrm>
        </p:spPr>
        <p:txBody>
          <a:bodyPr/>
          <a:lstStyle/>
          <a:p>
            <a:pPr lvl="0"/>
            <a:r>
              <a:rPr lang="en-US" sz="4800" b="1" dirty="0">
                <a:solidFill>
                  <a:schemeClr val="bg1"/>
                </a:solidFill>
                <a:latin typeface="Times New Roman" panose="02020603050405020304" pitchFamily="18" charset="0"/>
                <a:cs typeface="Times New Roman" panose="02020603050405020304" pitchFamily="18" charset="0"/>
              </a:rPr>
              <a:t>What are the properties of </a:t>
            </a:r>
            <a:r>
              <a:rPr lang="en-US" sz="4800" b="1" dirty="0" smtClean="0">
                <a:solidFill>
                  <a:schemeClr val="bg1"/>
                </a:solidFill>
                <a:latin typeface="Times New Roman" panose="02020603050405020304" pitchFamily="18" charset="0"/>
                <a:cs typeface="Times New Roman" panose="02020603050405020304" pitchFamily="18" charset="0"/>
              </a:rPr>
              <a:t/>
            </a:r>
            <a:br>
              <a:rPr lang="en-US" sz="4800" b="1" dirty="0" smtClean="0">
                <a:solidFill>
                  <a:schemeClr val="bg1"/>
                </a:solidFill>
                <a:latin typeface="Times New Roman" panose="02020603050405020304" pitchFamily="18" charset="0"/>
                <a:cs typeface="Times New Roman" panose="02020603050405020304" pitchFamily="18" charset="0"/>
              </a:rPr>
            </a:br>
            <a:r>
              <a:rPr lang="en-US" sz="4800" b="1" dirty="0" smtClean="0">
                <a:solidFill>
                  <a:schemeClr val="bg1"/>
                </a:solidFill>
                <a:latin typeface="Times New Roman" panose="02020603050405020304" pitchFamily="18" charset="0"/>
                <a:cs typeface="Times New Roman" panose="02020603050405020304" pitchFamily="18" charset="0"/>
              </a:rPr>
              <a:t>acetic </a:t>
            </a:r>
            <a:r>
              <a:rPr lang="en-US" sz="4800" b="1" dirty="0">
                <a:solidFill>
                  <a:schemeClr val="bg1"/>
                </a:solidFill>
                <a:latin typeface="Times New Roman" panose="02020603050405020304" pitchFamily="18" charset="0"/>
                <a:cs typeface="Times New Roman" panose="02020603050405020304" pitchFamily="18" charset="0"/>
              </a:rPr>
              <a:t>acid?</a:t>
            </a:r>
            <a:r>
              <a:rPr lang="en-US" dirty="0">
                <a:solidFill>
                  <a:schemeClr val="tx1"/>
                </a:solidFill>
                <a:latin typeface="Times New Roman" panose="02020603050405020304" pitchFamily="18" charset="0"/>
                <a:cs typeface="Times New Roman" panose="02020603050405020304" pitchFamily="18" charset="0"/>
              </a:rPr>
              <a:t/>
            </a:r>
            <a:br>
              <a:rPr lang="en-US" dirty="0">
                <a:solidFill>
                  <a:schemeClr val="tx1"/>
                </a:solidFill>
                <a:latin typeface="Times New Roman" panose="02020603050405020304" pitchFamily="18" charset="0"/>
                <a:cs typeface="Times New Roman" panose="02020603050405020304" pitchFamily="18" charset="0"/>
              </a:rPr>
            </a:br>
            <a:endParaRPr lang="en-US" dirty="0"/>
          </a:p>
        </p:txBody>
      </p:sp>
      <p:sp>
        <p:nvSpPr>
          <p:cNvPr id="4" name="Rectangle 1"/>
          <p:cNvSpPr>
            <a:spLocks noChangeArrowheads="1"/>
          </p:cNvSpPr>
          <p:nvPr/>
        </p:nvSpPr>
        <p:spPr bwMode="auto">
          <a:xfrm>
            <a:off x="580943" y="2345297"/>
            <a:ext cx="10151166"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Acidic character </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When dissolved in water, acetic acid undergoes dissociation to form hydrogen (H</a:t>
            </a:r>
            <a:r>
              <a:rPr kumimoji="0" lang="en-US" sz="2400" b="0" i="0" u="none" strike="noStrike" cap="none" normalizeH="0" baseline="30000" dirty="0" smtClean="0">
                <a:ln>
                  <a:noFill/>
                </a:ln>
                <a:solidFill>
                  <a:schemeClr val="tx1"/>
                </a:solidFill>
                <a:effectLst/>
                <a:latin typeface="Times New Roman" panose="02020603050405020304" pitchFamily="18" charset="0"/>
                <a:cs typeface="Times New Roman" panose="02020603050405020304" pitchFamily="18" charset="0"/>
              </a:rPr>
              <a:t>+</a:t>
            </a:r>
            <a:r>
              <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ion. Because of the release of a proton, acetic acid has an acidic character. It turns blue litmus paper red, indicating that it is acidic in nature. However, it is a weak acid because it does not dissociate completely in aqueous solution.</a:t>
            </a: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Reaction with sodium bicarbonate</a:t>
            </a:r>
          </a:p>
          <a:p>
            <a:pPr eaLnBrk="0" fontAlgn="base" hangingPunct="0">
              <a:spcBef>
                <a:spcPct val="0"/>
              </a:spcBef>
              <a:spcAft>
                <a:spcPct val="0"/>
              </a:spcAft>
              <a:buFontTx/>
              <a:buAutoNum type="arabicPeriod" startAt="3"/>
            </a:pPr>
            <a:r>
              <a:rPr lang="en-US" sz="2400" dirty="0">
                <a:latin typeface="Times New Roman" panose="02020603050405020304" pitchFamily="18" charset="0"/>
                <a:cs typeface="Times New Roman" panose="02020603050405020304" pitchFamily="18" charset="0"/>
              </a:rPr>
              <a:t>acid reacts with sodium bicarbonate to produce carbon dioxide.</a:t>
            </a: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endPar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000" b="0" i="0" u="none" strike="noStrike" cap="none" normalizeH="0" baseline="0" dirty="0" smtClean="0">
              <a:ln>
                <a:noFill/>
              </a:ln>
              <a:solidFill>
                <a:schemeClr val="tx1"/>
              </a:solidFill>
              <a:effectLst/>
              <a:latin typeface="Arial" panose="020B0604020202020204" pitchFamily="34" charset="0"/>
            </a:endParaRPr>
          </a:p>
        </p:txBody>
      </p:sp>
      <p:pic>
        <p:nvPicPr>
          <p:cNvPr id="3074" name="Picture 2" descr="http://amrita.olabs.edu.in/userfiles/1/image/ethenoicAcidEqn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9414" y="4176499"/>
            <a:ext cx="4795026" cy="61569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http://amrita.olabs.edu.in/userfiles/1/image/ethenoicAcidEqn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90464" y="5625750"/>
            <a:ext cx="4352925" cy="8265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5779204"/>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smtClean="0">
                <a:latin typeface="Times New Roman" panose="02020603050405020304" pitchFamily="18" charset="0"/>
                <a:cs typeface="Times New Roman" panose="02020603050405020304" pitchFamily="18" charset="0"/>
              </a:rPr>
              <a:t>Chemical Synthesis</a:t>
            </a:r>
            <a:endParaRPr lang="en-US" sz="4800" dirty="0">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5190" y="2871989"/>
            <a:ext cx="8461086" cy="2949262"/>
          </a:xfrm>
          <a:prstGeom prst="rect">
            <a:avLst/>
          </a:prstGeom>
        </p:spPr>
      </p:pic>
    </p:spTree>
    <p:extLst>
      <p:ext uri="{BB962C8B-B14F-4D97-AF65-F5344CB8AC3E}">
        <p14:creationId xmlns:p14="http://schemas.microsoft.com/office/powerpoint/2010/main" val="12184014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8190" y="412124"/>
            <a:ext cx="8761413" cy="1571221"/>
          </a:xfrm>
        </p:spPr>
        <p:txBody>
          <a:bodyPr/>
          <a:lstStyle/>
          <a:p>
            <a:r>
              <a:rPr lang="en-US" sz="4800" dirty="0">
                <a:latin typeface="Times New Roman" panose="02020603050405020304" pitchFamily="18" charset="0"/>
                <a:cs typeface="Times New Roman" panose="02020603050405020304" pitchFamily="18" charset="0"/>
              </a:rPr>
              <a:t>Why would humans need acetic acid in space?</a:t>
            </a:r>
          </a:p>
        </p:txBody>
      </p:sp>
      <p:sp>
        <p:nvSpPr>
          <p:cNvPr id="3" name="Content Placeholder 2"/>
          <p:cNvSpPr>
            <a:spLocks noGrp="1"/>
          </p:cNvSpPr>
          <p:nvPr>
            <p:ph idx="1"/>
          </p:nvPr>
        </p:nvSpPr>
        <p:spPr>
          <a:xfrm>
            <a:off x="1154954" y="2415895"/>
            <a:ext cx="8825659" cy="3856116"/>
          </a:xfrm>
        </p:spPr>
        <p:txBody>
          <a:bodyPr/>
          <a:lstStyle/>
          <a:p>
            <a:pPr marL="0" indent="0">
              <a:buNone/>
            </a:pPr>
            <a:r>
              <a:rPr lang="en-US" sz="2400" dirty="0">
                <a:latin typeface="Times New Roman" panose="02020603050405020304" pitchFamily="18" charset="0"/>
                <a:cs typeface="Times New Roman" panose="02020603050405020304" pitchFamily="18" charset="0"/>
              </a:rPr>
              <a:t>It would help future colonies produce a variety of lightweight instruments for daily use from plastic or keep food fresh for a long time by fermenting it. It’s very useful in space, considering there isn’t a good climate to grow crops. </a:t>
            </a:r>
            <a:endParaRPr lang="en-SG" sz="2400" dirty="0">
              <a:latin typeface="Times New Roman" panose="02020603050405020304" pitchFamily="18" charset="0"/>
              <a:cs typeface="Times New Roman" panose="02020603050405020304" pitchFamily="18" charset="0"/>
            </a:endParaRPr>
          </a:p>
          <a:p>
            <a:pPr marL="0" indent="0">
              <a:buNone/>
            </a:pPr>
            <a:endParaRPr lang="en-US" dirty="0"/>
          </a:p>
        </p:txBody>
      </p:sp>
      <p:pic>
        <p:nvPicPr>
          <p:cNvPr id="4" name="Picture 3" descr="File:Astronaut-EV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34415" y="3971042"/>
            <a:ext cx="3148965" cy="23009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40964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5866" y="579550"/>
            <a:ext cx="8761413" cy="1300766"/>
          </a:xfrm>
        </p:spPr>
        <p:txBody>
          <a:bodyPr/>
          <a:lstStyle/>
          <a:p>
            <a:r>
              <a:rPr lang="en-US" sz="4800" dirty="0">
                <a:latin typeface="Times New Roman" panose="02020603050405020304" pitchFamily="18" charset="0"/>
                <a:cs typeface="Times New Roman" panose="02020603050405020304" pitchFamily="18" charset="0"/>
              </a:rPr>
              <a:t>What equipment is needed to produce acetic acid?</a:t>
            </a:r>
          </a:p>
        </p:txBody>
      </p:sp>
      <p:sp>
        <p:nvSpPr>
          <p:cNvPr id="3" name="Content Placeholder 2"/>
          <p:cNvSpPr>
            <a:spLocks noGrp="1"/>
          </p:cNvSpPr>
          <p:nvPr>
            <p:ph idx="1"/>
          </p:nvPr>
        </p:nvSpPr>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To produce acetic acid on a large scale, you would need to use: Filters, desalting machinery, evaporation machines and distillation equipment. It is a bit expensive, but worth it. I think it should be the one to travel to space and help humans in their daily life</a:t>
            </a:r>
            <a:r>
              <a:rPr lang="en-US" sz="2400" dirty="0" smtClean="0">
                <a:latin typeface="Times New Roman" panose="02020603050405020304" pitchFamily="18" charset="0"/>
                <a:cs typeface="Times New Roman" panose="02020603050405020304" pitchFamily="18" charset="0"/>
              </a:rPr>
              <a:t>.</a:t>
            </a:r>
            <a:endParaRPr lang="en-SG" sz="2400" dirty="0">
              <a:latin typeface="Times New Roman" panose="02020603050405020304" pitchFamily="18" charset="0"/>
              <a:cs typeface="Times New Roman" panose="02020603050405020304" pitchFamily="18" charset="0"/>
            </a:endParaRPr>
          </a:p>
        </p:txBody>
      </p:sp>
      <p:pic>
        <p:nvPicPr>
          <p:cNvPr id="4" name="Picture 3" descr="http://www.machinerywatch.com/factor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5217" y="4285892"/>
            <a:ext cx="2924980" cy="21995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402671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864" y="1050942"/>
            <a:ext cx="9238297" cy="945284"/>
          </a:xfrm>
        </p:spPr>
        <p:txBody>
          <a:bodyPr/>
          <a:lstStyle/>
          <a:p>
            <a:r>
              <a:rPr lang="en-US" sz="5400" b="1" dirty="0">
                <a:latin typeface="Times New Roman" panose="02020603050405020304" pitchFamily="18" charset="0"/>
                <a:cs typeface="Times New Roman" panose="02020603050405020304" pitchFamily="18" charset="0"/>
              </a:rPr>
              <a:t>What is the reaction of acetic acid in water?</a:t>
            </a:r>
            <a:r>
              <a:rPr lang="en-US" b="1" dirty="0"/>
              <a:t/>
            </a:r>
            <a:br>
              <a:rPr lang="en-US" b="1" dirty="0"/>
            </a:br>
            <a:endParaRPr lang="en-US" dirty="0"/>
          </a:p>
        </p:txBody>
      </p:sp>
      <p:sp>
        <p:nvSpPr>
          <p:cNvPr id="4" name="Rectangle 1"/>
          <p:cNvSpPr>
            <a:spLocks noChangeArrowheads="1"/>
          </p:cNvSpPr>
          <p:nvPr/>
        </p:nvSpPr>
        <p:spPr bwMode="auto">
          <a:xfrm>
            <a:off x="694712" y="2489201"/>
            <a:ext cx="10390599" cy="28777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When acetic acid is added to water, due to electronegativity differences of oxygen and hydrogen in —OH group of acetic acid and dipole interaction with water molecule, the acetic acid is transformed into acetate ion and H+ ion which </a:t>
            </a:r>
            <a:r>
              <a:rPr kumimoji="0" 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furthur</a:t>
            </a:r>
            <a:r>
              <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combines with water to form hydronium ion. The reaction is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The mechanism can be represented as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00" b="0" i="0" u="none" strike="noStrike" cap="none" normalizeH="0" baseline="0" dirty="0" smtClean="0">
                <a:ln>
                  <a:noFill/>
                </a:ln>
                <a:solidFill>
                  <a:schemeClr val="tx1"/>
                </a:solidFill>
                <a:effectLst/>
                <a:latin typeface="Arial" panose="020B0604020202020204" pitchFamily="34" charset="0"/>
              </a:rPr>
              <a:t>  </a:t>
            </a:r>
            <a:endParaRPr kumimoji="0" lang="en-US" sz="4500" b="0" i="0" u="none" strike="noStrike" cap="none" normalizeH="0" baseline="0" dirty="0" smtClean="0">
              <a:ln>
                <a:noFill/>
              </a:ln>
              <a:solidFill>
                <a:schemeClr val="tx1"/>
              </a:solidFill>
              <a:effectLst/>
              <a:latin typeface="Arial" panose="020B0604020202020204" pitchFamily="34" charset="0"/>
            </a:endParaRPr>
          </a:p>
        </p:txBody>
      </p:sp>
      <p:pic>
        <p:nvPicPr>
          <p:cNvPr id="1026" name="Picture 2" descr="https://qph.ec.quoracdn.net/main-qimg-52b895f4e5579f751e0b4d0620b834a3-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4605" y="4216745"/>
            <a:ext cx="4246650" cy="44954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https://qph.ec.quoracdn.net/main-qimg-2656b4f8b0098c716a9fa2dca603cd32-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9064" y="5159268"/>
            <a:ext cx="6430554" cy="13613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7639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latin typeface="Times New Roman" panose="02020603050405020304" pitchFamily="18" charset="0"/>
                <a:cs typeface="Times New Roman" panose="02020603050405020304" pitchFamily="18" charset="0"/>
              </a:rPr>
              <a:t>Acetic acid production process</a:t>
            </a:r>
          </a:p>
        </p:txBody>
      </p:sp>
      <p:sp>
        <p:nvSpPr>
          <p:cNvPr id="3" name="Content Placeholder 2"/>
          <p:cNvSpPr>
            <a:spLocks noGrp="1"/>
          </p:cNvSpPr>
          <p:nvPr>
            <p:ph idx="1"/>
          </p:nvPr>
        </p:nvSpPr>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Acetic acid is made by the process of fermenting various substances: starchy solutions, sugar solutions or wine with </a:t>
            </a:r>
            <a:r>
              <a:rPr lang="en-US" sz="2400" i="1" dirty="0" err="1">
                <a:latin typeface="Times New Roman" panose="02020603050405020304" pitchFamily="18" charset="0"/>
                <a:cs typeface="Times New Roman" panose="02020603050405020304" pitchFamily="18" charset="0"/>
              </a:rPr>
              <a:t>Acetobacter</a:t>
            </a:r>
            <a:r>
              <a:rPr lang="en-US" sz="2400" dirty="0">
                <a:latin typeface="Times New Roman" panose="02020603050405020304" pitchFamily="18" charset="0"/>
                <a:cs typeface="Times New Roman" panose="02020603050405020304" pitchFamily="18" charset="0"/>
              </a:rPr>
              <a:t> bacteria</a:t>
            </a:r>
            <a:r>
              <a:rPr lang="en-US" sz="2400" dirty="0" smtClean="0">
                <a:latin typeface="Times New Roman" panose="02020603050405020304" pitchFamily="18" charset="0"/>
                <a:cs typeface="Times New Roman" panose="02020603050405020304" pitchFamily="18" charset="0"/>
              </a:rPr>
              <a:t>.</a:t>
            </a:r>
            <a:endParaRPr lang="en-SG" sz="2400" dirty="0">
              <a:latin typeface="Times New Roman" panose="02020603050405020304" pitchFamily="18" charset="0"/>
              <a:cs typeface="Times New Roman" panose="02020603050405020304" pitchFamily="18" charset="0"/>
            </a:endParaRPr>
          </a:p>
        </p:txBody>
      </p:sp>
      <p:pic>
        <p:nvPicPr>
          <p:cNvPr id="4" name="Picture 3" descr="Acetobacter Aceti Bacter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9189" y="3601997"/>
            <a:ext cx="3580477" cy="2670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2927816"/>
      </p:ext>
    </p:extLst>
  </p:cSld>
  <p:clrMapOvr>
    <a:masterClrMapping/>
  </p:clrMapOvr>
  <p:transition spd="slow">
    <p:comb/>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spDef>
      <a:spPr>
        <a:pattFill prst="pct60">
          <a:fgClr>
            <a:schemeClr val="accent2">
              <a:lumMod val="40000"/>
              <a:lumOff val="60000"/>
            </a:schemeClr>
          </a:fgClr>
          <a:bgClr>
            <a:schemeClr val="bg1"/>
          </a:bgClr>
        </a:pattFill>
      </a:spPr>
      <a:bodyPr rtlCol="0" anchor="ctr"/>
      <a:lstStyle>
        <a:defPPr algn="ctr">
          <a:defRPr dirty="0" smtClean="0">
            <a:solidFill>
              <a:schemeClr val="tx2">
                <a:lumMod val="50000"/>
              </a:schemeClr>
            </a:solidFill>
          </a:defRPr>
        </a:defPPr>
      </a:lstStyle>
      <a:style>
        <a:lnRef idx="0">
          <a:schemeClr val="accent6"/>
        </a:lnRef>
        <a:fillRef idx="3">
          <a:schemeClr val="accent6"/>
        </a:fillRef>
        <a:effectRef idx="3">
          <a:schemeClr val="accent6"/>
        </a:effectRef>
        <a:fontRef idx="minor">
          <a:schemeClr val="lt1"/>
        </a:fontRef>
      </a:style>
    </a:spDef>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228</TotalTime>
  <Words>540</Words>
  <Application>Microsoft Office PowerPoint</Application>
  <PresentationFormat>Widescreen</PresentationFormat>
  <Paragraphs>45</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Times New Roman</vt:lpstr>
      <vt:lpstr>Wingdings 3</vt:lpstr>
      <vt:lpstr>Ion Boardroom</vt:lpstr>
      <vt:lpstr>PowerPoint Presentation</vt:lpstr>
      <vt:lpstr>What is Acetic acid?</vt:lpstr>
      <vt:lpstr>Physical properties</vt:lpstr>
      <vt:lpstr>What are the properties of  acetic acid? </vt:lpstr>
      <vt:lpstr>Chemical Synthesis</vt:lpstr>
      <vt:lpstr>Why would humans need acetic acid in space?</vt:lpstr>
      <vt:lpstr>What equipment is needed to produce acetic acid?</vt:lpstr>
      <vt:lpstr>What is the reaction of acetic acid in water? </vt:lpstr>
      <vt:lpstr>Acetic acid production process</vt:lpstr>
      <vt:lpstr>Common uses of acetic acid: </vt:lpstr>
      <vt:lpstr>Why is acetic acid so important?</vt:lpstr>
      <vt:lpstr>Toxicities</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Acer</cp:lastModifiedBy>
  <cp:revision>33</cp:revision>
  <dcterms:created xsi:type="dcterms:W3CDTF">2017-03-30T14:20:29Z</dcterms:created>
  <dcterms:modified xsi:type="dcterms:W3CDTF">2020-04-19T06:07:15Z</dcterms:modified>
</cp:coreProperties>
</file>