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4" r:id="rId2"/>
    <p:sldId id="269" r:id="rId3"/>
    <p:sldId id="266" r:id="rId4"/>
    <p:sldId id="268" r:id="rId5"/>
    <p:sldId id="270" r:id="rId6"/>
    <p:sldId id="271" r:id="rId7"/>
    <p:sldId id="277" r:id="rId8"/>
    <p:sldId id="278" r:id="rId9"/>
    <p:sldId id="272" r:id="rId10"/>
    <p:sldId id="273" r:id="rId11"/>
    <p:sldId id="274" r:id="rId12"/>
    <p:sldId id="275"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714" y="4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4/19/2020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4/19/2020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4/19/2020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en.m.wikipedia.org/wiki/Salicylic_acid"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en.m.wikipedia.org/wiki/Salix_alba"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E3AF54-4E7D-8847-BF29-6413DCA73D07}"/>
              </a:ext>
            </a:extLst>
          </p:cNvPr>
          <p:cNvSpPr>
            <a:spLocks noGrp="1"/>
          </p:cNvSpPr>
          <p:nvPr>
            <p:ph type="title"/>
          </p:nvPr>
        </p:nvSpPr>
        <p:spPr>
          <a:xfrm>
            <a:off x="3303985" y="178594"/>
            <a:ext cx="6000749" cy="2875359"/>
          </a:xfrm>
        </p:spPr>
        <p:txBody>
          <a:bodyPr>
            <a:noAutofit/>
          </a:bodyPr>
          <a:lstStyle/>
          <a:p>
            <a:r>
              <a:rPr lang="en-US" sz="6000" b="1" i="0">
                <a:solidFill>
                  <a:srgbClr val="222222"/>
                </a:solidFill>
                <a:effectLst/>
                <a:latin typeface="Algerian" pitchFamily="82" charset="0"/>
              </a:rPr>
              <a:t>Salicylic acid</a:t>
            </a:r>
            <a:r>
              <a:rPr lang="en-US" sz="6000" b="1" i="0">
                <a:solidFill>
                  <a:srgbClr val="222222"/>
                </a:solidFill>
                <a:effectLst/>
                <a:latin typeface="Linux Libertine"/>
              </a:rPr>
              <a:t/>
            </a:r>
            <a:br>
              <a:rPr lang="en-US" sz="6000" b="1" i="0">
                <a:solidFill>
                  <a:srgbClr val="222222"/>
                </a:solidFill>
                <a:effectLst/>
                <a:latin typeface="Linux Libertine"/>
              </a:rPr>
            </a:br>
            <a:endParaRPr lang="en-US" sz="6000"/>
          </a:p>
        </p:txBody>
      </p:sp>
      <p:sp>
        <p:nvSpPr>
          <p:cNvPr id="4" name="TextBox 3">
            <a:extLst>
              <a:ext uri="{FF2B5EF4-FFF2-40B4-BE49-F238E27FC236}">
                <a16:creationId xmlns:a16="http://schemas.microsoft.com/office/drawing/2014/main" xmlns="" id="{AFD3772C-AA9E-024F-B274-CDA371477921}"/>
              </a:ext>
            </a:extLst>
          </p:cNvPr>
          <p:cNvSpPr txBox="1"/>
          <p:nvPr/>
        </p:nvSpPr>
        <p:spPr>
          <a:xfrm>
            <a:off x="1281410" y="1259085"/>
            <a:ext cx="10380762" cy="2369880"/>
          </a:xfrm>
          <a:prstGeom prst="rect">
            <a:avLst/>
          </a:prstGeom>
          <a:noFill/>
        </p:spPr>
        <p:txBody>
          <a:bodyPr wrap="square">
            <a:spAutoFit/>
          </a:bodyPr>
          <a:lstStyle/>
          <a:p>
            <a:pPr marL="342900" indent="-342900">
              <a:buFont typeface="Arial" panose="020B0604020202020204" pitchFamily="34" charset="0"/>
              <a:buChar char="•"/>
            </a:pPr>
            <a:r>
              <a:rPr lang="en-US" sz="2400" b="1" i="0">
                <a:solidFill>
                  <a:schemeClr val="tx1">
                    <a:lumMod val="90000"/>
                    <a:lumOff val="10000"/>
                  </a:schemeClr>
                </a:solidFill>
                <a:effectLst/>
                <a:latin typeface="Times New Roman" panose="02020603050405020304" pitchFamily="18" charset="0"/>
                <a:cs typeface="Times New Roman" panose="02020603050405020304" pitchFamily="18" charset="0"/>
              </a:rPr>
              <a:t>Salicylic acid</a:t>
            </a:r>
            <a:r>
              <a:rPr lang="en-US" sz="2400" b="0" i="0">
                <a:solidFill>
                  <a:schemeClr val="tx1">
                    <a:lumMod val="90000"/>
                    <a:lumOff val="10000"/>
                  </a:schemeClr>
                </a:solidFill>
                <a:effectLst/>
                <a:latin typeface="Times New Roman" panose="02020603050405020304" pitchFamily="18" charset="0"/>
                <a:cs typeface="Times New Roman" panose="02020603050405020304" pitchFamily="18" charset="0"/>
              </a:rPr>
              <a:t> is a lipophillic monohydroxybenzoic acid, a type of phenolic acid, and a beta hydroxy acid(BHA). It has the formula C</a:t>
            </a:r>
            <a:r>
              <a:rPr lang="en-US" sz="2400" b="0" i="0" baseline="-25000">
                <a:solidFill>
                  <a:schemeClr val="tx1">
                    <a:lumMod val="90000"/>
                    <a:lumOff val="10000"/>
                  </a:schemeClr>
                </a:solidFill>
                <a:effectLst/>
                <a:latin typeface="Times New Roman" panose="02020603050405020304" pitchFamily="18" charset="0"/>
                <a:cs typeface="Times New Roman" panose="02020603050405020304" pitchFamily="18" charset="0"/>
              </a:rPr>
              <a:t>7</a:t>
            </a:r>
            <a:r>
              <a:rPr lang="en-US" sz="2400" b="0" i="0">
                <a:solidFill>
                  <a:schemeClr val="tx1">
                    <a:lumMod val="90000"/>
                    <a:lumOff val="10000"/>
                  </a:schemeClr>
                </a:solidFill>
                <a:effectLst/>
                <a:latin typeface="Times New Roman" panose="02020603050405020304" pitchFamily="18" charset="0"/>
                <a:cs typeface="Times New Roman" panose="02020603050405020304" pitchFamily="18" charset="0"/>
              </a:rPr>
              <a:t>H</a:t>
            </a:r>
            <a:r>
              <a:rPr lang="en-US" sz="2400" b="0" i="0" baseline="-25000">
                <a:solidFill>
                  <a:schemeClr val="tx1">
                    <a:lumMod val="90000"/>
                    <a:lumOff val="10000"/>
                  </a:schemeClr>
                </a:solidFill>
                <a:effectLst/>
                <a:latin typeface="Times New Roman" panose="02020603050405020304" pitchFamily="18" charset="0"/>
                <a:cs typeface="Times New Roman" panose="02020603050405020304" pitchFamily="18" charset="0"/>
              </a:rPr>
              <a:t>6</a:t>
            </a:r>
            <a:r>
              <a:rPr lang="en-US" sz="2400" b="0" i="0">
                <a:solidFill>
                  <a:schemeClr val="tx1">
                    <a:lumMod val="90000"/>
                    <a:lumOff val="10000"/>
                  </a:schemeClr>
                </a:solidFill>
                <a:effectLst/>
                <a:latin typeface="Times New Roman" panose="02020603050405020304" pitchFamily="18" charset="0"/>
                <a:cs typeface="Times New Roman" panose="02020603050405020304" pitchFamily="18" charset="0"/>
              </a:rPr>
              <a:t>O</a:t>
            </a:r>
            <a:r>
              <a:rPr lang="en-US" sz="2400" b="0" i="0" baseline="-25000">
                <a:solidFill>
                  <a:schemeClr val="tx1">
                    <a:lumMod val="90000"/>
                    <a:lumOff val="10000"/>
                  </a:schemeClr>
                </a:solidFill>
                <a:effectLst/>
                <a:latin typeface="Times New Roman" panose="02020603050405020304" pitchFamily="18" charset="0"/>
                <a:cs typeface="Times New Roman" panose="02020603050405020304" pitchFamily="18" charset="0"/>
              </a:rPr>
              <a:t>3</a:t>
            </a:r>
            <a:r>
              <a:rPr lang="en-US" sz="2400" b="0" i="0">
                <a:solidFill>
                  <a:schemeClr val="tx1">
                    <a:lumMod val="90000"/>
                    <a:lumOff val="10000"/>
                  </a:schemeClr>
                </a:solidFill>
                <a:effectLst/>
                <a:latin typeface="Times New Roman" panose="02020603050405020304" pitchFamily="18" charset="0"/>
                <a:cs typeface="Times New Roman" panose="02020603050405020304" pitchFamily="18" charset="0"/>
              </a:rPr>
              <a:t>. This colorless crystalline organic </a:t>
            </a:r>
            <a:r>
              <a:rPr lang="en-US" sz="2400">
                <a:solidFill>
                  <a:schemeClr val="tx1">
                    <a:lumMod val="90000"/>
                    <a:lumOff val="10000"/>
                  </a:schemeClr>
                </a:solidFill>
                <a:latin typeface="Times New Roman" panose="02020603050405020304" pitchFamily="18" charset="0"/>
                <a:cs typeface="Times New Roman" panose="02020603050405020304" pitchFamily="18" charset="0"/>
              </a:rPr>
              <a:t>acid</a:t>
            </a:r>
            <a:r>
              <a:rPr lang="en-US" sz="2400" b="0" i="0">
                <a:solidFill>
                  <a:schemeClr val="tx1">
                    <a:lumMod val="90000"/>
                    <a:lumOff val="10000"/>
                  </a:schemeClr>
                </a:solidFill>
                <a:effectLst/>
                <a:latin typeface="Times New Roman" panose="02020603050405020304" pitchFamily="18" charset="0"/>
                <a:cs typeface="Times New Roman" panose="02020603050405020304" pitchFamily="18" charset="0"/>
              </a:rPr>
              <a:t> is widely used in </a:t>
            </a:r>
            <a:r>
              <a:rPr lang="en-US" sz="2400">
                <a:solidFill>
                  <a:schemeClr val="tx1">
                    <a:lumMod val="90000"/>
                    <a:lumOff val="10000"/>
                  </a:schemeClr>
                </a:solidFill>
                <a:latin typeface="Times New Roman" panose="02020603050405020304" pitchFamily="18" charset="0"/>
                <a:cs typeface="Times New Roman" panose="02020603050405020304" pitchFamily="18" charset="0"/>
              </a:rPr>
              <a:t>organic synthesis</a:t>
            </a:r>
            <a:r>
              <a:rPr lang="en-US" sz="2400" b="0" i="0">
                <a:solidFill>
                  <a:schemeClr val="tx1">
                    <a:lumMod val="90000"/>
                    <a:lumOff val="10000"/>
                  </a:schemeClr>
                </a:solidFill>
                <a:effectLst/>
                <a:latin typeface="Times New Roman" panose="02020603050405020304" pitchFamily="18" charset="0"/>
                <a:cs typeface="Times New Roman" panose="02020603050405020304" pitchFamily="18" charset="0"/>
              </a:rPr>
              <a:t> and functions as a plant hormone. It is derived from the metabolism of salicin.</a:t>
            </a:r>
          </a:p>
          <a:p>
            <a:pPr marL="342900" indent="-342900">
              <a:buFont typeface="Arial" panose="020B0604020202020204" pitchFamily="34" charset="0"/>
              <a:buChar char="•"/>
            </a:pPr>
            <a:endParaRPr lang="en-US" sz="2400" b="0" i="0">
              <a:solidFill>
                <a:schemeClr val="tx1">
                  <a:lumMod val="90000"/>
                  <a:lumOff val="10000"/>
                </a:schemeClr>
              </a:solidFill>
              <a:effectLst/>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800" b="1">
                <a:solidFill>
                  <a:schemeClr val="tx1">
                    <a:lumMod val="90000"/>
                    <a:lumOff val="10000"/>
                  </a:schemeClr>
                </a:solidFill>
                <a:latin typeface="Times New Roman" panose="02020603050405020304" pitchFamily="18" charset="0"/>
                <a:cs typeface="Times New Roman" panose="02020603050405020304" pitchFamily="18" charset="0"/>
              </a:rPr>
              <a:t>Preferred IUPAC name:</a:t>
            </a:r>
            <a:r>
              <a:rPr lang="en-US" sz="2400" b="0" i="0">
                <a:solidFill>
                  <a:srgbClr val="222222"/>
                </a:solidFill>
                <a:effectLst/>
                <a:latin typeface="Helvetica Neue"/>
              </a:rPr>
              <a:t>2-Hydroxybenzoic acid￼￼</a:t>
            </a:r>
            <a:endParaRPr lang="en-US" sz="2400">
              <a:solidFill>
                <a:schemeClr val="tx1">
                  <a:lumMod val="90000"/>
                  <a:lumOff val="10000"/>
                </a:schemeClr>
              </a:solidFill>
              <a:latin typeface="Times New Roman" panose="02020603050405020304" pitchFamily="18" charset="0"/>
              <a:cs typeface="Times New Roman" panose="02020603050405020304" pitchFamily="18" charset="0"/>
            </a:endParaRPr>
          </a:p>
        </p:txBody>
      </p:sp>
      <p:pic>
        <p:nvPicPr>
          <p:cNvPr id="6" name="Picture 6">
            <a:extLst>
              <a:ext uri="{FF2B5EF4-FFF2-40B4-BE49-F238E27FC236}">
                <a16:creationId xmlns:a16="http://schemas.microsoft.com/office/drawing/2014/main" xmlns="" id="{549E0B4D-5F2C-E440-8A40-90A4E4AC0585}"/>
              </a:ext>
            </a:extLst>
          </p:cNvPr>
          <p:cNvPicPr>
            <a:picLocks noChangeAspect="1"/>
          </p:cNvPicPr>
          <p:nvPr/>
        </p:nvPicPr>
        <p:blipFill>
          <a:blip r:embed="rId2"/>
          <a:stretch>
            <a:fillRect/>
          </a:stretch>
        </p:blipFill>
        <p:spPr>
          <a:xfrm>
            <a:off x="4914587" y="3825417"/>
            <a:ext cx="2639929" cy="2880259"/>
          </a:xfrm>
          <a:prstGeom prst="rect">
            <a:avLst/>
          </a:prstGeom>
        </p:spPr>
      </p:pic>
    </p:spTree>
    <p:extLst>
      <p:ext uri="{BB962C8B-B14F-4D97-AF65-F5344CB8AC3E}">
        <p14:creationId xmlns:p14="http://schemas.microsoft.com/office/powerpoint/2010/main" val="6970388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E444826-0D87-B643-BCC4-AF13376BB1FD}"/>
              </a:ext>
            </a:extLst>
          </p:cNvPr>
          <p:cNvSpPr>
            <a:spLocks noGrp="1"/>
          </p:cNvSpPr>
          <p:nvPr>
            <p:ph type="title"/>
          </p:nvPr>
        </p:nvSpPr>
        <p:spPr>
          <a:xfrm>
            <a:off x="3869870" y="427657"/>
            <a:ext cx="8911687" cy="1280890"/>
          </a:xfrm>
        </p:spPr>
        <p:txBody>
          <a:bodyPr/>
          <a:lstStyle/>
          <a:p>
            <a:r>
              <a:rPr lang="en-US" b="1"/>
              <a:t>Toxicity</a:t>
            </a:r>
          </a:p>
        </p:txBody>
      </p:sp>
      <p:sp>
        <p:nvSpPr>
          <p:cNvPr id="3" name="Content Placeholder 2">
            <a:extLst>
              <a:ext uri="{FF2B5EF4-FFF2-40B4-BE49-F238E27FC236}">
                <a16:creationId xmlns:a16="http://schemas.microsoft.com/office/drawing/2014/main" xmlns="" id="{8869BF9F-1B9D-6847-9DEA-70A3882B414E}"/>
              </a:ext>
            </a:extLst>
          </p:cNvPr>
          <p:cNvSpPr>
            <a:spLocks noGrp="1"/>
          </p:cNvSpPr>
          <p:nvPr>
            <p:ph idx="1"/>
          </p:nvPr>
        </p:nvSpPr>
        <p:spPr>
          <a:xfrm>
            <a:off x="1854836" y="1571661"/>
            <a:ext cx="8915400" cy="4536245"/>
          </a:xfrm>
        </p:spPr>
        <p:txBody>
          <a:bodyPr>
            <a:noAutofit/>
          </a:bodyPr>
          <a:lstStyle/>
          <a:p>
            <a:pPr fontAlgn="base"/>
            <a:r>
              <a:rPr lang="en-US" sz="2000" b="1" i="0">
                <a:solidFill>
                  <a:srgbClr val="222222"/>
                </a:solidFill>
                <a:effectLst/>
                <a:latin typeface="Times New Roman" panose="02020603050405020304" pitchFamily="18" charset="0"/>
                <a:cs typeface="Times New Roman" panose="02020603050405020304" pitchFamily="18" charset="0"/>
              </a:rPr>
              <a:t>Overdose￼</a:t>
            </a:r>
          </a:p>
          <a:p>
            <a:pPr fontAlgn="base"/>
            <a:r>
              <a:rPr lang="en-US" sz="2000" b="0" i="0">
                <a:solidFill>
                  <a:schemeClr val="tx1"/>
                </a:solidFill>
                <a:effectLst/>
                <a:latin typeface="Times New Roman" panose="02020603050405020304" pitchFamily="18" charset="0"/>
                <a:cs typeface="Times New Roman" panose="02020603050405020304" pitchFamily="18" charset="0"/>
              </a:rPr>
              <a:t>Salicylic acid overdose can lead to </a:t>
            </a:r>
            <a:r>
              <a:rPr lang="en-US" sz="2000">
                <a:solidFill>
                  <a:schemeClr val="tx1"/>
                </a:solidFill>
                <a:latin typeface="Times New Roman" panose="02020603050405020304" pitchFamily="18" charset="0"/>
                <a:cs typeface="Times New Roman" panose="02020603050405020304" pitchFamily="18" charset="0"/>
              </a:rPr>
              <a:t>people sick.</a:t>
            </a:r>
            <a:r>
              <a:rPr lang="en-US" sz="2000" b="0" i="0">
                <a:solidFill>
                  <a:schemeClr val="tx1"/>
                </a:solidFill>
                <a:effectLst/>
                <a:latin typeface="Times New Roman" panose="02020603050405020304" pitchFamily="18" charset="0"/>
                <a:cs typeface="Times New Roman" panose="02020603050405020304" pitchFamily="18" charset="0"/>
              </a:rPr>
              <a:t>which often presents clinically in a state of </a:t>
            </a:r>
            <a:r>
              <a:rPr lang="en-US" sz="2000">
                <a:solidFill>
                  <a:schemeClr val="tx1"/>
                </a:solidFill>
                <a:latin typeface="Times New Roman" panose="02020603050405020304" pitchFamily="18" charset="0"/>
                <a:cs typeface="Times New Roman" panose="02020603050405020304" pitchFamily="18" charset="0"/>
              </a:rPr>
              <a:t>metabolic acidosis</a:t>
            </a:r>
            <a:r>
              <a:rPr lang="en-US" sz="2000" b="0" i="0">
                <a:solidFill>
                  <a:schemeClr val="tx1"/>
                </a:solidFill>
                <a:effectLst/>
                <a:latin typeface="Times New Roman" panose="02020603050405020304" pitchFamily="18" charset="0"/>
                <a:cs typeface="Times New Roman" panose="02020603050405020304" pitchFamily="18" charset="0"/>
              </a:rPr>
              <a:t> with compensatory respiratory￼￼￼￼￼￼￼￼￼alkalosis. In patients presenting with an acute overdose, a 16% morbidity rate and a 1% mortality rate are observed.</a:t>
            </a:r>
          </a:p>
          <a:p>
            <a:pPr fontAlgn="base"/>
            <a:r>
              <a:rPr lang="en-US" sz="2000" b="1" i="0">
                <a:solidFill>
                  <a:schemeClr val="tx1"/>
                </a:solidFill>
                <a:effectLst/>
                <a:latin typeface="Times New Roman" panose="02020603050405020304" pitchFamily="18" charset="0"/>
                <a:cs typeface="Times New Roman" panose="02020603050405020304" pitchFamily="18" charset="0"/>
              </a:rPr>
              <a:t>Allergy</a:t>
            </a:r>
          </a:p>
          <a:p>
            <a:pPr fontAlgn="base"/>
            <a:r>
              <a:rPr lang="en-US" sz="2000" b="0" i="0">
                <a:solidFill>
                  <a:schemeClr val="tx1"/>
                </a:solidFill>
                <a:effectLst/>
                <a:latin typeface="Times New Roman" panose="02020603050405020304" pitchFamily="18" charset="0"/>
                <a:cs typeface="Times New Roman" panose="02020603050405020304" pitchFamily="18" charset="0"/>
              </a:rPr>
              <a:t>Some people are </a:t>
            </a:r>
            <a:r>
              <a:rPr lang="en-US" sz="2000">
                <a:solidFill>
                  <a:schemeClr val="tx1"/>
                </a:solidFill>
                <a:latin typeface="Times New Roman" panose="02020603050405020304" pitchFamily="18" charset="0"/>
                <a:cs typeface="Times New Roman" panose="02020603050405020304" pitchFamily="18" charset="0"/>
              </a:rPr>
              <a:t>hypersensitive to salicylic acid </a:t>
            </a:r>
            <a:r>
              <a:rPr lang="en-US" sz="2000" b="0" i="0">
                <a:solidFill>
                  <a:schemeClr val="tx1"/>
                </a:solidFill>
                <a:effectLst/>
                <a:latin typeface="Times New Roman" panose="02020603050405020304" pitchFamily="18" charset="0"/>
                <a:cs typeface="Times New Roman" panose="02020603050405020304" pitchFamily="18" charset="0"/>
              </a:rPr>
              <a:t>and related compounds.</a:t>
            </a:r>
          </a:p>
          <a:p>
            <a:pPr fontAlgn="base"/>
            <a:r>
              <a:rPr lang="en-US" sz="2000" b="1" i="0">
                <a:solidFill>
                  <a:schemeClr val="tx1"/>
                </a:solidFill>
                <a:effectLst/>
                <a:latin typeface="Times New Roman" panose="02020603050405020304" pitchFamily="18" charset="0"/>
                <a:cs typeface="Times New Roman" panose="02020603050405020304" pitchFamily="18" charset="0"/>
              </a:rPr>
              <a:t>Sun exposure</a:t>
            </a:r>
          </a:p>
          <a:p>
            <a:pPr fontAlgn="base"/>
            <a:r>
              <a:rPr lang="en-US" sz="2000" b="0" i="0">
                <a:solidFill>
                  <a:schemeClr val="tx1"/>
                </a:solidFill>
                <a:effectLst/>
                <a:latin typeface="Times New Roman" panose="02020603050405020304" pitchFamily="18" charset="0"/>
                <a:cs typeface="Times New Roman" panose="02020603050405020304" pitchFamily="18" charset="0"/>
              </a:rPr>
              <a:t>The United States recommends the use of sun protection when using skincare products containing salicylic acid on sun-exposed skin area.</a:t>
            </a:r>
          </a:p>
        </p:txBody>
      </p:sp>
    </p:spTree>
    <p:extLst>
      <p:ext uri="{BB962C8B-B14F-4D97-AF65-F5344CB8AC3E}">
        <p14:creationId xmlns:p14="http://schemas.microsoft.com/office/powerpoint/2010/main" val="21902586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F519334-7976-9148-A876-3C66937D405B}"/>
              </a:ext>
            </a:extLst>
          </p:cNvPr>
          <p:cNvSpPr>
            <a:spLocks noGrp="1"/>
          </p:cNvSpPr>
          <p:nvPr>
            <p:ph type="title"/>
          </p:nvPr>
        </p:nvSpPr>
        <p:spPr>
          <a:xfrm>
            <a:off x="4682472" y="338360"/>
            <a:ext cx="8911687" cy="804640"/>
          </a:xfrm>
        </p:spPr>
        <p:txBody>
          <a:bodyPr/>
          <a:lstStyle/>
          <a:p>
            <a:r>
              <a:rPr lang="en-US" b="1"/>
              <a:t>Hazard</a:t>
            </a:r>
          </a:p>
        </p:txBody>
      </p:sp>
      <p:sp>
        <p:nvSpPr>
          <p:cNvPr id="3" name="Content Placeholder 2">
            <a:extLst>
              <a:ext uri="{FF2B5EF4-FFF2-40B4-BE49-F238E27FC236}">
                <a16:creationId xmlns:a16="http://schemas.microsoft.com/office/drawing/2014/main" xmlns="" id="{A720CD06-4017-A24D-A01A-62A4169876B7}"/>
              </a:ext>
            </a:extLst>
          </p:cNvPr>
          <p:cNvSpPr>
            <a:spLocks noGrp="1"/>
          </p:cNvSpPr>
          <p:nvPr>
            <p:ph idx="1"/>
          </p:nvPr>
        </p:nvSpPr>
        <p:spPr>
          <a:xfrm rot="10800000" flipV="1">
            <a:off x="1571227" y="1732359"/>
            <a:ext cx="8947945" cy="5911453"/>
          </a:xfrm>
        </p:spPr>
        <p:txBody>
          <a:bodyPr>
            <a:noAutofit/>
          </a:bodyPr>
          <a:lstStyle/>
          <a:p>
            <a:r>
              <a:rPr lang="en-US" sz="2400" b="0" i="0" dirty="0">
                <a:solidFill>
                  <a:srgbClr val="212121"/>
                </a:solidFill>
                <a:effectLst/>
                <a:latin typeface="Times New Roman" panose="02020603050405020304" pitchFamily="18" charset="0"/>
                <a:cs typeface="Times New Roman" panose="02020603050405020304" pitchFamily="18" charset="0"/>
              </a:rPr>
              <a:t>Health Hazard</a:t>
            </a:r>
          </a:p>
          <a:p>
            <a:r>
              <a:rPr lang="en-US" sz="2400" b="0" i="0" dirty="0">
                <a:solidFill>
                  <a:srgbClr val="212121"/>
                </a:solidFill>
                <a:effectLst/>
                <a:latin typeface="Times New Roman" panose="02020603050405020304" pitchFamily="18" charset="0"/>
                <a:cs typeface="Times New Roman" panose="02020603050405020304" pitchFamily="18" charset="0"/>
              </a:rPr>
              <a:t>Inhalation of dust irritates nose and throat. Vomiting may occur spontaneously if large amounts are swallowed. Contact with eyes causes irritation, marked pain, and corneal injury which should </a:t>
            </a:r>
            <a:r>
              <a:rPr lang="en-US" sz="2400" b="0" i="0" dirty="0" err="1">
                <a:solidFill>
                  <a:srgbClr val="212121"/>
                </a:solidFill>
                <a:effectLst/>
                <a:latin typeface="Times New Roman" panose="02020603050405020304" pitchFamily="18" charset="0"/>
                <a:cs typeface="Times New Roman" panose="02020603050405020304" pitchFamily="18" charset="0"/>
              </a:rPr>
              <a:t>hezard</a:t>
            </a:r>
            <a:r>
              <a:rPr lang="en-US" sz="2400" b="0" i="0" dirty="0">
                <a:solidFill>
                  <a:srgbClr val="212121"/>
                </a:solidFill>
                <a:effectLst/>
                <a:latin typeface="Times New Roman" panose="02020603050405020304" pitchFamily="18" charset="0"/>
                <a:cs typeface="Times New Roman" panose="02020603050405020304" pitchFamily="18" charset="0"/>
              </a:rPr>
              <a:t>.</a:t>
            </a:r>
            <a:endParaRPr lang="en-US" sz="2400" b="0" i="1" dirty="0">
              <a:solidFill>
                <a:srgbClr val="666666"/>
              </a:solidFill>
              <a:effectLst/>
              <a:latin typeface="Times New Roman" panose="02020603050405020304" pitchFamily="18" charset="0"/>
              <a:cs typeface="Times New Roman" panose="02020603050405020304" pitchFamily="18" charset="0"/>
            </a:endParaRPr>
          </a:p>
          <a:p>
            <a:r>
              <a:rPr lang="en-US" sz="2400" b="0" i="0" dirty="0">
                <a:solidFill>
                  <a:srgbClr val="212121"/>
                </a:solidFill>
                <a:effectLst/>
                <a:latin typeface="Times New Roman" panose="02020603050405020304" pitchFamily="18" charset="0"/>
                <a:cs typeface="Times New Roman" panose="02020603050405020304" pitchFamily="18" charset="0"/>
              </a:rPr>
              <a:t>Explosion Hazard</a:t>
            </a:r>
          </a:p>
          <a:p>
            <a:r>
              <a:rPr lang="en-US" sz="2400" b="0" i="0" dirty="0">
                <a:solidFill>
                  <a:srgbClr val="212121"/>
                </a:solidFill>
                <a:effectLst/>
                <a:latin typeface="Times New Roman" panose="02020603050405020304" pitchFamily="18" charset="0"/>
                <a:cs typeface="Times New Roman" panose="02020603050405020304" pitchFamily="18" charset="0"/>
              </a:rPr>
              <a:t>Finely dispersed particles form explosive mixtures in air.</a:t>
            </a:r>
            <a:endParaRPr lang="en-US" sz="2400" b="0" i="1" dirty="0">
              <a:solidFill>
                <a:srgbClr val="666666"/>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60601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4B90407A-37FB-4D47-95A6-49A9D5B3E7BE}"/>
              </a:ext>
            </a:extLst>
          </p:cNvPr>
          <p:cNvSpPr>
            <a:spLocks noGrp="1"/>
          </p:cNvSpPr>
          <p:nvPr>
            <p:ph idx="1"/>
          </p:nvPr>
        </p:nvSpPr>
        <p:spPr>
          <a:xfrm rot="10800000" flipV="1">
            <a:off x="1499789" y="1143000"/>
            <a:ext cx="8947945" cy="5911453"/>
          </a:xfrm>
        </p:spPr>
        <p:txBody>
          <a:bodyPr>
            <a:noAutofit/>
          </a:bodyPr>
          <a:lstStyle/>
          <a:p>
            <a:endParaRPr lang="en-US" sz="2000" b="0" i="0">
              <a:solidFill>
                <a:srgbClr val="212121"/>
              </a:solidFill>
              <a:effectLst/>
              <a:latin typeface="Times New Roman" panose="02020603050405020304" pitchFamily="18" charset="0"/>
              <a:cs typeface="Times New Roman" panose="02020603050405020304" pitchFamily="18" charset="0"/>
            </a:endParaRPr>
          </a:p>
          <a:p>
            <a:r>
              <a:rPr lang="en-US" sz="2800" b="0" i="0">
                <a:solidFill>
                  <a:srgbClr val="212121"/>
                </a:solidFill>
                <a:effectLst/>
                <a:latin typeface="Times New Roman" panose="02020603050405020304" pitchFamily="18" charset="0"/>
                <a:cs typeface="Times New Roman" panose="02020603050405020304" pitchFamily="18" charset="0"/>
              </a:rPr>
              <a:t>Fire Potential.</a:t>
            </a:r>
            <a:endParaRPr lang="en-US" sz="2800" b="0" i="1">
              <a:solidFill>
                <a:srgbClr val="666666"/>
              </a:solidFill>
              <a:effectLst/>
              <a:latin typeface="Times New Roman" panose="02020603050405020304" pitchFamily="18" charset="0"/>
              <a:cs typeface="Times New Roman" panose="02020603050405020304" pitchFamily="18" charset="0"/>
            </a:endParaRPr>
          </a:p>
          <a:p>
            <a:r>
              <a:rPr lang="en-US" sz="2800" b="0" i="0">
                <a:solidFill>
                  <a:srgbClr val="212121"/>
                </a:solidFill>
                <a:effectLst/>
                <a:latin typeface="Times New Roman" panose="02020603050405020304" pitchFamily="18" charset="0"/>
                <a:cs typeface="Times New Roman" panose="02020603050405020304" pitchFamily="18" charset="0"/>
              </a:rPr>
              <a:t>Skin, Eye, and Respiratory Irritations</a:t>
            </a:r>
          </a:p>
          <a:p>
            <a:r>
              <a:rPr lang="en-US" sz="2800" b="0" i="0">
                <a:solidFill>
                  <a:srgbClr val="212121"/>
                </a:solidFill>
                <a:effectLst/>
                <a:latin typeface="Times New Roman" panose="02020603050405020304" pitchFamily="18" charset="0"/>
                <a:cs typeface="Times New Roman" panose="02020603050405020304" pitchFamily="18" charset="0"/>
              </a:rPr>
              <a:t>A facial cosmetic cream containing 1.5% salicylic acid.</a:t>
            </a:r>
          </a:p>
        </p:txBody>
      </p:sp>
    </p:spTree>
    <p:extLst>
      <p:ext uri="{BB962C8B-B14F-4D97-AF65-F5344CB8AC3E}">
        <p14:creationId xmlns:p14="http://schemas.microsoft.com/office/powerpoint/2010/main" val="655650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DDC7D70-9DCC-D54F-B664-EC0B521710D9}"/>
              </a:ext>
            </a:extLst>
          </p:cNvPr>
          <p:cNvSpPr>
            <a:spLocks noGrp="1"/>
          </p:cNvSpPr>
          <p:nvPr>
            <p:ph type="title"/>
          </p:nvPr>
        </p:nvSpPr>
        <p:spPr>
          <a:xfrm>
            <a:off x="3896659" y="624110"/>
            <a:ext cx="6443919" cy="1001093"/>
          </a:xfrm>
        </p:spPr>
        <p:txBody>
          <a:bodyPr/>
          <a:lstStyle/>
          <a:p>
            <a:r>
              <a:rPr lang="en-US" b="1"/>
              <a:t>Chemical properties</a:t>
            </a:r>
          </a:p>
        </p:txBody>
      </p:sp>
      <p:graphicFrame>
        <p:nvGraphicFramePr>
          <p:cNvPr id="5" name="Table 4">
            <a:extLst>
              <a:ext uri="{FF2B5EF4-FFF2-40B4-BE49-F238E27FC236}">
                <a16:creationId xmlns:a16="http://schemas.microsoft.com/office/drawing/2014/main" xmlns="" id="{49062F2F-C99B-0A43-815B-FE925B1DCD17}"/>
              </a:ext>
            </a:extLst>
          </p:cNvPr>
          <p:cNvGraphicFramePr/>
          <p:nvPr>
            <p:extLst>
              <p:ext uri="{D42A27DB-BD31-4B8C-83A1-F6EECF244321}">
                <p14:modId xmlns:p14="http://schemas.microsoft.com/office/powerpoint/2010/main" val="737868589"/>
              </p:ext>
            </p:extLst>
          </p:nvPr>
        </p:nvGraphicFramePr>
        <p:xfrm>
          <a:off x="1357314" y="1500186"/>
          <a:ext cx="10429874" cy="4893467"/>
        </p:xfrm>
        <a:graphic>
          <a:graphicData uri="http://schemas.openxmlformats.org/drawingml/2006/table">
            <a:tbl>
              <a:tblPr>
                <a:tableStyleId>{5C22544A-7EE6-4342-B048-85BDC9FD1C3A}</a:tableStyleId>
              </a:tblPr>
              <a:tblGrid>
                <a:gridCol w="6446246">
                  <a:extLst>
                    <a:ext uri="{9D8B030D-6E8A-4147-A177-3AD203B41FA5}">
                      <a16:colId xmlns:a16="http://schemas.microsoft.com/office/drawing/2014/main" xmlns="" val="3424601699"/>
                    </a:ext>
                  </a:extLst>
                </a:gridCol>
                <a:gridCol w="3983628">
                  <a:extLst>
                    <a:ext uri="{9D8B030D-6E8A-4147-A177-3AD203B41FA5}">
                      <a16:colId xmlns:a16="http://schemas.microsoft.com/office/drawing/2014/main" xmlns="" val="3237109068"/>
                    </a:ext>
                  </a:extLst>
                </a:gridCol>
              </a:tblGrid>
              <a:tr h="597269">
                <a:tc gridSpan="2">
                  <a:txBody>
                    <a:bodyPr/>
                    <a:lstStyle/>
                    <a:p>
                      <a:pPr algn="ctr" fontAlgn="t"/>
                      <a:r>
                        <a:rPr lang="en-US" sz="2800" b="1">
                          <a:effectLst/>
                        </a:rPr>
                        <a:t>Properties</a:t>
                      </a:r>
                    </a:p>
                  </a:txBody>
                  <a:tcPr marL="14946" marR="14946" marT="10462" marB="10462"/>
                </a:tc>
                <a:tc hMerge="1">
                  <a:txBody>
                    <a:bodyPr/>
                    <a:lstStyle/>
                    <a:p>
                      <a:endParaRPr lang="en-US"/>
                    </a:p>
                  </a:txBody>
                  <a:tcPr/>
                </a:tc>
                <a:extLst>
                  <a:ext uri="{0D108BD9-81ED-4DB2-BD59-A6C34878D82A}">
                    <a16:rowId xmlns:a16="http://schemas.microsoft.com/office/drawing/2014/main" xmlns="" val="2319282842"/>
                  </a:ext>
                </a:extLst>
              </a:tr>
              <a:tr h="434597">
                <a:tc>
                  <a:txBody>
                    <a:bodyPr/>
                    <a:lstStyle/>
                    <a:p>
                      <a:pPr fontAlgn="base"/>
                      <a:r>
                        <a:rPr lang="en-US" sz="2000" b="1" u="none" strike="noStrike">
                          <a:effectLst/>
                        </a:rPr>
                        <a:t>Chemical formula</a:t>
                      </a:r>
                      <a:endParaRPr lang="en-US" sz="2000" b="1">
                        <a:effectLst/>
                        <a:latin typeface="inherit"/>
                      </a:endParaRPr>
                    </a:p>
                  </a:txBody>
                  <a:tcPr marL="14946" marR="14946" marT="10462" marB="10462"/>
                </a:tc>
                <a:tc>
                  <a:txBody>
                    <a:bodyPr/>
                    <a:lstStyle/>
                    <a:p>
                      <a:pPr fontAlgn="t"/>
                      <a:r>
                        <a:rPr lang="en-US" sz="2000">
                          <a:effectLst/>
                        </a:rPr>
                        <a:t>C</a:t>
                      </a:r>
                      <a:r>
                        <a:rPr lang="en-US" sz="2000" baseline="-25000">
                          <a:effectLst/>
                        </a:rPr>
                        <a:t>7</a:t>
                      </a:r>
                      <a:r>
                        <a:rPr lang="en-US" sz="2000">
                          <a:effectLst/>
                        </a:rPr>
                        <a:t>H</a:t>
                      </a:r>
                      <a:r>
                        <a:rPr lang="en-US" sz="2000" baseline="-25000">
                          <a:effectLst/>
                        </a:rPr>
                        <a:t>6</a:t>
                      </a:r>
                      <a:r>
                        <a:rPr lang="en-US" sz="2000">
                          <a:effectLst/>
                        </a:rPr>
                        <a:t>O</a:t>
                      </a:r>
                      <a:r>
                        <a:rPr lang="en-US" sz="2000" baseline="-25000">
                          <a:effectLst/>
                        </a:rPr>
                        <a:t>3</a:t>
                      </a:r>
                      <a:endParaRPr lang="en-US" sz="2000">
                        <a:effectLst/>
                      </a:endParaRPr>
                    </a:p>
                  </a:txBody>
                  <a:tcPr marL="14946" marR="14946" marT="10462" marB="10462"/>
                </a:tc>
                <a:extLst>
                  <a:ext uri="{0D108BD9-81ED-4DB2-BD59-A6C34878D82A}">
                    <a16:rowId xmlns:a16="http://schemas.microsoft.com/office/drawing/2014/main" xmlns="" val="2325329664"/>
                  </a:ext>
                </a:extLst>
              </a:tr>
              <a:tr h="434597">
                <a:tc>
                  <a:txBody>
                    <a:bodyPr/>
                    <a:lstStyle/>
                    <a:p>
                      <a:pPr fontAlgn="t"/>
                      <a:r>
                        <a:rPr lang="en-US" sz="2000" b="1" u="none" strike="noStrike">
                          <a:effectLst/>
                        </a:rPr>
                        <a:t>Molar mass</a:t>
                      </a:r>
                      <a:endParaRPr lang="en-US" sz="2000" b="1">
                        <a:effectLst/>
                      </a:endParaRPr>
                    </a:p>
                  </a:txBody>
                  <a:tcPr marL="14946" marR="14946" marT="10462" marB="10462"/>
                </a:tc>
                <a:tc>
                  <a:txBody>
                    <a:bodyPr/>
                    <a:lstStyle/>
                    <a:p>
                      <a:pPr fontAlgn="t"/>
                      <a:r>
                        <a:rPr lang="en-US" sz="2000">
                          <a:effectLst/>
                        </a:rPr>
                        <a:t>138.12 g·mol</a:t>
                      </a:r>
                      <a:r>
                        <a:rPr lang="en-US" sz="2000" baseline="30000">
                          <a:effectLst/>
                        </a:rPr>
                        <a:t>−1</a:t>
                      </a:r>
                      <a:endParaRPr lang="en-US" sz="2000">
                        <a:effectLst/>
                      </a:endParaRPr>
                    </a:p>
                  </a:txBody>
                  <a:tcPr marL="14946" marR="14946" marT="10462" marB="10462"/>
                </a:tc>
                <a:extLst>
                  <a:ext uri="{0D108BD9-81ED-4DB2-BD59-A6C34878D82A}">
                    <a16:rowId xmlns:a16="http://schemas.microsoft.com/office/drawing/2014/main" xmlns="" val="654549671"/>
                  </a:ext>
                </a:extLst>
              </a:tr>
              <a:tr h="434597">
                <a:tc>
                  <a:txBody>
                    <a:bodyPr/>
                    <a:lstStyle/>
                    <a:p>
                      <a:pPr fontAlgn="t"/>
                      <a:r>
                        <a:rPr lang="en-US" sz="2000" b="1">
                          <a:effectLst/>
                        </a:rPr>
                        <a:t>Appearance</a:t>
                      </a:r>
                    </a:p>
                  </a:txBody>
                  <a:tcPr marL="14946" marR="14946" marT="10462" marB="10462"/>
                </a:tc>
                <a:tc>
                  <a:txBody>
                    <a:bodyPr/>
                    <a:lstStyle/>
                    <a:p>
                      <a:pPr fontAlgn="t"/>
                      <a:r>
                        <a:rPr lang="en-US" sz="2000">
                          <a:effectLst/>
                        </a:rPr>
                        <a:t>colorless to white crystals</a:t>
                      </a:r>
                    </a:p>
                  </a:txBody>
                  <a:tcPr marL="14946" marR="14946" marT="10462" marB="10462"/>
                </a:tc>
                <a:extLst>
                  <a:ext uri="{0D108BD9-81ED-4DB2-BD59-A6C34878D82A}">
                    <a16:rowId xmlns:a16="http://schemas.microsoft.com/office/drawing/2014/main" xmlns="" val="1964786564"/>
                  </a:ext>
                </a:extLst>
              </a:tr>
              <a:tr h="434597">
                <a:tc>
                  <a:txBody>
                    <a:bodyPr/>
                    <a:lstStyle/>
                    <a:p>
                      <a:pPr fontAlgn="t"/>
                      <a:r>
                        <a:rPr lang="en-US" sz="2000" b="1" u="none" strike="noStrike">
                          <a:effectLst/>
                        </a:rPr>
                        <a:t>Odor</a:t>
                      </a:r>
                      <a:endParaRPr lang="en-US" sz="2000" b="1">
                        <a:effectLst/>
                      </a:endParaRPr>
                    </a:p>
                  </a:txBody>
                  <a:tcPr marL="14946" marR="14946" marT="10462" marB="10462"/>
                </a:tc>
                <a:tc>
                  <a:txBody>
                    <a:bodyPr/>
                    <a:lstStyle/>
                    <a:p>
                      <a:pPr fontAlgn="t"/>
                      <a:r>
                        <a:rPr lang="en-US" sz="2000">
                          <a:effectLst/>
                        </a:rPr>
                        <a:t>odorless</a:t>
                      </a:r>
                    </a:p>
                  </a:txBody>
                  <a:tcPr marL="14946" marR="14946" marT="10462" marB="10462"/>
                </a:tc>
                <a:extLst>
                  <a:ext uri="{0D108BD9-81ED-4DB2-BD59-A6C34878D82A}">
                    <a16:rowId xmlns:a16="http://schemas.microsoft.com/office/drawing/2014/main" xmlns="" val="2821883917"/>
                  </a:ext>
                </a:extLst>
              </a:tr>
              <a:tr h="434597">
                <a:tc>
                  <a:txBody>
                    <a:bodyPr/>
                    <a:lstStyle/>
                    <a:p>
                      <a:pPr fontAlgn="t"/>
                      <a:r>
                        <a:rPr lang="en-US" sz="2000" b="1" u="none" strike="noStrike">
                          <a:effectLst/>
                        </a:rPr>
                        <a:t>Density</a:t>
                      </a:r>
                      <a:endParaRPr lang="en-US" sz="2000" b="1">
                        <a:effectLst/>
                      </a:endParaRPr>
                    </a:p>
                  </a:txBody>
                  <a:tcPr marL="14946" marR="14946" marT="10462" marB="10462"/>
                </a:tc>
                <a:tc>
                  <a:txBody>
                    <a:bodyPr/>
                    <a:lstStyle/>
                    <a:p>
                      <a:pPr fontAlgn="t"/>
                      <a:r>
                        <a:rPr lang="en-US" sz="2000">
                          <a:effectLst/>
                        </a:rPr>
                        <a:t>1.443 g/cm</a:t>
                      </a:r>
                      <a:r>
                        <a:rPr lang="en-US" sz="2000" baseline="30000">
                          <a:effectLst/>
                        </a:rPr>
                        <a:t>3</a:t>
                      </a:r>
                      <a:r>
                        <a:rPr lang="en-US" sz="2000">
                          <a:effectLst/>
                        </a:rPr>
                        <a:t> (20 °C)</a:t>
                      </a:r>
                      <a:r>
                        <a:rPr lang="en-US" sz="2000" u="none" strike="noStrike" baseline="30000">
                          <a:effectLst/>
                          <a:hlinkClick r:id="rId2"/>
                        </a:rPr>
                        <a:t>[2]</a:t>
                      </a:r>
                      <a:endParaRPr lang="en-US" sz="2000">
                        <a:effectLst/>
                      </a:endParaRPr>
                    </a:p>
                  </a:txBody>
                  <a:tcPr marL="14946" marR="14946" marT="10462" marB="10462"/>
                </a:tc>
                <a:extLst>
                  <a:ext uri="{0D108BD9-81ED-4DB2-BD59-A6C34878D82A}">
                    <a16:rowId xmlns:a16="http://schemas.microsoft.com/office/drawing/2014/main" xmlns="" val="110843673"/>
                  </a:ext>
                </a:extLst>
              </a:tr>
              <a:tr h="468577">
                <a:tc>
                  <a:txBody>
                    <a:bodyPr/>
                    <a:lstStyle/>
                    <a:p>
                      <a:pPr fontAlgn="t"/>
                      <a:r>
                        <a:rPr lang="en-US" sz="2000" b="1" u="none" strike="noStrike">
                          <a:effectLst/>
                        </a:rPr>
                        <a:t>Melting point</a:t>
                      </a:r>
                      <a:endParaRPr lang="en-US" sz="2000" b="1">
                        <a:effectLst/>
                      </a:endParaRPr>
                    </a:p>
                  </a:txBody>
                  <a:tcPr marL="14946" marR="14946" marT="10462" marB="10462"/>
                </a:tc>
                <a:tc>
                  <a:txBody>
                    <a:bodyPr/>
                    <a:lstStyle/>
                    <a:p>
                      <a:pPr fontAlgn="t"/>
                      <a:r>
                        <a:rPr lang="en-US" sz="2000">
                          <a:effectLst/>
                        </a:rPr>
                        <a:t>158.6 °C (317.5 °F; 431.8 K)</a:t>
                      </a:r>
                    </a:p>
                  </a:txBody>
                  <a:tcPr marL="14946" marR="14946" marT="10462" marB="10462"/>
                </a:tc>
                <a:extLst>
                  <a:ext uri="{0D108BD9-81ED-4DB2-BD59-A6C34878D82A}">
                    <a16:rowId xmlns:a16="http://schemas.microsoft.com/office/drawing/2014/main" xmlns="" val="2697886481"/>
                  </a:ext>
                </a:extLst>
              </a:tr>
              <a:tr h="1654636">
                <a:tc>
                  <a:txBody>
                    <a:bodyPr/>
                    <a:lstStyle/>
                    <a:p>
                      <a:pPr fontAlgn="t"/>
                      <a:r>
                        <a:rPr lang="en-US" sz="2000" b="1" u="none" strike="noStrike">
                          <a:effectLst/>
                        </a:rPr>
                        <a:t>Boiling point</a:t>
                      </a:r>
                      <a:endParaRPr lang="en-US" sz="2000" b="1">
                        <a:effectLst/>
                      </a:endParaRPr>
                    </a:p>
                  </a:txBody>
                  <a:tcPr marL="14946" marR="14946" marT="10462" marB="10462"/>
                </a:tc>
                <a:tc>
                  <a:txBody>
                    <a:bodyPr/>
                    <a:lstStyle/>
                    <a:p>
                      <a:pPr fontAlgn="t"/>
                      <a:r>
                        <a:rPr lang="en-US" sz="2000">
                          <a:effectLst/>
                        </a:rPr>
                        <a:t>200 °C (392 °F; 473 K)</a:t>
                      </a:r>
                      <a:br>
                        <a:rPr lang="en-US" sz="2000">
                          <a:effectLst/>
                        </a:rPr>
                      </a:br>
                      <a:r>
                        <a:rPr lang="en-US" sz="2000">
                          <a:effectLst/>
                        </a:rPr>
                        <a:t>decomposes</a:t>
                      </a:r>
                      <a:r>
                        <a:rPr lang="en-US" sz="2000" u="none" strike="noStrike" baseline="30000">
                          <a:effectLst/>
                          <a:hlinkClick r:id="rId2"/>
                        </a:rPr>
                        <a:t>[3]</a:t>
                      </a:r>
                      <a:r>
                        <a:rPr lang="en-US" sz="2000">
                          <a:effectLst/>
                        </a:rPr>
                        <a:t/>
                      </a:r>
                      <a:br>
                        <a:rPr lang="en-US" sz="2000">
                          <a:effectLst/>
                        </a:rPr>
                      </a:br>
                      <a:r>
                        <a:rPr lang="en-US" sz="2000">
                          <a:effectLst/>
                        </a:rPr>
                        <a:t>211 °C (412 °F; 484 K)</a:t>
                      </a:r>
                      <a:br>
                        <a:rPr lang="en-US" sz="2000">
                          <a:effectLst/>
                        </a:rPr>
                      </a:br>
                      <a:r>
                        <a:rPr lang="en-US" sz="2000">
                          <a:effectLst/>
                        </a:rPr>
                        <a:t>at 20 mmHg</a:t>
                      </a:r>
                      <a:r>
                        <a:rPr lang="en-US" sz="2000" u="none" strike="noStrike" baseline="30000">
                          <a:effectLst/>
                          <a:hlinkClick r:id="rId2"/>
                        </a:rPr>
                        <a:t>[2]</a:t>
                      </a:r>
                      <a:endParaRPr lang="en-US" sz="2000">
                        <a:effectLst/>
                      </a:endParaRPr>
                    </a:p>
                  </a:txBody>
                  <a:tcPr marL="14946" marR="14946" marT="10462" marB="10462"/>
                </a:tc>
                <a:extLst>
                  <a:ext uri="{0D108BD9-81ED-4DB2-BD59-A6C34878D82A}">
                    <a16:rowId xmlns:a16="http://schemas.microsoft.com/office/drawing/2014/main" xmlns="" val="606324242"/>
                  </a:ext>
                </a:extLst>
              </a:tr>
            </a:tbl>
          </a:graphicData>
        </a:graphic>
      </p:graphicFrame>
    </p:spTree>
    <p:extLst>
      <p:ext uri="{BB962C8B-B14F-4D97-AF65-F5344CB8AC3E}">
        <p14:creationId xmlns:p14="http://schemas.microsoft.com/office/powerpoint/2010/main" val="368762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7894B9E-E913-404D-9735-7599357F66D9}"/>
              </a:ext>
            </a:extLst>
          </p:cNvPr>
          <p:cNvSpPr>
            <a:spLocks noGrp="1"/>
          </p:cNvSpPr>
          <p:nvPr>
            <p:ph type="title"/>
          </p:nvPr>
        </p:nvSpPr>
        <p:spPr>
          <a:xfrm>
            <a:off x="3593051" y="571501"/>
            <a:ext cx="8911687" cy="869155"/>
          </a:xfrm>
        </p:spPr>
        <p:txBody>
          <a:bodyPr/>
          <a:lstStyle/>
          <a:p>
            <a:r>
              <a:rPr lang="en-US" b="1"/>
              <a:t>Physical properties</a:t>
            </a:r>
          </a:p>
        </p:txBody>
      </p:sp>
      <p:sp>
        <p:nvSpPr>
          <p:cNvPr id="11" name="Content Placeholder 10">
            <a:extLst>
              <a:ext uri="{FF2B5EF4-FFF2-40B4-BE49-F238E27FC236}">
                <a16:creationId xmlns:a16="http://schemas.microsoft.com/office/drawing/2014/main" xmlns="" id="{FCE230D7-8344-404D-8AC9-703D5AB36C5C}"/>
              </a:ext>
            </a:extLst>
          </p:cNvPr>
          <p:cNvSpPr>
            <a:spLocks noGrp="1"/>
          </p:cNvSpPr>
          <p:nvPr>
            <p:ph idx="1"/>
          </p:nvPr>
        </p:nvSpPr>
        <p:spPr>
          <a:xfrm>
            <a:off x="1749821" y="1743902"/>
            <a:ext cx="8915400" cy="3777622"/>
          </a:xfrm>
        </p:spPr>
        <p:txBody>
          <a:bodyPr/>
          <a:lstStyle/>
          <a:p>
            <a:r>
              <a:rPr lang="en-US" sz="2400"/>
              <a:t>State: Solid</a:t>
            </a:r>
          </a:p>
          <a:p>
            <a:r>
              <a:rPr lang="en-US" sz="2400"/>
              <a:t>Color: colorless or White crystals</a:t>
            </a:r>
          </a:p>
          <a:p>
            <a:r>
              <a:rPr lang="en-US" sz="2400"/>
              <a:t>Odor: odorless</a:t>
            </a:r>
          </a:p>
          <a:p>
            <a:r>
              <a:rPr lang="en-US" sz="2400"/>
              <a:t>Flammability: Luminious smoky flame</a:t>
            </a:r>
          </a:p>
          <a:p>
            <a:r>
              <a:rPr lang="en-US" sz="2400"/>
              <a:t>Solubility: Insoluble in water but In NAOH</a:t>
            </a:r>
          </a:p>
          <a:p>
            <a:endParaRPr lang="en-US"/>
          </a:p>
        </p:txBody>
      </p:sp>
      <p:pic>
        <p:nvPicPr>
          <p:cNvPr id="12" name="Picture 12">
            <a:extLst>
              <a:ext uri="{FF2B5EF4-FFF2-40B4-BE49-F238E27FC236}">
                <a16:creationId xmlns:a16="http://schemas.microsoft.com/office/drawing/2014/main" xmlns="" id="{C5EA6CDA-38CD-7049-B720-F141648BCA9B}"/>
              </a:ext>
            </a:extLst>
          </p:cNvPr>
          <p:cNvPicPr>
            <a:picLocks noChangeAspect="1"/>
          </p:cNvPicPr>
          <p:nvPr/>
        </p:nvPicPr>
        <p:blipFill>
          <a:blip r:embed="rId2"/>
          <a:stretch>
            <a:fillRect/>
          </a:stretch>
        </p:blipFill>
        <p:spPr>
          <a:xfrm>
            <a:off x="8262963" y="1440656"/>
            <a:ext cx="3750443" cy="3024551"/>
          </a:xfrm>
          <a:prstGeom prst="rect">
            <a:avLst/>
          </a:prstGeom>
        </p:spPr>
      </p:pic>
    </p:spTree>
    <p:extLst>
      <p:ext uri="{BB962C8B-B14F-4D97-AF65-F5344CB8AC3E}">
        <p14:creationId xmlns:p14="http://schemas.microsoft.com/office/powerpoint/2010/main" val="2823211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F22017-59BE-F54D-9514-4F08C4881D9C}"/>
              </a:ext>
            </a:extLst>
          </p:cNvPr>
          <p:cNvSpPr>
            <a:spLocks noGrp="1"/>
          </p:cNvSpPr>
          <p:nvPr>
            <p:ph type="title"/>
          </p:nvPr>
        </p:nvSpPr>
        <p:spPr>
          <a:xfrm>
            <a:off x="4971728" y="382306"/>
            <a:ext cx="3703483" cy="915063"/>
          </a:xfrm>
        </p:spPr>
        <p:txBody>
          <a:bodyPr>
            <a:normAutofit/>
          </a:bodyPr>
          <a:lstStyle/>
          <a:p>
            <a:r>
              <a:rPr lang="en-US" sz="4000" b="1"/>
              <a:t>History</a:t>
            </a:r>
          </a:p>
        </p:txBody>
      </p:sp>
      <p:sp>
        <p:nvSpPr>
          <p:cNvPr id="5" name="TextBox 4">
            <a:extLst>
              <a:ext uri="{FF2B5EF4-FFF2-40B4-BE49-F238E27FC236}">
                <a16:creationId xmlns:a16="http://schemas.microsoft.com/office/drawing/2014/main" xmlns="" id="{92B86605-8B1B-564D-95BC-816E93C57AC1}"/>
              </a:ext>
            </a:extLst>
          </p:cNvPr>
          <p:cNvSpPr txBox="1"/>
          <p:nvPr/>
        </p:nvSpPr>
        <p:spPr>
          <a:xfrm>
            <a:off x="3167667" y="6056467"/>
            <a:ext cx="6982946" cy="369332"/>
          </a:xfrm>
          <a:prstGeom prst="rect">
            <a:avLst/>
          </a:prstGeom>
          <a:noFill/>
        </p:spPr>
        <p:txBody>
          <a:bodyPr wrap="square">
            <a:spAutoFit/>
          </a:bodyPr>
          <a:lstStyle/>
          <a:p>
            <a:r>
              <a:rPr lang="en-US" b="0" i="0">
                <a:solidFill>
                  <a:srgbClr val="54595D"/>
                </a:solidFill>
                <a:effectLst/>
                <a:latin typeface="Helvetica Neue"/>
              </a:rPr>
              <a:t>White willow (</a:t>
            </a:r>
            <a:r>
              <a:rPr lang="en-US" b="0" i="1" u="none" strike="noStrike">
                <a:solidFill>
                  <a:srgbClr val="5A3696"/>
                </a:solidFill>
                <a:effectLst/>
                <a:latin typeface="inherit"/>
                <a:hlinkClick r:id="rId2" tooltip="Salix alba"/>
              </a:rPr>
              <a:t>Salix alba</a:t>
            </a:r>
            <a:r>
              <a:rPr lang="en-US" b="0" i="0">
                <a:solidFill>
                  <a:srgbClr val="54595D"/>
                </a:solidFill>
                <a:effectLst/>
                <a:latin typeface="Helvetica Neue"/>
              </a:rPr>
              <a:t>) is a natural source of salicylic acid.</a:t>
            </a:r>
            <a:endParaRPr lang="en-US"/>
          </a:p>
        </p:txBody>
      </p:sp>
      <p:sp>
        <p:nvSpPr>
          <p:cNvPr id="6" name="Content Placeholder 5">
            <a:extLst>
              <a:ext uri="{FF2B5EF4-FFF2-40B4-BE49-F238E27FC236}">
                <a16:creationId xmlns:a16="http://schemas.microsoft.com/office/drawing/2014/main" xmlns="" id="{BCC6DD2D-F94B-A44D-9857-23F1350AFFBF}"/>
              </a:ext>
            </a:extLst>
          </p:cNvPr>
          <p:cNvSpPr>
            <a:spLocks noGrp="1"/>
          </p:cNvSpPr>
          <p:nvPr>
            <p:ph idx="1"/>
          </p:nvPr>
        </p:nvSpPr>
        <p:spPr>
          <a:xfrm>
            <a:off x="1687115" y="1247575"/>
            <a:ext cx="8921354" cy="1750512"/>
          </a:xfrm>
        </p:spPr>
        <p:txBody>
          <a:bodyPr>
            <a:normAutofit/>
          </a:bodyPr>
          <a:lstStyle/>
          <a:p>
            <a:r>
              <a:rPr lang="en-US" sz="2400" b="0" i="0" dirty="0">
                <a:solidFill>
                  <a:srgbClr val="333333"/>
                </a:solidFill>
                <a:effectLst/>
                <a:latin typeface="Times New Roman" panose="02020603050405020304" pitchFamily="18" charset="0"/>
                <a:cs typeface="Times New Roman" panose="02020603050405020304" pitchFamily="18" charset="0"/>
              </a:rPr>
              <a:t>Salicylic acid is found naturally in the bark of the willow tree. It has been used for centuries to relieve a variety of ailments. It has also been developed in a variety of products in the areas of skin care, cosmetics and stomach relief. Salicylic acid is a wonder drug.</a:t>
            </a:r>
          </a:p>
        </p:txBody>
      </p:sp>
      <p:pic>
        <p:nvPicPr>
          <p:cNvPr id="3" name="Picture 3">
            <a:extLst>
              <a:ext uri="{FF2B5EF4-FFF2-40B4-BE49-F238E27FC236}">
                <a16:creationId xmlns:a16="http://schemas.microsoft.com/office/drawing/2014/main" xmlns="" id="{E3F0B92F-58B2-244F-B22B-4475F283CDBC}"/>
              </a:ext>
            </a:extLst>
          </p:cNvPr>
          <p:cNvPicPr>
            <a:picLocks noChangeAspect="1"/>
          </p:cNvPicPr>
          <p:nvPr/>
        </p:nvPicPr>
        <p:blipFill>
          <a:blip r:embed="rId3"/>
          <a:stretch>
            <a:fillRect/>
          </a:stretch>
        </p:blipFill>
        <p:spPr>
          <a:xfrm>
            <a:off x="4721697" y="2698262"/>
            <a:ext cx="2457772" cy="2927441"/>
          </a:xfrm>
          <a:prstGeom prst="rect">
            <a:avLst/>
          </a:prstGeom>
        </p:spPr>
      </p:pic>
    </p:spTree>
    <p:extLst>
      <p:ext uri="{BB962C8B-B14F-4D97-AF65-F5344CB8AC3E}">
        <p14:creationId xmlns:p14="http://schemas.microsoft.com/office/powerpoint/2010/main" val="42735490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9B30194-C793-BB44-BAF7-D9F5F1ADB942}"/>
              </a:ext>
            </a:extLst>
          </p:cNvPr>
          <p:cNvSpPr>
            <a:spLocks noGrp="1"/>
          </p:cNvSpPr>
          <p:nvPr>
            <p:ph type="title"/>
          </p:nvPr>
        </p:nvSpPr>
        <p:spPr/>
        <p:txBody>
          <a:bodyPr/>
          <a:lstStyle/>
          <a:p>
            <a:r>
              <a:rPr lang="en-US" dirty="0"/>
              <a:t>Reaction of Salicylic Acid</a:t>
            </a:r>
          </a:p>
        </p:txBody>
      </p:sp>
      <p:pic>
        <p:nvPicPr>
          <p:cNvPr id="4" name="Content Placeholder 3" descr="salicylic-acid-syn.gif"/>
          <p:cNvPicPr>
            <a:picLocks noGrp="1" noChangeAspect="1"/>
          </p:cNvPicPr>
          <p:nvPr>
            <p:ph idx="1"/>
          </p:nvPr>
        </p:nvPicPr>
        <p:blipFill>
          <a:blip r:embed="rId2"/>
          <a:stretch>
            <a:fillRect/>
          </a:stretch>
        </p:blipFill>
        <p:spPr>
          <a:xfrm>
            <a:off x="3598863" y="2336800"/>
            <a:ext cx="6896100" cy="3371850"/>
          </a:xfrm>
        </p:spPr>
      </p:pic>
    </p:spTree>
    <p:extLst>
      <p:ext uri="{BB962C8B-B14F-4D97-AF65-F5344CB8AC3E}">
        <p14:creationId xmlns:p14="http://schemas.microsoft.com/office/powerpoint/2010/main" val="2314394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04C8CF-0EDB-9644-8FD0-C1AD194903E7}"/>
              </a:ext>
            </a:extLst>
          </p:cNvPr>
          <p:cNvSpPr>
            <a:spLocks noGrp="1"/>
          </p:cNvSpPr>
          <p:nvPr>
            <p:ph type="title"/>
          </p:nvPr>
        </p:nvSpPr>
        <p:spPr/>
        <p:txBody>
          <a:bodyPr/>
          <a:lstStyle/>
          <a:p>
            <a:r>
              <a:rPr lang="en-US" dirty="0"/>
              <a:t>Reaction of Salicylic Acid</a:t>
            </a:r>
          </a:p>
        </p:txBody>
      </p:sp>
      <p:pic>
        <p:nvPicPr>
          <p:cNvPr id="6" name="Content Placeholder 5" descr="22551403_488996244813912_579291054_n.png"/>
          <p:cNvPicPr>
            <a:picLocks noGrp="1" noChangeAspect="1"/>
          </p:cNvPicPr>
          <p:nvPr>
            <p:ph idx="1"/>
          </p:nvPr>
        </p:nvPicPr>
        <p:blipFill>
          <a:blip r:embed="rId2"/>
          <a:stretch>
            <a:fillRect/>
          </a:stretch>
        </p:blipFill>
        <p:spPr>
          <a:xfrm>
            <a:off x="2895600" y="1905000"/>
            <a:ext cx="6934200" cy="4250407"/>
          </a:xfrm>
        </p:spPr>
      </p:pic>
    </p:spTree>
    <p:extLst>
      <p:ext uri="{BB962C8B-B14F-4D97-AF65-F5344CB8AC3E}">
        <p14:creationId xmlns:p14="http://schemas.microsoft.com/office/powerpoint/2010/main" val="3800306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09D5FEB-34C2-2C44-962E-615498F986B0}"/>
              </a:ext>
            </a:extLst>
          </p:cNvPr>
          <p:cNvSpPr>
            <a:spLocks noGrp="1"/>
          </p:cNvSpPr>
          <p:nvPr>
            <p:ph type="title"/>
          </p:nvPr>
        </p:nvSpPr>
        <p:spPr/>
        <p:txBody>
          <a:bodyPr/>
          <a:lstStyle/>
          <a:p>
            <a:r>
              <a:rPr lang="en-US" b="1"/>
              <a:t>Pharmaceutical Use </a:t>
            </a:r>
            <a:r>
              <a:rPr lang="en-US" b="1" dirty="0"/>
              <a:t>of Salicylic Acid</a:t>
            </a:r>
          </a:p>
        </p:txBody>
      </p:sp>
      <p:sp>
        <p:nvSpPr>
          <p:cNvPr id="5" name="Content Placeholder 4"/>
          <p:cNvSpPr>
            <a:spLocks noGrp="1"/>
          </p:cNvSpPr>
          <p:nvPr>
            <p:ph idx="1"/>
          </p:nvPr>
        </p:nvSpPr>
        <p:spPr>
          <a:xfrm>
            <a:off x="2514600" y="1752600"/>
            <a:ext cx="9220200" cy="4724400"/>
          </a:xfrm>
        </p:spPr>
        <p:txBody>
          <a:bodyPr>
            <a:noAutofit/>
          </a:bodyPr>
          <a:lstStyle/>
          <a:p>
            <a:pPr fontAlgn="base"/>
            <a:r>
              <a:rPr lang="en-US" sz="2400" dirty="0">
                <a:solidFill>
                  <a:schemeClr val="tx1"/>
                </a:solidFill>
                <a:latin typeface="Times New Roman" pitchFamily="18" charset="0"/>
                <a:cs typeface="Times New Roman" pitchFamily="18" charset="0"/>
              </a:rPr>
              <a:t>This medication is used on the skin to treat common skin and foot (plantar) warts. Salicylic acid helps cause the wart to gradually peel off. This medication is also used to help remove corns and calluses. This product should not be used on the face or on moles, birthmarks, warts with hair growing from them.</a:t>
            </a:r>
          </a:p>
          <a:p>
            <a:pPr fontAlgn="base"/>
            <a:r>
              <a:rPr lang="en-US" sz="2400" dirty="0">
                <a:solidFill>
                  <a:schemeClr val="tx1"/>
                </a:solidFill>
                <a:latin typeface="Times New Roman" pitchFamily="18" charset="0"/>
                <a:cs typeface="Times New Roman" pitchFamily="18" charset="0"/>
              </a:rPr>
              <a:t>Salicylic acid is used as a food preservative, a bactericidal and an antiseptic</a:t>
            </a:r>
          </a:p>
          <a:p>
            <a:pPr>
              <a:buNone/>
            </a:pPr>
            <a:endParaRPr lang="en-US" sz="2400" dirty="0">
              <a:solidFill>
                <a:schemeClr val="tx1"/>
              </a:solidFill>
            </a:endParaRPr>
          </a:p>
        </p:txBody>
      </p:sp>
    </p:spTree>
    <p:extLst>
      <p:ext uri="{BB962C8B-B14F-4D97-AF65-F5344CB8AC3E}">
        <p14:creationId xmlns:p14="http://schemas.microsoft.com/office/powerpoint/2010/main" val="851772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9CA4C6-C583-4D4F-9980-C398173DEDD1}"/>
              </a:ext>
            </a:extLst>
          </p:cNvPr>
          <p:cNvSpPr>
            <a:spLocks noGrp="1"/>
          </p:cNvSpPr>
          <p:nvPr>
            <p:ph type="title"/>
          </p:nvPr>
        </p:nvSpPr>
        <p:spPr>
          <a:xfrm>
            <a:off x="2592925" y="624110"/>
            <a:ext cx="8608475" cy="518890"/>
          </a:xfrm>
        </p:spPr>
        <p:txBody>
          <a:bodyPr>
            <a:normAutofit fontScale="90000"/>
          </a:bodyPr>
          <a:lstStyle/>
          <a:p>
            <a:endParaRPr lang="en-US" dirty="0"/>
          </a:p>
        </p:txBody>
      </p:sp>
      <p:pic>
        <p:nvPicPr>
          <p:cNvPr id="6" name="Content Placeholder 5" descr="corrosive-poisons-23-638.jpg"/>
          <p:cNvPicPr>
            <a:picLocks noGrp="1" noChangeAspect="1"/>
          </p:cNvPicPr>
          <p:nvPr>
            <p:ph idx="1"/>
          </p:nvPr>
        </p:nvPicPr>
        <p:blipFill>
          <a:blip r:embed="rId2"/>
          <a:stretch>
            <a:fillRect/>
          </a:stretch>
        </p:blipFill>
        <p:spPr>
          <a:xfrm>
            <a:off x="3276600" y="1676400"/>
            <a:ext cx="6582381" cy="4941945"/>
          </a:xfrm>
        </p:spPr>
      </p:pic>
    </p:spTree>
    <p:extLst>
      <p:ext uri="{BB962C8B-B14F-4D97-AF65-F5344CB8AC3E}">
        <p14:creationId xmlns:p14="http://schemas.microsoft.com/office/powerpoint/2010/main" val="31896430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6FB898-58F8-D34B-A282-A76891DC8DEB}"/>
              </a:ext>
            </a:extLst>
          </p:cNvPr>
          <p:cNvSpPr>
            <a:spLocks noGrp="1"/>
          </p:cNvSpPr>
          <p:nvPr>
            <p:ph type="title"/>
          </p:nvPr>
        </p:nvSpPr>
        <p:spPr>
          <a:xfrm>
            <a:off x="4593175" y="374079"/>
            <a:ext cx="8911687" cy="822499"/>
          </a:xfrm>
        </p:spPr>
        <p:txBody>
          <a:bodyPr/>
          <a:lstStyle/>
          <a:p>
            <a:r>
              <a:rPr lang="en-US" b="1"/>
              <a:t>Synthesis</a:t>
            </a:r>
          </a:p>
        </p:txBody>
      </p:sp>
      <p:sp>
        <p:nvSpPr>
          <p:cNvPr id="3" name="Content Placeholder 2">
            <a:extLst>
              <a:ext uri="{FF2B5EF4-FFF2-40B4-BE49-F238E27FC236}">
                <a16:creationId xmlns:a16="http://schemas.microsoft.com/office/drawing/2014/main" xmlns="" id="{CC2D500E-7447-634A-8554-D58E25C1907D}"/>
              </a:ext>
            </a:extLst>
          </p:cNvPr>
          <p:cNvSpPr>
            <a:spLocks noGrp="1"/>
          </p:cNvSpPr>
          <p:nvPr>
            <p:ph idx="1"/>
          </p:nvPr>
        </p:nvSpPr>
        <p:spPr>
          <a:xfrm>
            <a:off x="1275159" y="1619305"/>
            <a:ext cx="10128051" cy="3777622"/>
          </a:xfrm>
        </p:spPr>
        <p:txBody>
          <a:bodyPr>
            <a:noAutofit/>
          </a:bodyPr>
          <a:lstStyle/>
          <a:p>
            <a:pPr fontAlgn="base"/>
            <a:r>
              <a:rPr lang="en-US" sz="2400" b="0" i="0" dirty="0">
                <a:solidFill>
                  <a:schemeClr val="tx1"/>
                </a:solidFill>
                <a:effectLst/>
                <a:latin typeface="Helvetica Neue"/>
              </a:rPr>
              <a:t>Salicylic acid is </a:t>
            </a:r>
            <a:r>
              <a:rPr lang="en-US" sz="2400" dirty="0">
                <a:solidFill>
                  <a:schemeClr val="tx1"/>
                </a:solidFill>
                <a:latin typeface="inherit"/>
              </a:rPr>
              <a:t>biosynthesized</a:t>
            </a:r>
            <a:r>
              <a:rPr lang="en-US" sz="2400" b="0" i="0" dirty="0">
                <a:solidFill>
                  <a:schemeClr val="tx1"/>
                </a:solidFill>
                <a:effectLst/>
                <a:latin typeface="Helvetica Neue"/>
              </a:rPr>
              <a:t> from the amino acid </a:t>
            </a:r>
            <a:r>
              <a:rPr lang="en-US" sz="2400" dirty="0">
                <a:solidFill>
                  <a:schemeClr val="tx1"/>
                </a:solidFill>
                <a:latin typeface="inherit"/>
              </a:rPr>
              <a:t>phenylalanine</a:t>
            </a:r>
            <a:r>
              <a:rPr lang="en-US" sz="2400" dirty="0">
                <a:solidFill>
                  <a:schemeClr val="tx1"/>
                </a:solidFill>
                <a:latin typeface="Helvetica Neue"/>
              </a:rPr>
              <a:t>.</a:t>
            </a:r>
            <a:endParaRPr lang="en-US" sz="2400" b="0" i="0" dirty="0">
              <a:solidFill>
                <a:schemeClr val="tx1"/>
              </a:solidFill>
              <a:effectLst/>
              <a:latin typeface="Helvetica Neue"/>
            </a:endParaRPr>
          </a:p>
          <a:p>
            <a:pPr fontAlgn="base"/>
            <a:r>
              <a:rPr lang="en-US" sz="2400" dirty="0">
                <a:solidFill>
                  <a:schemeClr val="tx1"/>
                </a:solidFill>
                <a:latin typeface="inherit"/>
              </a:rPr>
              <a:t>Sodium </a:t>
            </a:r>
            <a:r>
              <a:rPr lang="en-US" sz="2400" dirty="0" err="1">
                <a:solidFill>
                  <a:schemeClr val="tx1"/>
                </a:solidFill>
                <a:latin typeface="inherit"/>
              </a:rPr>
              <a:t>salicylate</a:t>
            </a:r>
            <a:r>
              <a:rPr lang="en-US" sz="2400" dirty="0">
                <a:solidFill>
                  <a:schemeClr val="tx1"/>
                </a:solidFill>
                <a:latin typeface="Helvetica Neue"/>
              </a:rPr>
              <a:t> </a:t>
            </a:r>
            <a:r>
              <a:rPr lang="en-US" sz="2400" b="0" i="0" dirty="0">
                <a:solidFill>
                  <a:schemeClr val="tx1"/>
                </a:solidFill>
                <a:effectLst/>
                <a:latin typeface="Helvetica Neue"/>
              </a:rPr>
              <a:t>is commercially prepared by treating </a:t>
            </a:r>
            <a:r>
              <a:rPr lang="en-US" sz="2400" b="0" i="0" dirty="0" err="1">
                <a:solidFill>
                  <a:schemeClr val="tx1"/>
                </a:solidFill>
                <a:effectLst/>
                <a:latin typeface="Helvetica Neue"/>
              </a:rPr>
              <a:t>sodium￼phenolate￼with</a:t>
            </a:r>
            <a:r>
              <a:rPr lang="en-US" sz="2400" b="0" i="0" dirty="0">
                <a:solidFill>
                  <a:schemeClr val="tx1"/>
                </a:solidFill>
                <a:effectLst/>
                <a:latin typeface="Helvetica Neue"/>
              </a:rPr>
              <a:t> </a:t>
            </a:r>
            <a:r>
              <a:rPr lang="en-US" sz="2400" dirty="0">
                <a:solidFill>
                  <a:schemeClr val="tx1"/>
                </a:solidFill>
                <a:latin typeface="inherit"/>
              </a:rPr>
              <a:t>carbon dioxide.</a:t>
            </a:r>
            <a:endParaRPr lang="en-US" sz="2400" b="0" i="0" dirty="0">
              <a:solidFill>
                <a:schemeClr val="tx1"/>
              </a:solidFill>
              <a:effectLst/>
              <a:latin typeface="Helvetica Neue"/>
            </a:endParaRPr>
          </a:p>
          <a:p>
            <a:pPr fontAlgn="base"/>
            <a:r>
              <a:rPr lang="en-US" sz="2400" b="0" i="0" dirty="0">
                <a:solidFill>
                  <a:schemeClr val="tx1"/>
                </a:solidFill>
                <a:effectLst/>
                <a:latin typeface="Helvetica Neue"/>
              </a:rPr>
              <a:t>Acidification of the product with </a:t>
            </a:r>
            <a:r>
              <a:rPr lang="en-US" sz="2400" dirty="0">
                <a:solidFill>
                  <a:schemeClr val="tx1"/>
                </a:solidFill>
                <a:latin typeface="inherit"/>
              </a:rPr>
              <a:t>sulfuric acid</a:t>
            </a:r>
            <a:r>
              <a:rPr lang="en-US" sz="2400" dirty="0">
                <a:solidFill>
                  <a:schemeClr val="tx1"/>
                </a:solidFill>
                <a:latin typeface="Helvetica Neue"/>
              </a:rPr>
              <a:t> </a:t>
            </a:r>
            <a:r>
              <a:rPr lang="en-US" sz="2400" b="0" i="0" dirty="0">
                <a:solidFill>
                  <a:schemeClr val="tx1"/>
                </a:solidFill>
                <a:effectLst/>
                <a:latin typeface="Helvetica Neue"/>
              </a:rPr>
              <a:t>gives salicylic acid.</a:t>
            </a:r>
          </a:p>
          <a:p>
            <a:pPr fontAlgn="base"/>
            <a:r>
              <a:rPr lang="en-US" sz="2400" b="0" i="0" dirty="0">
                <a:solidFill>
                  <a:schemeClr val="tx1"/>
                </a:solidFill>
                <a:effectLst/>
                <a:latin typeface="Helvetica Neue"/>
              </a:rPr>
              <a:t>It can also be prepared by the </a:t>
            </a:r>
            <a:r>
              <a:rPr lang="en-US" sz="2400" dirty="0">
                <a:solidFill>
                  <a:schemeClr val="tx1"/>
                </a:solidFill>
                <a:latin typeface="inherit"/>
              </a:rPr>
              <a:t>hydrolysis </a:t>
            </a:r>
            <a:r>
              <a:rPr lang="en-US" sz="2400" b="0" i="0" dirty="0">
                <a:solidFill>
                  <a:schemeClr val="tx1"/>
                </a:solidFill>
                <a:effectLst/>
                <a:latin typeface="Helvetica Neue"/>
              </a:rPr>
              <a:t>of </a:t>
            </a:r>
            <a:r>
              <a:rPr lang="en-US" sz="2400" dirty="0">
                <a:solidFill>
                  <a:schemeClr val="tx1"/>
                </a:solidFill>
                <a:latin typeface="inherit"/>
              </a:rPr>
              <a:t>aspirin </a:t>
            </a:r>
            <a:r>
              <a:rPr lang="en-US" sz="2400" b="0" i="0" dirty="0">
                <a:solidFill>
                  <a:schemeClr val="tx1"/>
                </a:solidFill>
                <a:effectLst/>
                <a:latin typeface="Helvetica Neue"/>
              </a:rPr>
              <a:t>(acetylsalicylic acid) or </a:t>
            </a:r>
            <a:r>
              <a:rPr lang="en-US" sz="2400" dirty="0">
                <a:solidFill>
                  <a:schemeClr val="tx1"/>
                </a:solidFill>
                <a:latin typeface="inherit"/>
              </a:rPr>
              <a:t>methyl </a:t>
            </a:r>
            <a:r>
              <a:rPr lang="en-US" sz="2400" dirty="0" err="1">
                <a:solidFill>
                  <a:schemeClr val="tx1"/>
                </a:solidFill>
                <a:latin typeface="inherit"/>
              </a:rPr>
              <a:t>salicylate</a:t>
            </a:r>
            <a:r>
              <a:rPr lang="en-US" sz="2400" b="0" i="0" dirty="0">
                <a:solidFill>
                  <a:schemeClr val="tx1"/>
                </a:solidFill>
                <a:effectLst/>
                <a:latin typeface="Helvetica Neue"/>
              </a:rPr>
              <a:t> with a strong acid or base.</a:t>
            </a:r>
          </a:p>
        </p:txBody>
      </p:sp>
      <p:pic>
        <p:nvPicPr>
          <p:cNvPr id="4" name="Picture 3">
            <a:extLst>
              <a:ext uri="{FF2B5EF4-FFF2-40B4-BE49-F238E27FC236}">
                <a16:creationId xmlns:a16="http://schemas.microsoft.com/office/drawing/2014/main" xmlns="" id="{ABAF9E57-1777-DD4C-8979-E91557690D99}"/>
              </a:ext>
            </a:extLst>
          </p:cNvPr>
          <p:cNvPicPr>
            <a:picLocks noChangeAspect="1"/>
          </p:cNvPicPr>
          <p:nvPr/>
        </p:nvPicPr>
        <p:blipFill>
          <a:blip r:embed="rId2"/>
          <a:stretch>
            <a:fillRect/>
          </a:stretch>
        </p:blipFill>
        <p:spPr>
          <a:xfrm>
            <a:off x="3263272" y="4730657"/>
            <a:ext cx="6580449" cy="1332541"/>
          </a:xfrm>
          <a:prstGeom prst="rect">
            <a:avLst/>
          </a:prstGeom>
        </p:spPr>
      </p:pic>
    </p:spTree>
    <p:extLst>
      <p:ext uri="{BB962C8B-B14F-4D97-AF65-F5344CB8AC3E}">
        <p14:creationId xmlns:p14="http://schemas.microsoft.com/office/powerpoint/2010/main" val="2275742967"/>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14</TotalTime>
  <Words>220</Words>
  <Application>Microsoft Office PowerPoint</Application>
  <PresentationFormat>Widescreen</PresentationFormat>
  <Paragraphs>55</Paragraphs>
  <Slides>12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Algerian</vt:lpstr>
      <vt:lpstr>Arial</vt:lpstr>
      <vt:lpstr>Century Gothic</vt:lpstr>
      <vt:lpstr>Helvetica Neue</vt:lpstr>
      <vt:lpstr>inherit</vt:lpstr>
      <vt:lpstr>Linux Libertine</vt:lpstr>
      <vt:lpstr>Times New Roman</vt:lpstr>
      <vt:lpstr>Wingdings 3</vt:lpstr>
      <vt:lpstr>Wisp</vt:lpstr>
      <vt:lpstr>Salicylic acid </vt:lpstr>
      <vt:lpstr>Chemical properties</vt:lpstr>
      <vt:lpstr>Physical properties</vt:lpstr>
      <vt:lpstr>History</vt:lpstr>
      <vt:lpstr>Reaction of Salicylic Acid</vt:lpstr>
      <vt:lpstr>Reaction of Salicylic Acid</vt:lpstr>
      <vt:lpstr>Pharmaceutical Use of Salicylic Acid</vt:lpstr>
      <vt:lpstr>PowerPoint Presentation</vt:lpstr>
      <vt:lpstr>Synthesis</vt:lpstr>
      <vt:lpstr>Toxicity</vt:lpstr>
      <vt:lpstr>Hazard</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Acer</cp:lastModifiedBy>
  <cp:revision>43</cp:revision>
  <dcterms:modified xsi:type="dcterms:W3CDTF">2020-04-19T06:01:41Z</dcterms:modified>
</cp:coreProperties>
</file>