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42" r:id="rId1"/>
  </p:sldMasterIdLst>
  <p:notesMasterIdLst>
    <p:notesMasterId r:id="rId51"/>
  </p:notesMasterIdLst>
  <p:handoutMasterIdLst>
    <p:handoutMasterId r:id="rId52"/>
  </p:handoutMasterIdLst>
  <p:sldIdLst>
    <p:sldId id="359" r:id="rId2"/>
    <p:sldId id="257" r:id="rId3"/>
    <p:sldId id="299" r:id="rId4"/>
    <p:sldId id="259" r:id="rId5"/>
    <p:sldId id="301" r:id="rId6"/>
    <p:sldId id="260" r:id="rId7"/>
    <p:sldId id="261" r:id="rId8"/>
    <p:sldId id="258" r:id="rId9"/>
    <p:sldId id="300" r:id="rId10"/>
    <p:sldId id="264" r:id="rId11"/>
    <p:sldId id="302" r:id="rId12"/>
    <p:sldId id="303" r:id="rId13"/>
    <p:sldId id="270" r:id="rId14"/>
    <p:sldId id="337" r:id="rId15"/>
    <p:sldId id="306" r:id="rId16"/>
    <p:sldId id="309" r:id="rId17"/>
    <p:sldId id="333" r:id="rId18"/>
    <p:sldId id="377" r:id="rId19"/>
    <p:sldId id="262" r:id="rId20"/>
    <p:sldId id="334" r:id="rId21"/>
    <p:sldId id="267" r:id="rId22"/>
    <p:sldId id="266" r:id="rId23"/>
    <p:sldId id="268" r:id="rId24"/>
    <p:sldId id="313" r:id="rId25"/>
    <p:sldId id="314" r:id="rId26"/>
    <p:sldId id="312" r:id="rId27"/>
    <p:sldId id="376" r:id="rId28"/>
    <p:sldId id="272" r:id="rId29"/>
    <p:sldId id="273" r:id="rId30"/>
    <p:sldId id="350" r:id="rId31"/>
    <p:sldId id="274" r:id="rId32"/>
    <p:sldId id="316" r:id="rId33"/>
    <p:sldId id="276" r:id="rId34"/>
    <p:sldId id="351" r:id="rId35"/>
    <p:sldId id="277" r:id="rId36"/>
    <p:sldId id="353" r:id="rId37"/>
    <p:sldId id="317" r:id="rId38"/>
    <p:sldId id="279" r:id="rId39"/>
    <p:sldId id="318" r:id="rId40"/>
    <p:sldId id="281" r:id="rId41"/>
    <p:sldId id="283" r:id="rId42"/>
    <p:sldId id="284" r:id="rId43"/>
    <p:sldId id="285" r:id="rId44"/>
    <p:sldId id="326" r:id="rId45"/>
    <p:sldId id="341" r:id="rId46"/>
    <p:sldId id="370" r:id="rId47"/>
    <p:sldId id="371" r:id="rId48"/>
    <p:sldId id="372" r:id="rId49"/>
    <p:sldId id="342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0">
          <p15:clr>
            <a:srgbClr val="A4A3A4"/>
          </p15:clr>
        </p15:guide>
        <p15:guide id="2" pos="5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2756" autoAdjust="0"/>
    <p:restoredTop sz="99411" autoAdjust="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>
        <p:guide orient="horz" pos="770"/>
        <p:guide pos="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0D72405-5422-4515-A7F7-E9D0BF087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4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3D19103-76A6-4F36-A628-C5C6EFAC6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86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02C4F-9AB0-409F-82E4-489D4C79599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529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93E335-8A5E-4933-8E5A-EF1AA93F5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2B3A1-D5F2-46BF-B775-C4028BC8B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9C24-83EE-4A4E-976A-A92FCEBA0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5663" y="1222375"/>
            <a:ext cx="3754437" cy="4903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22375"/>
            <a:ext cx="3754438" cy="4903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7B6DD-7F47-4B33-B334-75534825BC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1BA6BB8-88F4-4139-8500-25B68AFA19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4E4F2-C65A-40D7-A415-8C383DE29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D9AD900-5D78-4BA2-A0D6-757FC5B14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192D-15DD-42CC-AD1A-071E74023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F2351B-D160-42F9-8068-C33D2F39C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BFFFE70-1724-4871-9CCB-45FDFFF4A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4062D-0DF7-48F2-ADE3-52A6576C3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7FF53D0-874A-4D90-A64C-1BA0A8295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74713" y="1392238"/>
            <a:ext cx="8269287" cy="10302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Entity-Relationship Model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054225" y="3035300"/>
            <a:ext cx="48498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err="1" smtClean="0">
                <a:latin typeface="Garamond" pitchFamily="18" charset="0"/>
              </a:rPr>
              <a:t>Saif</a:t>
            </a:r>
            <a:r>
              <a:rPr lang="en-US" sz="3200" dirty="0" smtClean="0">
                <a:latin typeface="Garamond" pitchFamily="18" charset="0"/>
              </a:rPr>
              <a:t> Mahmud </a:t>
            </a:r>
            <a:r>
              <a:rPr lang="en-US" sz="3200" dirty="0" err="1" smtClean="0">
                <a:latin typeface="Garamond" pitchFamily="18" charset="0"/>
              </a:rPr>
              <a:t>Parvez</a:t>
            </a:r>
            <a:endParaRPr lang="en-US" sz="3200" dirty="0">
              <a:latin typeface="Garamond" pitchFamily="18" charset="0"/>
            </a:endParaRPr>
          </a:p>
          <a:p>
            <a:pPr algn="ctr"/>
            <a:r>
              <a:rPr lang="en-US" sz="3200" dirty="0" smtClean="0">
                <a:latin typeface="Garamond" pitchFamily="18" charset="0"/>
              </a:rPr>
              <a:t>Lecturer,</a:t>
            </a:r>
            <a:r>
              <a:rPr lang="en-US" sz="3200" dirty="0" smtClean="0">
                <a:latin typeface="Garamond" pitchFamily="18" charset="0"/>
              </a:rPr>
              <a:t> </a:t>
            </a:r>
            <a:r>
              <a:rPr lang="en-US" sz="3200" dirty="0">
                <a:latin typeface="Garamond" pitchFamily="18" charset="0"/>
              </a:rPr>
              <a:t>CSE</a:t>
            </a:r>
            <a:r>
              <a:rPr lang="en-US" sz="3200">
                <a:latin typeface="Garamond" pitchFamily="18" charset="0"/>
              </a:rPr>
              <a:t>, </a:t>
            </a:r>
            <a:r>
              <a:rPr lang="en-US" sz="3200" smtClean="0">
                <a:latin typeface="Garamond" pitchFamily="18" charset="0"/>
              </a:rPr>
              <a:t>DIU</a:t>
            </a:r>
            <a:endParaRPr lang="en-US" sz="32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Mapping Cardinality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C5C9D-4F69-4DB1-A197-FC2E049D246A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95281" y="1785938"/>
            <a:ext cx="7505700" cy="41148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Express the number of entities to which another entity can be associated via a relationship set.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Most useful in describing binary relationship sets.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For a binary relationship set the mapping cardinality must be one of the following types:</a:t>
            </a:r>
          </a:p>
          <a:p>
            <a:pPr marL="823277" lvl="2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One to one</a:t>
            </a:r>
          </a:p>
          <a:p>
            <a:pPr marL="823277" lvl="2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One to many</a:t>
            </a:r>
          </a:p>
          <a:p>
            <a:pPr marL="823277" lvl="2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Many to one</a:t>
            </a:r>
          </a:p>
          <a:p>
            <a:pPr marL="823277" lvl="2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Many to many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Mapping Cardinalities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E7968-9210-49AA-9776-28A8CF3F3756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803400" y="5865813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One to one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5878513" y="5813425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One to many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/>
          <a:srcRect l="624" t="9708" r="417" b="9708"/>
          <a:stretch>
            <a:fillRect/>
          </a:stretch>
        </p:blipFill>
        <p:spPr bwMode="auto">
          <a:xfrm>
            <a:off x="1019175" y="1674813"/>
            <a:ext cx="6796088" cy="4151312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Mapping Cardinalities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0599-F113-40E6-9617-ADEB73CBE2D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992313" y="5930900"/>
            <a:ext cx="1436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Many to one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5867400" y="5918200"/>
            <a:ext cx="160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Many to many</a:t>
            </a: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2"/>
          <a:srcRect l="581" t="9547" r="388" b="9805"/>
          <a:stretch>
            <a:fillRect/>
          </a:stretch>
        </p:blipFill>
        <p:spPr bwMode="auto">
          <a:xfrm>
            <a:off x="1266825" y="1685925"/>
            <a:ext cx="6816725" cy="4164013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Keys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02F3F-9681-455A-BC5A-037F6926996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1163" y="1887538"/>
            <a:ext cx="8467725" cy="37306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super key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an entity set is a set of one or more attributes whose values uniquely determine each entity</a:t>
            </a: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candidate key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an entity set is a minimal super key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err="1"/>
              <a:t>Customer_id</a:t>
            </a:r>
            <a:r>
              <a:rPr lang="en-US" dirty="0"/>
              <a:t> is candidate key of </a:t>
            </a:r>
            <a:r>
              <a:rPr lang="en-US" i="1" dirty="0"/>
              <a:t>customer</a:t>
            </a:r>
            <a:endParaRPr lang="en-US" dirty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err="1"/>
              <a:t>account_number</a:t>
            </a:r>
            <a:r>
              <a:rPr lang="en-US" dirty="0"/>
              <a:t> is candidate key of </a:t>
            </a:r>
            <a:r>
              <a:rPr lang="en-US" i="1" dirty="0" smtClean="0"/>
              <a:t>account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Although several candidate keys may exist, one of the candidate keys is selected to be the </a:t>
            </a:r>
            <a:r>
              <a:rPr lang="en-US" b="1" dirty="0">
                <a:solidFill>
                  <a:srgbClr val="FF0000"/>
                </a:solidFill>
              </a:rPr>
              <a:t>primary key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Keys for Relationship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E95D7-0C53-42F9-BF46-480751E477FE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8988" y="1420813"/>
            <a:ext cx="7848600" cy="487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combination of primary keys </a:t>
            </a:r>
            <a:r>
              <a:rPr lang="en-US" dirty="0" smtClean="0"/>
              <a:t>of the participating entity sets form a super key of a relationship set.</a:t>
            </a:r>
          </a:p>
          <a:p>
            <a:pPr lvl="1"/>
            <a:r>
              <a:rPr lang="en-US" dirty="0" smtClean="0"/>
              <a:t>(</a:t>
            </a:r>
            <a:r>
              <a:rPr lang="en-US" i="1" dirty="0" err="1" smtClean="0"/>
              <a:t>customer_id</a:t>
            </a:r>
            <a:r>
              <a:rPr lang="en-US" i="1" dirty="0" smtClean="0"/>
              <a:t>, </a:t>
            </a:r>
            <a:r>
              <a:rPr lang="en-US" i="1" dirty="0" err="1" smtClean="0"/>
              <a:t>account_number</a:t>
            </a:r>
            <a:r>
              <a:rPr lang="en-US" dirty="0" smtClean="0"/>
              <a:t>) is the super key of </a:t>
            </a:r>
            <a:r>
              <a:rPr lang="en-US" i="1" dirty="0" smtClean="0"/>
              <a:t>depositor</a:t>
            </a:r>
          </a:p>
          <a:p>
            <a:r>
              <a:rPr lang="en-US" dirty="0" smtClean="0"/>
              <a:t>Must consider the </a:t>
            </a:r>
            <a:r>
              <a:rPr lang="en-US" dirty="0" smtClean="0">
                <a:solidFill>
                  <a:srgbClr val="FF0000"/>
                </a:solidFill>
              </a:rPr>
              <a:t>mapping cardinality </a:t>
            </a:r>
            <a:r>
              <a:rPr lang="en-US" dirty="0" smtClean="0"/>
              <a:t>of the relationship set when deciding what are the candidate keys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95275"/>
            <a:ext cx="8267700" cy="609600"/>
          </a:xfrm>
        </p:spPr>
        <p:txBody>
          <a:bodyPr/>
          <a:lstStyle/>
          <a:p>
            <a:r>
              <a:rPr lang="en-US" smtClean="0"/>
              <a:t>E-R Diagrams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277813" y="3316288"/>
            <a:ext cx="8613775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2000"/>
              <a:t>Rectangles represent entity sets.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2000"/>
              <a:t>Diamonds represent relationship sets.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2000"/>
              <a:t>Lines link attributes to entity sets and entity sets to relationship sets.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2000"/>
              <a:t>Ellipses represent attributes</a:t>
            </a:r>
          </a:p>
          <a:p>
            <a:pPr marL="742950" lvl="1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2" charset="2"/>
              <a:buChar char="l"/>
            </a:pPr>
            <a:r>
              <a:rPr kumimoji="1" lang="en-US" sz="2000"/>
              <a:t>Double ellipses represent multivalued attributes.</a:t>
            </a:r>
          </a:p>
          <a:p>
            <a:pPr marL="742950" lvl="1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2" charset="2"/>
              <a:buChar char="l"/>
            </a:pPr>
            <a:r>
              <a:rPr kumimoji="1" lang="en-US" sz="2000"/>
              <a:t>Dashed ellipses denote derived attributes.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2000"/>
              <a:t>Underline indicates primary key attributes</a:t>
            </a: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2"/>
          <a:srcRect l="423" t="30743" r="635" b="31024"/>
          <a:stretch>
            <a:fillRect/>
          </a:stretch>
        </p:blipFill>
        <p:spPr bwMode="auto">
          <a:xfrm>
            <a:off x="828675" y="1123950"/>
            <a:ext cx="7175500" cy="20796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192D-15DD-42CC-AD1A-071E7402351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285750"/>
            <a:ext cx="7831138" cy="846138"/>
          </a:xfrm>
        </p:spPr>
        <p:txBody>
          <a:bodyPr/>
          <a:lstStyle/>
          <a:p>
            <a:r>
              <a:rPr lang="en-US" sz="2400" smtClean="0"/>
              <a:t>E-R Diagram With Composite, Multivalued, and Derived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7D8D1-9E1E-403C-B64A-8A326A6DAA8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/>
          <a:srcRect l="600" t="15976" r="998" b="15976"/>
          <a:stretch>
            <a:fillRect/>
          </a:stretch>
        </p:blipFill>
        <p:spPr bwMode="auto">
          <a:xfrm>
            <a:off x="523875" y="1758950"/>
            <a:ext cx="8242300" cy="4275138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Relationship Sets with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6CA7A-5C0B-4E94-B0A9-25E4ED1C35CC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1749" name="Picture 1029"/>
          <p:cNvPicPr>
            <a:picLocks noChangeAspect="1" noChangeArrowheads="1"/>
          </p:cNvPicPr>
          <p:nvPr/>
        </p:nvPicPr>
        <p:blipFill>
          <a:blip r:embed="rId2"/>
          <a:srcRect l="638" t="28896" r="638" b="29178"/>
          <a:stretch>
            <a:fillRect/>
          </a:stretch>
        </p:blipFill>
        <p:spPr bwMode="auto">
          <a:xfrm>
            <a:off x="627273" y="2487613"/>
            <a:ext cx="7999413" cy="254793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84150"/>
            <a:ext cx="9267825" cy="477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>
                <a:solidFill>
                  <a:schemeClr val="accent3">
                    <a:shade val="75000"/>
                  </a:schemeClr>
                </a:solidFill>
              </a:rPr>
              <a:t>Summary of Symbols Used in E-R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0B112-E78D-49E9-9862-600DCC8B4054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/>
          <a:srcRect l="20950" t="558" r="21368" b="1396"/>
          <a:stretch>
            <a:fillRect/>
          </a:stretch>
        </p:blipFill>
        <p:spPr bwMode="auto">
          <a:xfrm>
            <a:off x="1231900" y="879475"/>
            <a:ext cx="6321425" cy="5408613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Roles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652E8-6B3C-40D7-87EB-A89C96722DD2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3038" y="1328738"/>
            <a:ext cx="8785225" cy="2527300"/>
          </a:xfrm>
        </p:spPr>
        <p:txBody>
          <a:bodyPr/>
          <a:lstStyle/>
          <a:p>
            <a:r>
              <a:rPr lang="en-US" sz="2400" smtClean="0"/>
              <a:t>Entity sets of a relationship need not be distinct</a:t>
            </a:r>
            <a:endParaRPr lang="en-US" sz="1400" smtClean="0"/>
          </a:p>
          <a:p>
            <a:r>
              <a:rPr lang="en-US" sz="2400" smtClean="0"/>
              <a:t>The labels “manager” and “worker” are called </a:t>
            </a:r>
            <a:r>
              <a:rPr lang="en-US" sz="2400" b="1" smtClean="0">
                <a:solidFill>
                  <a:schemeClr val="tx2"/>
                </a:solidFill>
              </a:rPr>
              <a:t>roles</a:t>
            </a:r>
            <a:r>
              <a:rPr lang="en-US" sz="2400" smtClean="0"/>
              <a:t>; they specify how employee entities interact via the works_for relationship set.</a:t>
            </a:r>
          </a:p>
          <a:p>
            <a:r>
              <a:rPr lang="en-US" sz="2400" smtClean="0"/>
              <a:t>Roles are indicated in E-R diagrams by labeling the lines that connect diamonds to rectangles.</a:t>
            </a:r>
          </a:p>
          <a:p>
            <a:r>
              <a:rPr lang="en-US" sz="2400" smtClean="0"/>
              <a:t>Role labels are optional, and are used to clarify semantics of the relationship</a:t>
            </a:r>
          </a:p>
        </p:txBody>
      </p:sp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2"/>
          <a:srcRect l="578" t="17995" r="578" b="17995"/>
          <a:stretch>
            <a:fillRect/>
          </a:stretch>
        </p:blipFill>
        <p:spPr bwMode="auto">
          <a:xfrm>
            <a:off x="2835275" y="4441825"/>
            <a:ext cx="6043613" cy="211137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7ADB4-8800-47CA-B342-DE406F394BB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96913" y="1474788"/>
            <a:ext cx="7848600" cy="480524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database</a:t>
            </a:r>
            <a:r>
              <a:rPr lang="en-US" dirty="0" smtClean="0"/>
              <a:t> can be modeled as:</a:t>
            </a:r>
          </a:p>
          <a:p>
            <a:pPr lvl="1"/>
            <a:r>
              <a:rPr lang="en-US" dirty="0" smtClean="0"/>
              <a:t>a collection of entities,</a:t>
            </a:r>
          </a:p>
          <a:p>
            <a:pPr lvl="1"/>
            <a:r>
              <a:rPr lang="en-US" dirty="0" smtClean="0"/>
              <a:t>relationship among entities.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tx2"/>
                </a:solidFill>
              </a:rPr>
              <a:t>entity</a:t>
            </a:r>
            <a:r>
              <a:rPr lang="en-US" b="1" dirty="0" smtClean="0"/>
              <a:t> </a:t>
            </a:r>
            <a:r>
              <a:rPr lang="en-US" dirty="0" smtClean="0"/>
              <a:t>is an object that exists and is distinguishable from other objects.</a:t>
            </a:r>
          </a:p>
          <a:p>
            <a:pPr lvl="1"/>
            <a:r>
              <a:rPr lang="en-US" sz="2000" dirty="0" smtClean="0"/>
              <a:t>Example:  specific person, company, event, plant</a:t>
            </a:r>
            <a:endParaRPr lang="en-US" dirty="0" smtClean="0"/>
          </a:p>
          <a:p>
            <a:r>
              <a:rPr lang="en-US" dirty="0" smtClean="0"/>
              <a:t>Entities have </a:t>
            </a:r>
            <a:r>
              <a:rPr lang="en-US" i="1" dirty="0" smtClean="0"/>
              <a:t>attributes</a:t>
            </a:r>
          </a:p>
          <a:p>
            <a:pPr lvl="1"/>
            <a:r>
              <a:rPr lang="en-US" dirty="0" smtClean="0"/>
              <a:t>Example: people have </a:t>
            </a:r>
            <a:r>
              <a:rPr lang="en-US" i="1" dirty="0" smtClean="0"/>
              <a:t>names </a:t>
            </a:r>
            <a:r>
              <a:rPr lang="en-US" dirty="0" smtClean="0"/>
              <a:t>and </a:t>
            </a:r>
            <a:r>
              <a:rPr lang="en-US" i="1" dirty="0" smtClean="0"/>
              <a:t>addresses	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tx2"/>
                </a:solidFill>
              </a:rPr>
              <a:t>entity set</a:t>
            </a:r>
            <a:r>
              <a:rPr lang="en-US" dirty="0" smtClean="0"/>
              <a:t> is a set of entities of the same type that share the same properties.</a:t>
            </a:r>
          </a:p>
          <a:p>
            <a:pPr lvl="1"/>
            <a:r>
              <a:rPr lang="en-US" dirty="0" smtClean="0"/>
              <a:t>Example: set of all persons, companies, trees, holidays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Cardinality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A9C88-3355-4F49-9CE4-C4F310264E20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42963" y="1685925"/>
            <a:ext cx="7848600" cy="3322638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We express cardinality constraints by drawing either a directed line (</a:t>
            </a:r>
            <a:r>
              <a:rPr lang="en-US" dirty="0">
                <a:sym typeface="Symbol" pitchFamily="18" charset="2"/>
              </a:rPr>
              <a:t>), signifying “one,” or an undirected line (—), signifying “many,” between the relationship set and the entity set.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One-to-one relationship: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A customer is associated with at most one loan via the relationship </a:t>
            </a:r>
            <a:r>
              <a:rPr lang="en-US" i="1" dirty="0"/>
              <a:t>borrower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A loan is associated with at most one customer via </a:t>
            </a:r>
            <a:r>
              <a:rPr lang="en-US" i="1" dirty="0"/>
              <a:t>borrower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317500"/>
            <a:ext cx="8077200" cy="609600"/>
          </a:xfrm>
        </p:spPr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One-To-Many Relationship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9C589-5435-4F7D-A4FC-0F3A472D7227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15975" y="1474788"/>
            <a:ext cx="7848600" cy="1984375"/>
          </a:xfrm>
        </p:spPr>
        <p:txBody>
          <a:bodyPr/>
          <a:lstStyle/>
          <a:p>
            <a:r>
              <a:rPr lang="en-US" smtClean="0"/>
              <a:t>In the one-to-many relationship a loan is associated with at most one customer via </a:t>
            </a:r>
            <a:r>
              <a:rPr lang="en-US" i="1" smtClean="0"/>
              <a:t>borrower</a:t>
            </a:r>
            <a:r>
              <a:rPr lang="en-US" smtClean="0"/>
              <a:t>, a customer is associated with several (including 0) loans via </a:t>
            </a:r>
            <a:r>
              <a:rPr lang="en-US" i="1" smtClean="0"/>
              <a:t>borrower</a:t>
            </a:r>
            <a:endParaRPr lang="en-US" smtClean="0"/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2"/>
          <a:srcRect l="16525" t="847" r="16737" b="72424"/>
          <a:stretch>
            <a:fillRect/>
          </a:stretch>
        </p:blipFill>
        <p:spPr bwMode="auto">
          <a:xfrm>
            <a:off x="744538" y="3859213"/>
            <a:ext cx="8037512" cy="241458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508000"/>
            <a:ext cx="8113713" cy="457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Many-To-One Relationships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2E95D-CE44-46D9-B6AF-5C01370E8F2F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0967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815975" y="1539875"/>
            <a:ext cx="7848600" cy="16383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In a many-to-one relationship a loan is associated with several (including 0) customers via </a:t>
            </a:r>
            <a:r>
              <a:rPr lang="en-US" i="1" dirty="0"/>
              <a:t>borrower</a:t>
            </a:r>
            <a:r>
              <a:rPr lang="en-US" dirty="0"/>
              <a:t>, a customer is associated with at most one loan via </a:t>
            </a:r>
            <a:r>
              <a:rPr lang="en-US" i="1" dirty="0"/>
              <a:t>borrower</a:t>
            </a:r>
            <a:endParaRPr lang="en-US" dirty="0"/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2"/>
          <a:srcRect l="16525" t="31747" r="16737" b="39993"/>
          <a:stretch>
            <a:fillRect/>
          </a:stretch>
        </p:blipFill>
        <p:spPr bwMode="auto">
          <a:xfrm>
            <a:off x="890588" y="3227388"/>
            <a:ext cx="7508875" cy="23844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Many-To-Many Relationship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B323F-F4ED-417F-AF73-5B74444902C3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42963" y="1460500"/>
            <a:ext cx="7029450" cy="15462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 customer is associated with several (possibly 0) loans via borrower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 loan is associated with several (possibly 0) customers via borrower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2"/>
          <a:srcRect l="1064" t="30733" r="1064" b="30733"/>
          <a:stretch>
            <a:fillRect/>
          </a:stretch>
        </p:blipFill>
        <p:spPr bwMode="auto">
          <a:xfrm>
            <a:off x="1239838" y="3890963"/>
            <a:ext cx="7723187" cy="228123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425450"/>
            <a:ext cx="7594600" cy="571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3">
                    <a:shade val="75000"/>
                  </a:schemeClr>
                </a:solidFill>
              </a:rPr>
              <a:t>Participation of an Entity Set in a Relationship Set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CE24D-AF24-475C-914C-66119D758FFB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38138" y="1435100"/>
            <a:ext cx="83724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1800"/>
              <a:t>Total participation (indicated by double line):  every entity in the entity set participates in at least one relationship in the relationship set</a:t>
            </a:r>
          </a:p>
          <a:p>
            <a:pPr marL="742950" lvl="1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2" charset="2"/>
              <a:buChar char="l"/>
            </a:pPr>
            <a:r>
              <a:rPr kumimoji="1" lang="en-US" sz="1800"/>
              <a:t>E.g. participation of loan in borrower is total</a:t>
            </a:r>
          </a:p>
          <a:p>
            <a:pPr marL="1085850" lvl="2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</a:pPr>
            <a:r>
              <a:rPr kumimoji="1" lang="en-US" sz="1800"/>
              <a:t> every loan must have a customer associated to it via borrower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1800"/>
              <a:t>Partial participation:  some entities may not participate in any relationship in the relationship set</a:t>
            </a:r>
          </a:p>
          <a:p>
            <a:pPr marL="742950" lvl="1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2" charset="2"/>
              <a:buChar char="l"/>
            </a:pPr>
            <a:r>
              <a:rPr kumimoji="1" lang="en-US" sz="1800"/>
              <a:t>Example: participation of customer in borrower is partial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/>
          <a:srcRect l="385" t="34634" r="577" b="34634"/>
          <a:stretch>
            <a:fillRect/>
          </a:stretch>
        </p:blipFill>
        <p:spPr bwMode="auto">
          <a:xfrm>
            <a:off x="673100" y="4302125"/>
            <a:ext cx="8104188" cy="188595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92100"/>
            <a:ext cx="8420100" cy="708025"/>
          </a:xfrm>
        </p:spPr>
        <p:txBody>
          <a:bodyPr/>
          <a:lstStyle/>
          <a:p>
            <a:r>
              <a:rPr lang="en-US" smtClean="0"/>
              <a:t>Alternative Notation for Cardinality Limits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6B9BE-99CE-43ED-A57D-E9F429BFC51C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855663" y="1435100"/>
            <a:ext cx="768985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1800"/>
              <a:t>Cardinality limits can also express participation constraints</a:t>
            </a:r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2"/>
          <a:srcRect l="435" t="30725" r="435" b="31015"/>
          <a:stretch>
            <a:fillRect/>
          </a:stretch>
        </p:blipFill>
        <p:spPr bwMode="auto">
          <a:xfrm>
            <a:off x="858838" y="2849563"/>
            <a:ext cx="7354887" cy="212883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5338" y="344488"/>
            <a:ext cx="8077200" cy="609600"/>
          </a:xfrm>
        </p:spPr>
        <p:txBody>
          <a:bodyPr/>
          <a:lstStyle/>
          <a:p>
            <a:r>
              <a:rPr lang="en-US" sz="3100" smtClean="0"/>
              <a:t>E-R</a:t>
            </a:r>
            <a:r>
              <a:rPr lang="en-US" smtClean="0"/>
              <a:t> Diagram with a Ternary Relationship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7831A-9C2E-4D8E-8B2F-EE928C7003D5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2"/>
          <a:srcRect l="755" t="25693" r="378" b="25441"/>
          <a:stretch>
            <a:fillRect/>
          </a:stretch>
        </p:blipFill>
        <p:spPr bwMode="auto">
          <a:xfrm>
            <a:off x="790575" y="1671638"/>
            <a:ext cx="7477125" cy="277177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Symbols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92EFF-E7AA-4188-A842-63A07A7484B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2"/>
          <a:srcRect l="22081" t="46487" r="22781" b="6075"/>
          <a:stretch>
            <a:fillRect/>
          </a:stretch>
        </p:blipFill>
        <p:spPr bwMode="auto">
          <a:xfrm>
            <a:off x="835025" y="1576388"/>
            <a:ext cx="7540625" cy="45942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Weak Entity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23A02-0808-4F5C-8F7D-F7A9152CB592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2625" y="1500188"/>
            <a:ext cx="7848600" cy="48768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An entity set that does not have a primary key is referred to as a </a:t>
            </a:r>
            <a:r>
              <a:rPr lang="en-US" b="1" dirty="0">
                <a:solidFill>
                  <a:schemeClr val="tx2"/>
                </a:solidFill>
              </a:rPr>
              <a:t>weak entity set</a:t>
            </a:r>
            <a:r>
              <a:rPr lang="en-US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 existence of a weak entity set depends on the existence of a </a:t>
            </a:r>
            <a:r>
              <a:rPr lang="en-US" b="1" dirty="0">
                <a:solidFill>
                  <a:schemeClr val="tx2"/>
                </a:solidFill>
              </a:rPr>
              <a:t>identifying entity set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 it must relate to the identifying entity set via a total, one-to-many relationship set from the identifying to the weak entity set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Identifying relationship depicted using a double diamond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 </a:t>
            </a:r>
            <a:r>
              <a:rPr lang="en-US" b="1" dirty="0">
                <a:solidFill>
                  <a:schemeClr val="tx2"/>
                </a:solidFill>
              </a:rPr>
              <a:t>discriminator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/>
              <a:t>or partial key)</a:t>
            </a:r>
            <a:r>
              <a:rPr lang="en-US" dirty="0"/>
              <a:t> of a weak entity set is the set of attributes that distinguishes among all the entities of a weak entity set.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 primary key of a weak entity set is formed by the primary key of the strong entity set on which the weak entity set is existence dependent, plus the weak entity set’s discriminator.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"/>
            <a:ext cx="8077200" cy="609600"/>
          </a:xfrm>
        </p:spPr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Weak Entity Sets (Cont.)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359E2-3D6A-4BB7-BF8A-BDD0BE1CA4F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42963" y="1447800"/>
            <a:ext cx="7478712" cy="20955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We depict a weak entity set by double rectangles.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We underline the discriminator of a weak entity set  with a dashed line.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payment_number</a:t>
            </a:r>
            <a:r>
              <a:rPr lang="en-US" dirty="0"/>
              <a:t> – discriminator of the </a:t>
            </a:r>
            <a:r>
              <a:rPr lang="en-US" i="1" dirty="0"/>
              <a:t>payment </a:t>
            </a:r>
            <a:r>
              <a:rPr lang="en-US" dirty="0"/>
              <a:t>entity set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Primary key for </a:t>
            </a:r>
            <a:r>
              <a:rPr lang="en-US" i="1" dirty="0"/>
              <a:t>payment </a:t>
            </a:r>
            <a:r>
              <a:rPr lang="en-US" dirty="0"/>
              <a:t>– (</a:t>
            </a:r>
            <a:r>
              <a:rPr lang="en-US" i="1" dirty="0" err="1"/>
              <a:t>loan_number</a:t>
            </a:r>
            <a:r>
              <a:rPr lang="en-US" i="1" dirty="0"/>
              <a:t>, </a:t>
            </a:r>
            <a:r>
              <a:rPr lang="en-US" i="1" dirty="0" err="1"/>
              <a:t>payment_number</a:t>
            </a:r>
            <a:r>
              <a:rPr lang="en-US" dirty="0"/>
              <a:t>) 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/>
          <a:srcRect l="555" t="28395" r="555" b="28149"/>
          <a:stretch>
            <a:fillRect/>
          </a:stretch>
        </p:blipFill>
        <p:spPr bwMode="auto">
          <a:xfrm>
            <a:off x="823913" y="3789363"/>
            <a:ext cx="7629525" cy="25146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Entity Sets </a:t>
            </a:r>
            <a:r>
              <a:rPr lang="en-US" i="1" smtClean="0"/>
              <a:t>customer</a:t>
            </a:r>
            <a:r>
              <a:rPr lang="en-US" smtClean="0"/>
              <a:t> and </a:t>
            </a:r>
            <a:r>
              <a:rPr lang="en-US" i="1" smtClean="0"/>
              <a:t>loan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30700" y="1036638"/>
            <a:ext cx="457200" cy="441325"/>
          </a:xfrm>
        </p:spPr>
        <p:txBody>
          <a:bodyPr/>
          <a:lstStyle/>
          <a:p>
            <a:pPr>
              <a:defRPr/>
            </a:pPr>
            <a:fld id="{F7318F2B-2F3E-43A8-B83A-FD430DF954B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7413" name="Text Box 1028"/>
          <p:cNvSpPr txBox="1">
            <a:spLocks noChangeArrowheads="1"/>
          </p:cNvSpPr>
          <p:nvPr/>
        </p:nvSpPr>
        <p:spPr bwMode="auto">
          <a:xfrm>
            <a:off x="1128713" y="1619250"/>
            <a:ext cx="765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/>
              <a:t>customer_id</a:t>
            </a:r>
            <a:r>
              <a:rPr lang="en-US" sz="1400" dirty="0"/>
              <a:t>   </a:t>
            </a:r>
            <a:r>
              <a:rPr lang="en-US" sz="1400" dirty="0" smtClean="0"/>
              <a:t>  customer</a:t>
            </a:r>
            <a:r>
              <a:rPr lang="en-US" sz="1400" dirty="0"/>
              <a:t>_      customer_           customer_                       loan_        amount</a:t>
            </a:r>
            <a:br>
              <a:rPr lang="en-US" sz="1400" dirty="0"/>
            </a:br>
            <a:r>
              <a:rPr lang="en-US" sz="1400" dirty="0"/>
              <a:t>                          name            street                   city                                number</a:t>
            </a:r>
          </a:p>
        </p:txBody>
      </p:sp>
      <p:pic>
        <p:nvPicPr>
          <p:cNvPr id="17414" name="Picture 1029"/>
          <p:cNvPicPr>
            <a:picLocks noChangeAspect="1" noChangeArrowheads="1"/>
          </p:cNvPicPr>
          <p:nvPr/>
        </p:nvPicPr>
        <p:blipFill>
          <a:blip r:embed="rId2"/>
          <a:srcRect l="2493" t="7654" r="1529" b="8435"/>
          <a:stretch>
            <a:fillRect/>
          </a:stretch>
        </p:blipFill>
        <p:spPr bwMode="auto">
          <a:xfrm>
            <a:off x="1031875" y="2122489"/>
            <a:ext cx="7206351" cy="385561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More Weak Entity Set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E4F7E-B9EF-46FF-BA1C-59CBFBCBADFC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7838" y="1579563"/>
            <a:ext cx="8202612" cy="4679950"/>
          </a:xfrm>
        </p:spPr>
        <p:txBody>
          <a:bodyPr/>
          <a:lstStyle/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r>
              <a:rPr lang="en-US" smtClean="0"/>
              <a:t>In a university, a </a:t>
            </a:r>
            <a:r>
              <a:rPr lang="en-US" i="1" smtClean="0"/>
              <a:t>course</a:t>
            </a:r>
            <a:r>
              <a:rPr lang="en-US" smtClean="0"/>
              <a:t> is a strong entity and a </a:t>
            </a:r>
            <a:r>
              <a:rPr lang="en-US" i="1" smtClean="0"/>
              <a:t>course_offering </a:t>
            </a:r>
            <a:r>
              <a:rPr lang="en-US" smtClean="0"/>
              <a:t>can be modeled as a weak entity</a:t>
            </a:r>
          </a:p>
          <a:p>
            <a:pPr algn="ctr"/>
            <a:r>
              <a:rPr lang="en-US" smtClean="0"/>
              <a:t>The discriminator of </a:t>
            </a:r>
            <a:r>
              <a:rPr lang="en-US" i="1" smtClean="0"/>
              <a:t>course_offering</a:t>
            </a:r>
            <a:r>
              <a:rPr lang="en-US" smtClean="0"/>
              <a:t> would be </a:t>
            </a:r>
            <a:r>
              <a:rPr lang="en-US" i="1" smtClean="0"/>
              <a:t>semester</a:t>
            </a:r>
            <a:r>
              <a:rPr lang="en-US" smtClean="0"/>
              <a:t> (including year) and </a:t>
            </a:r>
            <a:r>
              <a:rPr lang="en-US" i="1" smtClean="0"/>
              <a:t>section_number </a:t>
            </a:r>
            <a:r>
              <a:rPr lang="en-US" smtClean="0"/>
              <a:t>(if there is more than one section)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Extended E-R Features: Specialization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04BB4-5CE5-4FA0-9F74-D122CEEA6422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6413" y="1593850"/>
            <a:ext cx="8256587" cy="4652963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Top-down design process</a:t>
            </a:r>
            <a:r>
              <a:rPr lang="en-US" dirty="0"/>
              <a:t>; </a:t>
            </a:r>
            <a:r>
              <a:rPr lang="en-US" dirty="0" smtClean="0"/>
              <a:t>we </a:t>
            </a:r>
            <a:r>
              <a:rPr lang="en-US" dirty="0"/>
              <a:t>designate </a:t>
            </a:r>
            <a:r>
              <a:rPr lang="en-US" dirty="0" smtClean="0"/>
              <a:t>sub groupings </a:t>
            </a:r>
            <a:r>
              <a:rPr lang="en-US" dirty="0"/>
              <a:t>within an entity set that are distinctive from other entities in the set.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These </a:t>
            </a:r>
            <a:r>
              <a:rPr lang="en-US" dirty="0" err="1"/>
              <a:t>subgroupings</a:t>
            </a:r>
            <a:r>
              <a:rPr lang="en-US" dirty="0"/>
              <a:t> become lower-level entity sets that have attributes or participate in relationships that do not apply to the higher-level entity set</a:t>
            </a: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Depicted by a </a:t>
            </a:r>
            <a:r>
              <a:rPr lang="en-US" i="1" dirty="0"/>
              <a:t>triangle</a:t>
            </a:r>
            <a:r>
              <a:rPr lang="en-US" dirty="0"/>
              <a:t> component labeled ISA (E.g. </a:t>
            </a:r>
            <a:r>
              <a:rPr lang="en-US" i="1" dirty="0"/>
              <a:t>customer</a:t>
            </a:r>
            <a:r>
              <a:rPr lang="en-US" dirty="0"/>
              <a:t> “is a” </a:t>
            </a:r>
            <a:r>
              <a:rPr lang="en-US" i="1" dirty="0"/>
              <a:t>person</a:t>
            </a:r>
            <a:r>
              <a:rPr lang="en-US" dirty="0" smtClean="0"/>
              <a:t>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solidFill>
                  <a:schemeClr val="tx2"/>
                </a:solidFill>
              </a:rPr>
              <a:t>Attribute inheritance</a:t>
            </a:r>
            <a:r>
              <a:rPr lang="en-US" dirty="0"/>
              <a:t> – a lower-level entity set inherits all the attributes and relationship participation of the higher-level entity set to which it is linked.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198438"/>
            <a:ext cx="8534400" cy="560387"/>
          </a:xfrm>
        </p:spPr>
        <p:txBody>
          <a:bodyPr/>
          <a:lstStyle/>
          <a:p>
            <a:r>
              <a:rPr lang="en-US" smtClean="0"/>
              <a:t>Specialization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BB70-AC50-4AC1-9406-A9A4E275E974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/>
          <a:srcRect l="11617" t="1086" r="11821" b="815"/>
          <a:stretch>
            <a:fillRect/>
          </a:stretch>
        </p:blipFill>
        <p:spPr bwMode="auto">
          <a:xfrm>
            <a:off x="1895475" y="1303338"/>
            <a:ext cx="5367338" cy="515778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Extended ER Features: Generalization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E278D-17C8-4D25-9256-F629191A2BC3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55663" y="1487488"/>
            <a:ext cx="7253287" cy="4054475"/>
          </a:xfrm>
        </p:spPr>
        <p:txBody>
          <a:bodyPr/>
          <a:lstStyle/>
          <a:p>
            <a:r>
              <a:rPr lang="en-US" b="1" smtClean="0">
                <a:solidFill>
                  <a:schemeClr val="tx2"/>
                </a:solidFill>
              </a:rPr>
              <a:t>A bottom-up design process</a:t>
            </a:r>
            <a:r>
              <a:rPr lang="en-US" smtClean="0"/>
              <a:t> – combine a number of entity sets that share the same features into a higher-level entity set.</a:t>
            </a:r>
          </a:p>
          <a:p>
            <a:r>
              <a:rPr lang="en-US" smtClean="0"/>
              <a:t>Specialization and generalization are simple </a:t>
            </a:r>
            <a:r>
              <a:rPr lang="en-US" b="1" smtClean="0"/>
              <a:t>inversions</a:t>
            </a:r>
            <a:r>
              <a:rPr lang="en-US" smtClean="0"/>
              <a:t> of each other; they are represented in an E-R diagram in the same way.</a:t>
            </a:r>
          </a:p>
          <a:p>
            <a:r>
              <a:rPr lang="en-US" smtClean="0"/>
              <a:t>The terms specialization and generalization are </a:t>
            </a:r>
            <a:r>
              <a:rPr lang="en-US" b="1" smtClean="0"/>
              <a:t>used interchangeably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88" y="-22225"/>
            <a:ext cx="8458200" cy="709613"/>
          </a:xfrm>
        </p:spPr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Specialization and Generalization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5B96D-E293-4582-B3FA-8ADA60C338FD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15975" y="1487488"/>
            <a:ext cx="7797800" cy="402748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Can have </a:t>
            </a:r>
            <a:r>
              <a:rPr lang="en-US" b="1" dirty="0"/>
              <a:t>multiple specializations </a:t>
            </a:r>
            <a:r>
              <a:rPr lang="en-US" dirty="0"/>
              <a:t>of an entity set based on different features.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E.g. </a:t>
            </a:r>
            <a:r>
              <a:rPr lang="en-US" i="1" dirty="0" err="1"/>
              <a:t>permanent_employee</a:t>
            </a:r>
            <a:r>
              <a:rPr lang="en-US" i="1" dirty="0"/>
              <a:t> </a:t>
            </a:r>
            <a:r>
              <a:rPr lang="en-US" dirty="0"/>
              <a:t>vs. </a:t>
            </a:r>
            <a:r>
              <a:rPr lang="en-US" i="1" dirty="0" err="1"/>
              <a:t>temporary_employee</a:t>
            </a:r>
            <a:r>
              <a:rPr lang="en-US" dirty="0"/>
              <a:t>, in addition to </a:t>
            </a:r>
            <a:r>
              <a:rPr lang="en-US" i="1" dirty="0"/>
              <a:t>officer  </a:t>
            </a:r>
            <a:r>
              <a:rPr lang="en-US" dirty="0"/>
              <a:t>vs. </a:t>
            </a:r>
            <a:r>
              <a:rPr lang="en-US" i="1" dirty="0"/>
              <a:t>secretary </a:t>
            </a:r>
            <a:r>
              <a:rPr lang="en-US" dirty="0"/>
              <a:t>vs. </a:t>
            </a:r>
            <a:r>
              <a:rPr lang="en-US" i="1" dirty="0"/>
              <a:t>teller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Each particular employee would be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a member of one of </a:t>
            </a:r>
            <a:r>
              <a:rPr lang="en-US" i="1" dirty="0" err="1"/>
              <a:t>permanent_employee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i="1" dirty="0" err="1"/>
              <a:t>temporary_employee</a:t>
            </a:r>
            <a:r>
              <a:rPr lang="en-US" dirty="0"/>
              <a:t>,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and also a member of one of </a:t>
            </a:r>
            <a:r>
              <a:rPr lang="en-US" i="1" dirty="0"/>
              <a:t>officer</a:t>
            </a:r>
            <a:r>
              <a:rPr lang="en-US" dirty="0"/>
              <a:t>, </a:t>
            </a:r>
            <a:r>
              <a:rPr lang="en-US" i="1" dirty="0"/>
              <a:t>secretary</a:t>
            </a:r>
            <a:r>
              <a:rPr lang="en-US" dirty="0"/>
              <a:t>, or </a:t>
            </a:r>
            <a:r>
              <a:rPr lang="en-US" i="1" dirty="0"/>
              <a:t>teller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 ISA relationship also referred to as </a:t>
            </a:r>
            <a:r>
              <a:rPr lang="en-US" b="1" dirty="0" err="1">
                <a:solidFill>
                  <a:schemeClr val="tx2"/>
                </a:solidFill>
              </a:rPr>
              <a:t>superclass</a:t>
            </a:r>
            <a:r>
              <a:rPr lang="en-US" b="1" dirty="0">
                <a:solidFill>
                  <a:schemeClr val="tx2"/>
                </a:solidFill>
              </a:rPr>
              <a:t> - subclass</a:t>
            </a:r>
            <a:r>
              <a:rPr lang="en-US" b="1" dirty="0"/>
              <a:t> </a:t>
            </a:r>
            <a:r>
              <a:rPr lang="en-US" dirty="0"/>
              <a:t>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85725"/>
            <a:ext cx="8077200" cy="8763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/>
              <a:t>Design Constraints on a Specialization/Generalization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E06B3-F9E6-4F44-BFCB-9F22B73A274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55663" y="1438275"/>
            <a:ext cx="7502525" cy="4919663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Constraint on which entities can be members of a given lower-level entity set.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condition-defined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/>
              <a:t>Example: all customers over 65 years are members of </a:t>
            </a:r>
            <a:r>
              <a:rPr lang="en-US" i="1" dirty="0"/>
              <a:t>senior-citizen </a:t>
            </a:r>
            <a:r>
              <a:rPr lang="en-US" dirty="0"/>
              <a:t>entity set; </a:t>
            </a:r>
            <a:r>
              <a:rPr lang="en-US" i="1" dirty="0"/>
              <a:t>senior-citizen</a:t>
            </a:r>
            <a:r>
              <a:rPr lang="en-US" dirty="0"/>
              <a:t> ISA  </a:t>
            </a:r>
            <a:r>
              <a:rPr lang="en-US" i="1" dirty="0"/>
              <a:t>person</a:t>
            </a:r>
            <a:r>
              <a:rPr lang="en-US" dirty="0"/>
              <a:t>.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user-defined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Constraint on whether or not entities may belong to more than one lower-level entity set within a single generalization.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/>
              <a:t>Disjoint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/>
              <a:t>an entity can belong to only one lower-level entity set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/>
              <a:t>Noted in E-R diagram by writing </a:t>
            </a:r>
            <a:r>
              <a:rPr lang="en-US" i="1" dirty="0"/>
              <a:t>disjoint</a:t>
            </a:r>
            <a:r>
              <a:rPr lang="en-US" dirty="0"/>
              <a:t> next to the ISA triangle</a:t>
            </a:r>
            <a:endParaRPr lang="en-US" dirty="0">
              <a:solidFill>
                <a:schemeClr val="tx2"/>
              </a:solidFill>
            </a:endParaRP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/>
              <a:t>Overlapping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/>
              <a:t>an entity can belong to more than one lower-level entity set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77813"/>
            <a:ext cx="8077200" cy="909637"/>
          </a:xfrm>
        </p:spPr>
        <p:txBody>
          <a:bodyPr/>
          <a:lstStyle/>
          <a:p>
            <a:r>
              <a:rPr lang="en-US" sz="2800" smtClean="0">
                <a:solidFill>
                  <a:srgbClr val="7B9899"/>
                </a:solidFill>
              </a:rPr>
              <a:t>Design</a:t>
            </a:r>
            <a:r>
              <a:rPr lang="en-US" smtClean="0">
                <a:solidFill>
                  <a:srgbClr val="7B9899"/>
                </a:solidFill>
              </a:rPr>
              <a:t> </a:t>
            </a:r>
            <a:r>
              <a:rPr lang="en-US" sz="2800" smtClean="0">
                <a:solidFill>
                  <a:srgbClr val="7B9899"/>
                </a:solidFill>
              </a:rPr>
              <a:t>Constraints</a:t>
            </a:r>
            <a:r>
              <a:rPr lang="en-US" smtClean="0">
                <a:solidFill>
                  <a:srgbClr val="7B9899"/>
                </a:solidFill>
              </a:rPr>
              <a:t> </a:t>
            </a:r>
            <a:r>
              <a:rPr lang="en-US" sz="2800" smtClean="0">
                <a:solidFill>
                  <a:srgbClr val="7B9899"/>
                </a:solidFill>
              </a:rPr>
              <a:t>on a Specialization/Generalization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DB75F-617B-445A-8263-574F77A9CBD7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0700" y="1779588"/>
            <a:ext cx="8061325" cy="3946525"/>
          </a:xfrm>
        </p:spPr>
        <p:txBody>
          <a:bodyPr/>
          <a:lstStyle/>
          <a:p>
            <a:r>
              <a:rPr lang="en-US" b="1" smtClean="0">
                <a:solidFill>
                  <a:schemeClr val="tx2"/>
                </a:solidFill>
              </a:rPr>
              <a:t>Completeness</a:t>
            </a:r>
            <a:r>
              <a:rPr lang="en-US" b="1" smtClean="0"/>
              <a:t> </a:t>
            </a:r>
            <a:r>
              <a:rPr lang="en-US" b="1" smtClean="0">
                <a:solidFill>
                  <a:schemeClr val="tx2"/>
                </a:solidFill>
              </a:rPr>
              <a:t>constraint</a:t>
            </a:r>
            <a:r>
              <a:rPr lang="en-US" smtClean="0"/>
              <a:t> -- specifies whether or not an entity in the higher-level entity set must belong to at least one of the lower-level entity sets within a generalization.</a:t>
            </a:r>
          </a:p>
          <a:p>
            <a:pPr lvl="1"/>
            <a:r>
              <a:rPr lang="en-US" b="1" smtClean="0"/>
              <a:t>total </a:t>
            </a:r>
            <a:r>
              <a:rPr lang="en-US" smtClean="0"/>
              <a:t>: an entity must belong to one of the lower-level entity sets</a:t>
            </a:r>
          </a:p>
          <a:p>
            <a:pPr lvl="1"/>
            <a:r>
              <a:rPr lang="en-US" b="1" smtClean="0"/>
              <a:t>partial</a:t>
            </a:r>
            <a:r>
              <a:rPr lang="en-US" smtClean="0"/>
              <a:t>: an entity need not belong to one of the lower-level entity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52388"/>
            <a:ext cx="6726238" cy="622300"/>
          </a:xfrm>
        </p:spPr>
        <p:txBody>
          <a:bodyPr/>
          <a:lstStyle/>
          <a:p>
            <a:r>
              <a:rPr lang="en-US" sz="2800" smtClean="0"/>
              <a:t>Aggregation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9B92E-8D84-4F0A-8852-B15B9487E2A4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815975" y="1435100"/>
            <a:ext cx="79851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1800"/>
              <a:t> </a:t>
            </a:r>
            <a:r>
              <a:rPr kumimoji="1" lang="en-US" sz="2000"/>
              <a:t>Consider the ternary relationship </a:t>
            </a:r>
            <a:r>
              <a:rPr kumimoji="1" lang="en-US" sz="2000" i="1"/>
              <a:t>works_on</a:t>
            </a:r>
            <a:r>
              <a:rPr kumimoji="1" lang="en-US" sz="2000"/>
              <a:t>, which we saw earlier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2000"/>
              <a:t> Suppose we want to record managers for tasks performed by an   </a:t>
            </a:r>
            <a:br>
              <a:rPr kumimoji="1" lang="en-US" sz="2000"/>
            </a:br>
            <a:r>
              <a:rPr kumimoji="1" lang="en-US" sz="2000"/>
              <a:t>   employee at a branch</a:t>
            </a:r>
          </a:p>
        </p:txBody>
      </p:sp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2"/>
          <a:srcRect l="417" t="2777" r="626" b="2777"/>
          <a:stretch>
            <a:fillRect/>
          </a:stretch>
        </p:blipFill>
        <p:spPr bwMode="auto">
          <a:xfrm>
            <a:off x="2813050" y="2887663"/>
            <a:ext cx="4424363" cy="3167062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Aggregation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3AD7B-CF9D-4D11-9FA1-AF765B0AB4D7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9250" y="1630363"/>
            <a:ext cx="8556625" cy="473868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Relationship sets </a:t>
            </a:r>
            <a:r>
              <a:rPr lang="en-US" i="1" dirty="0" err="1"/>
              <a:t>works_on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manages</a:t>
            </a:r>
            <a:r>
              <a:rPr lang="en-US" dirty="0"/>
              <a:t> represent overlapping information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Every </a:t>
            </a:r>
            <a:r>
              <a:rPr lang="en-US" i="1" dirty="0"/>
              <a:t>manages</a:t>
            </a:r>
            <a:r>
              <a:rPr lang="en-US" dirty="0"/>
              <a:t> relationship corresponds to a </a:t>
            </a:r>
            <a:r>
              <a:rPr lang="en-US" i="1" dirty="0" err="1"/>
              <a:t>works_on</a:t>
            </a:r>
            <a:r>
              <a:rPr lang="en-US" dirty="0"/>
              <a:t> relationship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However, some </a:t>
            </a:r>
            <a:r>
              <a:rPr lang="en-US" i="1" dirty="0" err="1"/>
              <a:t>works_on</a:t>
            </a:r>
            <a:r>
              <a:rPr lang="en-US" dirty="0"/>
              <a:t> relationships may not correspond to any </a:t>
            </a:r>
            <a:r>
              <a:rPr lang="en-US" i="1" dirty="0"/>
              <a:t>manages</a:t>
            </a:r>
            <a:r>
              <a:rPr lang="en-US" dirty="0"/>
              <a:t> relationships 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/>
              <a:t>So we can’t discard the </a:t>
            </a:r>
            <a:r>
              <a:rPr lang="en-US" i="1" dirty="0" err="1"/>
              <a:t>works_on</a:t>
            </a:r>
            <a:r>
              <a:rPr lang="en-US" dirty="0"/>
              <a:t> relationship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Eliminate this redundancy via </a:t>
            </a:r>
            <a:r>
              <a:rPr lang="en-US" i="1" dirty="0"/>
              <a:t>aggregation</a:t>
            </a:r>
            <a:endParaRPr lang="en-US" dirty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Treat relationship as an abstract entity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Allows relationships between relationships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Abstraction of relationship into new entity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Without introducing </a:t>
            </a:r>
            <a:r>
              <a:rPr lang="en-US" dirty="0" smtClean="0"/>
              <a:t>redundancy</a:t>
            </a:r>
            <a:endParaRPr lang="en-US" dirty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An employee works on a particular job at a particular branch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An employee, branch, job combination may have an associated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E-R Diagram With Aggregation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CF7C8-C54F-4AAA-ADCE-C4A44D1293EA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2"/>
          <a:srcRect l="1233" t="1918" r="1643" b="548"/>
          <a:stretch>
            <a:fillRect/>
          </a:stretch>
        </p:blipFill>
        <p:spPr bwMode="auto">
          <a:xfrm>
            <a:off x="1260475" y="1563688"/>
            <a:ext cx="6883400" cy="476885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Relationship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543C9-C471-4040-96BA-C614001A7E0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5425" y="1447800"/>
            <a:ext cx="8693150" cy="48768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tabLst>
                <a:tab pos="1536700" algn="ctr"/>
                <a:tab pos="3543300" algn="ctr"/>
                <a:tab pos="5481638" algn="ctr"/>
              </a:tabLst>
              <a:defRPr/>
            </a:pPr>
            <a:r>
              <a:rPr lang="en-US" dirty="0"/>
              <a:t>A </a:t>
            </a:r>
            <a:r>
              <a:rPr lang="en-US" b="1" dirty="0">
                <a:solidFill>
                  <a:schemeClr val="tx2"/>
                </a:solidFill>
              </a:rPr>
              <a:t>relationship</a:t>
            </a:r>
            <a:r>
              <a:rPr lang="en-US" dirty="0"/>
              <a:t> is an association among several entities</a:t>
            </a:r>
          </a:p>
          <a:p>
            <a:pPr marL="274320" indent="-274320" fontAlgn="auto">
              <a:spcAft>
                <a:spcPts val="0"/>
              </a:spcAft>
              <a:buFont typeface="Monotype Sorts" pitchFamily="2" charset="2"/>
              <a:buNone/>
              <a:tabLst>
                <a:tab pos="1536700" algn="ctr"/>
                <a:tab pos="3543300" algn="ctr"/>
                <a:tab pos="5481638" algn="ctr"/>
              </a:tabLst>
              <a:defRPr/>
            </a:pPr>
            <a:r>
              <a:rPr lang="en-US" dirty="0"/>
              <a:t>	Example:</a:t>
            </a:r>
            <a:br>
              <a:rPr lang="en-US" dirty="0"/>
            </a:br>
            <a:r>
              <a:rPr lang="en-US" dirty="0"/>
              <a:t>	</a:t>
            </a:r>
            <a:r>
              <a:rPr lang="en-US" u="sng" dirty="0"/>
              <a:t>Hayes</a:t>
            </a:r>
            <a:r>
              <a:rPr lang="en-US" dirty="0"/>
              <a:t>	</a:t>
            </a:r>
            <a:r>
              <a:rPr lang="en-US" i="1" u="sng" dirty="0"/>
              <a:t>depositor</a:t>
            </a:r>
            <a:r>
              <a:rPr lang="en-US" dirty="0"/>
              <a:t>	</a:t>
            </a:r>
            <a:r>
              <a:rPr lang="en-US" u="sng" dirty="0"/>
              <a:t>A-102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2000" i="1" dirty="0"/>
              <a:t>customer</a:t>
            </a:r>
            <a:r>
              <a:rPr lang="en-US" sz="2000" dirty="0"/>
              <a:t> entity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sz="2000" dirty="0" smtClean="0"/>
              <a:t>relationship </a:t>
            </a:r>
            <a:r>
              <a:rPr lang="en-US" sz="2000" dirty="0"/>
              <a:t>set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sz="2000" i="1" dirty="0" smtClean="0"/>
              <a:t>account</a:t>
            </a:r>
            <a:r>
              <a:rPr lang="en-US" sz="2000" dirty="0" smtClean="0"/>
              <a:t> </a:t>
            </a:r>
            <a:r>
              <a:rPr lang="en-US" sz="2000" dirty="0"/>
              <a:t>entity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tabLst>
                <a:tab pos="1536700" algn="ctr"/>
                <a:tab pos="3543300" algn="ctr"/>
                <a:tab pos="5481638" algn="ctr"/>
              </a:tabLst>
              <a:defRPr/>
            </a:pPr>
            <a:r>
              <a:rPr lang="en-US" dirty="0"/>
              <a:t>A </a:t>
            </a:r>
            <a:r>
              <a:rPr lang="en-US" b="1" dirty="0">
                <a:solidFill>
                  <a:schemeClr val="tx2"/>
                </a:solidFill>
              </a:rPr>
              <a:t>relationship set</a:t>
            </a:r>
            <a:r>
              <a:rPr lang="en-US" dirty="0"/>
              <a:t> is a mathematical relation among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 2 entities, each taken from entity sets</a:t>
            </a:r>
          </a:p>
          <a:p>
            <a:pPr marL="274320" indent="-274320" fontAlgn="auto">
              <a:spcAft>
                <a:spcPts val="0"/>
              </a:spcAft>
              <a:buFont typeface="Monotype Sorts" pitchFamily="2" charset="2"/>
              <a:buNone/>
              <a:tabLst>
                <a:tab pos="1536700" algn="ctr"/>
                <a:tab pos="3543300" algn="ctr"/>
                <a:tab pos="5481638" algn="ctr"/>
              </a:tabLst>
              <a:defRPr/>
            </a:pPr>
            <a:r>
              <a:rPr lang="en-US" dirty="0">
                <a:sym typeface="Symbol" pitchFamily="18" charset="2"/>
              </a:rPr>
              <a:t>			{(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, …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i="1" baseline="-25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) |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 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 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, …,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i="1" baseline="-25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 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i="1" baseline="-25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}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where (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, …,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i="1" baseline="-25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) is a relationship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tabLst>
                <a:tab pos="1536700" algn="ctr"/>
                <a:tab pos="3543300" algn="ctr"/>
                <a:tab pos="5481638" algn="ctr"/>
              </a:tabLst>
              <a:defRPr/>
            </a:pPr>
            <a:r>
              <a:rPr lang="en-US" dirty="0">
                <a:sym typeface="Symbol" pitchFamily="18" charset="2"/>
              </a:rPr>
              <a:t>Example: </a:t>
            </a:r>
          </a:p>
          <a:p>
            <a:pPr marL="548640" lvl="1" indent="-274320" fontAlgn="auto">
              <a:spcAft>
                <a:spcPts val="0"/>
              </a:spcAft>
              <a:buFont typeface="Monotype Sorts" pitchFamily="2" charset="2"/>
              <a:buNone/>
              <a:tabLst>
                <a:tab pos="1536700" algn="ctr"/>
                <a:tab pos="3543300" algn="ctr"/>
                <a:tab pos="5481638" algn="ctr"/>
              </a:tabLst>
              <a:defRPr/>
            </a:pPr>
            <a:r>
              <a:rPr lang="en-US" dirty="0">
                <a:sym typeface="Symbol" pitchFamily="18" charset="2"/>
              </a:rPr>
              <a:t>		        (Hayes, A-102)  </a:t>
            </a:r>
            <a:r>
              <a:rPr lang="en-US" i="1" dirty="0">
                <a:sym typeface="Symbol" pitchFamily="18" charset="2"/>
              </a:rPr>
              <a:t>depositor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E-R Design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F686-2D09-45C7-B1BC-B57B946436C7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828675" y="1500188"/>
            <a:ext cx="7397750" cy="468788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 use of an </a:t>
            </a:r>
            <a:r>
              <a:rPr lang="en-US" dirty="0">
                <a:solidFill>
                  <a:srgbClr val="FF0000"/>
                </a:solidFill>
              </a:rPr>
              <a:t>attribute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entity set</a:t>
            </a:r>
            <a:r>
              <a:rPr lang="en-US" dirty="0"/>
              <a:t> to represent an object.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Whether a real-world concept is best expressed by </a:t>
            </a:r>
            <a:r>
              <a:rPr lang="en-US" dirty="0">
                <a:solidFill>
                  <a:srgbClr val="FF0000"/>
                </a:solidFill>
              </a:rPr>
              <a:t>an entity</a:t>
            </a:r>
            <a:r>
              <a:rPr lang="en-US" dirty="0"/>
              <a:t> set </a:t>
            </a:r>
            <a:r>
              <a:rPr lang="en-US" dirty="0">
                <a:solidFill>
                  <a:srgbClr val="FF0000"/>
                </a:solidFill>
              </a:rPr>
              <a:t>or a relationship </a:t>
            </a:r>
            <a:r>
              <a:rPr lang="en-US" dirty="0"/>
              <a:t>set.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 use of a </a:t>
            </a:r>
            <a:r>
              <a:rPr lang="en-US" dirty="0">
                <a:solidFill>
                  <a:srgbClr val="FF0000"/>
                </a:solidFill>
              </a:rPr>
              <a:t>ternary relationship</a:t>
            </a:r>
            <a:r>
              <a:rPr lang="en-US" dirty="0"/>
              <a:t> versus a </a:t>
            </a:r>
            <a:r>
              <a:rPr lang="en-US" dirty="0">
                <a:solidFill>
                  <a:srgbClr val="FF0000"/>
                </a:solidFill>
              </a:rPr>
              <a:t>pair of binary</a:t>
            </a:r>
            <a:r>
              <a:rPr lang="en-US" dirty="0"/>
              <a:t> relationships.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 use of a strong or weak entity set.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 use of specialization/generalization – contributes to modularity in the design.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 use of aggregation – can treat the aggregate entity set as a single unit without concern for the details of its internal 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312738"/>
            <a:ext cx="8077200" cy="609600"/>
          </a:xfrm>
        </p:spPr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Reduction to Relation Schemas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227F-73E6-4FA2-BDCF-746080C9B6B4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62025" y="1527175"/>
            <a:ext cx="6862763" cy="413702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Primary keys allow entity sets and relationship sets to be expressed </a:t>
            </a:r>
            <a:r>
              <a:rPr lang="en-US" b="1" dirty="0"/>
              <a:t>uniformly as </a:t>
            </a:r>
            <a:r>
              <a:rPr lang="en-US" b="1" i="1" dirty="0"/>
              <a:t>relation schemas</a:t>
            </a:r>
            <a:r>
              <a:rPr lang="en-US" i="1" dirty="0"/>
              <a:t> </a:t>
            </a:r>
            <a:r>
              <a:rPr lang="en-US" dirty="0"/>
              <a:t>that represent the contents of the database.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 database which conforms to an E-R diagram can be represented by a </a:t>
            </a:r>
            <a:r>
              <a:rPr lang="en-US" b="1" dirty="0"/>
              <a:t>collection of schemas</a:t>
            </a:r>
            <a:r>
              <a:rPr lang="en-US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For each </a:t>
            </a:r>
            <a:r>
              <a:rPr lang="en-US" b="1" dirty="0"/>
              <a:t>entity set and relationship set there is a unique schema</a:t>
            </a:r>
            <a:r>
              <a:rPr lang="en-US" dirty="0"/>
              <a:t> that is assigned the name of the corresponding entity set or relationship set.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Each schema has a number of columns (generally corresponding to attributes), which have unique names.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Representing Entity Sets as Schemas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7038" y="1319213"/>
            <a:ext cx="8351837" cy="1546225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 strong entity set reduces to a </a:t>
            </a:r>
            <a:r>
              <a:rPr lang="en-US" b="1" dirty="0"/>
              <a:t>schema with the same attributes</a:t>
            </a:r>
            <a:r>
              <a:rPr lang="en-US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 weak entity set becomes a table that includes a </a:t>
            </a:r>
            <a:r>
              <a:rPr lang="en-US" b="1" dirty="0"/>
              <a:t>column for the primary key of the identifying strong</a:t>
            </a:r>
            <a:r>
              <a:rPr lang="en-US" dirty="0"/>
              <a:t> entity set</a:t>
            </a:r>
          </a:p>
          <a:p>
            <a:pPr marL="274320" indent="-27432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i="1" dirty="0"/>
              <a:t>payment = </a:t>
            </a:r>
            <a:r>
              <a:rPr lang="en-US" dirty="0"/>
              <a:t>( </a:t>
            </a:r>
            <a:r>
              <a:rPr lang="en-US" i="1" u="sng" dirty="0" err="1"/>
              <a:t>loan_number</a:t>
            </a:r>
            <a:r>
              <a:rPr lang="en-US" i="1" dirty="0"/>
              <a:t>, </a:t>
            </a:r>
            <a:r>
              <a:rPr lang="en-US" i="1" u="sng" dirty="0" err="1"/>
              <a:t>payment_number</a:t>
            </a:r>
            <a:r>
              <a:rPr lang="en-US" i="1" dirty="0"/>
              <a:t>, </a:t>
            </a:r>
            <a:r>
              <a:rPr lang="en-US" i="1" dirty="0" err="1"/>
              <a:t>payment_date</a:t>
            </a:r>
            <a:r>
              <a:rPr lang="en-US" i="1" dirty="0"/>
              <a:t>, </a:t>
            </a:r>
            <a:r>
              <a:rPr lang="en-US" i="1" dirty="0" err="1"/>
              <a:t>payment_amount</a:t>
            </a:r>
            <a:r>
              <a:rPr lang="en-US" i="1" dirty="0"/>
              <a:t> </a:t>
            </a:r>
            <a:r>
              <a:rPr lang="en-US" dirty="0"/>
              <a:t>)</a:t>
            </a:r>
            <a:endParaRPr lang="en-US" sz="1600" dirty="0"/>
          </a:p>
        </p:txBody>
      </p:sp>
      <p:pic>
        <p:nvPicPr>
          <p:cNvPr id="57348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55" t="28395" r="555" b="28149"/>
          <a:stretch>
            <a:fillRect/>
          </a:stretch>
        </p:blipFill>
        <p:spPr>
          <a:xfrm>
            <a:off x="525463" y="2955925"/>
            <a:ext cx="8193087" cy="3292475"/>
          </a:xfrm>
          <a:noFill/>
          <a:ln w="38100" cmpd="dbl">
            <a:solidFill>
              <a:schemeClr val="tx2"/>
            </a:solidFill>
          </a:ln>
        </p:spPr>
      </p:pic>
      <p:sp>
        <p:nvSpPr>
          <p:cNvPr id="57349" name="Rectangle 16"/>
          <p:cNvSpPr>
            <a:spLocks noChangeArrowheads="1"/>
          </p:cNvSpPr>
          <p:nvPr/>
        </p:nvSpPr>
        <p:spPr bwMode="auto">
          <a:xfrm>
            <a:off x="906463" y="3119438"/>
            <a:ext cx="7451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Font typeface="Monotype Sorts" pitchFamily="2" charset="2"/>
              <a:buNone/>
            </a:pPr>
            <a:endParaRPr kumimoji="1" lang="en-US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31775"/>
            <a:ext cx="8691563" cy="609600"/>
          </a:xfrm>
        </p:spPr>
        <p:txBody>
          <a:bodyPr/>
          <a:lstStyle/>
          <a:p>
            <a:r>
              <a:rPr lang="en-US" sz="2800" smtClean="0"/>
              <a:t>Representing Relationship Sets as Schemas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5663" y="1363663"/>
            <a:ext cx="7386637" cy="186055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 many-to-many relationship set is represented as a schema with </a:t>
            </a:r>
            <a:r>
              <a:rPr lang="en-US" b="1" dirty="0"/>
              <a:t>attributes for the primary keys</a:t>
            </a:r>
            <a:r>
              <a:rPr lang="en-US" dirty="0"/>
              <a:t> of the two participating entity sets, </a:t>
            </a:r>
            <a:r>
              <a:rPr lang="en-US" b="1" dirty="0"/>
              <a:t>and any descriptive attributes</a:t>
            </a:r>
            <a:r>
              <a:rPr lang="en-US" dirty="0"/>
              <a:t> of the relationship set.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Example: schema for relationship set borrower</a:t>
            </a:r>
          </a:p>
          <a:p>
            <a:pPr marL="274320" indent="-27432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/>
              <a:t>	</a:t>
            </a:r>
            <a:r>
              <a:rPr lang="en-US" i="1" dirty="0"/>
              <a:t>borrower = </a:t>
            </a:r>
            <a:r>
              <a:rPr lang="en-US" dirty="0"/>
              <a:t>(</a:t>
            </a:r>
            <a:r>
              <a:rPr lang="en-US" i="1" u="sng" dirty="0" err="1"/>
              <a:t>customer_id</a:t>
            </a:r>
            <a:r>
              <a:rPr lang="en-US" i="1" u="sng" dirty="0"/>
              <a:t>, </a:t>
            </a:r>
            <a:r>
              <a:rPr lang="en-US" i="1" u="sng" dirty="0" err="1"/>
              <a:t>loan_number</a:t>
            </a:r>
            <a:r>
              <a:rPr lang="en-US" i="1" u="sng" dirty="0"/>
              <a:t> </a:t>
            </a:r>
            <a:r>
              <a:rPr lang="en-US" dirty="0"/>
              <a:t>)</a:t>
            </a:r>
            <a:endParaRPr lang="en-US" sz="1600" dirty="0"/>
          </a:p>
        </p:txBody>
      </p:sp>
      <p:pic>
        <p:nvPicPr>
          <p:cNvPr id="58372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35" t="30725" r="435" b="31015"/>
          <a:stretch>
            <a:fillRect/>
          </a:stretch>
        </p:blipFill>
        <p:spPr>
          <a:xfrm>
            <a:off x="1017588" y="3419475"/>
            <a:ext cx="7331075" cy="2816225"/>
          </a:xfrm>
          <a:noFill/>
          <a:ln w="38100" cmpd="dbl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Redundancy of Schemas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6161A-CAB0-4CBA-B7EF-1453EB46A8E5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2"/>
          <a:srcRect l="1164" t="30377" r="832" b="30377"/>
          <a:stretch>
            <a:fillRect/>
          </a:stretch>
        </p:blipFill>
        <p:spPr bwMode="auto">
          <a:xfrm>
            <a:off x="671513" y="3611563"/>
            <a:ext cx="8077200" cy="24257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776288" y="1460500"/>
            <a:ext cx="752475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1800"/>
              <a:t>Many-to-one and one-to-many relationship sets that are total on the </a:t>
            </a:r>
            <a:r>
              <a:rPr kumimoji="1" lang="en-US" sz="1800" b="1"/>
              <a:t>many-side can be represented by adding an extra attribute</a:t>
            </a:r>
            <a:r>
              <a:rPr kumimoji="1" lang="en-US" sz="1800"/>
              <a:t> to the “many” side, containing the primary key of the “one” side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1800"/>
              <a:t>Example: Instead of creating a schema for relationship set </a:t>
            </a:r>
            <a:r>
              <a:rPr kumimoji="1" lang="en-US" sz="1800" i="1"/>
              <a:t>account_branch</a:t>
            </a:r>
            <a:r>
              <a:rPr kumimoji="1" lang="en-US" sz="1800"/>
              <a:t>, add an attribute </a:t>
            </a:r>
            <a:r>
              <a:rPr kumimoji="1" lang="en-US" sz="1800" i="1"/>
              <a:t>branch_name</a:t>
            </a:r>
            <a:r>
              <a:rPr kumimoji="1" lang="en-US" sz="1800"/>
              <a:t> to the schema arising from entity set </a:t>
            </a:r>
            <a:r>
              <a:rPr kumimoji="1" lang="en-US" sz="1800" i="1"/>
              <a:t>account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1800" i="1"/>
              <a:t>Account=(account-number, balance, branch-name)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Redundancy of Schemas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6BFFB-2C80-4940-B3EA-14CDCE870DF7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2413" y="1527175"/>
            <a:ext cx="8678862" cy="442277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For one-to-one relationship sets, </a:t>
            </a:r>
            <a:r>
              <a:rPr lang="en-US" b="1" dirty="0"/>
              <a:t>either side can be chosen to act as</a:t>
            </a:r>
            <a:r>
              <a:rPr lang="en-US" dirty="0"/>
              <a:t> the “many” side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That is, extra attribute can be added to either of the tables corresponding to the two entity sets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If participation is </a:t>
            </a:r>
            <a:r>
              <a:rPr lang="en-US" b="1" i="1" dirty="0"/>
              <a:t>partial</a:t>
            </a:r>
            <a:r>
              <a:rPr lang="en-US" b="1" dirty="0"/>
              <a:t> on the “many” side</a:t>
            </a:r>
            <a:r>
              <a:rPr lang="en-US" dirty="0"/>
              <a:t>, replacing a schema by an </a:t>
            </a:r>
            <a:r>
              <a:rPr lang="en-US" b="1" dirty="0"/>
              <a:t>extra attribute in the schema</a:t>
            </a:r>
            <a:r>
              <a:rPr lang="en-US" dirty="0"/>
              <a:t> corresponding to the “many” side could result in </a:t>
            </a:r>
            <a:r>
              <a:rPr lang="en-US" b="1" dirty="0"/>
              <a:t>null values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 schema corresponding to a relationship set </a:t>
            </a:r>
            <a:r>
              <a:rPr lang="en-US" b="1" dirty="0"/>
              <a:t>linking a weak entity set</a:t>
            </a:r>
            <a:r>
              <a:rPr lang="en-US" dirty="0"/>
              <a:t> to its identifying strong entity set is </a:t>
            </a:r>
            <a:r>
              <a:rPr lang="en-US" b="1" dirty="0"/>
              <a:t>redundant.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Example: The </a:t>
            </a:r>
            <a:r>
              <a:rPr lang="en-US" i="1" dirty="0"/>
              <a:t>payment</a:t>
            </a:r>
            <a:r>
              <a:rPr lang="en-US" dirty="0"/>
              <a:t> schema already contains the attributes that would appear in the </a:t>
            </a:r>
            <a:r>
              <a:rPr lang="en-US" i="1" dirty="0" err="1"/>
              <a:t>loan_payment</a:t>
            </a:r>
            <a:r>
              <a:rPr lang="en-US" dirty="0"/>
              <a:t> schema (i.e., </a:t>
            </a:r>
            <a:r>
              <a:rPr lang="en-US" i="1" dirty="0" err="1"/>
              <a:t>loan_number</a:t>
            </a:r>
            <a:r>
              <a:rPr lang="en-US" dirty="0"/>
              <a:t> and </a:t>
            </a:r>
            <a:r>
              <a:rPr lang="en-US" i="1" dirty="0" err="1"/>
              <a:t>payment_number</a:t>
            </a:r>
            <a:r>
              <a:rPr lang="en-US" dirty="0"/>
              <a:t>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Design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E2C8D-F1D0-4534-AEF7-BFBAD77CA729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15975" y="1804988"/>
            <a:ext cx="7251700" cy="3649662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solidFill>
                  <a:schemeClr val="tx2"/>
                </a:solidFill>
              </a:rPr>
              <a:t>Use of entity sets vs. attributes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Choice mainly depends</a:t>
            </a:r>
            <a:r>
              <a:rPr lang="en-US" dirty="0">
                <a:solidFill>
                  <a:srgbClr val="FF0000"/>
                </a:solidFill>
              </a:rPr>
              <a:t> on the </a:t>
            </a:r>
            <a:r>
              <a:rPr lang="en-US" b="1" dirty="0">
                <a:solidFill>
                  <a:srgbClr val="FF0000"/>
                </a:solidFill>
              </a:rPr>
              <a:t>structure of the enterprise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being modeled, and on the semantics associated with the attribute in question.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solidFill>
                  <a:schemeClr val="tx2"/>
                </a:solidFill>
              </a:rPr>
              <a:t>Use of entity sets vs. relationship sets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dirty="0"/>
              <a:t>Possible guideline is to </a:t>
            </a:r>
            <a:r>
              <a:rPr lang="en-US" b="1" dirty="0">
                <a:solidFill>
                  <a:srgbClr val="FF0000"/>
                </a:solidFill>
              </a:rPr>
              <a:t>designate a relationship set to describe an action</a:t>
            </a:r>
            <a:r>
              <a:rPr lang="en-US" dirty="0"/>
              <a:t> that occurs between entities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solidFill>
                  <a:schemeClr val="tx2"/>
                </a:solidFill>
              </a:rPr>
              <a:t>Binary versus n-</a:t>
            </a:r>
            <a:r>
              <a:rPr lang="en-US" b="1" dirty="0" err="1">
                <a:solidFill>
                  <a:schemeClr val="tx2"/>
                </a:solidFill>
              </a:rPr>
              <a:t>ary</a:t>
            </a:r>
            <a:r>
              <a:rPr lang="en-US" b="1" dirty="0">
                <a:solidFill>
                  <a:schemeClr val="tx2"/>
                </a:solidFill>
              </a:rPr>
              <a:t> relationship sets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dirty="0"/>
              <a:t>Although it is possible to replace any </a:t>
            </a:r>
            <a:r>
              <a:rPr lang="en-US" dirty="0" err="1"/>
              <a:t>nonbinary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-</a:t>
            </a:r>
            <a:r>
              <a:rPr lang="en-US" dirty="0" err="1"/>
              <a:t>ary</a:t>
            </a:r>
            <a:r>
              <a:rPr lang="en-US" dirty="0"/>
              <a:t>, for </a:t>
            </a:r>
            <a:r>
              <a:rPr lang="en-US" i="1" dirty="0"/>
              <a:t>n</a:t>
            </a:r>
            <a:r>
              <a:rPr lang="en-US" dirty="0"/>
              <a:t> &gt; 2) relationship set by a number of distinct binary relationship sets, a </a:t>
            </a:r>
            <a:r>
              <a:rPr lang="en-US" i="1" dirty="0"/>
              <a:t>n</a:t>
            </a:r>
            <a:r>
              <a:rPr lang="en-US" dirty="0"/>
              <a:t>-</a:t>
            </a:r>
            <a:r>
              <a:rPr lang="en-US" dirty="0" err="1"/>
              <a:t>ary</a:t>
            </a:r>
            <a:r>
              <a:rPr lang="en-US" dirty="0"/>
              <a:t> relationship set shows more clearly that several entities participate in a single relationship.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675"/>
            <a:ext cx="8077200" cy="609600"/>
          </a:xfrm>
        </p:spPr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Binary Vs. Non-Binary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BEE42-9CB0-4BF6-80BD-AA9D5025ECBC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55663" y="1554163"/>
            <a:ext cx="7740650" cy="38687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Some relationships that appear to be non-binary may be better represented using binary relationships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E.g.  A ternary relationship </a:t>
            </a:r>
            <a:r>
              <a:rPr lang="en-US" i="1" dirty="0"/>
              <a:t>parents</a:t>
            </a:r>
            <a:r>
              <a:rPr lang="en-US" dirty="0"/>
              <a:t>, relating a child to his/her father and mother, is best replaced by two binary relationships,  </a:t>
            </a:r>
            <a:r>
              <a:rPr lang="en-US" i="1" dirty="0"/>
              <a:t>father</a:t>
            </a:r>
            <a:r>
              <a:rPr lang="en-US" dirty="0"/>
              <a:t> and </a:t>
            </a:r>
            <a:r>
              <a:rPr lang="en-US" i="1" dirty="0"/>
              <a:t>mother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/>
              <a:t>Using two binary relationships allows partial information (e.g. only mother being know)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But there are some relationships that are naturally non-binary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/>
              <a:t>Example: </a:t>
            </a:r>
            <a:r>
              <a:rPr lang="en-US" i="1" dirty="0" err="1"/>
              <a:t>works_on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341313"/>
            <a:ext cx="80772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/>
              <a:t>Converting Non-Binary Relationships to Binary Form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308CC-F093-41C3-83C5-6CF04E126873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34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96913" y="1420813"/>
            <a:ext cx="8216900" cy="3546475"/>
          </a:xfrm>
        </p:spPr>
        <p:txBody>
          <a:bodyPr/>
          <a:lstStyle/>
          <a:p>
            <a:r>
              <a:rPr lang="en-US" sz="1600" smtClean="0"/>
              <a:t>In general, any non-binary relationship can be represented using </a:t>
            </a:r>
            <a:r>
              <a:rPr lang="en-US" sz="1600" b="1" smtClean="0"/>
              <a:t>binary relationships by creating an artificial entity set.</a:t>
            </a:r>
          </a:p>
          <a:p>
            <a:pPr lvl="1"/>
            <a:r>
              <a:rPr lang="en-US" sz="1600" smtClean="0"/>
              <a:t>Replace </a:t>
            </a:r>
            <a:r>
              <a:rPr lang="en-US" sz="1600" b="1" i="1" smtClean="0"/>
              <a:t>R </a:t>
            </a:r>
            <a:r>
              <a:rPr lang="en-US" sz="1600" b="1" smtClean="0"/>
              <a:t>between entity sets A, B and C</a:t>
            </a:r>
            <a:r>
              <a:rPr lang="en-US" sz="1600" b="1" i="1" smtClean="0"/>
              <a:t> </a:t>
            </a:r>
            <a:r>
              <a:rPr lang="en-US" sz="1600" b="1" smtClean="0"/>
              <a:t>by an entity set </a:t>
            </a:r>
            <a:r>
              <a:rPr lang="en-US" sz="1600" b="1" i="1" smtClean="0"/>
              <a:t>E</a:t>
            </a:r>
            <a:r>
              <a:rPr lang="en-US" sz="1600" smtClean="0"/>
              <a:t>, and three relationship sets: 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/>
              <a:t>		1. </a:t>
            </a:r>
            <a:r>
              <a:rPr lang="en-US" sz="1600" i="1" smtClean="0"/>
              <a:t>R</a:t>
            </a:r>
            <a:r>
              <a:rPr lang="en-US" sz="1600" i="1" baseline="-25000" smtClean="0"/>
              <a:t>A</a:t>
            </a:r>
            <a:r>
              <a:rPr lang="en-US" sz="1600" smtClean="0"/>
              <a:t>, relating </a:t>
            </a:r>
            <a:r>
              <a:rPr lang="en-US" sz="1600" i="1" smtClean="0"/>
              <a:t>E </a:t>
            </a:r>
            <a:r>
              <a:rPr lang="en-US" sz="1600" smtClean="0"/>
              <a:t>and </a:t>
            </a:r>
            <a:r>
              <a:rPr lang="en-US" sz="1600" i="1" smtClean="0"/>
              <a:t>A </a:t>
            </a:r>
            <a:r>
              <a:rPr lang="en-US" sz="1600" smtClean="0"/>
              <a:t>		  2.</a:t>
            </a:r>
            <a:r>
              <a:rPr lang="en-US" sz="1600" i="1" smtClean="0"/>
              <a:t>R</a:t>
            </a:r>
            <a:r>
              <a:rPr lang="en-US" sz="1600" i="1" baseline="-25000" smtClean="0"/>
              <a:t>B</a:t>
            </a:r>
            <a:r>
              <a:rPr lang="en-US" sz="1600" smtClean="0"/>
              <a:t>, relating </a:t>
            </a:r>
            <a:r>
              <a:rPr lang="en-US" sz="1600" i="1" smtClean="0"/>
              <a:t>E </a:t>
            </a:r>
            <a:r>
              <a:rPr lang="en-US" sz="1600" smtClean="0"/>
              <a:t>and </a:t>
            </a:r>
            <a:r>
              <a:rPr lang="en-US" sz="1600" i="1" smtClean="0"/>
              <a:t>B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/>
              <a:t>		3. </a:t>
            </a:r>
            <a:r>
              <a:rPr lang="en-US" sz="1600" i="1" smtClean="0"/>
              <a:t>R</a:t>
            </a:r>
            <a:r>
              <a:rPr lang="en-US" sz="1600" i="1" baseline="-25000" smtClean="0"/>
              <a:t>C</a:t>
            </a:r>
            <a:r>
              <a:rPr lang="en-US" sz="1600" smtClean="0"/>
              <a:t>, relating </a:t>
            </a:r>
            <a:r>
              <a:rPr lang="en-US" sz="1600" i="1" smtClean="0"/>
              <a:t>E </a:t>
            </a:r>
            <a:r>
              <a:rPr lang="en-US" sz="1600" smtClean="0"/>
              <a:t>and </a:t>
            </a:r>
            <a:r>
              <a:rPr lang="en-US" sz="1600" i="1" smtClean="0"/>
              <a:t>C</a:t>
            </a:r>
          </a:p>
          <a:p>
            <a:pPr lvl="1"/>
            <a:r>
              <a:rPr lang="en-US" sz="1600" smtClean="0"/>
              <a:t>Create a special identifying attribute for </a:t>
            </a:r>
            <a:r>
              <a:rPr lang="en-US" sz="1600" i="1" smtClean="0"/>
              <a:t>E</a:t>
            </a:r>
          </a:p>
          <a:p>
            <a:pPr lvl="1"/>
            <a:r>
              <a:rPr lang="en-US" sz="1600" smtClean="0"/>
              <a:t>Add any attributes of </a:t>
            </a:r>
            <a:r>
              <a:rPr lang="en-US" sz="1600" i="1" smtClean="0"/>
              <a:t>R </a:t>
            </a:r>
            <a:r>
              <a:rPr lang="en-US" sz="1600" smtClean="0"/>
              <a:t>to </a:t>
            </a:r>
            <a:r>
              <a:rPr lang="en-US" sz="1600" i="1" smtClean="0"/>
              <a:t>E </a:t>
            </a:r>
          </a:p>
          <a:p>
            <a:pPr lvl="1"/>
            <a:r>
              <a:rPr lang="en-US" sz="1600" smtClean="0"/>
              <a:t>For each relationship (</a:t>
            </a:r>
            <a:r>
              <a:rPr lang="en-US" sz="1600" i="1" smtClean="0"/>
              <a:t>a</a:t>
            </a:r>
            <a:r>
              <a:rPr lang="en-US" sz="1600" i="1" baseline="-25000" smtClean="0"/>
              <a:t>i</a:t>
            </a:r>
            <a:r>
              <a:rPr lang="en-US" sz="1600" i="1" smtClean="0"/>
              <a:t> , b</a:t>
            </a:r>
            <a:r>
              <a:rPr lang="en-US" sz="1600" i="1" baseline="-25000" smtClean="0"/>
              <a:t>i</a:t>
            </a:r>
            <a:r>
              <a:rPr lang="en-US" sz="1600" i="1" smtClean="0"/>
              <a:t> , c</a:t>
            </a:r>
            <a:r>
              <a:rPr lang="en-US" sz="1600" i="1" baseline="-25000" smtClean="0"/>
              <a:t>i</a:t>
            </a:r>
            <a:r>
              <a:rPr lang="en-US" sz="1600" smtClean="0"/>
              <a:t>) in </a:t>
            </a:r>
            <a:r>
              <a:rPr lang="en-US" sz="1600" i="1" smtClean="0"/>
              <a:t>R,</a:t>
            </a:r>
            <a:r>
              <a:rPr lang="en-US" sz="1600" smtClean="0"/>
              <a:t> create 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/>
              <a:t>	      1. a new entity </a:t>
            </a:r>
            <a:r>
              <a:rPr lang="en-US" sz="1600" i="1" smtClean="0"/>
              <a:t>e</a:t>
            </a:r>
            <a:r>
              <a:rPr lang="en-US" sz="1600" i="1" baseline="-25000" smtClean="0"/>
              <a:t>i</a:t>
            </a:r>
            <a:r>
              <a:rPr lang="en-US" sz="1600" i="1" smtClean="0"/>
              <a:t> </a:t>
            </a:r>
            <a:r>
              <a:rPr lang="en-US" sz="1600" smtClean="0"/>
              <a:t>in the entity set </a:t>
            </a:r>
            <a:r>
              <a:rPr lang="en-US" sz="1600" i="1" smtClean="0"/>
              <a:t>E       </a:t>
            </a:r>
            <a:r>
              <a:rPr lang="en-US" sz="1600" smtClean="0"/>
              <a:t>2. add (</a:t>
            </a:r>
            <a:r>
              <a:rPr lang="en-US" sz="1600" i="1" smtClean="0"/>
              <a:t>e</a:t>
            </a:r>
            <a:r>
              <a:rPr lang="en-US" sz="1600" i="1" baseline="-25000" smtClean="0"/>
              <a:t>i</a:t>
            </a:r>
            <a:r>
              <a:rPr lang="en-US" sz="1600" i="1" smtClean="0"/>
              <a:t> , a</a:t>
            </a:r>
            <a:r>
              <a:rPr lang="en-US" sz="1600" i="1" baseline="-25000" smtClean="0"/>
              <a:t>i </a:t>
            </a:r>
            <a:r>
              <a:rPr lang="en-US" sz="1600" smtClean="0"/>
              <a:t>) to </a:t>
            </a:r>
            <a:r>
              <a:rPr lang="en-US" sz="1600" i="1" smtClean="0"/>
              <a:t>R</a:t>
            </a:r>
            <a:r>
              <a:rPr lang="en-US" sz="1600" i="1" baseline="-25000" smtClean="0"/>
              <a:t>A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/>
              <a:t>	      3. add (</a:t>
            </a:r>
            <a:r>
              <a:rPr lang="en-US" sz="1600" i="1" smtClean="0"/>
              <a:t>e</a:t>
            </a:r>
            <a:r>
              <a:rPr lang="en-US" sz="1600" i="1" baseline="-25000" smtClean="0"/>
              <a:t>i</a:t>
            </a:r>
            <a:r>
              <a:rPr lang="en-US" sz="1600" i="1" smtClean="0"/>
              <a:t> , b</a:t>
            </a:r>
            <a:r>
              <a:rPr lang="en-US" sz="1600" i="1" baseline="-25000" smtClean="0"/>
              <a:t>i</a:t>
            </a:r>
            <a:r>
              <a:rPr lang="en-US" sz="1600" i="1" smtClean="0"/>
              <a:t> </a:t>
            </a:r>
            <a:r>
              <a:rPr lang="en-US" sz="1600" smtClean="0"/>
              <a:t>) to </a:t>
            </a:r>
            <a:r>
              <a:rPr lang="en-US" sz="1600" i="1" smtClean="0"/>
              <a:t>R</a:t>
            </a:r>
            <a:r>
              <a:rPr lang="en-US" sz="1600" i="1" baseline="-25000" smtClean="0"/>
              <a:t>B</a:t>
            </a:r>
            <a:r>
              <a:rPr lang="en-US" sz="1600" i="1" smtClean="0"/>
              <a:t>      </a:t>
            </a:r>
            <a:r>
              <a:rPr lang="en-US" sz="1600" smtClean="0"/>
              <a:t>	                4. add (</a:t>
            </a:r>
            <a:r>
              <a:rPr lang="en-US" sz="1600" i="1" smtClean="0"/>
              <a:t>e</a:t>
            </a:r>
            <a:r>
              <a:rPr lang="en-US" sz="1600" i="1" baseline="-25000" smtClean="0"/>
              <a:t>i</a:t>
            </a:r>
            <a:r>
              <a:rPr lang="en-US" sz="1600" i="1" smtClean="0"/>
              <a:t> , c</a:t>
            </a:r>
            <a:r>
              <a:rPr lang="en-US" sz="1600" i="1" baseline="-25000" smtClean="0"/>
              <a:t>i </a:t>
            </a:r>
            <a:r>
              <a:rPr lang="en-US" sz="1600" smtClean="0"/>
              <a:t>) to </a:t>
            </a:r>
            <a:r>
              <a:rPr lang="en-US" sz="1600" i="1" smtClean="0"/>
              <a:t>R</a:t>
            </a:r>
            <a:r>
              <a:rPr lang="en-US" sz="1600" i="1" baseline="-25000" smtClean="0"/>
              <a:t>C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2"/>
          <a:srcRect l="406" t="28412" r="609" b="29225"/>
          <a:stretch>
            <a:fillRect/>
          </a:stretch>
        </p:blipFill>
        <p:spPr bwMode="auto">
          <a:xfrm>
            <a:off x="3519488" y="4810125"/>
            <a:ext cx="5327650" cy="17113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22987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  <a:r>
              <a:rPr lang="en-US" sz="28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Relationship Set </a:t>
            </a:r>
            <a:r>
              <a:rPr lang="en-US" i="1" smtClean="0"/>
              <a:t>borrower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426B8-081B-49E2-BBFA-A068FE82013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l="1973" t="7632" r="1973" b="8157"/>
          <a:stretch>
            <a:fillRect/>
          </a:stretch>
        </p:blipFill>
        <p:spPr bwMode="auto">
          <a:xfrm>
            <a:off x="1095375" y="1414463"/>
            <a:ext cx="6953250" cy="45720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Relationship Sets (Cont.)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30F10-A844-4406-9131-FF43C14837DA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15975" y="1474788"/>
            <a:ext cx="7848600" cy="9906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An </a:t>
            </a:r>
            <a:r>
              <a:rPr lang="en-US" b="1" dirty="0">
                <a:solidFill>
                  <a:schemeClr val="tx2"/>
                </a:solidFill>
              </a:rPr>
              <a:t>attribute</a:t>
            </a:r>
            <a:r>
              <a:rPr lang="en-US" dirty="0"/>
              <a:t> can also be property of a relationship set.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For instance, the </a:t>
            </a:r>
            <a:r>
              <a:rPr lang="en-US" i="1" dirty="0"/>
              <a:t>depositor </a:t>
            </a:r>
            <a:r>
              <a:rPr lang="en-US" dirty="0"/>
              <a:t>relationship set between entity sets </a:t>
            </a:r>
            <a:r>
              <a:rPr lang="en-US" i="1" dirty="0"/>
              <a:t>customer </a:t>
            </a:r>
            <a:r>
              <a:rPr lang="en-US" dirty="0"/>
              <a:t>and </a:t>
            </a:r>
            <a:r>
              <a:rPr lang="en-US" i="1" dirty="0"/>
              <a:t>account </a:t>
            </a:r>
            <a:r>
              <a:rPr lang="en-US" dirty="0"/>
              <a:t>may have the attribute </a:t>
            </a:r>
            <a:r>
              <a:rPr lang="en-US" i="1" dirty="0"/>
              <a:t>access-date</a:t>
            </a:r>
            <a:endParaRPr lang="en-US" dirty="0"/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2"/>
          <a:srcRect l="436" t="6686" r="655" b="6395"/>
          <a:stretch>
            <a:fillRect/>
          </a:stretch>
        </p:blipFill>
        <p:spPr bwMode="auto">
          <a:xfrm>
            <a:off x="1579563" y="2359025"/>
            <a:ext cx="5789612" cy="381635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Degree of a Relationship Set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EF24D-7656-4283-B437-9650E39D1CA3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2425" y="1487488"/>
            <a:ext cx="7737475" cy="4913312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Refers to </a:t>
            </a:r>
            <a:r>
              <a:rPr lang="en-US" dirty="0">
                <a:solidFill>
                  <a:srgbClr val="FF0000"/>
                </a:solidFill>
              </a:rPr>
              <a:t>number of entity sets </a:t>
            </a:r>
            <a:r>
              <a:rPr lang="en-US" dirty="0"/>
              <a:t>that participate in a relationship set.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Relationship sets that involve two entity sets are </a:t>
            </a:r>
            <a:r>
              <a:rPr lang="en-US" b="1" dirty="0">
                <a:solidFill>
                  <a:schemeClr val="tx2"/>
                </a:solidFill>
              </a:rPr>
              <a:t>binary</a:t>
            </a:r>
            <a:r>
              <a:rPr lang="en-US" dirty="0"/>
              <a:t> (or degree two).  Generally, most relationship sets in a database system are binary.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Relationship sets may involve more than two entity sets.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Relationships between more than two entity sets are rare.  Most relationships are binary. 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915988" y="3886200"/>
            <a:ext cx="6902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92150" lvl="1" indent="-234950">
              <a:spcBef>
                <a:spcPct val="35000"/>
              </a:spcBef>
              <a:buClr>
                <a:srgbClr val="CC6600"/>
              </a:buClr>
              <a:buSzPct val="105000"/>
              <a:buFont typeface="Webdings" pitchFamily="18" charset="2"/>
              <a:buChar char="4"/>
            </a:pPr>
            <a:r>
              <a:rPr kumimoji="1" lang="en-US" sz="1800" dirty="0"/>
              <a:t>Example: </a:t>
            </a:r>
            <a:r>
              <a:rPr kumimoji="1" lang="en-US" sz="1800" i="1" dirty="0"/>
              <a:t>Suppose employees of a bank may have jobs (responsibilities) at multiple branches, with different jobs at different branches.  Then there is a ternary relationship set between entity sets employee,  job, and branch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Attributes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179B7-D2F4-4B53-B1FF-69FB1936DC0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6876" y="1466850"/>
            <a:ext cx="8471080" cy="4864939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entity is represented </a:t>
            </a:r>
            <a:r>
              <a:rPr lang="en-US" dirty="0"/>
              <a:t>by a set of attributes, that is </a:t>
            </a:r>
            <a:r>
              <a:rPr lang="en-US" dirty="0">
                <a:solidFill>
                  <a:srgbClr val="FF0000"/>
                </a:solidFill>
              </a:rPr>
              <a:t>descriptive properties </a:t>
            </a:r>
            <a:r>
              <a:rPr lang="en-US" dirty="0"/>
              <a:t>possessed by all members of an entity set.</a:t>
            </a:r>
          </a:p>
          <a:p>
            <a:pPr marL="274320" indent="-27432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/>
              <a:t>	</a:t>
            </a:r>
            <a:endParaRPr lang="en-US" i="1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i="1" dirty="0">
              <a:solidFill>
                <a:schemeClr val="tx2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i="1" dirty="0">
              <a:solidFill>
                <a:schemeClr val="tx2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tx2"/>
                </a:solidFill>
              </a:rPr>
              <a:t>Domain</a:t>
            </a:r>
            <a:r>
              <a:rPr lang="en-US" dirty="0" smtClean="0"/>
              <a:t> </a:t>
            </a:r>
            <a:r>
              <a:rPr lang="en-US" dirty="0"/>
              <a:t>– the set of permitted values for each attribute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Attribute types: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/>
              <a:t>Simple</a:t>
            </a:r>
            <a:r>
              <a:rPr lang="en-US" dirty="0"/>
              <a:t> and </a:t>
            </a:r>
            <a:r>
              <a:rPr lang="en-US" i="1" dirty="0"/>
              <a:t>composite</a:t>
            </a:r>
            <a:r>
              <a:rPr lang="en-US" dirty="0"/>
              <a:t> attributes.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/>
              <a:t>Single-valued</a:t>
            </a:r>
            <a:r>
              <a:rPr lang="en-US" dirty="0"/>
              <a:t> and </a:t>
            </a:r>
            <a:r>
              <a:rPr lang="en-US" i="1" dirty="0"/>
              <a:t>multi-valued</a:t>
            </a:r>
            <a:r>
              <a:rPr lang="en-US" dirty="0"/>
              <a:t> attributes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/>
              <a:t>Example: </a:t>
            </a:r>
            <a:r>
              <a:rPr lang="en-US" dirty="0" smtClean="0"/>
              <a:t>multi valued </a:t>
            </a:r>
            <a:r>
              <a:rPr lang="en-US" dirty="0"/>
              <a:t>attribute: </a:t>
            </a:r>
            <a:r>
              <a:rPr lang="en-US" i="1" dirty="0" err="1"/>
              <a:t>phone_numbers</a:t>
            </a:r>
            <a:endParaRPr lang="en-US" i="1" dirty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/>
              <a:t>Derived</a:t>
            </a:r>
            <a:r>
              <a:rPr lang="en-US" dirty="0"/>
              <a:t> attributes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/>
              <a:t>Can be computed from other attributes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/>
              <a:t>Example:  age, given date_of_birth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347788" y="2351088"/>
            <a:ext cx="609441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None/>
            </a:pPr>
            <a:r>
              <a:rPr kumimoji="1" lang="en-US" sz="1800"/>
              <a:t>Example: 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None/>
            </a:pPr>
            <a:r>
              <a:rPr kumimoji="1" lang="en-US" sz="1800"/>
              <a:t>	</a:t>
            </a:r>
            <a:r>
              <a:rPr kumimoji="1" lang="en-US" sz="1800" i="1"/>
              <a:t>customer = </a:t>
            </a:r>
            <a:r>
              <a:rPr kumimoji="1" lang="en-US" sz="1800"/>
              <a:t>(</a:t>
            </a:r>
            <a:r>
              <a:rPr kumimoji="1" lang="en-US" sz="1800" i="1"/>
              <a:t>customer_id, customer_name, 		     customer_street, customer_city </a:t>
            </a:r>
            <a:r>
              <a:rPr kumimoji="1" lang="en-US" sz="1800"/>
              <a:t>)</a:t>
            </a:r>
            <a:r>
              <a:rPr kumimoji="1" lang="en-US" sz="1800" i="1"/>
              <a:t/>
            </a:r>
            <a:br>
              <a:rPr kumimoji="1" lang="en-US" sz="1800" i="1"/>
            </a:br>
            <a:r>
              <a:rPr kumimoji="1" lang="en-US" sz="1800" i="1"/>
              <a:t>	loan = </a:t>
            </a:r>
            <a:r>
              <a:rPr kumimoji="1" lang="en-US" sz="1800"/>
              <a:t>(</a:t>
            </a:r>
            <a:r>
              <a:rPr kumimoji="1" lang="en-US" sz="1800" i="1"/>
              <a:t>loan_number, amount </a:t>
            </a:r>
            <a:r>
              <a:rPr kumimoji="1" lang="en-US" sz="1800"/>
              <a:t>)</a:t>
            </a:r>
            <a:endParaRPr kumimoji="1" lang="en-US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450850"/>
            <a:ext cx="8045450" cy="609600"/>
          </a:xfrm>
        </p:spPr>
        <p:txBody>
          <a:bodyPr/>
          <a:lstStyle/>
          <a:p>
            <a:r>
              <a:rPr lang="en-US" smtClean="0"/>
              <a:t>Composite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4A2CA-D5A5-4976-BD43-7942E0DE2B8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/>
          <a:srcRect l="421" t="28589" r="1051" b="28870"/>
          <a:stretch>
            <a:fillRect/>
          </a:stretch>
        </p:blipFill>
        <p:spPr bwMode="auto">
          <a:xfrm>
            <a:off x="815975" y="2357438"/>
            <a:ext cx="7762875" cy="245427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19228</TotalTime>
  <Words>2203</Words>
  <Application>Microsoft Office PowerPoint</Application>
  <PresentationFormat>On-screen Show (4:3)</PresentationFormat>
  <Paragraphs>280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Garamond</vt:lpstr>
      <vt:lpstr>Georgia</vt:lpstr>
      <vt:lpstr>Helvetica</vt:lpstr>
      <vt:lpstr>Monotype Sorts</vt:lpstr>
      <vt:lpstr>Symbol</vt:lpstr>
      <vt:lpstr>Times New Roman</vt:lpstr>
      <vt:lpstr>Webdings</vt:lpstr>
      <vt:lpstr>Wingdings</vt:lpstr>
      <vt:lpstr>Wingdings 2</vt:lpstr>
      <vt:lpstr>Civic</vt:lpstr>
      <vt:lpstr>Entity-Relationship Model</vt:lpstr>
      <vt:lpstr>Modeling</vt:lpstr>
      <vt:lpstr>Entity Sets customer and loan</vt:lpstr>
      <vt:lpstr>Relationship Sets</vt:lpstr>
      <vt:lpstr>Relationship Set borrower</vt:lpstr>
      <vt:lpstr>Relationship Sets (Cont.)</vt:lpstr>
      <vt:lpstr>Degree of a Relationship Set</vt:lpstr>
      <vt:lpstr>Attributes</vt:lpstr>
      <vt:lpstr>Composite Attributes</vt:lpstr>
      <vt:lpstr>Mapping Cardinality Constraints</vt:lpstr>
      <vt:lpstr>Mapping Cardinalities</vt:lpstr>
      <vt:lpstr>Mapping Cardinalities </vt:lpstr>
      <vt:lpstr>Keys</vt:lpstr>
      <vt:lpstr>Keys for Relationship Sets</vt:lpstr>
      <vt:lpstr>E-R Diagrams</vt:lpstr>
      <vt:lpstr>E-R Diagram With Composite, Multivalued, and Derived Attributes</vt:lpstr>
      <vt:lpstr>Relationship Sets with Attributes</vt:lpstr>
      <vt:lpstr>Summary of Symbols Used in E-R Notation</vt:lpstr>
      <vt:lpstr>Roles</vt:lpstr>
      <vt:lpstr>Cardinality Constraints</vt:lpstr>
      <vt:lpstr>One-To-Many Relationship</vt:lpstr>
      <vt:lpstr>Many-To-One Relationships</vt:lpstr>
      <vt:lpstr>Many-To-Many Relationship</vt:lpstr>
      <vt:lpstr>Participation of an Entity Set in a Relationship Set</vt:lpstr>
      <vt:lpstr>Alternative Notation for Cardinality Limits</vt:lpstr>
      <vt:lpstr>E-R Diagram with a Ternary Relationship</vt:lpstr>
      <vt:lpstr>Summary of Symbols (Cont.)</vt:lpstr>
      <vt:lpstr>Weak Entity Sets</vt:lpstr>
      <vt:lpstr>Weak Entity Sets (Cont.)</vt:lpstr>
      <vt:lpstr>More Weak Entity Set Examples</vt:lpstr>
      <vt:lpstr>Extended E-R Features: Specialization</vt:lpstr>
      <vt:lpstr>Specialization Example</vt:lpstr>
      <vt:lpstr>Extended ER Features: Generalization</vt:lpstr>
      <vt:lpstr>Specialization and Generalization (Cont.)</vt:lpstr>
      <vt:lpstr>Design Constraints on a Specialization/Generalization</vt:lpstr>
      <vt:lpstr>Design Constraints on a Specialization/Generalization (Cont.)</vt:lpstr>
      <vt:lpstr>Aggregation</vt:lpstr>
      <vt:lpstr>Aggregation (Cont.)</vt:lpstr>
      <vt:lpstr>E-R Diagram With Aggregation</vt:lpstr>
      <vt:lpstr>E-R Design Decisions</vt:lpstr>
      <vt:lpstr>Reduction to Relation Schemas</vt:lpstr>
      <vt:lpstr>Representing Entity Sets as Schemas</vt:lpstr>
      <vt:lpstr>Representing Relationship Sets as Schemas</vt:lpstr>
      <vt:lpstr>Redundancy of Schemas</vt:lpstr>
      <vt:lpstr>Redundancy of Schemas (Cont.)</vt:lpstr>
      <vt:lpstr>Design Issues</vt:lpstr>
      <vt:lpstr>Binary Vs. Non-Binary Relationships</vt:lpstr>
      <vt:lpstr>Converting Non-Binary Relationships to Binary Form</vt:lpstr>
      <vt:lpstr>Thank You </vt:lpstr>
    </vt:vector>
  </TitlesOfParts>
  <Company>Lucent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Riaz</cp:lastModifiedBy>
  <cp:revision>265</cp:revision>
  <cp:lastPrinted>1999-06-28T19:27:31Z</cp:lastPrinted>
  <dcterms:created xsi:type="dcterms:W3CDTF">1999-11-04T22:02:40Z</dcterms:created>
  <dcterms:modified xsi:type="dcterms:W3CDTF">2018-06-25T06:41:42Z</dcterms:modified>
</cp:coreProperties>
</file>