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6"/>
  </p:notesMasterIdLst>
  <p:sldIdLst>
    <p:sldId id="256" r:id="rId2"/>
    <p:sldId id="257" r:id="rId3"/>
    <p:sldId id="339" r:id="rId4"/>
    <p:sldId id="340" r:id="rId5"/>
    <p:sldId id="338" r:id="rId6"/>
    <p:sldId id="341" r:id="rId7"/>
    <p:sldId id="342" r:id="rId8"/>
    <p:sldId id="343" r:id="rId9"/>
    <p:sldId id="357" r:id="rId10"/>
    <p:sldId id="344" r:id="rId11"/>
    <p:sldId id="345" r:id="rId12"/>
    <p:sldId id="358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9" r:id="rId25"/>
  </p:sldIdLst>
  <p:sldSz cx="9144000" cy="5143500" type="screen16x9"/>
  <p:notesSz cx="6858000" cy="9144000"/>
  <p:embeddedFontLst>
    <p:embeddedFont>
      <p:font typeface="Source Sans Pro" panose="020B0503030403020204" pitchFamily="34" charset="0"/>
      <p:regular r:id="rId27"/>
      <p:bold r:id="rId28"/>
      <p:italic r:id="rId29"/>
      <p:boldItalic r:id="rId30"/>
    </p:embeddedFont>
    <p:embeddedFont>
      <p:font typeface="Comic Sans MS" panose="030F0702030302020204" pitchFamily="66" charset="0"/>
      <p:regular r:id="rId31"/>
      <p:bold r:id="rId32"/>
      <p:italic r:id="rId33"/>
      <p:boldItalic r:id="rId34"/>
    </p:embeddedFont>
    <p:embeddedFont>
      <p:font typeface="Dosis" panose="020B0604020202020204" charset="0"/>
      <p:regular r:id="rId35"/>
      <p:bold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B7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E442E02-E660-4E07-A1FA-838B0100BF95}">
  <a:tblStyle styleId="{FE442E02-E660-4E07-A1FA-838B0100BF9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7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78637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1201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5484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3196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1463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99486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26793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8173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77673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24347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268689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3946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40155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56026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8627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8299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2146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5412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1919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77077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6490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4015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8060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-150" y="4156674"/>
            <a:ext cx="9144000" cy="2766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-150" y="0"/>
            <a:ext cx="9144000" cy="41567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525225"/>
            <a:ext cx="5309699" cy="11597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>
            <a:off x="-150" y="3082199"/>
            <a:ext cx="9144000" cy="6876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-150" y="0"/>
            <a:ext cx="9144000" cy="30822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1907658"/>
            <a:ext cx="5008199" cy="10451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5008199" cy="6876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1pPr>
            <a:lvl2pPr lvl="1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2pPr>
            <a:lvl3pPr lvl="2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3pPr>
            <a:lvl4pPr lvl="3" rtl="0">
              <a:spcBef>
                <a:spcPts val="0"/>
              </a:spcBef>
              <a:buClr>
                <a:srgbClr val="415665"/>
              </a:buClr>
              <a:buNone/>
              <a:defRPr/>
            </a:lvl4pPr>
            <a:lvl5pPr lvl="4" rtl="0">
              <a:spcBef>
                <a:spcPts val="0"/>
              </a:spcBef>
              <a:buClr>
                <a:srgbClr val="415665"/>
              </a:buClr>
              <a:buNone/>
              <a:defRPr/>
            </a:lvl5pPr>
            <a:lvl6pPr lvl="5" rtl="0">
              <a:spcBef>
                <a:spcPts val="0"/>
              </a:spcBef>
              <a:buClr>
                <a:srgbClr val="415665"/>
              </a:buClr>
              <a:buNone/>
              <a:defRPr/>
            </a:lvl6pPr>
            <a:lvl7pPr lvl="6" rtl="0">
              <a:spcBef>
                <a:spcPts val="0"/>
              </a:spcBef>
              <a:buClr>
                <a:srgbClr val="415665"/>
              </a:buClr>
              <a:buNone/>
              <a:defRPr/>
            </a:lvl7pPr>
            <a:lvl8pPr lvl="7" rtl="0">
              <a:spcBef>
                <a:spcPts val="0"/>
              </a:spcBef>
              <a:buClr>
                <a:srgbClr val="415665"/>
              </a:buClr>
              <a:buNone/>
              <a:defRPr/>
            </a:lvl8pPr>
            <a:lvl9pPr lvl="8" rtl="0">
              <a:spcBef>
                <a:spcPts val="0"/>
              </a:spcBef>
              <a:buClr>
                <a:srgbClr val="415665"/>
              </a:buClr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-75" y="3420000"/>
            <a:ext cx="669599" cy="17235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0DB7C4"/>
                </a:solidFill>
              </a:rPr>
              <a:t>‹#›</a:t>
            </a:fld>
            <a:endParaRPr lang="en">
              <a:solidFill>
                <a:srgbClr val="0DB7C4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44425" y="1534256"/>
            <a:ext cx="2804699" cy="3321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3818122" y="1534256"/>
            <a:ext cx="2804699" cy="3321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z="2400"/>
              <a:t>‹#›</a:t>
            </a:fld>
            <a:endParaRPr lang="en" sz="2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18" b="0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9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1" y="4783455"/>
            <a:ext cx="2926079" cy="25717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06-May-20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9882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0DB7C4"/>
              </a:buClr>
              <a:buSzPct val="100000"/>
              <a:buFont typeface="Source Sans Pro"/>
              <a:buChar char="▹"/>
              <a:defRPr sz="30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480"/>
              </a:spcBef>
              <a:buClr>
                <a:srgbClr val="0DB7C4"/>
              </a:buClr>
              <a:buSzPct val="100000"/>
              <a:buFont typeface="Source Sans Pro"/>
              <a:buChar char="▸"/>
              <a:defRPr sz="24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spcBef>
                <a:spcPts val="480"/>
              </a:spcBef>
              <a:buClr>
                <a:srgbClr val="0DB7C4"/>
              </a:buClr>
              <a:buSzPct val="100000"/>
              <a:buFont typeface="Source Sans Pro"/>
              <a:buChar char="⬩"/>
              <a:defRPr sz="24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⬞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○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■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●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○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■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fld id="{00000000-1234-1234-1234-123412341234}" type="slidenum">
              <a:rPr lang="en"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‹#›</a:t>
            </a:fld>
            <a:endParaRPr lang="en" sz="2400">
              <a:solidFill>
                <a:srgbClr val="FFFFFF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7" r:id="rId5"/>
    <p:sldLayoutId id="2147483659" r:id="rId6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560978" y="388717"/>
            <a:ext cx="5610902" cy="1327067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dirty="0" smtClean="0"/>
              <a:t>Phylogenetic Tree</a:t>
            </a:r>
            <a:endParaRPr lang="en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645061" y="2816772"/>
            <a:ext cx="4908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Dosis" panose="020B0604020202020204" charset="0"/>
              </a:rPr>
              <a:t>Lecture – </a:t>
            </a:r>
            <a:r>
              <a:rPr lang="en-US" sz="2800" dirty="0" smtClean="0">
                <a:solidFill>
                  <a:schemeClr val="bg1"/>
                </a:solidFill>
                <a:latin typeface="Dosis" panose="020B0604020202020204" charset="0"/>
              </a:rPr>
              <a:t>11 </a:t>
            </a:r>
            <a:endParaRPr lang="en-US" sz="2800" dirty="0">
              <a:solidFill>
                <a:schemeClr val="bg1"/>
              </a:solidFill>
              <a:latin typeface="Dosis" panose="020B060402020202020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5061" y="3728709"/>
            <a:ext cx="4807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  <a:latin typeface="Dosis" panose="020B0604020202020204" charset="0"/>
              </a:rPr>
              <a:t>Department </a:t>
            </a:r>
            <a:r>
              <a:rPr lang="en-US" sz="1600" dirty="0" smtClean="0">
                <a:solidFill>
                  <a:schemeClr val="bg1"/>
                </a:solidFill>
                <a:latin typeface="Dosis" panose="020B0604020202020204" charset="0"/>
              </a:rPr>
              <a:t>of CSE, DIU</a:t>
            </a:r>
            <a:endParaRPr lang="en-US" sz="1600" dirty="0">
              <a:solidFill>
                <a:schemeClr val="bg1"/>
              </a:solidFill>
              <a:latin typeface="Dosis" panose="020B0604020202020204" charset="0"/>
            </a:endParaRPr>
          </a:p>
        </p:txBody>
      </p:sp>
      <p:sp>
        <p:nvSpPr>
          <p:cNvPr id="12" name="object 4"/>
          <p:cNvSpPr/>
          <p:nvPr/>
        </p:nvSpPr>
        <p:spPr>
          <a:xfrm>
            <a:off x="4994097" y="0"/>
            <a:ext cx="4149903" cy="41815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4425" y="289543"/>
            <a:ext cx="3881687" cy="531763"/>
          </a:xfrm>
          <a:prstGeom prst="rect">
            <a:avLst/>
          </a:prstGeom>
        </p:spPr>
        <p:txBody>
          <a:bodyPr vert="horz" wrap="square" lIns="0" tIns="160860" rIns="0" bIns="0" rtlCol="0" anchor="b" anchorCtr="0">
            <a:spAutoFit/>
          </a:bodyPr>
          <a:lstStyle/>
          <a:p>
            <a:pPr marL="8405"/>
            <a:r>
              <a:rPr spc="-13" dirty="0"/>
              <a:t>Rooted</a:t>
            </a:r>
            <a:r>
              <a:rPr spc="13" dirty="0"/>
              <a:t> </a:t>
            </a:r>
            <a:r>
              <a:rPr spc="-10" dirty="0"/>
              <a:t>vs.</a:t>
            </a:r>
            <a:r>
              <a:rPr spc="7" dirty="0"/>
              <a:t> </a:t>
            </a:r>
            <a:r>
              <a:rPr spc="-13" dirty="0"/>
              <a:t>Unrooted</a:t>
            </a:r>
            <a:r>
              <a:rPr spc="-3" dirty="0"/>
              <a:t> </a:t>
            </a:r>
            <a:r>
              <a:rPr spc="-13" dirty="0"/>
              <a:t>Trees</a:t>
            </a:r>
          </a:p>
        </p:txBody>
      </p:sp>
      <p:sp>
        <p:nvSpPr>
          <p:cNvPr id="3" name="object 3"/>
          <p:cNvSpPr/>
          <p:nvPr/>
        </p:nvSpPr>
        <p:spPr>
          <a:xfrm>
            <a:off x="2000250" y="1058956"/>
            <a:ext cx="5294779" cy="2636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27"/>
          </a:p>
        </p:txBody>
      </p:sp>
    </p:spTree>
    <p:extLst>
      <p:ext uri="{BB962C8B-B14F-4D97-AF65-F5344CB8AC3E}">
        <p14:creationId xmlns:p14="http://schemas.microsoft.com/office/powerpoint/2010/main" val="3649920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405" lvl="0">
              <a:buClrTx/>
              <a:buSzTx/>
            </a:pPr>
            <a:r>
              <a:rPr lang="en-US" sz="2118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/>
            </a:r>
            <a:br>
              <a:rPr lang="en-US" sz="2118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</a:br>
            <a:r>
              <a:rPr lang="en-US" spc="-13" dirty="0">
                <a:sym typeface="Arial"/>
              </a:rPr>
              <a:t>Number of Possible Trees</a:t>
            </a:r>
            <a:r>
              <a:rPr lang="en-US" sz="2118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  <a:t/>
            </a:r>
            <a:br>
              <a:rPr lang="en-US" sz="2118" dirty="0">
                <a:solidFill>
                  <a:srgbClr val="000000"/>
                </a:solidFill>
                <a:latin typeface="Comic Sans MS"/>
                <a:cs typeface="Comic Sans MS"/>
                <a:sym typeface="Arial"/>
              </a:rPr>
            </a:b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008" y="1055187"/>
            <a:ext cx="6666534" cy="392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744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480317" y="1910228"/>
            <a:ext cx="8124825" cy="1859622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/>
            <a:r>
              <a:rPr lang="en" dirty="0"/>
              <a:t>3</a:t>
            </a:r>
            <a:r>
              <a:rPr lang="en" dirty="0" smtClean="0"/>
              <a:t>. </a:t>
            </a:r>
            <a:r>
              <a:rPr lang="en-US" dirty="0" smtClean="0"/>
              <a:t>Phylogenetic Tree Approaches</a:t>
            </a:r>
            <a:r>
              <a:rPr lang="en-US" dirty="0"/>
              <a:t/>
            </a:r>
            <a:br>
              <a:rPr lang="en-US" dirty="0"/>
            </a:br>
            <a:endParaRPr lang="en" dirty="0"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7102366" cy="687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Parsimony, Distance, Maximum Likelihood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05590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4425" y="249073"/>
            <a:ext cx="4138541" cy="531763"/>
          </a:xfrm>
          <a:prstGeom prst="rect">
            <a:avLst/>
          </a:prstGeom>
        </p:spPr>
        <p:txBody>
          <a:bodyPr vert="horz" wrap="square" lIns="0" tIns="160860" rIns="0" bIns="0" rtlCol="0" anchor="b" anchorCtr="0">
            <a:spAutoFit/>
          </a:bodyPr>
          <a:lstStyle/>
          <a:p>
            <a:pPr marL="8405"/>
            <a:r>
              <a:rPr spc="-13" dirty="0"/>
              <a:t>Phylogenetic</a:t>
            </a:r>
            <a:r>
              <a:rPr spc="-3" dirty="0"/>
              <a:t> </a:t>
            </a:r>
            <a:r>
              <a:rPr spc="-13" dirty="0"/>
              <a:t>Tree</a:t>
            </a:r>
            <a:r>
              <a:rPr spc="-3" dirty="0"/>
              <a:t> </a:t>
            </a:r>
            <a:r>
              <a:rPr spc="-17" dirty="0"/>
              <a:t>Approaches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2116" y="1801496"/>
            <a:ext cx="5493544" cy="2183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16" indent="-226511">
              <a:buFont typeface="Arial"/>
              <a:buChar char="•"/>
              <a:tabLst>
                <a:tab pos="235336" algn="l"/>
              </a:tabLst>
            </a:pPr>
            <a:r>
              <a:rPr lang="en-US" sz="1985" spc="-7" dirty="0"/>
              <a:t>T</a:t>
            </a:r>
            <a:r>
              <a:rPr sz="1985" spc="-3" dirty="0" smtClean="0"/>
              <a:t>hre</a:t>
            </a:r>
            <a:r>
              <a:rPr sz="1985" dirty="0" smtClean="0"/>
              <a:t>e</a:t>
            </a:r>
            <a:r>
              <a:rPr sz="1985" spc="-3" dirty="0" smtClean="0"/>
              <a:t> </a:t>
            </a:r>
            <a:r>
              <a:rPr sz="1985" spc="-3" dirty="0"/>
              <a:t>genera</a:t>
            </a:r>
            <a:r>
              <a:rPr sz="1985" dirty="0"/>
              <a:t>l </a:t>
            </a:r>
            <a:r>
              <a:rPr sz="1985" spc="-3" dirty="0"/>
              <a:t>type</a:t>
            </a:r>
            <a:r>
              <a:rPr sz="1985" dirty="0"/>
              <a:t>s</a:t>
            </a:r>
            <a:r>
              <a:rPr sz="1985" spc="-7" dirty="0"/>
              <a:t> </a:t>
            </a:r>
            <a:r>
              <a:rPr sz="1985" spc="-17" dirty="0"/>
              <a:t>o</a:t>
            </a:r>
            <a:r>
              <a:rPr sz="1985" spc="-7" dirty="0"/>
              <a:t>f</a:t>
            </a:r>
            <a:r>
              <a:rPr sz="1985" spc="-3" dirty="0"/>
              <a:t> methods</a:t>
            </a:r>
            <a:endParaRPr sz="1985" dirty="0"/>
          </a:p>
          <a:p>
            <a:pPr marL="500089" marR="3362" lvl="1" indent="-189109">
              <a:spcBef>
                <a:spcPts val="457"/>
              </a:spcBef>
              <a:buFont typeface="Arial"/>
              <a:buChar char="–"/>
              <a:tabLst>
                <a:tab pos="507654" algn="l"/>
              </a:tabLst>
            </a:pPr>
            <a:r>
              <a:rPr sz="1853" b="1" i="1" spc="-3" dirty="0"/>
              <a:t>parsimon</a:t>
            </a:r>
            <a:r>
              <a:rPr sz="1853" b="1" i="1" spc="3" dirty="0"/>
              <a:t>y</a:t>
            </a:r>
            <a:r>
              <a:rPr sz="1853" b="1" dirty="0"/>
              <a:t>: </a:t>
            </a:r>
            <a:r>
              <a:rPr sz="1853" dirty="0"/>
              <a:t>find</a:t>
            </a:r>
            <a:r>
              <a:rPr sz="1853" spc="-3" dirty="0"/>
              <a:t> </a:t>
            </a:r>
            <a:r>
              <a:rPr sz="1853" dirty="0"/>
              <a:t>the</a:t>
            </a:r>
            <a:r>
              <a:rPr sz="1853" spc="-3" dirty="0"/>
              <a:t> </a:t>
            </a:r>
            <a:r>
              <a:rPr sz="1853" dirty="0"/>
              <a:t>tree</a:t>
            </a:r>
            <a:r>
              <a:rPr sz="1853" spc="-3" dirty="0"/>
              <a:t> </a:t>
            </a:r>
            <a:r>
              <a:rPr sz="1853" dirty="0"/>
              <a:t>that</a:t>
            </a:r>
            <a:r>
              <a:rPr sz="1853" spc="-3" dirty="0"/>
              <a:t> </a:t>
            </a:r>
            <a:r>
              <a:rPr sz="1853" dirty="0"/>
              <a:t>requires</a:t>
            </a:r>
            <a:r>
              <a:rPr sz="1853" spc="-3" dirty="0"/>
              <a:t> </a:t>
            </a:r>
            <a:r>
              <a:rPr sz="1853" dirty="0"/>
              <a:t>minimum number of changes</a:t>
            </a:r>
            <a:r>
              <a:rPr sz="1853" spc="-3" dirty="0"/>
              <a:t> </a:t>
            </a:r>
            <a:r>
              <a:rPr sz="1853" dirty="0"/>
              <a:t>to explain the</a:t>
            </a:r>
            <a:r>
              <a:rPr sz="1853" spc="-3" dirty="0"/>
              <a:t> </a:t>
            </a:r>
            <a:r>
              <a:rPr sz="1853" dirty="0"/>
              <a:t>data</a:t>
            </a:r>
          </a:p>
          <a:p>
            <a:pPr marL="500089" marR="134478" lvl="1" indent="-189109">
              <a:spcBef>
                <a:spcPts val="447"/>
              </a:spcBef>
              <a:buFont typeface="Arial"/>
              <a:buChar char="–"/>
              <a:tabLst>
                <a:tab pos="507654" algn="l"/>
              </a:tabLst>
            </a:pPr>
            <a:r>
              <a:rPr sz="1853" b="1" i="1" dirty="0"/>
              <a:t>distance</a:t>
            </a:r>
            <a:r>
              <a:rPr sz="1853" b="1" dirty="0"/>
              <a:t>: </a:t>
            </a:r>
            <a:r>
              <a:rPr sz="1853" dirty="0"/>
              <a:t>find</a:t>
            </a:r>
            <a:r>
              <a:rPr sz="1853" spc="-3" dirty="0"/>
              <a:t> </a:t>
            </a:r>
            <a:r>
              <a:rPr sz="1853" dirty="0"/>
              <a:t>tree</a:t>
            </a:r>
            <a:r>
              <a:rPr sz="1853" spc="-3" dirty="0"/>
              <a:t> </a:t>
            </a:r>
            <a:r>
              <a:rPr sz="1853" dirty="0"/>
              <a:t>that</a:t>
            </a:r>
            <a:r>
              <a:rPr sz="1853" spc="-3" dirty="0"/>
              <a:t> </a:t>
            </a:r>
            <a:r>
              <a:rPr sz="1853" dirty="0"/>
              <a:t>accounts</a:t>
            </a:r>
            <a:r>
              <a:rPr sz="1853" spc="3" dirty="0"/>
              <a:t> </a:t>
            </a:r>
            <a:r>
              <a:rPr sz="1853" dirty="0"/>
              <a:t>for</a:t>
            </a:r>
            <a:r>
              <a:rPr sz="1853" spc="-3" dirty="0"/>
              <a:t> </a:t>
            </a:r>
            <a:r>
              <a:rPr sz="1853" dirty="0"/>
              <a:t>estimated evolutionary distances</a:t>
            </a:r>
          </a:p>
          <a:p>
            <a:pPr marL="500089" marR="871164" lvl="1" indent="-189109">
              <a:spcBef>
                <a:spcPts val="447"/>
              </a:spcBef>
              <a:buFont typeface="Arial"/>
              <a:buChar char="–"/>
              <a:tabLst>
                <a:tab pos="507654" algn="l"/>
              </a:tabLst>
            </a:pPr>
            <a:r>
              <a:rPr sz="1853" b="1" i="1" spc="-3" dirty="0"/>
              <a:t>maximu</a:t>
            </a:r>
            <a:r>
              <a:rPr sz="1853" b="1" i="1" dirty="0"/>
              <a:t>m</a:t>
            </a:r>
            <a:r>
              <a:rPr sz="1853" b="1" i="1" spc="-3" dirty="0"/>
              <a:t> likelihood</a:t>
            </a:r>
            <a:r>
              <a:rPr sz="1853" b="1" dirty="0"/>
              <a:t>: </a:t>
            </a:r>
            <a:r>
              <a:rPr sz="1853" dirty="0"/>
              <a:t>find</a:t>
            </a:r>
            <a:r>
              <a:rPr sz="1853" spc="-3" dirty="0"/>
              <a:t> </a:t>
            </a:r>
            <a:r>
              <a:rPr sz="1853" dirty="0"/>
              <a:t>the tree</a:t>
            </a:r>
            <a:r>
              <a:rPr sz="1853" spc="-3" dirty="0"/>
              <a:t> </a:t>
            </a:r>
            <a:r>
              <a:rPr sz="1853" dirty="0"/>
              <a:t>that maximizes</a:t>
            </a:r>
            <a:r>
              <a:rPr sz="1853" spc="-3" dirty="0"/>
              <a:t> </a:t>
            </a:r>
            <a:r>
              <a:rPr sz="1853" dirty="0"/>
              <a:t>the</a:t>
            </a:r>
            <a:r>
              <a:rPr sz="1853" spc="-3" dirty="0"/>
              <a:t> </a:t>
            </a:r>
            <a:r>
              <a:rPr sz="1853" dirty="0"/>
              <a:t>likelihood of the</a:t>
            </a:r>
            <a:r>
              <a:rPr sz="1853" spc="-3" dirty="0"/>
              <a:t> </a:t>
            </a:r>
            <a:r>
              <a:rPr sz="1853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2654799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6070" y="317452"/>
            <a:ext cx="3902236" cy="514756"/>
          </a:xfrm>
          <a:prstGeom prst="rect">
            <a:avLst/>
          </a:prstGeom>
        </p:spPr>
        <p:txBody>
          <a:bodyPr vert="horz" wrap="square" lIns="0" tIns="146748" rIns="0" bIns="0" rtlCol="0" anchor="b" anchorCtr="0">
            <a:spAutoFit/>
          </a:bodyPr>
          <a:lstStyle/>
          <a:p>
            <a:pPr marL="8405"/>
            <a:r>
              <a:rPr spc="-13" dirty="0"/>
              <a:t>Parsimony Based Approaches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2117" y="1524094"/>
            <a:ext cx="5257800" cy="2034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5336" indent="-226931">
              <a:buFont typeface="Arial"/>
              <a:buChar char="•"/>
              <a:tabLst>
                <a:tab pos="235336" algn="l"/>
              </a:tabLst>
            </a:pPr>
            <a:r>
              <a:rPr sz="1985" b="1" spc="-3" dirty="0"/>
              <a:t>give</a:t>
            </a:r>
            <a:r>
              <a:rPr sz="1985" b="1" dirty="0"/>
              <a:t>n</a:t>
            </a:r>
            <a:r>
              <a:rPr sz="1985" spc="-7" dirty="0"/>
              <a:t>:</a:t>
            </a:r>
            <a:r>
              <a:rPr sz="1985" spc="-3" dirty="0"/>
              <a:t> character-base</a:t>
            </a:r>
            <a:r>
              <a:rPr sz="1985" dirty="0"/>
              <a:t>d</a:t>
            </a:r>
            <a:r>
              <a:rPr sz="1985" spc="-3" dirty="0"/>
              <a:t> data</a:t>
            </a:r>
            <a:endParaRPr sz="1985" dirty="0"/>
          </a:p>
          <a:p>
            <a:pPr marL="235336" marR="463528" indent="-226931">
              <a:spcBef>
                <a:spcPts val="480"/>
              </a:spcBef>
              <a:buFont typeface="Arial"/>
              <a:buChar char="•"/>
              <a:tabLst>
                <a:tab pos="235336" algn="l"/>
              </a:tabLst>
            </a:pPr>
            <a:r>
              <a:rPr sz="1985" b="1" dirty="0"/>
              <a:t>do</a:t>
            </a:r>
            <a:r>
              <a:rPr sz="1985" spc="-7" dirty="0"/>
              <a:t>: find</a:t>
            </a:r>
            <a:r>
              <a:rPr sz="1985" spc="-3" dirty="0"/>
              <a:t> </a:t>
            </a:r>
            <a:r>
              <a:rPr sz="1985" dirty="0"/>
              <a:t>tree</a:t>
            </a:r>
            <a:r>
              <a:rPr sz="1985" spc="-3" dirty="0"/>
              <a:t> </a:t>
            </a:r>
            <a:r>
              <a:rPr sz="1985" spc="-10" dirty="0"/>
              <a:t>that</a:t>
            </a:r>
            <a:r>
              <a:rPr sz="1985" spc="-3" dirty="0"/>
              <a:t> explain</a:t>
            </a:r>
            <a:r>
              <a:rPr sz="1985" dirty="0"/>
              <a:t>s the</a:t>
            </a:r>
            <a:r>
              <a:rPr sz="1985" spc="-3" dirty="0"/>
              <a:t> dat</a:t>
            </a:r>
            <a:r>
              <a:rPr sz="1985" dirty="0"/>
              <a:t>a </a:t>
            </a:r>
            <a:r>
              <a:rPr sz="1985" spc="-3" dirty="0"/>
              <a:t>wit</a:t>
            </a:r>
            <a:r>
              <a:rPr sz="1985" dirty="0"/>
              <a:t>h a </a:t>
            </a:r>
            <a:r>
              <a:rPr sz="1985" spc="-3" dirty="0"/>
              <a:t>minima</a:t>
            </a:r>
            <a:r>
              <a:rPr sz="1985" dirty="0"/>
              <a:t>l</a:t>
            </a:r>
            <a:r>
              <a:rPr sz="1985" spc="-7" dirty="0"/>
              <a:t> </a:t>
            </a:r>
            <a:r>
              <a:rPr sz="1985" spc="-3" dirty="0"/>
              <a:t>numbe</a:t>
            </a:r>
            <a:r>
              <a:rPr sz="1985" dirty="0"/>
              <a:t>r</a:t>
            </a:r>
            <a:r>
              <a:rPr sz="1985" spc="-3" dirty="0"/>
              <a:t> </a:t>
            </a:r>
            <a:r>
              <a:rPr sz="1985" spc="-17" dirty="0"/>
              <a:t>o</a:t>
            </a:r>
            <a:r>
              <a:rPr sz="1985" spc="-7" dirty="0"/>
              <a:t>f</a:t>
            </a:r>
            <a:r>
              <a:rPr sz="1985" spc="-3" dirty="0"/>
              <a:t> changes</a:t>
            </a:r>
            <a:endParaRPr sz="1985" dirty="0"/>
          </a:p>
          <a:p>
            <a:pPr>
              <a:spcBef>
                <a:spcPts val="32"/>
              </a:spcBef>
              <a:buFont typeface="Arial"/>
              <a:buChar char="•"/>
            </a:pPr>
            <a:endParaRPr sz="2879" dirty="0">
              <a:latin typeface="Times New Roman"/>
              <a:cs typeface="Times New Roman"/>
            </a:endParaRPr>
          </a:p>
          <a:p>
            <a:pPr marL="235336" marR="3362" indent="-226931">
              <a:buFont typeface="Arial"/>
              <a:buChar char="•"/>
              <a:tabLst>
                <a:tab pos="235336" algn="l"/>
              </a:tabLst>
            </a:pPr>
            <a:r>
              <a:rPr sz="1985" spc="-7" dirty="0"/>
              <a:t>f</a:t>
            </a:r>
            <a:r>
              <a:rPr sz="1985" spc="-3" dirty="0"/>
              <a:t>ocu</a:t>
            </a:r>
            <a:r>
              <a:rPr sz="1985" dirty="0"/>
              <a:t>s </a:t>
            </a:r>
            <a:r>
              <a:rPr sz="1985" spc="-3" dirty="0"/>
              <a:t>i</a:t>
            </a:r>
            <a:r>
              <a:rPr sz="1985" dirty="0"/>
              <a:t>s </a:t>
            </a:r>
            <a:r>
              <a:rPr sz="1985" spc="-3" dirty="0"/>
              <a:t>o</a:t>
            </a:r>
            <a:r>
              <a:rPr sz="1985" dirty="0"/>
              <a:t>n</a:t>
            </a:r>
            <a:r>
              <a:rPr sz="1985" spc="-3" dirty="0"/>
              <a:t> findin</a:t>
            </a:r>
            <a:r>
              <a:rPr sz="1985" dirty="0"/>
              <a:t>g</a:t>
            </a:r>
            <a:r>
              <a:rPr sz="1985" spc="-7" dirty="0"/>
              <a:t> </a:t>
            </a:r>
            <a:r>
              <a:rPr sz="1985" spc="-3" dirty="0"/>
              <a:t>th</a:t>
            </a:r>
            <a:r>
              <a:rPr sz="1985" dirty="0"/>
              <a:t>e</a:t>
            </a:r>
            <a:r>
              <a:rPr sz="1985" spc="-3" dirty="0"/>
              <a:t> righ</a:t>
            </a:r>
            <a:r>
              <a:rPr sz="1985" dirty="0"/>
              <a:t>t</a:t>
            </a:r>
            <a:r>
              <a:rPr sz="1985" spc="-3" dirty="0"/>
              <a:t> </a:t>
            </a:r>
            <a:r>
              <a:rPr sz="1985" spc="-10" dirty="0"/>
              <a:t>t</a:t>
            </a:r>
            <a:r>
              <a:rPr sz="1985" spc="-3" dirty="0"/>
              <a:t>re</a:t>
            </a:r>
            <a:r>
              <a:rPr sz="1985" dirty="0"/>
              <a:t>e</a:t>
            </a:r>
            <a:r>
              <a:rPr sz="1985" spc="-3" dirty="0"/>
              <a:t> topology</a:t>
            </a:r>
            <a:r>
              <a:rPr sz="1985" dirty="0"/>
              <a:t>,</a:t>
            </a:r>
            <a:r>
              <a:rPr sz="1985" spc="-10" dirty="0"/>
              <a:t> </a:t>
            </a:r>
            <a:r>
              <a:rPr sz="1985" spc="-3" dirty="0"/>
              <a:t>not o</a:t>
            </a:r>
            <a:r>
              <a:rPr sz="1985" dirty="0"/>
              <a:t>n</a:t>
            </a:r>
            <a:r>
              <a:rPr sz="1985" spc="-3" dirty="0"/>
              <a:t> estimatin</a:t>
            </a:r>
            <a:r>
              <a:rPr sz="1985" dirty="0"/>
              <a:t>g </a:t>
            </a:r>
            <a:r>
              <a:rPr sz="1985" spc="-3" dirty="0"/>
              <a:t>branc</a:t>
            </a:r>
            <a:r>
              <a:rPr sz="1985" dirty="0"/>
              <a:t>h </a:t>
            </a:r>
            <a:r>
              <a:rPr sz="1985" spc="-3" dirty="0"/>
              <a:t>lengths</a:t>
            </a:r>
            <a:endParaRPr sz="1985" dirty="0"/>
          </a:p>
        </p:txBody>
      </p:sp>
    </p:spTree>
    <p:extLst>
      <p:ext uri="{BB962C8B-B14F-4D97-AF65-F5344CB8AC3E}">
        <p14:creationId xmlns:p14="http://schemas.microsoft.com/office/powerpoint/2010/main" val="3475483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4425" y="224087"/>
            <a:ext cx="3306335" cy="531763"/>
          </a:xfrm>
          <a:prstGeom prst="rect">
            <a:avLst/>
          </a:prstGeom>
        </p:spPr>
        <p:txBody>
          <a:bodyPr vert="horz" wrap="square" lIns="0" tIns="160860" rIns="0" bIns="0" rtlCol="0" anchor="b" anchorCtr="0">
            <a:spAutoFit/>
          </a:bodyPr>
          <a:lstStyle/>
          <a:p>
            <a:pPr marL="8405"/>
            <a:r>
              <a:rPr spc="-13" dirty="0"/>
              <a:t>Parsimony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01582" y="1123475"/>
            <a:ext cx="5307386" cy="4480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5336" marR="3362" indent="-226931">
              <a:buFont typeface="Arial"/>
              <a:buChar char="•"/>
              <a:tabLst>
                <a:tab pos="235336" algn="l"/>
              </a:tabLst>
            </a:pPr>
            <a:r>
              <a:rPr sz="1456" dirty="0"/>
              <a:t>there are various trees</a:t>
            </a:r>
            <a:r>
              <a:rPr sz="1456" spc="-3" dirty="0"/>
              <a:t> </a:t>
            </a:r>
            <a:r>
              <a:rPr sz="1456" dirty="0"/>
              <a:t>that cou</a:t>
            </a:r>
            <a:r>
              <a:rPr sz="1456" spc="3" dirty="0"/>
              <a:t>l</a:t>
            </a:r>
            <a:r>
              <a:rPr sz="1456" dirty="0"/>
              <a:t>d </a:t>
            </a:r>
            <a:r>
              <a:rPr sz="1456" spc="-3" dirty="0"/>
              <a:t>explai</a:t>
            </a:r>
            <a:r>
              <a:rPr sz="1456" dirty="0"/>
              <a:t>n the</a:t>
            </a:r>
            <a:r>
              <a:rPr sz="1456" spc="-3" dirty="0"/>
              <a:t> phylogen</a:t>
            </a:r>
            <a:r>
              <a:rPr sz="1456" dirty="0"/>
              <a:t>y </a:t>
            </a:r>
            <a:r>
              <a:rPr sz="1456" spc="-3" dirty="0"/>
              <a:t>o</a:t>
            </a:r>
            <a:r>
              <a:rPr sz="1456" dirty="0"/>
              <a:t>f the sequences</a:t>
            </a:r>
            <a:r>
              <a:rPr sz="1456" spc="-7" dirty="0"/>
              <a:t> </a:t>
            </a:r>
            <a:r>
              <a:rPr sz="1456" b="1" spc="-3" dirty="0">
                <a:solidFill>
                  <a:srgbClr val="0033CC"/>
                </a:solidFill>
              </a:rPr>
              <a:t>AAG</a:t>
            </a:r>
            <a:r>
              <a:rPr sz="1456" b="1" dirty="0">
                <a:solidFill>
                  <a:srgbClr val="0033CC"/>
                </a:solidFill>
              </a:rPr>
              <a:t>,</a:t>
            </a:r>
            <a:r>
              <a:rPr sz="1456" b="1" spc="-3" dirty="0">
                <a:solidFill>
                  <a:srgbClr val="0033CC"/>
                </a:solidFill>
              </a:rPr>
              <a:t> AAA</a:t>
            </a:r>
            <a:r>
              <a:rPr sz="1456" b="1" dirty="0">
                <a:solidFill>
                  <a:srgbClr val="0033CC"/>
                </a:solidFill>
              </a:rPr>
              <a:t>,</a:t>
            </a:r>
            <a:r>
              <a:rPr sz="1456" b="1" spc="-3" dirty="0">
                <a:solidFill>
                  <a:srgbClr val="0033CC"/>
                </a:solidFill>
              </a:rPr>
              <a:t> GGA</a:t>
            </a:r>
            <a:r>
              <a:rPr sz="1456" b="1" dirty="0">
                <a:solidFill>
                  <a:srgbClr val="0033CC"/>
                </a:solidFill>
              </a:rPr>
              <a:t>,</a:t>
            </a:r>
            <a:r>
              <a:rPr sz="1456" b="1" spc="-3" dirty="0">
                <a:solidFill>
                  <a:srgbClr val="0033CC"/>
                </a:solidFill>
              </a:rPr>
              <a:t> AG</a:t>
            </a:r>
            <a:r>
              <a:rPr sz="1456" b="1" dirty="0">
                <a:solidFill>
                  <a:srgbClr val="0033CC"/>
                </a:solidFill>
              </a:rPr>
              <a:t>A</a:t>
            </a:r>
            <a:r>
              <a:rPr sz="1456" b="1" spc="-3" dirty="0">
                <a:solidFill>
                  <a:srgbClr val="0033CC"/>
                </a:solidFill>
              </a:rPr>
              <a:t> </a:t>
            </a:r>
            <a:r>
              <a:rPr sz="1456" spc="-3" dirty="0"/>
              <a:t>includin</a:t>
            </a:r>
            <a:r>
              <a:rPr sz="1456" dirty="0"/>
              <a:t>g these</a:t>
            </a:r>
            <a:r>
              <a:rPr sz="1456" spc="-3" dirty="0"/>
              <a:t> </a:t>
            </a:r>
            <a:r>
              <a:rPr sz="1456" dirty="0"/>
              <a:t>two:</a:t>
            </a:r>
            <a:endParaRPr sz="1456"/>
          </a:p>
        </p:txBody>
      </p:sp>
      <p:sp>
        <p:nvSpPr>
          <p:cNvPr id="4" name="object 4"/>
          <p:cNvSpPr txBox="1"/>
          <p:nvPr/>
        </p:nvSpPr>
        <p:spPr>
          <a:xfrm>
            <a:off x="1901582" y="3471323"/>
            <a:ext cx="4875399" cy="4480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5336" marR="3362" indent="-226931">
              <a:buFont typeface="Arial"/>
              <a:buChar char="•"/>
              <a:tabLst>
                <a:tab pos="235336" algn="l"/>
              </a:tabLst>
            </a:pPr>
            <a:r>
              <a:rPr sz="1456" dirty="0"/>
              <a:t>parsimony</a:t>
            </a:r>
            <a:r>
              <a:rPr sz="1456" spc="3" dirty="0"/>
              <a:t> </a:t>
            </a:r>
            <a:r>
              <a:rPr sz="1456" dirty="0"/>
              <a:t>prefers the</a:t>
            </a:r>
            <a:r>
              <a:rPr sz="1456" spc="-3" dirty="0"/>
              <a:t> </a:t>
            </a:r>
            <a:r>
              <a:rPr sz="1456" dirty="0"/>
              <a:t>first</a:t>
            </a:r>
            <a:r>
              <a:rPr sz="1456" spc="-3" dirty="0"/>
              <a:t> </a:t>
            </a:r>
            <a:r>
              <a:rPr sz="1456" dirty="0"/>
              <a:t>tree</a:t>
            </a:r>
            <a:r>
              <a:rPr sz="1456" spc="-3" dirty="0"/>
              <a:t> </a:t>
            </a:r>
            <a:r>
              <a:rPr sz="1456" dirty="0"/>
              <a:t>because it requires fewer </a:t>
            </a:r>
            <a:r>
              <a:rPr sz="1456" spc="-3" dirty="0"/>
              <a:t>substitutio</a:t>
            </a:r>
            <a:r>
              <a:rPr sz="1456" dirty="0"/>
              <a:t>n</a:t>
            </a:r>
            <a:r>
              <a:rPr sz="1456" spc="-3" dirty="0"/>
              <a:t> events</a:t>
            </a:r>
            <a:endParaRPr sz="1456"/>
          </a:p>
        </p:txBody>
      </p:sp>
      <p:sp>
        <p:nvSpPr>
          <p:cNvPr id="5" name="object 5"/>
          <p:cNvSpPr/>
          <p:nvPr/>
        </p:nvSpPr>
        <p:spPr>
          <a:xfrm>
            <a:off x="2252383" y="1692312"/>
            <a:ext cx="4588808" cy="17366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27"/>
          </a:p>
        </p:txBody>
      </p:sp>
    </p:spTree>
    <p:extLst>
      <p:ext uri="{BB962C8B-B14F-4D97-AF65-F5344CB8AC3E}">
        <p14:creationId xmlns:p14="http://schemas.microsoft.com/office/powerpoint/2010/main" val="3474109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4425" y="300445"/>
            <a:ext cx="3460447" cy="531763"/>
          </a:xfrm>
          <a:prstGeom prst="rect">
            <a:avLst/>
          </a:prstGeom>
        </p:spPr>
        <p:txBody>
          <a:bodyPr vert="horz" wrap="square" lIns="0" tIns="160860" rIns="0" bIns="0" rtlCol="0" anchor="b" anchorCtr="0">
            <a:spAutoFit/>
          </a:bodyPr>
          <a:lstStyle/>
          <a:p>
            <a:pPr marL="8405"/>
            <a:r>
              <a:rPr spc="-13" dirty="0"/>
              <a:t>Parsimony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01582" y="1108609"/>
            <a:ext cx="4902714" cy="10682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5336" marR="3362" indent="-226931">
              <a:lnSpc>
                <a:spcPts val="1860"/>
              </a:lnSpc>
              <a:buFont typeface="Arial"/>
              <a:buChar char="•"/>
              <a:tabLst>
                <a:tab pos="235336" algn="l"/>
              </a:tabLst>
            </a:pPr>
            <a:r>
              <a:rPr sz="1721" spc="-17" dirty="0"/>
              <a:t>F</a:t>
            </a:r>
            <a:r>
              <a:rPr sz="1721" spc="-10" dirty="0"/>
              <a:t>or</a:t>
            </a:r>
            <a:r>
              <a:rPr sz="1721" dirty="0"/>
              <a:t> </a:t>
            </a:r>
            <a:r>
              <a:rPr sz="1721" spc="-10" dirty="0"/>
              <a:t>parsimony</a:t>
            </a:r>
            <a:r>
              <a:rPr sz="1721" spc="3" dirty="0"/>
              <a:t> </a:t>
            </a:r>
            <a:r>
              <a:rPr sz="1721" spc="-10" dirty="0"/>
              <a:t>analysis,</a:t>
            </a:r>
            <a:r>
              <a:rPr sz="1721" spc="3" dirty="0"/>
              <a:t> </a:t>
            </a:r>
            <a:r>
              <a:rPr sz="1721" spc="-10" dirty="0"/>
              <a:t>positions</a:t>
            </a:r>
            <a:r>
              <a:rPr sz="1721" spc="3" dirty="0"/>
              <a:t> </a:t>
            </a:r>
            <a:r>
              <a:rPr sz="1721" spc="-10" dirty="0"/>
              <a:t>in</a:t>
            </a:r>
            <a:r>
              <a:rPr sz="1721" dirty="0"/>
              <a:t> </a:t>
            </a:r>
            <a:r>
              <a:rPr sz="1721" spc="-10" dirty="0"/>
              <a:t>a</a:t>
            </a:r>
            <a:r>
              <a:rPr sz="1721" dirty="0"/>
              <a:t> </a:t>
            </a:r>
            <a:r>
              <a:rPr sz="1721" spc="-10" dirty="0"/>
              <a:t>sequence alignment</a:t>
            </a:r>
            <a:r>
              <a:rPr sz="1721" spc="3" dirty="0"/>
              <a:t> </a:t>
            </a:r>
            <a:r>
              <a:rPr sz="1721" spc="-7" dirty="0"/>
              <a:t>fall</a:t>
            </a:r>
            <a:r>
              <a:rPr sz="1721" dirty="0"/>
              <a:t> </a:t>
            </a:r>
            <a:r>
              <a:rPr sz="1721" spc="-10" dirty="0"/>
              <a:t>into</a:t>
            </a:r>
            <a:r>
              <a:rPr sz="1721" spc="3" dirty="0"/>
              <a:t> </a:t>
            </a:r>
            <a:r>
              <a:rPr sz="1721" spc="-10" dirty="0"/>
              <a:t>one</a:t>
            </a:r>
            <a:r>
              <a:rPr sz="1721" spc="3" dirty="0"/>
              <a:t> </a:t>
            </a:r>
            <a:r>
              <a:rPr sz="1721" spc="-10" dirty="0"/>
              <a:t>of</a:t>
            </a:r>
            <a:r>
              <a:rPr sz="1721" spc="3" dirty="0"/>
              <a:t> </a:t>
            </a:r>
            <a:r>
              <a:rPr sz="1721" spc="-10" dirty="0"/>
              <a:t>two</a:t>
            </a:r>
            <a:r>
              <a:rPr sz="1721" dirty="0"/>
              <a:t> </a:t>
            </a:r>
            <a:r>
              <a:rPr sz="1721" spc="-10" dirty="0"/>
              <a:t>categories:</a:t>
            </a:r>
            <a:endParaRPr sz="1721"/>
          </a:p>
          <a:p>
            <a:pPr marL="560184" lvl="1" indent="-249204">
              <a:spcBef>
                <a:spcPts val="182"/>
              </a:spcBef>
              <a:buFont typeface="Arial"/>
              <a:buChar char="–"/>
              <a:tabLst>
                <a:tab pos="560604" algn="l"/>
              </a:tabLst>
            </a:pPr>
            <a:r>
              <a:rPr sz="1721" spc="-10" dirty="0"/>
              <a:t>informative</a:t>
            </a:r>
            <a:r>
              <a:rPr sz="1721" spc="7" dirty="0"/>
              <a:t> </a:t>
            </a:r>
            <a:r>
              <a:rPr sz="1721" spc="-10" dirty="0"/>
              <a:t>and</a:t>
            </a:r>
            <a:endParaRPr sz="1721"/>
          </a:p>
          <a:p>
            <a:pPr marL="499669" lvl="1" indent="-188689">
              <a:spcBef>
                <a:spcPts val="208"/>
              </a:spcBef>
              <a:buFont typeface="Arial"/>
              <a:buChar char="–"/>
              <a:tabLst>
                <a:tab pos="500089" algn="l"/>
              </a:tabLst>
            </a:pPr>
            <a:r>
              <a:rPr sz="1721" spc="-10" dirty="0"/>
              <a:t>uninformative.</a:t>
            </a:r>
            <a:endParaRPr sz="1721"/>
          </a:p>
        </p:txBody>
      </p:sp>
      <p:sp>
        <p:nvSpPr>
          <p:cNvPr id="4" name="object 4"/>
          <p:cNvSpPr txBox="1"/>
          <p:nvPr/>
        </p:nvSpPr>
        <p:spPr>
          <a:xfrm>
            <a:off x="1901582" y="4522961"/>
            <a:ext cx="4857330" cy="2648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16" indent="-226511">
              <a:buFont typeface="Arial"/>
              <a:buChar char="•"/>
              <a:tabLst>
                <a:tab pos="235336" algn="l"/>
              </a:tabLst>
            </a:pPr>
            <a:r>
              <a:rPr sz="1721" spc="-10" dirty="0"/>
              <a:t>Only 3 possible</a:t>
            </a:r>
            <a:r>
              <a:rPr sz="1721" spc="3" dirty="0"/>
              <a:t> </a:t>
            </a:r>
            <a:r>
              <a:rPr sz="1721" spc="-10" dirty="0"/>
              <a:t>unrooted</a:t>
            </a:r>
            <a:r>
              <a:rPr sz="1721" spc="3" dirty="0"/>
              <a:t> </a:t>
            </a:r>
            <a:r>
              <a:rPr sz="1721" spc="-7" dirty="0"/>
              <a:t>tree</a:t>
            </a:r>
            <a:r>
              <a:rPr sz="1721" spc="-10" dirty="0"/>
              <a:t>s</a:t>
            </a:r>
            <a:r>
              <a:rPr sz="1721" spc="-3" dirty="0"/>
              <a:t> </a:t>
            </a:r>
            <a:r>
              <a:rPr sz="1721" spc="-10" dirty="0"/>
              <a:t>you</a:t>
            </a:r>
            <a:r>
              <a:rPr sz="1721" dirty="0"/>
              <a:t> </a:t>
            </a:r>
            <a:r>
              <a:rPr sz="1721" spc="-10" dirty="0"/>
              <a:t>can</a:t>
            </a:r>
            <a:r>
              <a:rPr sz="1721" dirty="0"/>
              <a:t> </a:t>
            </a:r>
            <a:r>
              <a:rPr sz="1721" spc="-13" dirty="0"/>
              <a:t>make…</a:t>
            </a:r>
            <a:endParaRPr sz="1721"/>
          </a:p>
        </p:txBody>
      </p:sp>
      <p:sp>
        <p:nvSpPr>
          <p:cNvPr id="5" name="object 5"/>
          <p:cNvSpPr/>
          <p:nvPr/>
        </p:nvSpPr>
        <p:spPr>
          <a:xfrm>
            <a:off x="2101103" y="2117911"/>
            <a:ext cx="5496485" cy="19162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27"/>
          </a:p>
        </p:txBody>
      </p:sp>
    </p:spTree>
    <p:extLst>
      <p:ext uri="{BB962C8B-B14F-4D97-AF65-F5344CB8AC3E}">
        <p14:creationId xmlns:p14="http://schemas.microsoft.com/office/powerpoint/2010/main" val="2311792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000250" y="1058955"/>
            <a:ext cx="5496485" cy="19162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27"/>
          </a:p>
        </p:txBody>
      </p:sp>
      <p:sp>
        <p:nvSpPr>
          <p:cNvPr id="4" name="object 4"/>
          <p:cNvSpPr/>
          <p:nvPr/>
        </p:nvSpPr>
        <p:spPr>
          <a:xfrm>
            <a:off x="2101103" y="2967598"/>
            <a:ext cx="5143499" cy="11673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27"/>
          </a:p>
        </p:txBody>
      </p:sp>
      <p:sp>
        <p:nvSpPr>
          <p:cNvPr id="5" name="object 5"/>
          <p:cNvSpPr txBox="1"/>
          <p:nvPr/>
        </p:nvSpPr>
        <p:spPr>
          <a:xfrm>
            <a:off x="2971127" y="4316106"/>
            <a:ext cx="2607049" cy="2443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05"/>
            <a:r>
              <a:rPr sz="1588" dirty="0"/>
              <a:t>Which</a:t>
            </a:r>
            <a:r>
              <a:rPr sz="1588" spc="-3" dirty="0"/>
              <a:t> on</a:t>
            </a:r>
            <a:r>
              <a:rPr sz="1588" dirty="0"/>
              <a:t>e</a:t>
            </a:r>
            <a:r>
              <a:rPr sz="1588" spc="-3" dirty="0"/>
              <a:t> i</a:t>
            </a:r>
            <a:r>
              <a:rPr sz="1588" dirty="0"/>
              <a:t>s </a:t>
            </a:r>
            <a:r>
              <a:rPr sz="1588" spc="-3" dirty="0"/>
              <a:t>ou</a:t>
            </a:r>
            <a:r>
              <a:rPr sz="1588" dirty="0"/>
              <a:t>r target</a:t>
            </a:r>
            <a:r>
              <a:rPr sz="1588" spc="-3" dirty="0"/>
              <a:t> </a:t>
            </a:r>
            <a:r>
              <a:rPr sz="1588" dirty="0"/>
              <a:t>tree?</a:t>
            </a:r>
            <a:endParaRPr sz="1588"/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844425" y="300445"/>
            <a:ext cx="3460447" cy="531763"/>
          </a:xfrm>
          <a:prstGeom prst="rect">
            <a:avLst/>
          </a:prstGeom>
        </p:spPr>
        <p:txBody>
          <a:bodyPr vert="horz" wrap="square" lIns="0" tIns="160860" rIns="0" bIns="0" rtlCol="0" anchor="b" anchorCtr="0">
            <a:spAutoFit/>
          </a:bodyPr>
          <a:lstStyle/>
          <a:p>
            <a:pPr marL="8405"/>
            <a:r>
              <a:rPr spc="-13" dirty="0"/>
              <a:t>Parsimony</a:t>
            </a:r>
          </a:p>
        </p:txBody>
      </p:sp>
    </p:spTree>
    <p:extLst>
      <p:ext uri="{BB962C8B-B14F-4D97-AF65-F5344CB8AC3E}">
        <p14:creationId xmlns:p14="http://schemas.microsoft.com/office/powerpoint/2010/main" val="3169978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01582" y="4014424"/>
            <a:ext cx="5510353" cy="2240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16" indent="-226511">
              <a:buFont typeface="Arial"/>
              <a:buChar char="•"/>
              <a:tabLst>
                <a:tab pos="235336" algn="l"/>
              </a:tabLst>
            </a:pPr>
            <a:r>
              <a:rPr sz="1456" dirty="0"/>
              <a:t>I</a:t>
            </a:r>
            <a:r>
              <a:rPr sz="1456" spc="-3" dirty="0"/>
              <a:t>nvarian</a:t>
            </a:r>
            <a:r>
              <a:rPr sz="1456" dirty="0"/>
              <a:t>t </a:t>
            </a:r>
            <a:r>
              <a:rPr sz="1456" spc="-3" dirty="0"/>
              <a:t>position</a:t>
            </a:r>
            <a:r>
              <a:rPr sz="1456" dirty="0"/>
              <a:t>s –</a:t>
            </a:r>
            <a:r>
              <a:rPr sz="1456" spc="-3" dirty="0"/>
              <a:t> </a:t>
            </a:r>
            <a:r>
              <a:rPr sz="1456" dirty="0"/>
              <a:t>c</a:t>
            </a:r>
            <a:r>
              <a:rPr sz="1456" spc="-3" dirty="0"/>
              <a:t>ontai</a:t>
            </a:r>
            <a:r>
              <a:rPr sz="1456" dirty="0"/>
              <a:t>n </a:t>
            </a:r>
            <a:r>
              <a:rPr sz="1456" spc="-3" dirty="0"/>
              <a:t>N</a:t>
            </a:r>
            <a:r>
              <a:rPr sz="1456" dirty="0"/>
              <a:t>O INFORMATIO</a:t>
            </a:r>
            <a:r>
              <a:rPr sz="1456" spc="-3" dirty="0"/>
              <a:t>N</a:t>
            </a:r>
            <a:r>
              <a:rPr sz="1456" dirty="0"/>
              <a:t>→uninformative</a:t>
            </a:r>
            <a:endParaRPr sz="1456"/>
          </a:p>
        </p:txBody>
      </p:sp>
      <p:sp>
        <p:nvSpPr>
          <p:cNvPr id="4" name="object 4"/>
          <p:cNvSpPr/>
          <p:nvPr/>
        </p:nvSpPr>
        <p:spPr>
          <a:xfrm>
            <a:off x="2101103" y="1008530"/>
            <a:ext cx="4872205" cy="28617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27"/>
          </a:p>
        </p:txBody>
      </p:sp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844425" y="300445"/>
            <a:ext cx="3460447" cy="531763"/>
          </a:xfrm>
          <a:prstGeom prst="rect">
            <a:avLst/>
          </a:prstGeom>
        </p:spPr>
        <p:txBody>
          <a:bodyPr vert="horz" wrap="square" lIns="0" tIns="160860" rIns="0" bIns="0" rtlCol="0" anchor="b" anchorCtr="0">
            <a:spAutoFit/>
          </a:bodyPr>
          <a:lstStyle/>
          <a:p>
            <a:pPr marL="8405"/>
            <a:r>
              <a:rPr spc="-13" dirty="0"/>
              <a:t>Parsimony</a:t>
            </a:r>
          </a:p>
        </p:txBody>
      </p:sp>
    </p:spTree>
    <p:extLst>
      <p:ext uri="{BB962C8B-B14F-4D97-AF65-F5344CB8AC3E}">
        <p14:creationId xmlns:p14="http://schemas.microsoft.com/office/powerpoint/2010/main" val="40085113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01582" y="4377998"/>
            <a:ext cx="5114504" cy="2240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5336" indent="-226931">
              <a:buFont typeface="Arial"/>
              <a:buChar char="•"/>
              <a:tabLst>
                <a:tab pos="235336" algn="l"/>
              </a:tabLst>
            </a:pPr>
            <a:r>
              <a:rPr sz="1456" b="1" dirty="0"/>
              <a:t>Equally uninformative –</a:t>
            </a:r>
            <a:r>
              <a:rPr sz="1456" b="1" spc="3" dirty="0"/>
              <a:t> </a:t>
            </a:r>
            <a:r>
              <a:rPr sz="1456" b="1" dirty="0"/>
              <a:t>need one mutation in each tree</a:t>
            </a:r>
            <a:endParaRPr sz="1456"/>
          </a:p>
        </p:txBody>
      </p:sp>
      <p:sp>
        <p:nvSpPr>
          <p:cNvPr id="4" name="object 4"/>
          <p:cNvSpPr/>
          <p:nvPr/>
        </p:nvSpPr>
        <p:spPr>
          <a:xfrm>
            <a:off x="2101103" y="1008529"/>
            <a:ext cx="5143499" cy="29055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27"/>
          </a:p>
        </p:txBody>
      </p:sp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844425" y="300445"/>
            <a:ext cx="3460447" cy="531763"/>
          </a:xfrm>
          <a:prstGeom prst="rect">
            <a:avLst/>
          </a:prstGeom>
        </p:spPr>
        <p:txBody>
          <a:bodyPr vert="horz" wrap="square" lIns="0" tIns="160860" rIns="0" bIns="0" rtlCol="0" anchor="b" anchorCtr="0">
            <a:spAutoFit/>
          </a:bodyPr>
          <a:lstStyle/>
          <a:p>
            <a:pPr marL="8405"/>
            <a:r>
              <a:rPr spc="-13" dirty="0"/>
              <a:t>Parsimony</a:t>
            </a:r>
          </a:p>
        </p:txBody>
      </p:sp>
    </p:spTree>
    <p:extLst>
      <p:ext uri="{BB962C8B-B14F-4D97-AF65-F5344CB8AC3E}">
        <p14:creationId xmlns:p14="http://schemas.microsoft.com/office/powerpoint/2010/main" val="3066293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CONTENTS</a:t>
            </a:r>
            <a:endParaRPr lang="en" dirty="0"/>
          </a:p>
        </p:txBody>
      </p:sp>
      <p:sp>
        <p:nvSpPr>
          <p:cNvPr id="6" name="TextBox 5"/>
          <p:cNvSpPr txBox="1"/>
          <p:nvPr/>
        </p:nvSpPr>
        <p:spPr>
          <a:xfrm>
            <a:off x="2946596" y="1870810"/>
            <a:ext cx="40112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1.        Phylogenetic Analysis and MSA</a:t>
            </a:r>
            <a:endParaRPr lang="en-US" dirty="0" smtClean="0">
              <a:solidFill>
                <a:schemeClr val="bg2"/>
              </a:solidFill>
              <a:latin typeface="Dosis" panose="020B0604020202020204" charset="0"/>
            </a:endParaRPr>
          </a:p>
          <a:p>
            <a:pPr lvl="4"/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	- Evolution</a:t>
            </a:r>
          </a:p>
          <a:p>
            <a:pPr lvl="4"/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- Phylogenetic Tree Basics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/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endParaRPr lang="en-US" dirty="0" smtClean="0">
              <a:solidFill>
                <a:schemeClr val="bg2"/>
              </a:solidFill>
              <a:latin typeface="Dosis" panose="020B0604020202020204" charset="0"/>
            </a:endParaRPr>
          </a:p>
          <a:p>
            <a:pPr marL="342900" indent="-342900">
              <a:buAutoNum type="arabicPeriod" startAt="2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Phylogenetic </a:t>
            </a:r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Tree 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Types</a:t>
            </a:r>
          </a:p>
          <a:p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- Rooted and </a:t>
            </a:r>
            <a:r>
              <a:rPr lang="en-US" dirty="0" err="1" smtClean="0">
                <a:solidFill>
                  <a:schemeClr val="bg2"/>
                </a:solidFill>
                <a:latin typeface="Dosis" panose="020B0604020202020204" charset="0"/>
              </a:rPr>
              <a:t>Unrooted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 Tree</a:t>
            </a:r>
          </a:p>
          <a:p>
            <a:endParaRPr lang="en-US" dirty="0">
              <a:solidFill>
                <a:schemeClr val="bg2"/>
              </a:solidFill>
              <a:latin typeface="Dosis" panose="020B0604020202020204" charset="0"/>
            </a:endParaRPr>
          </a:p>
          <a:p>
            <a:pPr marL="342900" indent="-342900">
              <a:buAutoNum type="arabicPeriod" startAt="3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Phylogenetic </a:t>
            </a:r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Tree 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Approaches</a:t>
            </a:r>
          </a:p>
          <a:p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- Parsimony</a:t>
            </a:r>
          </a:p>
          <a:p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- Distance</a:t>
            </a:r>
          </a:p>
          <a:p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-Maximum Likelihood </a:t>
            </a:r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/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01582" y="4377998"/>
            <a:ext cx="4949358" cy="2240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5336" indent="-226931">
              <a:buFont typeface="Arial"/>
              <a:buChar char="•"/>
              <a:tabLst>
                <a:tab pos="235336" algn="l"/>
              </a:tabLst>
            </a:pPr>
            <a:r>
              <a:rPr sz="1456" b="1" dirty="0"/>
              <a:t>Also</a:t>
            </a:r>
            <a:r>
              <a:rPr sz="1456" b="1" spc="3" dirty="0"/>
              <a:t> </a:t>
            </a:r>
            <a:r>
              <a:rPr sz="1456" b="1" dirty="0"/>
              <a:t>uninformative</a:t>
            </a:r>
            <a:r>
              <a:rPr sz="1456" b="1" spc="3" dirty="0"/>
              <a:t> </a:t>
            </a:r>
            <a:r>
              <a:rPr sz="1456" b="1" dirty="0"/>
              <a:t>–</a:t>
            </a:r>
            <a:r>
              <a:rPr sz="1456" b="1" spc="3" dirty="0"/>
              <a:t> </a:t>
            </a:r>
            <a:r>
              <a:rPr sz="1456" b="1" spc="-3" dirty="0"/>
              <a:t>n</a:t>
            </a:r>
            <a:r>
              <a:rPr sz="1456" b="1" dirty="0"/>
              <a:t>eed</a:t>
            </a:r>
            <a:r>
              <a:rPr sz="1456" b="1" spc="3" dirty="0"/>
              <a:t> </a:t>
            </a:r>
            <a:r>
              <a:rPr sz="1456" b="1" dirty="0"/>
              <a:t>two</a:t>
            </a:r>
            <a:r>
              <a:rPr sz="1456" b="1" spc="3" dirty="0"/>
              <a:t> </a:t>
            </a:r>
            <a:r>
              <a:rPr sz="1456" b="1" dirty="0"/>
              <a:t>mutations</a:t>
            </a:r>
            <a:r>
              <a:rPr sz="1456" b="1" spc="3" dirty="0"/>
              <a:t> </a:t>
            </a:r>
            <a:r>
              <a:rPr sz="1456" b="1" dirty="0"/>
              <a:t>in</a:t>
            </a:r>
            <a:r>
              <a:rPr sz="1456" b="1" spc="3" dirty="0"/>
              <a:t> </a:t>
            </a:r>
            <a:r>
              <a:rPr sz="1456" b="1" dirty="0"/>
              <a:t>each</a:t>
            </a:r>
            <a:r>
              <a:rPr sz="1456" b="1" spc="3" dirty="0"/>
              <a:t> </a:t>
            </a:r>
            <a:r>
              <a:rPr sz="1456" b="1" dirty="0"/>
              <a:t>tree</a:t>
            </a:r>
            <a:endParaRPr sz="1456"/>
          </a:p>
        </p:txBody>
      </p:sp>
      <p:sp>
        <p:nvSpPr>
          <p:cNvPr id="4" name="object 4"/>
          <p:cNvSpPr/>
          <p:nvPr/>
        </p:nvSpPr>
        <p:spPr>
          <a:xfrm>
            <a:off x="2151530" y="1109382"/>
            <a:ext cx="4803121" cy="29055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27"/>
          </a:p>
        </p:txBody>
      </p:sp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844425" y="300445"/>
            <a:ext cx="3460447" cy="531763"/>
          </a:xfrm>
          <a:prstGeom prst="rect">
            <a:avLst/>
          </a:prstGeom>
        </p:spPr>
        <p:txBody>
          <a:bodyPr vert="horz" wrap="square" lIns="0" tIns="160860" rIns="0" bIns="0" rtlCol="0" anchor="b" anchorCtr="0">
            <a:spAutoFit/>
          </a:bodyPr>
          <a:lstStyle/>
          <a:p>
            <a:pPr marL="8405"/>
            <a:r>
              <a:rPr spc="-13" dirty="0"/>
              <a:t>Parsimony</a:t>
            </a:r>
          </a:p>
        </p:txBody>
      </p:sp>
    </p:spTree>
    <p:extLst>
      <p:ext uri="{BB962C8B-B14F-4D97-AF65-F5344CB8AC3E}">
        <p14:creationId xmlns:p14="http://schemas.microsoft.com/office/powerpoint/2010/main" val="3293375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01583" y="4377998"/>
            <a:ext cx="5082568" cy="2240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5336" indent="-226931">
              <a:buFont typeface="Arial"/>
              <a:buChar char="•"/>
              <a:tabLst>
                <a:tab pos="235336" algn="l"/>
              </a:tabLst>
            </a:pPr>
            <a:r>
              <a:rPr sz="1456" b="1" dirty="0"/>
              <a:t>Also uninformative –</a:t>
            </a:r>
            <a:r>
              <a:rPr sz="1456" b="1" spc="3" dirty="0"/>
              <a:t> </a:t>
            </a:r>
            <a:r>
              <a:rPr sz="1456" b="1" spc="-3" dirty="0"/>
              <a:t>n</a:t>
            </a:r>
            <a:r>
              <a:rPr sz="1456" b="1" dirty="0"/>
              <a:t>eed three mutations in each tree</a:t>
            </a:r>
            <a:endParaRPr sz="1456"/>
          </a:p>
        </p:txBody>
      </p:sp>
      <p:sp>
        <p:nvSpPr>
          <p:cNvPr id="4" name="object 4"/>
          <p:cNvSpPr/>
          <p:nvPr/>
        </p:nvSpPr>
        <p:spPr>
          <a:xfrm>
            <a:off x="1949824" y="1109383"/>
            <a:ext cx="5124337" cy="2981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27"/>
          </a:p>
        </p:txBody>
      </p:sp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844425" y="300445"/>
            <a:ext cx="3460447" cy="531763"/>
          </a:xfrm>
          <a:prstGeom prst="rect">
            <a:avLst/>
          </a:prstGeom>
        </p:spPr>
        <p:txBody>
          <a:bodyPr vert="horz" wrap="square" lIns="0" tIns="160860" rIns="0" bIns="0" rtlCol="0" anchor="b" anchorCtr="0">
            <a:spAutoFit/>
          </a:bodyPr>
          <a:lstStyle/>
          <a:p>
            <a:pPr marL="8405"/>
            <a:r>
              <a:rPr spc="-13" dirty="0"/>
              <a:t>Parsimony</a:t>
            </a:r>
          </a:p>
        </p:txBody>
      </p:sp>
    </p:spTree>
    <p:extLst>
      <p:ext uri="{BB962C8B-B14F-4D97-AF65-F5344CB8AC3E}">
        <p14:creationId xmlns:p14="http://schemas.microsoft.com/office/powerpoint/2010/main" val="992007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01582" y="4086030"/>
            <a:ext cx="5290577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5336" marR="3362" indent="-226931">
              <a:lnSpc>
                <a:spcPts val="1575"/>
              </a:lnSpc>
              <a:buFont typeface="Arial"/>
              <a:buChar char="•"/>
              <a:tabLst>
                <a:tab pos="235336" algn="l"/>
              </a:tabLst>
            </a:pPr>
            <a:r>
              <a:rPr sz="1456" b="1" dirty="0"/>
              <a:t>Informative!</a:t>
            </a:r>
            <a:r>
              <a:rPr sz="1456" b="1" spc="3" dirty="0"/>
              <a:t> </a:t>
            </a:r>
            <a:r>
              <a:rPr sz="1456" b="1" dirty="0"/>
              <a:t>–</a:t>
            </a:r>
            <a:r>
              <a:rPr sz="1456" b="1" spc="3" dirty="0"/>
              <a:t> </a:t>
            </a:r>
            <a:r>
              <a:rPr sz="1456" b="1" dirty="0"/>
              <a:t>need</a:t>
            </a:r>
            <a:r>
              <a:rPr sz="1456" b="1" spc="3" dirty="0"/>
              <a:t> </a:t>
            </a:r>
            <a:r>
              <a:rPr sz="1456" b="1" dirty="0"/>
              <a:t>only</a:t>
            </a:r>
            <a:r>
              <a:rPr sz="1456" b="1" spc="3" dirty="0"/>
              <a:t> </a:t>
            </a:r>
            <a:r>
              <a:rPr sz="1456" b="1" dirty="0"/>
              <a:t>one</a:t>
            </a:r>
            <a:r>
              <a:rPr sz="1456" b="1" spc="3" dirty="0"/>
              <a:t> </a:t>
            </a:r>
            <a:r>
              <a:rPr sz="1456" b="1" dirty="0"/>
              <a:t>mutation</a:t>
            </a:r>
            <a:r>
              <a:rPr sz="1456" b="1" spc="3" dirty="0"/>
              <a:t> </a:t>
            </a:r>
            <a:r>
              <a:rPr sz="1456" b="1" dirty="0"/>
              <a:t>in</a:t>
            </a:r>
            <a:r>
              <a:rPr sz="1456" b="1" spc="3" dirty="0"/>
              <a:t> </a:t>
            </a:r>
            <a:r>
              <a:rPr sz="1456" b="1" dirty="0"/>
              <a:t>one</a:t>
            </a:r>
            <a:r>
              <a:rPr sz="1456" b="1" spc="3" dirty="0"/>
              <a:t> </a:t>
            </a:r>
            <a:r>
              <a:rPr sz="1456" b="1" dirty="0"/>
              <a:t>tree</a:t>
            </a:r>
            <a:r>
              <a:rPr sz="1456" b="1" spc="3" dirty="0"/>
              <a:t> </a:t>
            </a:r>
            <a:r>
              <a:rPr sz="1456" b="1" dirty="0"/>
              <a:t>but</a:t>
            </a:r>
            <a:r>
              <a:rPr sz="1456" b="1" spc="3" dirty="0"/>
              <a:t> </a:t>
            </a:r>
            <a:r>
              <a:rPr sz="1456" b="1" dirty="0"/>
              <a:t>two In the other trees!</a:t>
            </a:r>
            <a:endParaRPr sz="1456"/>
          </a:p>
        </p:txBody>
      </p:sp>
      <p:sp>
        <p:nvSpPr>
          <p:cNvPr id="4" name="object 4"/>
          <p:cNvSpPr/>
          <p:nvPr/>
        </p:nvSpPr>
        <p:spPr>
          <a:xfrm>
            <a:off x="2277596" y="1159809"/>
            <a:ext cx="4765301" cy="27169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27"/>
          </a:p>
        </p:txBody>
      </p:sp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844425" y="300445"/>
            <a:ext cx="3460447" cy="531763"/>
          </a:xfrm>
          <a:prstGeom prst="rect">
            <a:avLst/>
          </a:prstGeom>
        </p:spPr>
        <p:txBody>
          <a:bodyPr vert="horz" wrap="square" lIns="0" tIns="160860" rIns="0" bIns="0" rtlCol="0" anchor="b" anchorCtr="0">
            <a:spAutoFit/>
          </a:bodyPr>
          <a:lstStyle/>
          <a:p>
            <a:pPr marL="8405"/>
            <a:r>
              <a:rPr spc="-13" dirty="0"/>
              <a:t>Parsimony</a:t>
            </a:r>
          </a:p>
        </p:txBody>
      </p:sp>
    </p:spTree>
    <p:extLst>
      <p:ext uri="{BB962C8B-B14F-4D97-AF65-F5344CB8AC3E}">
        <p14:creationId xmlns:p14="http://schemas.microsoft.com/office/powerpoint/2010/main" val="255544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10473" y="1799852"/>
            <a:ext cx="6687613" cy="21796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5336" marR="70181" indent="-226931">
              <a:buFont typeface="Arial"/>
              <a:buChar char="•"/>
              <a:tabLst>
                <a:tab pos="235336" algn="l"/>
              </a:tabLst>
            </a:pPr>
            <a:r>
              <a:rPr sz="1853" spc="-3" dirty="0"/>
              <a:t>S</a:t>
            </a:r>
            <a:r>
              <a:rPr sz="1853" dirty="0"/>
              <a:t>o</a:t>
            </a:r>
            <a:r>
              <a:rPr sz="1853" spc="-3" dirty="0"/>
              <a:t> </a:t>
            </a:r>
            <a:r>
              <a:rPr sz="1853" dirty="0"/>
              <a:t>to</a:t>
            </a:r>
            <a:r>
              <a:rPr sz="1853" spc="-3" dirty="0"/>
              <a:t> </a:t>
            </a:r>
            <a:r>
              <a:rPr sz="1853" dirty="0"/>
              <a:t>be Informative,</a:t>
            </a:r>
            <a:r>
              <a:rPr sz="1853" spc="-10" dirty="0"/>
              <a:t> </a:t>
            </a:r>
            <a:r>
              <a:rPr sz="1853" dirty="0"/>
              <a:t>need at least 2</a:t>
            </a:r>
            <a:r>
              <a:rPr sz="1853" spc="-3" dirty="0"/>
              <a:t> </a:t>
            </a:r>
            <a:r>
              <a:rPr sz="1853" dirty="0"/>
              <a:t>different nucleotides</a:t>
            </a:r>
          </a:p>
          <a:p>
            <a:pPr marL="203818">
              <a:spcBef>
                <a:spcPts val="447"/>
              </a:spcBef>
            </a:pPr>
            <a:r>
              <a:rPr sz="1853" dirty="0"/>
              <a:t>And</a:t>
            </a:r>
            <a:r>
              <a:rPr sz="1853" spc="-3" dirty="0"/>
              <a:t> eac</a:t>
            </a:r>
            <a:r>
              <a:rPr sz="1853" dirty="0"/>
              <a:t>h </a:t>
            </a:r>
            <a:r>
              <a:rPr sz="1853" spc="-3" dirty="0"/>
              <a:t>ha</a:t>
            </a:r>
            <a:r>
              <a:rPr sz="1853" dirty="0"/>
              <a:t>s to</a:t>
            </a:r>
            <a:r>
              <a:rPr sz="1853" spc="-3" dirty="0"/>
              <a:t> b</a:t>
            </a:r>
            <a:r>
              <a:rPr sz="1853" dirty="0"/>
              <a:t>e</a:t>
            </a:r>
            <a:r>
              <a:rPr sz="1853" spc="-3" dirty="0"/>
              <a:t> presen</a:t>
            </a:r>
            <a:r>
              <a:rPr sz="1853" dirty="0"/>
              <a:t>t </a:t>
            </a:r>
            <a:r>
              <a:rPr sz="1853" spc="-3" dirty="0"/>
              <a:t>a</a:t>
            </a:r>
            <a:r>
              <a:rPr sz="1853" dirty="0"/>
              <a:t>t </a:t>
            </a:r>
            <a:r>
              <a:rPr sz="1853" spc="-3" dirty="0"/>
              <a:t>leas</a:t>
            </a:r>
            <a:r>
              <a:rPr sz="1853" dirty="0"/>
              <a:t>t twice.</a:t>
            </a:r>
          </a:p>
          <a:p>
            <a:pPr>
              <a:spcBef>
                <a:spcPts val="1"/>
              </a:spcBef>
            </a:pPr>
            <a:endParaRPr sz="2713" dirty="0">
              <a:latin typeface="Times New Roman"/>
              <a:cs typeface="Times New Roman"/>
            </a:endParaRPr>
          </a:p>
          <a:p>
            <a:pPr marL="235336" marR="3362" indent="-226931">
              <a:buFont typeface="Arial"/>
              <a:buChar char="•"/>
              <a:tabLst>
                <a:tab pos="235336" algn="l"/>
              </a:tabLst>
            </a:pPr>
            <a:r>
              <a:rPr sz="1853" spc="-3" dirty="0"/>
              <a:t>E</a:t>
            </a:r>
            <a:r>
              <a:rPr sz="1853" dirty="0"/>
              <a:t>very</a:t>
            </a:r>
            <a:r>
              <a:rPr sz="1853" spc="-3" dirty="0"/>
              <a:t> </a:t>
            </a:r>
            <a:r>
              <a:rPr sz="1853" dirty="0"/>
              <a:t>tree</a:t>
            </a:r>
            <a:r>
              <a:rPr sz="1853" spc="-3" dirty="0"/>
              <a:t> i</a:t>
            </a:r>
            <a:r>
              <a:rPr sz="1853" dirty="0"/>
              <a:t>s considered</a:t>
            </a:r>
            <a:r>
              <a:rPr sz="1853" spc="-3" dirty="0"/>
              <a:t> </a:t>
            </a:r>
            <a:r>
              <a:rPr sz="1853" dirty="0"/>
              <a:t>for</a:t>
            </a:r>
            <a:r>
              <a:rPr sz="1853" spc="-3" dirty="0"/>
              <a:t> </a:t>
            </a:r>
            <a:r>
              <a:rPr sz="1853" dirty="0"/>
              <a:t>every site, maintaining</a:t>
            </a:r>
            <a:r>
              <a:rPr sz="1853" spc="-3" dirty="0"/>
              <a:t> </a:t>
            </a:r>
            <a:r>
              <a:rPr sz="1853" dirty="0"/>
              <a:t>a running score of the number</a:t>
            </a:r>
            <a:r>
              <a:rPr sz="1853" spc="3" dirty="0"/>
              <a:t> </a:t>
            </a:r>
            <a:r>
              <a:rPr sz="1853" dirty="0"/>
              <a:t>of mutations</a:t>
            </a:r>
            <a:r>
              <a:rPr sz="1853" spc="-3" dirty="0"/>
              <a:t> </a:t>
            </a:r>
            <a:r>
              <a:rPr sz="1853" dirty="0"/>
              <a:t>required.</a:t>
            </a:r>
            <a:r>
              <a:rPr sz="1853" spc="-3" dirty="0"/>
              <a:t> </a:t>
            </a:r>
            <a:r>
              <a:rPr sz="1853" dirty="0"/>
              <a:t>The</a:t>
            </a:r>
            <a:r>
              <a:rPr sz="1853" spc="-3" dirty="0"/>
              <a:t> </a:t>
            </a:r>
            <a:r>
              <a:rPr sz="1853" dirty="0"/>
              <a:t>tree</a:t>
            </a:r>
            <a:r>
              <a:rPr sz="1853" spc="-3" dirty="0"/>
              <a:t> </a:t>
            </a:r>
            <a:r>
              <a:rPr sz="1853" dirty="0"/>
              <a:t>with the</a:t>
            </a:r>
            <a:r>
              <a:rPr sz="1853" spc="-3" dirty="0"/>
              <a:t> </a:t>
            </a:r>
            <a:r>
              <a:rPr sz="1853" dirty="0"/>
              <a:t>smallest number of invoked</a:t>
            </a:r>
            <a:r>
              <a:rPr sz="1853" spc="3" dirty="0"/>
              <a:t> </a:t>
            </a:r>
            <a:r>
              <a:rPr sz="1853" dirty="0"/>
              <a:t>mutations is the</a:t>
            </a:r>
            <a:r>
              <a:rPr sz="1853" spc="-3" dirty="0"/>
              <a:t> </a:t>
            </a:r>
            <a:r>
              <a:rPr sz="1853" dirty="0"/>
              <a:t>most parsimonious</a:t>
            </a:r>
          </a:p>
        </p:txBody>
      </p: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844425" y="300445"/>
            <a:ext cx="3460447" cy="531763"/>
          </a:xfrm>
          <a:prstGeom prst="rect">
            <a:avLst/>
          </a:prstGeom>
        </p:spPr>
        <p:txBody>
          <a:bodyPr vert="horz" wrap="square" lIns="0" tIns="160860" rIns="0" bIns="0" rtlCol="0" anchor="b" anchorCtr="0">
            <a:spAutoFit/>
          </a:bodyPr>
          <a:lstStyle/>
          <a:p>
            <a:pPr marL="8405"/>
            <a:r>
              <a:rPr spc="-13" dirty="0"/>
              <a:t>Parsimony</a:t>
            </a:r>
          </a:p>
        </p:txBody>
      </p:sp>
    </p:spTree>
    <p:extLst>
      <p:ext uri="{BB962C8B-B14F-4D97-AF65-F5344CB8AC3E}">
        <p14:creationId xmlns:p14="http://schemas.microsoft.com/office/powerpoint/2010/main" val="2984582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greetingsisland.com/images/Cards/thank-you/thank-you-rabb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554" y="25658"/>
            <a:ext cx="5454114" cy="511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906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480317" y="1910228"/>
            <a:ext cx="8124825" cy="1859622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/>
            <a:r>
              <a:rPr lang="en" dirty="0"/>
              <a:t>1</a:t>
            </a:r>
            <a:r>
              <a:rPr lang="en" dirty="0" smtClean="0"/>
              <a:t>. </a:t>
            </a:r>
            <a:r>
              <a:rPr lang="en-US" dirty="0" smtClean="0"/>
              <a:t>Phylogenetic </a:t>
            </a:r>
            <a:r>
              <a:rPr lang="en-US" dirty="0"/>
              <a:t>Analysis and MSA</a:t>
            </a:r>
            <a:br>
              <a:rPr lang="en-US" dirty="0"/>
            </a:br>
            <a:endParaRPr lang="en" dirty="0"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7102366" cy="687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en-US" dirty="0" smtClean="0"/>
              <a:t>How </a:t>
            </a:r>
            <a:r>
              <a:rPr lang="en-US" dirty="0"/>
              <a:t>are these sequences related</a:t>
            </a:r>
            <a:r>
              <a:rPr lang="en-US" dirty="0" smtClean="0"/>
              <a:t>?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30575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/>
          <p:nvPr/>
        </p:nvSpPr>
        <p:spPr>
          <a:xfrm>
            <a:off x="993902" y="1700942"/>
            <a:ext cx="8155305" cy="1551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86715">
              <a:lnSpc>
                <a:spcPct val="100000"/>
              </a:lnSpc>
            </a:pPr>
            <a:r>
              <a:rPr dirty="0">
                <a:solidFill>
                  <a:schemeClr val="bg2"/>
                </a:solidFill>
                <a:latin typeface="Dosis" panose="020B0604020202020204" charset="0"/>
              </a:rPr>
              <a:t>Similarity searches and multiple alignments of sequences naturally lead to the question:</a:t>
            </a: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dirty="0">
              <a:solidFill>
                <a:schemeClr val="bg2"/>
              </a:solidFill>
              <a:latin typeface="Dosis" panose="020B0604020202020204" charset="0"/>
            </a:endParaRPr>
          </a:p>
          <a:p>
            <a:pPr marL="755650">
              <a:lnSpc>
                <a:spcPct val="100000"/>
              </a:lnSpc>
            </a:pPr>
            <a:r>
              <a:rPr b="1" dirty="0">
                <a:solidFill>
                  <a:schemeClr val="bg2"/>
                </a:solidFill>
                <a:latin typeface="Dosis" panose="020B0604020202020204" charset="0"/>
              </a:rPr>
              <a:t>“How are these sequences related?”</a:t>
            </a: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b="1" dirty="0">
              <a:solidFill>
                <a:schemeClr val="bg2"/>
              </a:solidFill>
              <a:latin typeface="Dosis" panose="020B0604020202020204" charset="0"/>
            </a:endParaRPr>
          </a:p>
          <a:p>
            <a:pPr marL="12700">
              <a:lnSpc>
                <a:spcPct val="100000"/>
              </a:lnSpc>
            </a:pPr>
            <a:r>
              <a:rPr dirty="0">
                <a:solidFill>
                  <a:schemeClr val="bg2"/>
                </a:solidFill>
                <a:latin typeface="Dosis" panose="020B0604020202020204" charset="0"/>
              </a:rPr>
              <a:t>and more generally:</a:t>
            </a: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dirty="0">
              <a:solidFill>
                <a:schemeClr val="bg2"/>
              </a:solidFill>
              <a:latin typeface="Dosis" panose="020B0604020202020204" charset="0"/>
            </a:endParaRPr>
          </a:p>
          <a:p>
            <a:pPr marL="1101090" marR="5080" indent="-174625">
              <a:lnSpc>
                <a:spcPct val="119800"/>
              </a:lnSpc>
            </a:pPr>
            <a:r>
              <a:rPr b="1" dirty="0">
                <a:solidFill>
                  <a:schemeClr val="bg2"/>
                </a:solidFill>
                <a:latin typeface="Dosis" panose="020B0604020202020204" charset="0"/>
              </a:rPr>
              <a:t>“How are the organisms (from which these sequences come) related?”</a:t>
            </a:r>
          </a:p>
        </p:txBody>
      </p:sp>
      <p:sp>
        <p:nvSpPr>
          <p:cNvPr id="3" name="object 4"/>
          <p:cNvSpPr txBox="1"/>
          <p:nvPr/>
        </p:nvSpPr>
        <p:spPr>
          <a:xfrm>
            <a:off x="993902" y="3696877"/>
            <a:ext cx="78145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>
                <a:solidFill>
                  <a:schemeClr val="bg2"/>
                </a:solidFill>
                <a:latin typeface="Dosis" panose="020B0604020202020204" charset="0"/>
              </a:rPr>
              <a:t>Phylogenetic systematics is a method of taxonomic classification based on their evolutionary history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44425" y="5597"/>
            <a:ext cx="5169000" cy="1139999"/>
          </a:xfrm>
        </p:spPr>
        <p:txBody>
          <a:bodyPr/>
          <a:lstStyle/>
          <a:p>
            <a:r>
              <a:rPr lang="en-US" dirty="0"/>
              <a:t>Phylogenetic Analysis and MSA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904126" y="227062"/>
            <a:ext cx="2349500" cy="531763"/>
          </a:xfrm>
          <a:prstGeom prst="rect">
            <a:avLst/>
          </a:prstGeom>
        </p:spPr>
        <p:txBody>
          <a:bodyPr vert="horz" wrap="square" lIns="0" tIns="160860" rIns="0" bIns="0" rtlCol="0" anchor="b" anchorCtr="0">
            <a:spAutoFit/>
          </a:bodyPr>
          <a:lstStyle/>
          <a:p>
            <a:pPr marL="8405"/>
            <a:r>
              <a:rPr dirty="0"/>
              <a:t>Evolution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5003" y="1870263"/>
            <a:ext cx="5171234" cy="1995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5336" indent="-226931">
              <a:buFont typeface="Arial"/>
              <a:buChar char="•"/>
              <a:tabLst>
                <a:tab pos="235336" algn="l"/>
              </a:tabLst>
            </a:pPr>
            <a:r>
              <a:rPr dirty="0">
                <a:solidFill>
                  <a:schemeClr val="bg2"/>
                </a:solidFill>
                <a:latin typeface="Dosis" panose="020B0604020202020204" charset="0"/>
              </a:rPr>
              <a:t>Recall that DNA encodes blue print of life</a:t>
            </a:r>
          </a:p>
          <a:p>
            <a:pPr>
              <a:spcBef>
                <a:spcPts val="9"/>
              </a:spcBef>
              <a:buFont typeface="Arial"/>
              <a:buChar char="•"/>
            </a:pPr>
            <a:endParaRPr dirty="0">
              <a:solidFill>
                <a:schemeClr val="bg2"/>
              </a:solidFill>
              <a:latin typeface="Dosis" panose="020B0604020202020204" charset="0"/>
            </a:endParaRPr>
          </a:p>
          <a:p>
            <a:pPr marL="234916" indent="-226511">
              <a:buFont typeface="Arial"/>
              <a:buChar char="•"/>
              <a:tabLst>
                <a:tab pos="235336" algn="l"/>
              </a:tabLst>
            </a:pPr>
            <a:r>
              <a:rPr dirty="0">
                <a:solidFill>
                  <a:schemeClr val="bg2"/>
                </a:solidFill>
                <a:latin typeface="Dosis" panose="020B0604020202020204" charset="0"/>
              </a:rPr>
              <a:t>Living things pass DNA info to their children</a:t>
            </a:r>
          </a:p>
          <a:p>
            <a:pPr>
              <a:spcBef>
                <a:spcPts val="9"/>
              </a:spcBef>
              <a:buFont typeface="Arial"/>
              <a:buChar char="•"/>
            </a:pPr>
            <a:endParaRPr dirty="0">
              <a:solidFill>
                <a:schemeClr val="bg2"/>
              </a:solidFill>
              <a:latin typeface="Dosis" panose="020B0604020202020204" charset="0"/>
            </a:endParaRPr>
          </a:p>
          <a:p>
            <a:pPr marL="234916" indent="-226511">
              <a:buFont typeface="Arial"/>
              <a:buChar char="•"/>
              <a:tabLst>
                <a:tab pos="235336" algn="l"/>
              </a:tabLst>
            </a:pPr>
            <a:r>
              <a:rPr dirty="0">
                <a:solidFill>
                  <a:schemeClr val="bg2"/>
                </a:solidFill>
                <a:latin typeface="Dosis" panose="020B0604020202020204" charset="0"/>
              </a:rPr>
              <a:t>Due to mutations, DNA is changed a little bit</a:t>
            </a:r>
          </a:p>
          <a:p>
            <a:pPr>
              <a:spcBef>
                <a:spcPts val="18"/>
              </a:spcBef>
              <a:buFont typeface="Arial"/>
              <a:buChar char="•"/>
            </a:pPr>
            <a:endParaRPr dirty="0">
              <a:solidFill>
                <a:schemeClr val="bg2"/>
              </a:solidFill>
              <a:latin typeface="Dosis" panose="020B0604020202020204" charset="0"/>
            </a:endParaRPr>
          </a:p>
          <a:p>
            <a:pPr marL="235336" marR="394608" indent="-226931">
              <a:lnSpc>
                <a:spcPts val="2137"/>
              </a:lnSpc>
              <a:buFont typeface="Arial"/>
              <a:buChar char="•"/>
              <a:tabLst>
                <a:tab pos="235336" algn="l"/>
              </a:tabLst>
            </a:pPr>
            <a:r>
              <a:rPr dirty="0">
                <a:solidFill>
                  <a:schemeClr val="bg2"/>
                </a:solidFill>
                <a:latin typeface="Dosis" panose="020B0604020202020204" charset="0"/>
              </a:rPr>
              <a:t>After a long time, different species would evolve</a:t>
            </a:r>
          </a:p>
          <a:p>
            <a:pPr>
              <a:spcBef>
                <a:spcPts val="7"/>
              </a:spcBef>
              <a:buFont typeface="Arial"/>
              <a:buChar char="•"/>
            </a:pPr>
            <a:endParaRPr dirty="0">
              <a:solidFill>
                <a:schemeClr val="bg2"/>
              </a:solidFill>
              <a:latin typeface="Dosis" panose="020B0604020202020204" charset="0"/>
            </a:endParaRPr>
          </a:p>
          <a:p>
            <a:pPr marL="235336" marR="258029" indent="-226931">
              <a:lnSpc>
                <a:spcPct val="110000"/>
              </a:lnSpc>
              <a:buFont typeface="Arial"/>
              <a:buChar char="•"/>
              <a:tabLst>
                <a:tab pos="235336" algn="l"/>
              </a:tabLst>
            </a:pPr>
            <a:r>
              <a:rPr dirty="0">
                <a:solidFill>
                  <a:schemeClr val="bg2"/>
                </a:solidFill>
                <a:latin typeface="Dosis" panose="020B0604020202020204" charset="0"/>
              </a:rPr>
              <a:t>Phylogenetics studies genetic relationship between different species</a:t>
            </a:r>
          </a:p>
        </p:txBody>
      </p:sp>
    </p:spTree>
    <p:extLst>
      <p:ext uri="{BB962C8B-B14F-4D97-AF65-F5344CB8AC3E}">
        <p14:creationId xmlns:p14="http://schemas.microsoft.com/office/powerpoint/2010/main" val="75939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4425" y="187429"/>
            <a:ext cx="3398802" cy="531763"/>
          </a:xfrm>
          <a:prstGeom prst="rect">
            <a:avLst/>
          </a:prstGeom>
        </p:spPr>
        <p:txBody>
          <a:bodyPr vert="horz" wrap="square" lIns="0" tIns="160860" rIns="0" bIns="0" rtlCol="0" anchor="b" anchorCtr="0">
            <a:spAutoFit/>
          </a:bodyPr>
          <a:lstStyle/>
          <a:p>
            <a:pPr marL="8405"/>
            <a:r>
              <a:rPr spc="-13" dirty="0"/>
              <a:t>Phylogenetic</a:t>
            </a:r>
            <a:r>
              <a:rPr spc="-3" dirty="0"/>
              <a:t> </a:t>
            </a:r>
            <a:r>
              <a:rPr spc="-13" dirty="0"/>
              <a:t>Tree</a:t>
            </a:r>
            <a:r>
              <a:rPr dirty="0"/>
              <a:t> </a:t>
            </a:r>
            <a:r>
              <a:rPr spc="-13" dirty="0"/>
              <a:t>Basics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>
          <a:xfrm>
            <a:off x="1006868" y="1534256"/>
            <a:ext cx="7839182" cy="3321600"/>
          </a:xfrm>
        </p:spPr>
        <p:txBody>
          <a:bodyPr/>
          <a:lstStyle/>
          <a:p>
            <a:pPr marL="235336" marR="464789" lvl="0" indent="-226931">
              <a:lnSpc>
                <a:spcPts val="2144"/>
              </a:lnSpc>
              <a:buClrTx/>
              <a:buSzTx/>
              <a:buFont typeface="Arial"/>
              <a:buChar char="•"/>
              <a:tabLst>
                <a:tab pos="235336" algn="l"/>
              </a:tabLst>
            </a:pPr>
            <a:r>
              <a:rPr lang="en-US" sz="1400" dirty="0">
                <a:solidFill>
                  <a:schemeClr val="bg2"/>
                </a:solidFill>
                <a:latin typeface="Dosis" panose="020B0604020202020204" charset="0"/>
                <a:ea typeface="Arial"/>
                <a:cs typeface="Arial"/>
                <a:sym typeface="Arial"/>
              </a:rPr>
              <a:t>leaves represent things (genes, species, individuals/strains) being compared</a:t>
            </a:r>
          </a:p>
          <a:p>
            <a:pPr marL="500089" marR="3362" lvl="1" indent="-189109">
              <a:lnSpc>
                <a:spcPct val="90100"/>
              </a:lnSpc>
              <a:spcBef>
                <a:spcPts val="407"/>
              </a:spcBef>
              <a:buClrTx/>
              <a:buSzTx/>
              <a:buFont typeface="Arial"/>
              <a:buChar char="–"/>
              <a:tabLst>
                <a:tab pos="500089" algn="l"/>
              </a:tabLst>
            </a:pPr>
            <a:r>
              <a:rPr lang="en-US" sz="1400" dirty="0">
                <a:solidFill>
                  <a:schemeClr val="bg2"/>
                </a:solidFill>
                <a:latin typeface="Dosis" panose="020B0604020202020204" charset="0"/>
                <a:ea typeface="Arial"/>
                <a:cs typeface="Arial"/>
                <a:sym typeface="Arial"/>
              </a:rPr>
              <a:t>the term taxon (taxa plural) is used to refer to these when they represent species and broader classifications of organisms</a:t>
            </a:r>
          </a:p>
          <a:p>
            <a:pPr marL="235336" marR="453022" lvl="0" indent="-226931">
              <a:lnSpc>
                <a:spcPts val="2144"/>
              </a:lnSpc>
              <a:spcBef>
                <a:spcPts val="510"/>
              </a:spcBef>
              <a:buClrTx/>
              <a:buSzTx/>
              <a:buFont typeface="Arial"/>
              <a:buChar char="•"/>
              <a:tabLst>
                <a:tab pos="235336" algn="l"/>
              </a:tabLst>
            </a:pPr>
            <a:r>
              <a:rPr lang="en-US" sz="1400" dirty="0">
                <a:solidFill>
                  <a:schemeClr val="bg2"/>
                </a:solidFill>
                <a:latin typeface="Dosis" panose="020B0604020202020204" charset="0"/>
                <a:ea typeface="Arial"/>
                <a:cs typeface="Arial"/>
                <a:sym typeface="Arial"/>
              </a:rPr>
              <a:t>internal nodes are hypothetical ancestral units</a:t>
            </a:r>
          </a:p>
          <a:p>
            <a:pPr marL="235336" marR="447979" lvl="0" indent="-226931">
              <a:lnSpc>
                <a:spcPts val="2144"/>
              </a:lnSpc>
              <a:spcBef>
                <a:spcPts val="476"/>
              </a:spcBef>
              <a:buClrTx/>
              <a:buSzTx/>
              <a:buFont typeface="Arial"/>
              <a:buChar char="•"/>
              <a:tabLst>
                <a:tab pos="235336" algn="l"/>
              </a:tabLst>
            </a:pPr>
            <a:r>
              <a:rPr lang="en-US" sz="1400" dirty="0">
                <a:solidFill>
                  <a:schemeClr val="bg2"/>
                </a:solidFill>
                <a:latin typeface="Dosis" panose="020B0604020202020204" charset="0"/>
                <a:ea typeface="Arial"/>
                <a:cs typeface="Arial"/>
                <a:sym typeface="Arial"/>
              </a:rPr>
              <a:t>in a rooted tree, path from root to a node represents an evolutionary path</a:t>
            </a:r>
          </a:p>
          <a:p>
            <a:pPr marL="499669" lvl="1" indent="-188689">
              <a:spcBef>
                <a:spcPts val="188"/>
              </a:spcBef>
              <a:buClrTx/>
              <a:buSzTx/>
              <a:buFont typeface="Arial"/>
              <a:buChar char="–"/>
              <a:tabLst>
                <a:tab pos="500089" algn="l"/>
              </a:tabLst>
            </a:pPr>
            <a:r>
              <a:rPr lang="en-US" sz="1400" dirty="0">
                <a:solidFill>
                  <a:schemeClr val="bg2"/>
                </a:solidFill>
                <a:latin typeface="Dosis" panose="020B0604020202020204" charset="0"/>
                <a:ea typeface="Arial"/>
                <a:cs typeface="Arial"/>
                <a:sym typeface="Arial"/>
              </a:rPr>
              <a:t>the root represents the common ancestor</a:t>
            </a:r>
          </a:p>
          <a:p>
            <a:pPr marL="235336" marR="437473" lvl="0" indent="-226931">
              <a:lnSpc>
                <a:spcPts val="2137"/>
              </a:lnSpc>
              <a:spcBef>
                <a:spcPts val="520"/>
              </a:spcBef>
              <a:buClrTx/>
              <a:buSzTx/>
              <a:buFont typeface="Arial"/>
              <a:buChar char="•"/>
              <a:tabLst>
                <a:tab pos="235336" algn="l"/>
              </a:tabLst>
            </a:pPr>
            <a:r>
              <a:rPr lang="en-US" sz="1400" dirty="0">
                <a:solidFill>
                  <a:schemeClr val="bg2"/>
                </a:solidFill>
                <a:latin typeface="Dosis" panose="020B0604020202020204" charset="0"/>
                <a:ea typeface="Arial"/>
                <a:cs typeface="Arial"/>
                <a:sym typeface="Arial"/>
              </a:rPr>
              <a:t>an </a:t>
            </a:r>
            <a:r>
              <a:rPr lang="en-US" sz="1400" dirty="0" err="1">
                <a:solidFill>
                  <a:schemeClr val="bg2"/>
                </a:solidFill>
                <a:latin typeface="Dosis" panose="020B0604020202020204" charset="0"/>
                <a:ea typeface="Arial"/>
                <a:cs typeface="Arial"/>
                <a:sym typeface="Arial"/>
              </a:rPr>
              <a:t>unrooted</a:t>
            </a:r>
            <a:r>
              <a:rPr lang="en-US" sz="1400" dirty="0">
                <a:solidFill>
                  <a:schemeClr val="bg2"/>
                </a:solidFill>
                <a:latin typeface="Dosis" panose="020B0604020202020204" charset="0"/>
                <a:ea typeface="Arial"/>
                <a:cs typeface="Arial"/>
                <a:sym typeface="Arial"/>
              </a:rPr>
              <a:t> tree specifies relationships among things, but not evolutionary paths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21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69441" y="1512794"/>
            <a:ext cx="3273686" cy="32777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27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4425" y="154167"/>
            <a:ext cx="6943386" cy="773387"/>
          </a:xfrm>
          <a:prstGeom prst="rect">
            <a:avLst/>
          </a:prstGeom>
        </p:spPr>
        <p:txBody>
          <a:bodyPr vert="horz" wrap="square" lIns="0" tIns="34387" rIns="0" bIns="0" rtlCol="0" anchor="b" anchorCtr="0">
            <a:spAutoFit/>
          </a:bodyPr>
          <a:lstStyle/>
          <a:p>
            <a:pPr marL="8405" marR="3362"/>
            <a:r>
              <a:rPr spc="-13" dirty="0"/>
              <a:t>Genetic Analysis of Lice Supports Direct Contact between Modern and Archaic Humans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22530" y="1366093"/>
            <a:ext cx="4483754" cy="2208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05"/>
            <a:r>
              <a:rPr sz="1721" spc="-10" dirty="0"/>
              <a:t>D.</a:t>
            </a:r>
            <a:r>
              <a:rPr sz="1721" spc="3" dirty="0"/>
              <a:t> </a:t>
            </a:r>
            <a:r>
              <a:rPr sz="1721" spc="-13" dirty="0"/>
              <a:t>Reed</a:t>
            </a:r>
            <a:r>
              <a:rPr sz="1721" spc="3" dirty="0"/>
              <a:t> </a:t>
            </a:r>
            <a:r>
              <a:rPr sz="1721" spc="-10" dirty="0"/>
              <a:t>et</a:t>
            </a:r>
            <a:r>
              <a:rPr sz="1721" spc="3" dirty="0"/>
              <a:t> </a:t>
            </a:r>
            <a:r>
              <a:rPr sz="1721" spc="-7" dirty="0"/>
              <a:t>al.,</a:t>
            </a:r>
            <a:r>
              <a:rPr sz="1721" spc="3" dirty="0"/>
              <a:t> </a:t>
            </a:r>
            <a:r>
              <a:rPr sz="1721" i="1" spc="-13" dirty="0"/>
              <a:t>PLoS</a:t>
            </a:r>
            <a:r>
              <a:rPr sz="1721" i="1" dirty="0"/>
              <a:t> </a:t>
            </a:r>
            <a:r>
              <a:rPr sz="1721" i="1" spc="-10" dirty="0"/>
              <a:t>Biology</a:t>
            </a:r>
            <a:r>
              <a:rPr sz="1721" i="1" dirty="0"/>
              <a:t> </a:t>
            </a:r>
            <a:r>
              <a:rPr sz="1721" spc="-10" dirty="0"/>
              <a:t>2(11),</a:t>
            </a:r>
            <a:r>
              <a:rPr sz="1721" spc="3" dirty="0"/>
              <a:t> </a:t>
            </a:r>
            <a:r>
              <a:rPr sz="1721" spc="-13" dirty="0"/>
              <a:t>Nov</a:t>
            </a:r>
            <a:r>
              <a:rPr sz="1721" spc="3" dirty="0"/>
              <a:t> </a:t>
            </a:r>
            <a:r>
              <a:rPr sz="1721" spc="-10" dirty="0"/>
              <a:t>2004.</a:t>
            </a:r>
            <a:endParaRPr sz="1721" dirty="0"/>
          </a:p>
          <a:p>
            <a:pPr>
              <a:spcBef>
                <a:spcPts val="13"/>
              </a:spcBef>
            </a:pPr>
            <a:endParaRPr sz="2151" dirty="0">
              <a:latin typeface="Times New Roman"/>
              <a:cs typeface="Times New Roman"/>
            </a:endParaRPr>
          </a:p>
          <a:p>
            <a:pPr marL="265173" marR="1209459" indent="-256768">
              <a:lnSpc>
                <a:spcPct val="119900"/>
              </a:lnSpc>
              <a:buFont typeface="Arial"/>
              <a:buChar char="•"/>
              <a:tabLst>
                <a:tab pos="235336" algn="l"/>
              </a:tabLst>
            </a:pPr>
            <a:r>
              <a:rPr sz="1456" dirty="0"/>
              <a:t>i</a:t>
            </a:r>
            <a:r>
              <a:rPr sz="1456" spc="-3" dirty="0"/>
              <a:t>nferre</a:t>
            </a:r>
            <a:r>
              <a:rPr sz="1456" dirty="0"/>
              <a:t>d </a:t>
            </a:r>
            <a:r>
              <a:rPr sz="1456" spc="-3" dirty="0"/>
              <a:t>phylogen</a:t>
            </a:r>
            <a:r>
              <a:rPr sz="1456" dirty="0"/>
              <a:t>y </a:t>
            </a:r>
            <a:r>
              <a:rPr sz="1456" spc="-3" dirty="0"/>
              <a:t>o</a:t>
            </a:r>
            <a:r>
              <a:rPr sz="1456" dirty="0"/>
              <a:t>f </a:t>
            </a:r>
            <a:r>
              <a:rPr sz="1456" spc="-3" dirty="0"/>
              <a:t>lic</a:t>
            </a:r>
            <a:r>
              <a:rPr sz="1456" dirty="0"/>
              <a:t>e species </a:t>
            </a:r>
            <a:r>
              <a:rPr sz="1456" spc="-3" dirty="0"/>
              <a:t>closel</a:t>
            </a:r>
            <a:r>
              <a:rPr sz="1456" dirty="0"/>
              <a:t>y </a:t>
            </a:r>
            <a:r>
              <a:rPr sz="1456" spc="-3" dirty="0"/>
              <a:t>parallel</a:t>
            </a:r>
            <a:r>
              <a:rPr sz="1456" dirty="0"/>
              <a:t>s</a:t>
            </a:r>
            <a:r>
              <a:rPr sz="1456" spc="3" dirty="0"/>
              <a:t> </a:t>
            </a:r>
            <a:r>
              <a:rPr sz="1456" spc="-3" dirty="0"/>
              <a:t>accepte</a:t>
            </a:r>
            <a:r>
              <a:rPr sz="1456" dirty="0"/>
              <a:t>d</a:t>
            </a:r>
            <a:r>
              <a:rPr sz="1456" spc="3" dirty="0"/>
              <a:t> </a:t>
            </a:r>
            <a:r>
              <a:rPr sz="1456" spc="-3" dirty="0"/>
              <a:t>phylogeny </a:t>
            </a:r>
            <a:r>
              <a:rPr sz="1456" dirty="0"/>
              <a:t>of their</a:t>
            </a:r>
            <a:r>
              <a:rPr sz="1456" spc="-3" dirty="0"/>
              <a:t> </a:t>
            </a:r>
            <a:r>
              <a:rPr sz="1456" dirty="0"/>
              <a:t>hosts</a:t>
            </a:r>
          </a:p>
          <a:p>
            <a:pPr marL="265173" marR="1979765" indent="-256768">
              <a:lnSpc>
                <a:spcPct val="119800"/>
              </a:lnSpc>
              <a:buFont typeface="Arial"/>
              <a:buChar char="•"/>
              <a:tabLst>
                <a:tab pos="235336" algn="l"/>
              </a:tabLst>
            </a:pPr>
            <a:r>
              <a:rPr sz="1456" dirty="0"/>
              <a:t>c</a:t>
            </a:r>
            <a:r>
              <a:rPr sz="1456" spc="-3" dirty="0"/>
              <a:t>a</a:t>
            </a:r>
            <a:r>
              <a:rPr sz="1456" dirty="0"/>
              <a:t>n </a:t>
            </a:r>
            <a:r>
              <a:rPr sz="1456" spc="-3" dirty="0"/>
              <a:t>phylogen</a:t>
            </a:r>
            <a:r>
              <a:rPr sz="1456" dirty="0"/>
              <a:t>y </a:t>
            </a:r>
            <a:r>
              <a:rPr sz="1456" spc="-3" dirty="0"/>
              <a:t>o</a:t>
            </a:r>
            <a:r>
              <a:rPr sz="1456" dirty="0"/>
              <a:t>f </a:t>
            </a:r>
            <a:r>
              <a:rPr sz="1456" spc="-3" dirty="0"/>
              <a:t>lic</a:t>
            </a:r>
            <a:r>
              <a:rPr sz="1456" dirty="0"/>
              <a:t>e tell</a:t>
            </a:r>
            <a:r>
              <a:rPr sz="1456" spc="-3" dirty="0"/>
              <a:t> us </a:t>
            </a:r>
            <a:r>
              <a:rPr sz="1456" dirty="0"/>
              <a:t>something</a:t>
            </a:r>
            <a:r>
              <a:rPr sz="1456" spc="-3" dirty="0"/>
              <a:t> abou</a:t>
            </a:r>
            <a:r>
              <a:rPr sz="1456" dirty="0"/>
              <a:t>t </a:t>
            </a:r>
            <a:r>
              <a:rPr sz="1456" spc="-3" dirty="0"/>
              <a:t>evolution </a:t>
            </a:r>
            <a:r>
              <a:rPr sz="1456" dirty="0"/>
              <a:t>of</a:t>
            </a:r>
            <a:r>
              <a:rPr sz="1456" spc="3" dirty="0"/>
              <a:t> </a:t>
            </a:r>
            <a:r>
              <a:rPr sz="1456" dirty="0"/>
              <a:t>hosts?</a:t>
            </a:r>
          </a:p>
        </p:txBody>
      </p:sp>
    </p:spTree>
    <p:extLst>
      <p:ext uri="{BB962C8B-B14F-4D97-AF65-F5344CB8AC3E}">
        <p14:creationId xmlns:p14="http://schemas.microsoft.com/office/powerpoint/2010/main" val="3876462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4425" y="269621"/>
            <a:ext cx="2885094" cy="531763"/>
          </a:xfrm>
          <a:prstGeom prst="rect">
            <a:avLst/>
          </a:prstGeom>
        </p:spPr>
        <p:txBody>
          <a:bodyPr vert="horz" wrap="square" lIns="0" tIns="160860" rIns="0" bIns="0" rtlCol="0" anchor="b" anchorCtr="0">
            <a:spAutoFit/>
          </a:bodyPr>
          <a:lstStyle/>
          <a:p>
            <a:pPr marL="8405"/>
            <a:r>
              <a:rPr spc="-13" dirty="0"/>
              <a:t>Data</a:t>
            </a:r>
            <a:r>
              <a:rPr spc="-3" dirty="0"/>
              <a:t> </a:t>
            </a:r>
            <a:r>
              <a:rPr spc="-17" dirty="0"/>
              <a:t>fo</a:t>
            </a:r>
            <a:r>
              <a:rPr spc="-13" dirty="0"/>
              <a:t>r</a:t>
            </a:r>
            <a:r>
              <a:rPr dirty="0"/>
              <a:t> </a:t>
            </a:r>
            <a:r>
              <a:rPr spc="-13" dirty="0"/>
              <a:t>Building</a:t>
            </a:r>
            <a:r>
              <a:rPr spc="7" dirty="0"/>
              <a:t> </a:t>
            </a:r>
            <a:r>
              <a:rPr spc="-13" dirty="0"/>
              <a:t>Trees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1713" y="1565191"/>
            <a:ext cx="5273768" cy="24885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5336" marR="62196" indent="-226931">
              <a:buFont typeface="Arial"/>
              <a:buChar char="•"/>
              <a:tabLst>
                <a:tab pos="235336" algn="l"/>
              </a:tabLst>
            </a:pPr>
            <a:r>
              <a:rPr sz="1985" spc="-17" dirty="0"/>
              <a:t>T</a:t>
            </a:r>
            <a:r>
              <a:rPr sz="1985" spc="-3" dirty="0"/>
              <a:t>ree</a:t>
            </a:r>
            <a:r>
              <a:rPr sz="1985" dirty="0"/>
              <a:t>s</a:t>
            </a:r>
            <a:r>
              <a:rPr sz="1985" spc="-3" dirty="0"/>
              <a:t> ca</a:t>
            </a:r>
            <a:r>
              <a:rPr sz="1985" dirty="0"/>
              <a:t>n</a:t>
            </a:r>
            <a:r>
              <a:rPr sz="1985" spc="-3" dirty="0"/>
              <a:t> b</a:t>
            </a:r>
            <a:r>
              <a:rPr sz="1985" dirty="0"/>
              <a:t>e</a:t>
            </a:r>
            <a:r>
              <a:rPr sz="1985" spc="-3" dirty="0"/>
              <a:t> constructe</a:t>
            </a:r>
            <a:r>
              <a:rPr sz="1985" dirty="0"/>
              <a:t>d</a:t>
            </a:r>
            <a:r>
              <a:rPr sz="1985" spc="-3" dirty="0"/>
              <a:t> fro</a:t>
            </a:r>
            <a:r>
              <a:rPr sz="1985" dirty="0"/>
              <a:t>m</a:t>
            </a:r>
            <a:r>
              <a:rPr sz="1985" spc="-3" dirty="0"/>
              <a:t> variou</a:t>
            </a:r>
            <a:r>
              <a:rPr sz="1985" dirty="0"/>
              <a:t>s</a:t>
            </a:r>
            <a:r>
              <a:rPr sz="1985" spc="-3" dirty="0"/>
              <a:t> types </a:t>
            </a:r>
            <a:r>
              <a:rPr sz="1985" spc="-17" dirty="0"/>
              <a:t>o</a:t>
            </a:r>
            <a:r>
              <a:rPr sz="1985" spc="-7" dirty="0"/>
              <a:t>f</a:t>
            </a:r>
            <a:r>
              <a:rPr sz="1985" dirty="0"/>
              <a:t> </a:t>
            </a:r>
            <a:r>
              <a:rPr sz="1985" spc="-3" dirty="0"/>
              <a:t>data</a:t>
            </a:r>
            <a:endParaRPr sz="1985" dirty="0"/>
          </a:p>
          <a:p>
            <a:pPr marL="499669" marR="790477" lvl="1" indent="-188689">
              <a:spcBef>
                <a:spcPts val="457"/>
              </a:spcBef>
              <a:buFont typeface="Arial"/>
              <a:buChar char="–"/>
              <a:tabLst>
                <a:tab pos="507654" algn="l"/>
              </a:tabLst>
            </a:pPr>
            <a:r>
              <a:rPr sz="1853" i="1" dirty="0"/>
              <a:t>distance-based</a:t>
            </a:r>
            <a:r>
              <a:rPr sz="1853" dirty="0"/>
              <a:t>: measures</a:t>
            </a:r>
            <a:r>
              <a:rPr sz="1853" spc="-3" dirty="0"/>
              <a:t> </a:t>
            </a:r>
            <a:r>
              <a:rPr sz="1853" dirty="0"/>
              <a:t>of distance between</a:t>
            </a:r>
            <a:r>
              <a:rPr sz="1853" spc="3" dirty="0"/>
              <a:t> </a:t>
            </a:r>
            <a:r>
              <a:rPr sz="1853" dirty="0"/>
              <a:t>species/genes</a:t>
            </a:r>
          </a:p>
          <a:p>
            <a:pPr marL="507233" lvl="1" indent="-196674">
              <a:spcBef>
                <a:spcPts val="447"/>
              </a:spcBef>
              <a:buFont typeface="Arial"/>
              <a:buChar char="–"/>
              <a:tabLst>
                <a:tab pos="507654" algn="l"/>
              </a:tabLst>
            </a:pPr>
            <a:r>
              <a:rPr sz="1853" i="1" dirty="0"/>
              <a:t>character-base</a:t>
            </a:r>
            <a:r>
              <a:rPr sz="1853" i="1" spc="7" dirty="0"/>
              <a:t>d</a:t>
            </a:r>
            <a:r>
              <a:rPr sz="1853" dirty="0"/>
              <a:t>: morphological</a:t>
            </a:r>
            <a:r>
              <a:rPr sz="1853" spc="-3" dirty="0"/>
              <a:t> </a:t>
            </a:r>
            <a:r>
              <a:rPr sz="1853" dirty="0"/>
              <a:t>features</a:t>
            </a:r>
            <a:r>
              <a:rPr sz="1853" spc="-3" dirty="0"/>
              <a:t> </a:t>
            </a:r>
            <a:r>
              <a:rPr sz="1853" dirty="0"/>
              <a:t>(e.g.</a:t>
            </a:r>
          </a:p>
          <a:p>
            <a:pPr marL="499669"/>
            <a:r>
              <a:rPr sz="1853" dirty="0"/>
              <a:t># legs),</a:t>
            </a:r>
            <a:r>
              <a:rPr sz="1853" spc="3" dirty="0"/>
              <a:t> </a:t>
            </a:r>
            <a:r>
              <a:rPr sz="1853" dirty="0"/>
              <a:t>DNA/protein</a:t>
            </a:r>
            <a:r>
              <a:rPr sz="1853" spc="7" dirty="0"/>
              <a:t> </a:t>
            </a:r>
            <a:r>
              <a:rPr sz="1853" dirty="0"/>
              <a:t>sequences</a:t>
            </a:r>
          </a:p>
          <a:p>
            <a:pPr marL="499669" marR="12607" lvl="1" indent="-189109">
              <a:spcBef>
                <a:spcPts val="447"/>
              </a:spcBef>
              <a:buFont typeface="Arial"/>
              <a:buChar char="–"/>
              <a:tabLst>
                <a:tab pos="507654" algn="l"/>
              </a:tabLst>
            </a:pPr>
            <a:r>
              <a:rPr sz="1853" i="1" dirty="0"/>
              <a:t>gene-orde</a:t>
            </a:r>
            <a:r>
              <a:rPr sz="1853" i="1" spc="3" dirty="0"/>
              <a:t>r</a:t>
            </a:r>
            <a:r>
              <a:rPr sz="1853" dirty="0"/>
              <a:t>: linear</a:t>
            </a:r>
            <a:r>
              <a:rPr sz="1853" spc="3" dirty="0"/>
              <a:t> </a:t>
            </a:r>
            <a:r>
              <a:rPr sz="1853" dirty="0"/>
              <a:t>order</a:t>
            </a:r>
            <a:r>
              <a:rPr sz="1853" spc="3" dirty="0"/>
              <a:t> </a:t>
            </a:r>
            <a:r>
              <a:rPr sz="1853" dirty="0"/>
              <a:t>of</a:t>
            </a:r>
            <a:r>
              <a:rPr sz="1853" spc="3" dirty="0"/>
              <a:t> </a:t>
            </a:r>
            <a:r>
              <a:rPr sz="1853" dirty="0"/>
              <a:t>orthologous</a:t>
            </a:r>
            <a:r>
              <a:rPr sz="1853" spc="7" dirty="0"/>
              <a:t> </a:t>
            </a:r>
            <a:r>
              <a:rPr sz="1853" dirty="0"/>
              <a:t>genes in given genomes</a:t>
            </a:r>
          </a:p>
        </p:txBody>
      </p:sp>
    </p:spTree>
    <p:extLst>
      <p:ext uri="{BB962C8B-B14F-4D97-AF65-F5344CB8AC3E}">
        <p14:creationId xmlns:p14="http://schemas.microsoft.com/office/powerpoint/2010/main" val="2760209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480317" y="1910228"/>
            <a:ext cx="8124825" cy="1859622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/>
            <a:r>
              <a:rPr lang="en" dirty="0"/>
              <a:t>2</a:t>
            </a:r>
            <a:r>
              <a:rPr lang="en" dirty="0" smtClean="0"/>
              <a:t>. </a:t>
            </a:r>
            <a:r>
              <a:rPr lang="en-US" dirty="0" smtClean="0"/>
              <a:t>Phylogenetic Tree Types</a:t>
            </a:r>
            <a:r>
              <a:rPr lang="en-US" dirty="0"/>
              <a:t/>
            </a:r>
            <a:br>
              <a:rPr lang="en-US" dirty="0"/>
            </a:br>
            <a:endParaRPr lang="en" dirty="0"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7102366" cy="687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Rooted and Unrooted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96959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rim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4011</TotalTime>
  <Words>585</Words>
  <Application>Microsoft Office PowerPoint</Application>
  <PresentationFormat>On-screen Show (16:9)</PresentationFormat>
  <Paragraphs>94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Source Sans Pro</vt:lpstr>
      <vt:lpstr>Arial</vt:lpstr>
      <vt:lpstr>Comic Sans MS</vt:lpstr>
      <vt:lpstr>Dosis</vt:lpstr>
      <vt:lpstr>Times New Roman</vt:lpstr>
      <vt:lpstr>Cerimon template</vt:lpstr>
      <vt:lpstr>Phylogenetic Tree</vt:lpstr>
      <vt:lpstr>CONTENTS</vt:lpstr>
      <vt:lpstr>1. Phylogenetic Analysis and MSA </vt:lpstr>
      <vt:lpstr>Phylogenetic Analysis and MSA </vt:lpstr>
      <vt:lpstr>Evolution</vt:lpstr>
      <vt:lpstr>Phylogenetic Tree Basics</vt:lpstr>
      <vt:lpstr>Genetic Analysis of Lice Supports Direct Contact between Modern and Archaic Humans</vt:lpstr>
      <vt:lpstr>Data for Building Trees</vt:lpstr>
      <vt:lpstr>2. Phylogenetic Tree Types </vt:lpstr>
      <vt:lpstr>Rooted vs. Unrooted Trees</vt:lpstr>
      <vt:lpstr> Number of Possible Trees </vt:lpstr>
      <vt:lpstr>3. Phylogenetic Tree Approaches </vt:lpstr>
      <vt:lpstr>Phylogenetic Tree Approaches</vt:lpstr>
      <vt:lpstr>Parsimony Based Approaches</vt:lpstr>
      <vt:lpstr>Parsimony Example</vt:lpstr>
      <vt:lpstr>Parsimony</vt:lpstr>
      <vt:lpstr>Parsimony</vt:lpstr>
      <vt:lpstr>Parsimony</vt:lpstr>
      <vt:lpstr>Parsimony</vt:lpstr>
      <vt:lpstr>Parsimony</vt:lpstr>
      <vt:lpstr>Parsimony</vt:lpstr>
      <vt:lpstr>Parsimony</vt:lpstr>
      <vt:lpstr>Parsimony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Sequencing</dc:title>
  <dc:creator>Nafis Neehal</dc:creator>
  <cp:lastModifiedBy>ASUS</cp:lastModifiedBy>
  <cp:revision>245</cp:revision>
  <dcterms:modified xsi:type="dcterms:W3CDTF">2020-05-05T18:57:29Z</dcterms:modified>
</cp:coreProperties>
</file>