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0"/>
  </p:handoutMasterIdLst>
  <p:sldIdLst>
    <p:sldId id="298" r:id="rId2"/>
    <p:sldId id="258" r:id="rId3"/>
    <p:sldId id="259" r:id="rId4"/>
    <p:sldId id="261" r:id="rId5"/>
    <p:sldId id="299" r:id="rId6"/>
    <p:sldId id="262" r:id="rId7"/>
    <p:sldId id="310" r:id="rId8"/>
    <p:sldId id="304" r:id="rId9"/>
    <p:sldId id="306" r:id="rId10"/>
    <p:sldId id="309" r:id="rId11"/>
    <p:sldId id="264" r:id="rId12"/>
    <p:sldId id="266" r:id="rId13"/>
    <p:sldId id="269" r:id="rId14"/>
    <p:sldId id="270" r:id="rId15"/>
    <p:sldId id="272" r:id="rId16"/>
    <p:sldId id="275" r:id="rId17"/>
    <p:sldId id="276" r:id="rId18"/>
    <p:sldId id="277" r:id="rId19"/>
    <p:sldId id="279" r:id="rId20"/>
    <p:sldId id="280" r:id="rId21"/>
    <p:sldId id="315" r:id="rId22"/>
    <p:sldId id="316" r:id="rId23"/>
    <p:sldId id="314" r:id="rId24"/>
    <p:sldId id="317" r:id="rId25"/>
    <p:sldId id="318" r:id="rId26"/>
    <p:sldId id="313" r:id="rId27"/>
    <p:sldId id="319" r:id="rId28"/>
    <p:sldId id="297"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96" d="100"/>
          <a:sy n="96" d="100"/>
        </p:scale>
        <p:origin x="-178" y="-14"/>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F6A8EC6-646F-4647-BA66-A46C779339D1}" type="datetimeFigureOut">
              <a:rPr lang="en-US" smtClean="0"/>
              <a:t>5/23/2020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F139357-0661-4BDF-8E70-90C0385E1770}" type="slidenum">
              <a:rPr lang="en-US" smtClean="0"/>
              <a:t>‹#›</a:t>
            </a:fld>
            <a:endParaRPr lang="en-US"/>
          </a:p>
        </p:txBody>
      </p:sp>
    </p:spTree>
    <p:extLst>
      <p:ext uri="{BB962C8B-B14F-4D97-AF65-F5344CB8AC3E}">
        <p14:creationId xmlns:p14="http://schemas.microsoft.com/office/powerpoint/2010/main" val="5269301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6656E9-9479-4897-ABBF-919918A59BD8}" type="datetimeFigureOut">
              <a:rPr lang="en-US" smtClean="0"/>
              <a:t>5/23/2020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94EA13-4E15-4CD6-9855-1738BF151089}" type="slidenum">
              <a:rPr lang="en-US" smtClean="0"/>
              <a:t>‹#›</a:t>
            </a:fld>
            <a:endParaRPr lang="en-US" dirty="0"/>
          </a:p>
        </p:txBody>
      </p:sp>
    </p:spTree>
    <p:extLst>
      <p:ext uri="{BB962C8B-B14F-4D97-AF65-F5344CB8AC3E}">
        <p14:creationId xmlns:p14="http://schemas.microsoft.com/office/powerpoint/2010/main" val="528481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6656E9-9479-4897-ABBF-919918A59BD8}" type="datetimeFigureOut">
              <a:rPr lang="en-US" smtClean="0"/>
              <a:t>5/23/2020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94EA13-4E15-4CD6-9855-1738BF151089}" type="slidenum">
              <a:rPr lang="en-US" smtClean="0"/>
              <a:t>‹#›</a:t>
            </a:fld>
            <a:endParaRPr lang="en-US" dirty="0"/>
          </a:p>
        </p:txBody>
      </p:sp>
    </p:spTree>
    <p:extLst>
      <p:ext uri="{BB962C8B-B14F-4D97-AF65-F5344CB8AC3E}">
        <p14:creationId xmlns:p14="http://schemas.microsoft.com/office/powerpoint/2010/main" val="3349165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6656E9-9479-4897-ABBF-919918A59BD8}" type="datetimeFigureOut">
              <a:rPr lang="en-US" smtClean="0"/>
              <a:t>5/23/2020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94EA13-4E15-4CD6-9855-1738BF151089}" type="slidenum">
              <a:rPr lang="en-US" smtClean="0"/>
              <a:t>‹#›</a:t>
            </a:fld>
            <a:endParaRPr lang="en-US" dirty="0"/>
          </a:p>
        </p:txBody>
      </p:sp>
    </p:spTree>
    <p:extLst>
      <p:ext uri="{BB962C8B-B14F-4D97-AF65-F5344CB8AC3E}">
        <p14:creationId xmlns:p14="http://schemas.microsoft.com/office/powerpoint/2010/main" val="1938300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6656E9-9479-4897-ABBF-919918A59BD8}" type="datetimeFigureOut">
              <a:rPr lang="en-US" smtClean="0"/>
              <a:t>5/23/2020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94EA13-4E15-4CD6-9855-1738BF151089}" type="slidenum">
              <a:rPr lang="en-US" smtClean="0"/>
              <a:t>‹#›</a:t>
            </a:fld>
            <a:endParaRPr lang="en-US" dirty="0"/>
          </a:p>
        </p:txBody>
      </p:sp>
    </p:spTree>
    <p:extLst>
      <p:ext uri="{BB962C8B-B14F-4D97-AF65-F5344CB8AC3E}">
        <p14:creationId xmlns:p14="http://schemas.microsoft.com/office/powerpoint/2010/main" val="3598748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6656E9-9479-4897-ABBF-919918A59BD8}" type="datetimeFigureOut">
              <a:rPr lang="en-US" smtClean="0"/>
              <a:t>5/23/2020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94EA13-4E15-4CD6-9855-1738BF151089}" type="slidenum">
              <a:rPr lang="en-US" smtClean="0"/>
              <a:t>‹#›</a:t>
            </a:fld>
            <a:endParaRPr lang="en-US" dirty="0"/>
          </a:p>
        </p:txBody>
      </p:sp>
    </p:spTree>
    <p:extLst>
      <p:ext uri="{BB962C8B-B14F-4D97-AF65-F5344CB8AC3E}">
        <p14:creationId xmlns:p14="http://schemas.microsoft.com/office/powerpoint/2010/main" val="3958808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6656E9-9479-4897-ABBF-919918A59BD8}" type="datetimeFigureOut">
              <a:rPr lang="en-US" smtClean="0"/>
              <a:t>5/23/2020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94EA13-4E15-4CD6-9855-1738BF151089}" type="slidenum">
              <a:rPr lang="en-US" smtClean="0"/>
              <a:t>‹#›</a:t>
            </a:fld>
            <a:endParaRPr lang="en-US" dirty="0"/>
          </a:p>
        </p:txBody>
      </p:sp>
    </p:spTree>
    <p:extLst>
      <p:ext uri="{BB962C8B-B14F-4D97-AF65-F5344CB8AC3E}">
        <p14:creationId xmlns:p14="http://schemas.microsoft.com/office/powerpoint/2010/main" val="437878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6656E9-9479-4897-ABBF-919918A59BD8}" type="datetimeFigureOut">
              <a:rPr lang="en-US" smtClean="0"/>
              <a:t>5/23/2020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E94EA13-4E15-4CD6-9855-1738BF151089}" type="slidenum">
              <a:rPr lang="en-US" smtClean="0"/>
              <a:t>‹#›</a:t>
            </a:fld>
            <a:endParaRPr lang="en-US" dirty="0"/>
          </a:p>
        </p:txBody>
      </p:sp>
    </p:spTree>
    <p:extLst>
      <p:ext uri="{BB962C8B-B14F-4D97-AF65-F5344CB8AC3E}">
        <p14:creationId xmlns:p14="http://schemas.microsoft.com/office/powerpoint/2010/main" val="198395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6656E9-9479-4897-ABBF-919918A59BD8}" type="datetimeFigureOut">
              <a:rPr lang="en-US" smtClean="0"/>
              <a:t>5/23/2020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E94EA13-4E15-4CD6-9855-1738BF151089}" type="slidenum">
              <a:rPr lang="en-US" smtClean="0"/>
              <a:t>‹#›</a:t>
            </a:fld>
            <a:endParaRPr lang="en-US" dirty="0"/>
          </a:p>
        </p:txBody>
      </p:sp>
    </p:spTree>
    <p:extLst>
      <p:ext uri="{BB962C8B-B14F-4D97-AF65-F5344CB8AC3E}">
        <p14:creationId xmlns:p14="http://schemas.microsoft.com/office/powerpoint/2010/main" val="309359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6656E9-9479-4897-ABBF-919918A59BD8}" type="datetimeFigureOut">
              <a:rPr lang="en-US" smtClean="0"/>
              <a:t>5/23/2020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E94EA13-4E15-4CD6-9855-1738BF151089}" type="slidenum">
              <a:rPr lang="en-US" smtClean="0"/>
              <a:t>‹#›</a:t>
            </a:fld>
            <a:endParaRPr lang="en-US" dirty="0"/>
          </a:p>
        </p:txBody>
      </p:sp>
    </p:spTree>
    <p:extLst>
      <p:ext uri="{BB962C8B-B14F-4D97-AF65-F5344CB8AC3E}">
        <p14:creationId xmlns:p14="http://schemas.microsoft.com/office/powerpoint/2010/main" val="122504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6656E9-9479-4897-ABBF-919918A59BD8}" type="datetimeFigureOut">
              <a:rPr lang="en-US" smtClean="0"/>
              <a:t>5/23/2020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94EA13-4E15-4CD6-9855-1738BF151089}" type="slidenum">
              <a:rPr lang="en-US" smtClean="0"/>
              <a:t>‹#›</a:t>
            </a:fld>
            <a:endParaRPr lang="en-US" dirty="0"/>
          </a:p>
        </p:txBody>
      </p:sp>
    </p:spTree>
    <p:extLst>
      <p:ext uri="{BB962C8B-B14F-4D97-AF65-F5344CB8AC3E}">
        <p14:creationId xmlns:p14="http://schemas.microsoft.com/office/powerpoint/2010/main" val="1089749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6656E9-9479-4897-ABBF-919918A59BD8}" type="datetimeFigureOut">
              <a:rPr lang="en-US" smtClean="0"/>
              <a:t>5/23/2020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E94EA13-4E15-4CD6-9855-1738BF151089}" type="slidenum">
              <a:rPr lang="en-US" smtClean="0"/>
              <a:t>‹#›</a:t>
            </a:fld>
            <a:endParaRPr lang="en-US" dirty="0"/>
          </a:p>
        </p:txBody>
      </p:sp>
    </p:spTree>
    <p:extLst>
      <p:ext uri="{BB962C8B-B14F-4D97-AF65-F5344CB8AC3E}">
        <p14:creationId xmlns:p14="http://schemas.microsoft.com/office/powerpoint/2010/main" val="2969376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6656E9-9479-4897-ABBF-919918A59BD8}" type="datetimeFigureOut">
              <a:rPr lang="en-US" smtClean="0"/>
              <a:t>5/23/2020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4EA13-4E15-4CD6-9855-1738BF151089}" type="slidenum">
              <a:rPr lang="en-US" smtClean="0"/>
              <a:t>‹#›</a:t>
            </a:fld>
            <a:endParaRPr lang="en-US" dirty="0"/>
          </a:p>
        </p:txBody>
      </p:sp>
    </p:spTree>
    <p:extLst>
      <p:ext uri="{BB962C8B-B14F-4D97-AF65-F5344CB8AC3E}">
        <p14:creationId xmlns:p14="http://schemas.microsoft.com/office/powerpoint/2010/main" val="122990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352" y="323313"/>
            <a:ext cx="10515600" cy="1325563"/>
          </a:xfrm>
          <a:ln>
            <a:solidFill>
              <a:schemeClr val="tx1"/>
            </a:solidFill>
          </a:ln>
        </p:spPr>
        <p:txBody>
          <a:bodyPr/>
          <a:lstStyle/>
          <a:p>
            <a:pPr algn="ctr"/>
            <a:r>
              <a:rPr lang="en-US" b="1" dirty="0" smtClean="0">
                <a:latin typeface="Times New Roman" panose="02020603050405020304" pitchFamily="18" charset="0"/>
                <a:cs typeface="Times New Roman" panose="02020603050405020304" pitchFamily="18" charset="0"/>
              </a:rPr>
              <a:t>Power Plant Engineering</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173355"/>
            <a:ext cx="10515600" cy="4351338"/>
          </a:xfrm>
        </p:spPr>
        <p:txBody>
          <a:bodyPr>
            <a:normAutofit/>
          </a:bodyPr>
          <a:lstStyle/>
          <a:p>
            <a:pPr marL="0" indent="0" algn="ctr">
              <a:buNone/>
            </a:pPr>
            <a:r>
              <a:rPr lang="en-US" sz="4800" b="1" i="1" dirty="0" smtClean="0">
                <a:latin typeface="Times New Roman" panose="02020603050405020304" pitchFamily="18" charset="0"/>
                <a:cs typeface="Times New Roman" panose="02020603050405020304" pitchFamily="18" charset="0"/>
              </a:rPr>
              <a:t>Energy Resources</a:t>
            </a: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8154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1941"/>
            <a:ext cx="10515600" cy="922762"/>
          </a:xfrm>
          <a:ln>
            <a:solidFill>
              <a:schemeClr val="tx1"/>
            </a:solidFill>
          </a:ln>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Gaseous Fuel</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339403"/>
            <a:ext cx="10515600" cy="5318973"/>
          </a:xfrm>
        </p:spPr>
        <p:txBody>
          <a:bodyPr>
            <a:noAutofit/>
          </a:bodyPr>
          <a:lstStyle/>
          <a:p>
            <a:pPr marL="0" indent="0">
              <a:buNone/>
            </a:pPr>
            <a:r>
              <a:rPr lang="en-US" sz="2000" b="1" dirty="0" smtClean="0">
                <a:latin typeface="Times New Roman" panose="02020603050405020304" pitchFamily="18" charset="0"/>
                <a:cs typeface="Times New Roman" panose="02020603050405020304" pitchFamily="18" charset="0"/>
              </a:rPr>
              <a:t>Advantages of Gaseous fuels </a:t>
            </a: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They can be pre-heated by the heat of hot waste gases, thereby affording economy in heat.</a:t>
            </a: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They burn without any smoke.</a:t>
            </a: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They are ash less so there is no labor involved in ash handling.</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They burn in slight excess of air supply.</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They are free from solid and liquid impurities.</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Complete combustion without pollution is possible due to uniform mixing of air and fuel.</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They have high calorific value as well.</a:t>
            </a:r>
          </a:p>
          <a:p>
            <a:pPr marL="0" indent="0">
              <a:buNone/>
            </a:pPr>
            <a:endParaRPr lang="en-US" sz="2000" b="1" dirty="0">
              <a:latin typeface="Times New Roman" panose="02020603050405020304" pitchFamily="18" charset="0"/>
              <a:cs typeface="Times New Roman" panose="02020603050405020304" pitchFamily="18" charset="0"/>
            </a:endParaRPr>
          </a:p>
          <a:p>
            <a:pPr marL="0" indent="0">
              <a:buNone/>
            </a:pPr>
            <a:r>
              <a:rPr lang="en-US" sz="2000" b="1" dirty="0" smtClean="0">
                <a:latin typeface="Times New Roman" panose="02020603050405020304" pitchFamily="18" charset="0"/>
                <a:cs typeface="Times New Roman" panose="02020603050405020304" pitchFamily="18" charset="0"/>
              </a:rPr>
              <a:t>Disadvantages </a:t>
            </a:r>
            <a:r>
              <a:rPr lang="en-US" sz="2000" b="1" dirty="0">
                <a:latin typeface="Times New Roman" panose="02020603050405020304" pitchFamily="18" charset="0"/>
                <a:cs typeface="Times New Roman" panose="02020603050405020304" pitchFamily="18" charset="0"/>
              </a:rPr>
              <a:t>of Gaseous fuels </a:t>
            </a:r>
            <a:endParaRPr lang="en-US"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Very </a:t>
            </a:r>
            <a:r>
              <a:rPr lang="en-US" sz="2000" dirty="0">
                <a:latin typeface="Times New Roman" panose="02020603050405020304" pitchFamily="18" charset="0"/>
                <a:cs typeface="Times New Roman" panose="02020603050405020304" pitchFamily="18" charset="0"/>
              </a:rPr>
              <a:t>large storage tank needed for them.</a:t>
            </a: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They are highly inflammable, so chances of fire hazards are high in their use.</a:t>
            </a: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They are more costly as compared with solid and liquid fuels.</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3917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29935"/>
            <a:ext cx="9144000" cy="976893"/>
          </a:xfrm>
          <a:ln>
            <a:solidFill>
              <a:schemeClr val="tx1"/>
            </a:solidFill>
          </a:ln>
        </p:spPr>
        <p:txBody>
          <a:bodyPr>
            <a:normAutofit/>
          </a:bodyPr>
          <a:lstStyle/>
          <a:p>
            <a:r>
              <a:rPr lang="en-US" sz="4000" b="1" dirty="0" smtClean="0">
                <a:latin typeface="Times New Roman" panose="02020603050405020304" pitchFamily="18" charset="0"/>
                <a:cs typeface="Times New Roman" panose="02020603050405020304" pitchFamily="18" charset="0"/>
              </a:rPr>
              <a:t>Renewable Energy Sources</a:t>
            </a:r>
            <a:endParaRPr lang="en-US" sz="40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1918951"/>
            <a:ext cx="9144000" cy="4288665"/>
          </a:xfrm>
        </p:spPr>
        <p:txBody>
          <a:bodyPr>
            <a:normAutofit/>
          </a:bodyPr>
          <a:lstStyle/>
          <a:p>
            <a:pPr algn="just">
              <a:lnSpc>
                <a:spcPct val="150000"/>
              </a:lnSpc>
            </a:pPr>
            <a:r>
              <a:rPr lang="en-US" sz="2000" dirty="0">
                <a:latin typeface="Times New Roman" panose="02020603050405020304" pitchFamily="18" charset="0"/>
                <a:cs typeface="Times New Roman" panose="02020603050405020304" pitchFamily="18" charset="0"/>
              </a:rPr>
              <a:t>Renewable energy is natural energy which does not have a </a:t>
            </a:r>
            <a:r>
              <a:rPr lang="en-US" sz="2000" dirty="0" smtClean="0">
                <a:latin typeface="Times New Roman" panose="02020603050405020304" pitchFamily="18" charset="0"/>
                <a:cs typeface="Times New Roman" panose="02020603050405020304" pitchFamily="18" charset="0"/>
              </a:rPr>
              <a:t>limited supply</a:t>
            </a:r>
            <a:r>
              <a:rPr lang="en-US" sz="2000" dirty="0">
                <a:latin typeface="Times New Roman" panose="02020603050405020304" pitchFamily="18" charset="0"/>
                <a:cs typeface="Times New Roman" panose="02020603050405020304" pitchFamily="18" charset="0"/>
              </a:rPr>
              <a:t>. Renewable energy can be used again and again, and </a:t>
            </a:r>
            <a:r>
              <a:rPr lang="en-US" sz="2000" dirty="0" smtClean="0">
                <a:latin typeface="Times New Roman" panose="02020603050405020304" pitchFamily="18" charset="0"/>
                <a:cs typeface="Times New Roman" panose="02020603050405020304" pitchFamily="18" charset="0"/>
              </a:rPr>
              <a:t>will never </a:t>
            </a:r>
            <a:r>
              <a:rPr lang="en-US" sz="2000" dirty="0">
                <a:latin typeface="Times New Roman" panose="02020603050405020304" pitchFamily="18" charset="0"/>
                <a:cs typeface="Times New Roman" panose="02020603050405020304" pitchFamily="18" charset="0"/>
              </a:rPr>
              <a:t>run out.</a:t>
            </a:r>
          </a:p>
          <a:p>
            <a:pPr marL="342900" indent="-342900" algn="just">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Renewable energy is energy which comes from natural </a:t>
            </a:r>
            <a:r>
              <a:rPr lang="en-US" sz="2000" dirty="0" smtClean="0">
                <a:latin typeface="Times New Roman" panose="02020603050405020304" pitchFamily="18" charset="0"/>
                <a:cs typeface="Times New Roman" panose="02020603050405020304" pitchFamily="18" charset="0"/>
              </a:rPr>
              <a:t>resources such </a:t>
            </a:r>
            <a:r>
              <a:rPr lang="en-US" sz="2000" dirty="0">
                <a:latin typeface="Times New Roman" panose="02020603050405020304" pitchFamily="18" charset="0"/>
                <a:cs typeface="Times New Roman" panose="02020603050405020304" pitchFamily="18" charset="0"/>
              </a:rPr>
              <a:t>as sunlight, wind, rain, tides and geothermal heat, which </a:t>
            </a:r>
            <a:r>
              <a:rPr lang="en-US" sz="2000" dirty="0" smtClean="0">
                <a:latin typeface="Times New Roman" panose="02020603050405020304" pitchFamily="18" charset="0"/>
                <a:cs typeface="Times New Roman" panose="02020603050405020304" pitchFamily="18" charset="0"/>
              </a:rPr>
              <a:t>are renewable </a:t>
            </a:r>
            <a:r>
              <a:rPr lang="en-US" sz="2000" dirty="0">
                <a:latin typeface="Times New Roman" panose="02020603050405020304" pitchFamily="18" charset="0"/>
                <a:cs typeface="Times New Roman" panose="02020603050405020304" pitchFamily="18" charset="0"/>
              </a:rPr>
              <a:t>(naturally replenished.)</a:t>
            </a:r>
          </a:p>
          <a:p>
            <a:pPr marL="342900" indent="-342900" algn="just">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Renewable </a:t>
            </a:r>
            <a:r>
              <a:rPr lang="en-US" sz="2000" dirty="0">
                <a:latin typeface="Times New Roman" panose="02020603050405020304" pitchFamily="18" charset="0"/>
                <a:cs typeface="Times New Roman" panose="02020603050405020304" pitchFamily="18" charset="0"/>
              </a:rPr>
              <a:t>energy is an alternative to fossil fuels and </a:t>
            </a:r>
            <a:r>
              <a:rPr lang="en-US" sz="2000" dirty="0" smtClean="0">
                <a:latin typeface="Times New Roman" panose="02020603050405020304" pitchFamily="18" charset="0"/>
                <a:cs typeface="Times New Roman" panose="02020603050405020304" pitchFamily="18" charset="0"/>
              </a:rPr>
              <a:t>nuclear power</a:t>
            </a:r>
            <a:r>
              <a:rPr lang="en-US" sz="2000" dirty="0">
                <a:latin typeface="Times New Roman" panose="02020603050405020304" pitchFamily="18" charset="0"/>
                <a:cs typeface="Times New Roman" panose="02020603050405020304" pitchFamily="18" charset="0"/>
              </a:rPr>
              <a:t>, and was commonly called alternative energy.</a:t>
            </a:r>
          </a:p>
        </p:txBody>
      </p:sp>
    </p:spTree>
    <p:extLst>
      <p:ext uri="{BB962C8B-B14F-4D97-AF65-F5344CB8AC3E}">
        <p14:creationId xmlns:p14="http://schemas.microsoft.com/office/powerpoint/2010/main" val="2583592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29935"/>
            <a:ext cx="9144000" cy="976893"/>
          </a:xfrm>
          <a:ln>
            <a:solidFill>
              <a:schemeClr val="tx1"/>
            </a:solidFill>
          </a:ln>
        </p:spPr>
        <p:txBody>
          <a:bodyPr>
            <a:normAutofit/>
          </a:bodyPr>
          <a:lstStyle/>
          <a:p>
            <a:r>
              <a:rPr lang="en-US" sz="4000" b="1" dirty="0" smtClean="0">
                <a:latin typeface="Times New Roman" panose="02020603050405020304" pitchFamily="18" charset="0"/>
                <a:cs typeface="Times New Roman" panose="02020603050405020304" pitchFamily="18" charset="0"/>
              </a:rPr>
              <a:t>Wind Power</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1918951"/>
            <a:ext cx="9144000" cy="4288665"/>
          </a:xfrm>
        </p:spPr>
        <p:txBody>
          <a:bodyPr>
            <a:noAutofit/>
          </a:bodyPr>
          <a:lstStyle/>
          <a:p>
            <a:pPr marL="342900" indent="-342900" algn="just">
              <a:lnSpc>
                <a:spcPct val="15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Airflows can be used to run </a:t>
            </a:r>
            <a:r>
              <a:rPr lang="en-US" sz="2000" dirty="0" smtClean="0">
                <a:latin typeface="Times New Roman" panose="02020603050405020304" pitchFamily="18" charset="0"/>
                <a:cs typeface="Times New Roman" panose="02020603050405020304" pitchFamily="18" charset="0"/>
              </a:rPr>
              <a:t>wind </a:t>
            </a:r>
            <a:r>
              <a:rPr lang="de-DE" sz="2000" dirty="0" smtClean="0">
                <a:latin typeface="Times New Roman" panose="02020603050405020304" pitchFamily="18" charset="0"/>
                <a:cs typeface="Times New Roman" panose="02020603050405020304" pitchFamily="18" charset="0"/>
              </a:rPr>
              <a:t>turbines</a:t>
            </a:r>
            <a:r>
              <a:rPr lang="de-DE" sz="2000" dirty="0">
                <a:latin typeface="Times New Roman" panose="02020603050405020304" pitchFamily="18" charset="0"/>
                <a:cs typeface="Times New Roman" panose="02020603050405020304" pitchFamily="18" charset="0"/>
              </a:rPr>
              <a:t>. Modern wind turbines </a:t>
            </a:r>
            <a:r>
              <a:rPr lang="de-DE" sz="2000" dirty="0" smtClean="0">
                <a:latin typeface="Times New Roman" panose="02020603050405020304" pitchFamily="18" charset="0"/>
                <a:cs typeface="Times New Roman" panose="02020603050405020304" pitchFamily="18" charset="0"/>
              </a:rPr>
              <a:t>range </a:t>
            </a:r>
            <a:r>
              <a:rPr lang="en-US" sz="2000" dirty="0" smtClean="0">
                <a:latin typeface="Times New Roman" panose="02020603050405020304" pitchFamily="18" charset="0"/>
                <a:cs typeface="Times New Roman" panose="02020603050405020304" pitchFamily="18" charset="0"/>
              </a:rPr>
              <a:t>from </a:t>
            </a:r>
            <a:r>
              <a:rPr lang="en-US" sz="2000" dirty="0">
                <a:latin typeface="Times New Roman" panose="02020603050405020304" pitchFamily="18" charset="0"/>
                <a:cs typeface="Times New Roman" panose="02020603050405020304" pitchFamily="18" charset="0"/>
              </a:rPr>
              <a:t>around 600 kW to 5 MW of </a:t>
            </a:r>
            <a:r>
              <a:rPr lang="en-US" sz="2000" dirty="0" smtClean="0">
                <a:latin typeface="Times New Roman" panose="02020603050405020304" pitchFamily="18" charset="0"/>
                <a:cs typeface="Times New Roman" panose="02020603050405020304" pitchFamily="18" charset="0"/>
              </a:rPr>
              <a:t>rated power</a:t>
            </a:r>
            <a:r>
              <a:rPr lang="en-US" sz="2000" dirty="0">
                <a:latin typeface="Times New Roman" panose="02020603050405020304" pitchFamily="18" charset="0"/>
                <a:cs typeface="Times New Roman" panose="02020603050405020304" pitchFamily="18" charset="0"/>
              </a:rPr>
              <a:t>, although turbines with </a:t>
            </a:r>
            <a:r>
              <a:rPr lang="en-US" sz="2000" dirty="0" smtClean="0">
                <a:latin typeface="Times New Roman" panose="02020603050405020304" pitchFamily="18" charset="0"/>
                <a:cs typeface="Times New Roman" panose="02020603050405020304" pitchFamily="18" charset="0"/>
              </a:rPr>
              <a:t>rated output </a:t>
            </a:r>
            <a:r>
              <a:rPr lang="en-US" sz="2000" dirty="0">
                <a:latin typeface="Times New Roman" panose="02020603050405020304" pitchFamily="18" charset="0"/>
                <a:cs typeface="Times New Roman" panose="02020603050405020304" pitchFamily="18" charset="0"/>
              </a:rPr>
              <a:t>of 1.5–3 MW have become </a:t>
            </a:r>
            <a:r>
              <a:rPr lang="en-US" sz="2000" dirty="0" smtClean="0">
                <a:latin typeface="Times New Roman" panose="02020603050405020304" pitchFamily="18" charset="0"/>
                <a:cs typeface="Times New Roman" panose="02020603050405020304" pitchFamily="18" charset="0"/>
              </a:rPr>
              <a:t>the most </a:t>
            </a:r>
            <a:r>
              <a:rPr lang="en-US" sz="2000" dirty="0">
                <a:latin typeface="Times New Roman" panose="02020603050405020304" pitchFamily="18" charset="0"/>
                <a:cs typeface="Times New Roman" panose="02020603050405020304" pitchFamily="18" charset="0"/>
              </a:rPr>
              <a:t>common for commercial use; </a:t>
            </a:r>
            <a:r>
              <a:rPr lang="en-US" sz="2000" dirty="0" smtClean="0">
                <a:latin typeface="Times New Roman" panose="02020603050405020304" pitchFamily="18" charset="0"/>
                <a:cs typeface="Times New Roman" panose="02020603050405020304" pitchFamily="18" charset="0"/>
              </a:rPr>
              <a:t>the power </a:t>
            </a:r>
            <a:r>
              <a:rPr lang="en-US" sz="2000" dirty="0">
                <a:latin typeface="Times New Roman" panose="02020603050405020304" pitchFamily="18" charset="0"/>
                <a:cs typeface="Times New Roman" panose="02020603050405020304" pitchFamily="18" charset="0"/>
              </a:rPr>
              <a:t>output of a turbine is a function </a:t>
            </a:r>
            <a:r>
              <a:rPr lang="en-US" sz="2000" dirty="0" smtClean="0">
                <a:latin typeface="Times New Roman" panose="02020603050405020304" pitchFamily="18" charset="0"/>
                <a:cs typeface="Times New Roman" panose="02020603050405020304" pitchFamily="18" charset="0"/>
              </a:rPr>
              <a:t>of the </a:t>
            </a:r>
            <a:r>
              <a:rPr lang="en-US" sz="2000" dirty="0">
                <a:latin typeface="Times New Roman" panose="02020603050405020304" pitchFamily="18" charset="0"/>
                <a:cs typeface="Times New Roman" panose="02020603050405020304" pitchFamily="18" charset="0"/>
              </a:rPr>
              <a:t>cube of the wind speed, so as </a:t>
            </a:r>
            <a:r>
              <a:rPr lang="en-US" sz="2000" dirty="0" smtClean="0">
                <a:latin typeface="Times New Roman" panose="02020603050405020304" pitchFamily="18" charset="0"/>
                <a:cs typeface="Times New Roman" panose="02020603050405020304" pitchFamily="18" charset="0"/>
              </a:rPr>
              <a:t>wind speed </a:t>
            </a:r>
            <a:r>
              <a:rPr lang="en-US" sz="2000" dirty="0">
                <a:latin typeface="Times New Roman" panose="02020603050405020304" pitchFamily="18" charset="0"/>
                <a:cs typeface="Times New Roman" panose="02020603050405020304" pitchFamily="18" charset="0"/>
              </a:rPr>
              <a:t>increases, power </a:t>
            </a:r>
            <a:r>
              <a:rPr lang="en-US" sz="2000" dirty="0" smtClean="0">
                <a:latin typeface="Times New Roman" panose="02020603050405020304" pitchFamily="18" charset="0"/>
                <a:cs typeface="Times New Roman" panose="02020603050405020304" pitchFamily="18" charset="0"/>
              </a:rPr>
              <a:t>output increases </a:t>
            </a:r>
            <a:r>
              <a:rPr lang="en-US" sz="2000" dirty="0">
                <a:latin typeface="Times New Roman" panose="02020603050405020304" pitchFamily="18" charset="0"/>
                <a:cs typeface="Times New Roman" panose="02020603050405020304" pitchFamily="18" charset="0"/>
              </a:rPr>
              <a:t>dramatically</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Areas where winds are </a:t>
            </a:r>
            <a:r>
              <a:rPr lang="en-US" sz="2000" dirty="0" smtClean="0">
                <a:latin typeface="Times New Roman" panose="02020603050405020304" pitchFamily="18" charset="0"/>
                <a:cs typeface="Times New Roman" panose="02020603050405020304" pitchFamily="18" charset="0"/>
              </a:rPr>
              <a:t>stronger and </a:t>
            </a:r>
            <a:r>
              <a:rPr lang="en-US" sz="2000" dirty="0">
                <a:latin typeface="Times New Roman" panose="02020603050405020304" pitchFamily="18" charset="0"/>
                <a:cs typeface="Times New Roman" panose="02020603050405020304" pitchFamily="18" charset="0"/>
              </a:rPr>
              <a:t>more constant, such </a:t>
            </a:r>
            <a:r>
              <a:rPr lang="en-US" sz="2000" dirty="0" smtClean="0">
                <a:latin typeface="Times New Roman" panose="02020603050405020304" pitchFamily="18" charset="0"/>
                <a:cs typeface="Times New Roman" panose="02020603050405020304" pitchFamily="18" charset="0"/>
              </a:rPr>
              <a:t>as offshore </a:t>
            </a:r>
            <a:r>
              <a:rPr lang="en-US" sz="2000" dirty="0">
                <a:latin typeface="Times New Roman" panose="02020603050405020304" pitchFamily="18" charset="0"/>
                <a:cs typeface="Times New Roman" panose="02020603050405020304" pitchFamily="18" charset="0"/>
              </a:rPr>
              <a:t>and high altitude sites, </a:t>
            </a:r>
            <a:r>
              <a:rPr lang="en-US" sz="2000" dirty="0" smtClean="0">
                <a:latin typeface="Times New Roman" panose="02020603050405020304" pitchFamily="18" charset="0"/>
                <a:cs typeface="Times New Roman" panose="02020603050405020304" pitchFamily="18" charset="0"/>
              </a:rPr>
              <a:t>are preferred </a:t>
            </a:r>
            <a:r>
              <a:rPr lang="en-US" sz="2000" dirty="0">
                <a:latin typeface="Times New Roman" panose="02020603050405020304" pitchFamily="18" charset="0"/>
                <a:cs typeface="Times New Roman" panose="02020603050405020304" pitchFamily="18" charset="0"/>
              </a:rPr>
              <a:t>locations for wind </a:t>
            </a:r>
            <a:r>
              <a:rPr lang="en-US" sz="2000" dirty="0" smtClean="0">
                <a:latin typeface="Times New Roman" panose="02020603050405020304" pitchFamily="18" charset="0"/>
                <a:cs typeface="Times New Roman" panose="02020603050405020304" pitchFamily="18" charset="0"/>
              </a:rPr>
              <a:t>farms. Typical </a:t>
            </a:r>
            <a:r>
              <a:rPr lang="en-US" sz="2000" dirty="0">
                <a:latin typeface="Times New Roman" panose="02020603050405020304" pitchFamily="18" charset="0"/>
                <a:cs typeface="Times New Roman" panose="02020603050405020304" pitchFamily="18" charset="0"/>
              </a:rPr>
              <a:t>capacity factors are </a:t>
            </a:r>
            <a:r>
              <a:rPr lang="en-US" sz="2000" dirty="0" smtClean="0">
                <a:latin typeface="Times New Roman" panose="02020603050405020304" pitchFamily="18" charset="0"/>
                <a:cs typeface="Times New Roman" panose="02020603050405020304" pitchFamily="18" charset="0"/>
              </a:rPr>
              <a:t>20- 40</a:t>
            </a:r>
            <a:r>
              <a:rPr lang="en-US" sz="2000" dirty="0">
                <a:latin typeface="Times New Roman" panose="02020603050405020304" pitchFamily="18" charset="0"/>
                <a:cs typeface="Times New Roman" panose="02020603050405020304" pitchFamily="18" charset="0"/>
              </a:rPr>
              <a:t>%, with values at the upper </a:t>
            </a:r>
            <a:r>
              <a:rPr lang="en-US" sz="2000" dirty="0" smtClean="0">
                <a:latin typeface="Times New Roman" panose="02020603050405020304" pitchFamily="18" charset="0"/>
                <a:cs typeface="Times New Roman" panose="02020603050405020304" pitchFamily="18" charset="0"/>
              </a:rPr>
              <a:t>end of </a:t>
            </a:r>
            <a:r>
              <a:rPr lang="en-US" sz="2000" dirty="0">
                <a:latin typeface="Times New Roman" panose="02020603050405020304" pitchFamily="18" charset="0"/>
                <a:cs typeface="Times New Roman" panose="02020603050405020304" pitchFamily="18" charset="0"/>
              </a:rPr>
              <a:t>the range in </a:t>
            </a:r>
            <a:r>
              <a:rPr lang="en-US" sz="2000" dirty="0" smtClean="0">
                <a:latin typeface="Times New Roman" panose="02020603050405020304" pitchFamily="18" charset="0"/>
                <a:cs typeface="Times New Roman" panose="02020603050405020304" pitchFamily="18" charset="0"/>
              </a:rPr>
              <a:t>particularly favorable </a:t>
            </a:r>
            <a:r>
              <a:rPr lang="en-US" sz="2000" dirty="0">
                <a:latin typeface="Times New Roman" panose="02020603050405020304" pitchFamily="18" charset="0"/>
                <a:cs typeface="Times New Roman" panose="02020603050405020304" pitchFamily="18" charset="0"/>
              </a:rPr>
              <a:t>sites</a:t>
            </a:r>
            <a:r>
              <a:rPr lang="en-US" sz="2000" dirty="0" smtClean="0">
                <a:latin typeface="Times New Roman" panose="02020603050405020304" pitchFamily="18" charset="0"/>
                <a:cs typeface="Times New Roman" panose="02020603050405020304" pitchFamily="18" charset="0"/>
              </a:rPr>
              <a:t>.</a:t>
            </a:r>
          </a:p>
          <a:p>
            <a:pPr algn="just"/>
            <a:endParaRPr lang="en-US" dirty="0"/>
          </a:p>
        </p:txBody>
      </p:sp>
    </p:spTree>
    <p:extLst>
      <p:ext uri="{BB962C8B-B14F-4D97-AF65-F5344CB8AC3E}">
        <p14:creationId xmlns:p14="http://schemas.microsoft.com/office/powerpoint/2010/main" val="252182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29935"/>
            <a:ext cx="9144000" cy="976893"/>
          </a:xfrm>
          <a:ln>
            <a:solidFill>
              <a:schemeClr val="tx1"/>
            </a:solidFill>
          </a:ln>
        </p:spPr>
        <p:txBody>
          <a:bodyPr>
            <a:normAutofit/>
          </a:bodyPr>
          <a:lstStyle/>
          <a:p>
            <a:r>
              <a:rPr lang="en-US" sz="4000" b="1" dirty="0">
                <a:latin typeface="Times New Roman" panose="02020603050405020304" pitchFamily="18" charset="0"/>
                <a:cs typeface="Times New Roman" panose="02020603050405020304" pitchFamily="18" charset="0"/>
              </a:rPr>
              <a:t>Hydropower</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1918951"/>
            <a:ext cx="9144000" cy="4842457"/>
          </a:xfrm>
        </p:spPr>
        <p:txBody>
          <a:bodyPr>
            <a:noAutofit/>
          </a:bodyPr>
          <a:lstStyle/>
          <a:p>
            <a:pPr algn="just">
              <a:lnSpc>
                <a:spcPct val="150000"/>
              </a:lnSpc>
            </a:pPr>
            <a:r>
              <a:rPr lang="en-US" sz="2000" dirty="0">
                <a:latin typeface="Times New Roman" panose="02020603050405020304" pitchFamily="18" charset="0"/>
                <a:cs typeface="Times New Roman" panose="02020603050405020304" pitchFamily="18" charset="0"/>
              </a:rPr>
              <a:t>Flowing water creates energy that can be captured and turned into electricity. This is called hydroelectric power or </a:t>
            </a:r>
            <a:r>
              <a:rPr lang="en-US" sz="2000" dirty="0" smtClean="0">
                <a:latin typeface="Times New Roman" panose="02020603050405020304" pitchFamily="18" charset="0"/>
                <a:cs typeface="Times New Roman" panose="02020603050405020304" pitchFamily="18" charset="0"/>
              </a:rPr>
              <a:t>hydropower.</a:t>
            </a:r>
            <a:endParaRPr lang="en-US" sz="2000" dirty="0">
              <a:latin typeface="Times New Roman" panose="02020603050405020304" pitchFamily="18" charset="0"/>
              <a:cs typeface="Times New Roman" panose="02020603050405020304" pitchFamily="18" charset="0"/>
            </a:endParaRPr>
          </a:p>
          <a:p>
            <a:pPr algn="just">
              <a:lnSpc>
                <a:spcPct val="150000"/>
              </a:lnSpc>
            </a:pPr>
            <a:r>
              <a:rPr lang="en-US" sz="2000" dirty="0">
                <a:latin typeface="Times New Roman" panose="02020603050405020304" pitchFamily="18" charset="0"/>
                <a:cs typeface="Times New Roman" panose="02020603050405020304" pitchFamily="18" charset="0"/>
              </a:rPr>
              <a:t>The most common type of hydroelectric power plant uses a dam on a river to store water in a reservoir. Water released from the reservoir flows through a turbine, spinning it, which in turn activates a generator to produce electricity. But hydroelectric power doesn't necessarily require a large dam. Some hydroelectric power plants just use a small canal to channel the river water through a turbine.</a:t>
            </a:r>
          </a:p>
        </p:txBody>
      </p:sp>
    </p:spTree>
    <p:extLst>
      <p:ext uri="{BB962C8B-B14F-4D97-AF65-F5344CB8AC3E}">
        <p14:creationId xmlns:p14="http://schemas.microsoft.com/office/powerpoint/2010/main" val="2051651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9478"/>
            <a:ext cx="9144000" cy="976893"/>
          </a:xfrm>
          <a:ln>
            <a:solidFill>
              <a:schemeClr val="tx1"/>
            </a:solidFill>
          </a:ln>
        </p:spPr>
        <p:txBody>
          <a:bodyPr>
            <a:normAutofit/>
          </a:bodyPr>
          <a:lstStyle/>
          <a:p>
            <a:r>
              <a:rPr lang="en-US" sz="4000" b="1" dirty="0">
                <a:latin typeface="Times New Roman" panose="02020603050405020304" pitchFamily="18" charset="0"/>
                <a:cs typeface="Times New Roman" panose="02020603050405020304" pitchFamily="18" charset="0"/>
              </a:rPr>
              <a:t>Solar </a:t>
            </a:r>
            <a:r>
              <a:rPr lang="en-US" sz="4000" b="1" dirty="0" smtClean="0">
                <a:latin typeface="Times New Roman" panose="02020603050405020304" pitchFamily="18" charset="0"/>
                <a:cs typeface="Times New Roman" panose="02020603050405020304" pitchFamily="18" charset="0"/>
              </a:rPr>
              <a:t>Energy</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927279" y="1339403"/>
            <a:ext cx="10176456" cy="7933387"/>
          </a:xfrm>
        </p:spPr>
        <p:txBody>
          <a:bodyPr>
            <a:noAutofit/>
          </a:bodyPr>
          <a:lstStyle/>
          <a:p>
            <a:pPr marL="342900" indent="-342900"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Solar energy is the energy derived </a:t>
            </a:r>
            <a:r>
              <a:rPr lang="en-US" sz="2000" dirty="0" smtClean="0">
                <a:latin typeface="Times New Roman" panose="02020603050405020304" pitchFamily="18" charset="0"/>
                <a:cs typeface="Times New Roman" panose="02020603050405020304" pitchFamily="18" charset="0"/>
              </a:rPr>
              <a:t>from the </a:t>
            </a:r>
            <a:r>
              <a:rPr lang="en-US" sz="2000" dirty="0">
                <a:latin typeface="Times New Roman" panose="02020603050405020304" pitchFamily="18" charset="0"/>
                <a:cs typeface="Times New Roman" panose="02020603050405020304" pitchFamily="18" charset="0"/>
              </a:rPr>
              <a:t>sun through the form of </a:t>
            </a:r>
            <a:r>
              <a:rPr lang="en-US" sz="2000" dirty="0" smtClean="0">
                <a:latin typeface="Times New Roman" panose="02020603050405020304" pitchFamily="18" charset="0"/>
                <a:cs typeface="Times New Roman" panose="02020603050405020304" pitchFamily="18" charset="0"/>
              </a:rPr>
              <a:t>solar radiation</a:t>
            </a:r>
            <a:r>
              <a:rPr lang="en-US" sz="2000" dirty="0">
                <a:latin typeface="Times New Roman" panose="02020603050405020304" pitchFamily="18" charset="0"/>
                <a:cs typeface="Times New Roman" panose="02020603050405020304" pitchFamily="18" charset="0"/>
              </a:rPr>
              <a:t>. Solar powered </a:t>
            </a:r>
            <a:r>
              <a:rPr lang="en-US" sz="2000" dirty="0" smtClean="0">
                <a:latin typeface="Times New Roman" panose="02020603050405020304" pitchFamily="18" charset="0"/>
                <a:cs typeface="Times New Roman" panose="02020603050405020304" pitchFamily="18" charset="0"/>
              </a:rPr>
              <a:t>electrical generation </a:t>
            </a:r>
            <a:r>
              <a:rPr lang="en-US" sz="2000" dirty="0">
                <a:latin typeface="Times New Roman" panose="02020603050405020304" pitchFamily="18" charset="0"/>
                <a:cs typeface="Times New Roman" panose="02020603050405020304" pitchFamily="18" charset="0"/>
              </a:rPr>
              <a:t>relies on photovoltaic and </a:t>
            </a:r>
            <a:r>
              <a:rPr lang="en-US" sz="2000" dirty="0" smtClean="0">
                <a:latin typeface="Times New Roman" panose="02020603050405020304" pitchFamily="18" charset="0"/>
                <a:cs typeface="Times New Roman" panose="02020603050405020304" pitchFamily="18" charset="0"/>
              </a:rPr>
              <a:t>heat engines</a:t>
            </a:r>
            <a:r>
              <a:rPr lang="en-US" sz="2000" dirty="0">
                <a:latin typeface="Times New Roman" panose="02020603050405020304" pitchFamily="18" charset="0"/>
                <a:cs typeface="Times New Roman" panose="02020603050405020304" pitchFamily="18" charset="0"/>
              </a:rPr>
              <a:t>. A partial list of other </a:t>
            </a:r>
            <a:r>
              <a:rPr lang="en-US" sz="2000" dirty="0" smtClean="0">
                <a:latin typeface="Times New Roman" panose="02020603050405020304" pitchFamily="18" charset="0"/>
                <a:cs typeface="Times New Roman" panose="02020603050405020304" pitchFamily="18" charset="0"/>
              </a:rPr>
              <a:t>solar applications </a:t>
            </a:r>
            <a:r>
              <a:rPr lang="en-US" sz="2000" dirty="0">
                <a:latin typeface="Times New Roman" panose="02020603050405020304" pitchFamily="18" charset="0"/>
                <a:cs typeface="Times New Roman" panose="02020603050405020304" pitchFamily="18" charset="0"/>
              </a:rPr>
              <a:t>includes space heating </a:t>
            </a:r>
            <a:r>
              <a:rPr lang="en-US" sz="2000" dirty="0" smtClean="0">
                <a:latin typeface="Times New Roman" panose="02020603050405020304" pitchFamily="18" charset="0"/>
                <a:cs typeface="Times New Roman" panose="02020603050405020304" pitchFamily="18" charset="0"/>
              </a:rPr>
              <a:t>and cooling </a:t>
            </a:r>
            <a:r>
              <a:rPr lang="en-US" sz="2000" dirty="0">
                <a:latin typeface="Times New Roman" panose="02020603050405020304" pitchFamily="18" charset="0"/>
                <a:cs typeface="Times New Roman" panose="02020603050405020304" pitchFamily="18" charset="0"/>
              </a:rPr>
              <a:t>through solar architecture, </a:t>
            </a:r>
            <a:r>
              <a:rPr lang="en-US" sz="2000" dirty="0" smtClean="0">
                <a:latin typeface="Times New Roman" panose="02020603050405020304" pitchFamily="18" charset="0"/>
                <a:cs typeface="Times New Roman" panose="02020603050405020304" pitchFamily="18" charset="0"/>
              </a:rPr>
              <a:t>day lighting</a:t>
            </a:r>
            <a:r>
              <a:rPr lang="en-US" sz="2000" dirty="0">
                <a:latin typeface="Times New Roman" panose="02020603050405020304" pitchFamily="18" charset="0"/>
                <a:cs typeface="Times New Roman" panose="02020603050405020304" pitchFamily="18" charset="0"/>
              </a:rPr>
              <a:t>, solar hot water, solar </a:t>
            </a:r>
            <a:r>
              <a:rPr lang="en-US" sz="2000" dirty="0" smtClean="0">
                <a:latin typeface="Times New Roman" panose="02020603050405020304" pitchFamily="18" charset="0"/>
                <a:cs typeface="Times New Roman" panose="02020603050405020304" pitchFamily="18" charset="0"/>
              </a:rPr>
              <a:t>cooking, and </a:t>
            </a:r>
            <a:r>
              <a:rPr lang="en-US" sz="2000" dirty="0">
                <a:latin typeface="Times New Roman" panose="02020603050405020304" pitchFamily="18" charset="0"/>
                <a:cs typeface="Times New Roman" panose="02020603050405020304" pitchFamily="18" charset="0"/>
              </a:rPr>
              <a:t>high temperature process heat </a:t>
            </a:r>
            <a:r>
              <a:rPr lang="en-US" sz="2000" dirty="0" smtClean="0">
                <a:latin typeface="Times New Roman" panose="02020603050405020304" pitchFamily="18" charset="0"/>
                <a:cs typeface="Times New Roman" panose="02020603050405020304" pitchFamily="18" charset="0"/>
              </a:rPr>
              <a:t>for industrial </a:t>
            </a:r>
            <a:r>
              <a:rPr lang="en-US" sz="2000" dirty="0">
                <a:latin typeface="Times New Roman" panose="02020603050405020304" pitchFamily="18" charset="0"/>
                <a:cs typeface="Times New Roman" panose="02020603050405020304" pitchFamily="18" charset="0"/>
              </a:rPr>
              <a:t>purposes</a:t>
            </a:r>
            <a:r>
              <a:rPr lang="en-US" sz="2000" dirty="0" smtClean="0">
                <a:latin typeface="Times New Roman" panose="02020603050405020304" pitchFamily="18" charset="0"/>
                <a:cs typeface="Times New Roman" panose="02020603050405020304" pitchFamily="18" charset="0"/>
              </a:rPr>
              <a:t>.</a:t>
            </a:r>
          </a:p>
          <a:p>
            <a:pPr marL="342900" indent="-342900"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Solar technologies are broadly characterized as either passive solar or active solar depending on the way they capture, convert and distribute solar energy</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23899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29935"/>
            <a:ext cx="9144000" cy="976893"/>
          </a:xfrm>
          <a:ln>
            <a:solidFill>
              <a:schemeClr val="tx1"/>
            </a:solidFill>
          </a:ln>
        </p:spPr>
        <p:txBody>
          <a:bodyPr>
            <a:normAutofit/>
          </a:bodyPr>
          <a:lstStyle/>
          <a:p>
            <a:r>
              <a:rPr lang="en-US" sz="4000" b="1" dirty="0">
                <a:latin typeface="Times New Roman" panose="02020603050405020304" pitchFamily="18" charset="0"/>
                <a:cs typeface="Times New Roman" panose="02020603050405020304" pitchFamily="18" charset="0"/>
              </a:rPr>
              <a:t>Biomass</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1759294"/>
            <a:ext cx="9144000" cy="4288665"/>
          </a:xfrm>
        </p:spPr>
        <p:txBody>
          <a:bodyPr>
            <a:normAutofit fontScale="85000" lnSpcReduction="20000"/>
          </a:bodyPr>
          <a:lstStyle/>
          <a:p>
            <a:pPr marL="342900" indent="-342900" algn="just">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Biomass (plant material) is a renewable energy source because the energy </a:t>
            </a:r>
            <a:r>
              <a:rPr lang="en-US" dirty="0" smtClean="0">
                <a:latin typeface="Times New Roman" panose="02020603050405020304" pitchFamily="18" charset="0"/>
                <a:cs typeface="Times New Roman" panose="02020603050405020304" pitchFamily="18" charset="0"/>
              </a:rPr>
              <a:t>it contains </a:t>
            </a:r>
            <a:r>
              <a:rPr lang="en-US" dirty="0">
                <a:latin typeface="Times New Roman" panose="02020603050405020304" pitchFamily="18" charset="0"/>
                <a:cs typeface="Times New Roman" panose="02020603050405020304" pitchFamily="18" charset="0"/>
              </a:rPr>
              <a:t>comes from the sun. Through the process of photosynthesis, </a:t>
            </a:r>
            <a:r>
              <a:rPr lang="en-US" dirty="0" smtClean="0">
                <a:latin typeface="Times New Roman" panose="02020603050405020304" pitchFamily="18" charset="0"/>
                <a:cs typeface="Times New Roman" panose="02020603050405020304" pitchFamily="18" charset="0"/>
              </a:rPr>
              <a:t>plants capture </a:t>
            </a:r>
            <a:r>
              <a:rPr lang="en-US" dirty="0">
                <a:latin typeface="Times New Roman" panose="02020603050405020304" pitchFamily="18" charset="0"/>
                <a:cs typeface="Times New Roman" panose="02020603050405020304" pitchFamily="18" charset="0"/>
              </a:rPr>
              <a:t>the sun's energy. When the plants are burned, they release the </a:t>
            </a:r>
            <a:r>
              <a:rPr lang="en-US" dirty="0" smtClean="0">
                <a:latin typeface="Times New Roman" panose="02020603050405020304" pitchFamily="18" charset="0"/>
                <a:cs typeface="Times New Roman" panose="02020603050405020304" pitchFamily="18" charset="0"/>
              </a:rPr>
              <a:t>sun's energy </a:t>
            </a:r>
            <a:r>
              <a:rPr lang="en-US" dirty="0">
                <a:latin typeface="Times New Roman" panose="02020603050405020304" pitchFamily="18" charset="0"/>
                <a:cs typeface="Times New Roman" panose="02020603050405020304" pitchFamily="18" charset="0"/>
              </a:rPr>
              <a:t>they contain. In this way, biomass functions as a sort of natural </a:t>
            </a:r>
            <a:r>
              <a:rPr lang="en-US" dirty="0" smtClean="0">
                <a:latin typeface="Times New Roman" panose="02020603050405020304" pitchFamily="18" charset="0"/>
                <a:cs typeface="Times New Roman" panose="02020603050405020304" pitchFamily="18" charset="0"/>
              </a:rPr>
              <a:t>battery for </a:t>
            </a:r>
            <a:r>
              <a:rPr lang="en-US" dirty="0">
                <a:latin typeface="Times New Roman" panose="02020603050405020304" pitchFamily="18" charset="0"/>
                <a:cs typeface="Times New Roman" panose="02020603050405020304" pitchFamily="18" charset="0"/>
              </a:rPr>
              <a:t>storing solar energy. As long as biomass is produced sustainably, with </a:t>
            </a:r>
            <a:r>
              <a:rPr lang="en-US" dirty="0" smtClean="0">
                <a:latin typeface="Times New Roman" panose="02020603050405020304" pitchFamily="18" charset="0"/>
                <a:cs typeface="Times New Roman" panose="02020603050405020304" pitchFamily="18" charset="0"/>
              </a:rPr>
              <a:t>only as </a:t>
            </a:r>
            <a:r>
              <a:rPr lang="en-US" dirty="0">
                <a:latin typeface="Times New Roman" panose="02020603050405020304" pitchFamily="18" charset="0"/>
                <a:cs typeface="Times New Roman" panose="02020603050405020304" pitchFamily="18" charset="0"/>
              </a:rPr>
              <a:t>much used as is grown, the battery will last indefinitely.</a:t>
            </a:r>
          </a:p>
          <a:p>
            <a:pPr marL="342900" indent="-342900" algn="just">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 general there are two main approaches to using plants for </a:t>
            </a:r>
            <a:r>
              <a:rPr lang="en-US" dirty="0" smtClean="0">
                <a:latin typeface="Times New Roman" panose="02020603050405020304" pitchFamily="18" charset="0"/>
                <a:cs typeface="Times New Roman" panose="02020603050405020304" pitchFamily="18" charset="0"/>
              </a:rPr>
              <a:t>energy production</a:t>
            </a:r>
            <a:r>
              <a:rPr lang="en-US" dirty="0">
                <a:latin typeface="Times New Roman" panose="02020603050405020304" pitchFamily="18" charset="0"/>
                <a:cs typeface="Times New Roman" panose="02020603050405020304" pitchFamily="18" charset="0"/>
              </a:rPr>
              <a:t>: growing plants specifically for energy use, and using the </a:t>
            </a:r>
            <a:r>
              <a:rPr lang="en-US" dirty="0" smtClean="0">
                <a:latin typeface="Times New Roman" panose="02020603050405020304" pitchFamily="18" charset="0"/>
                <a:cs typeface="Times New Roman" panose="02020603050405020304" pitchFamily="18" charset="0"/>
              </a:rPr>
              <a:t>residues from </a:t>
            </a:r>
            <a:r>
              <a:rPr lang="en-US" dirty="0">
                <a:latin typeface="Times New Roman" panose="02020603050405020304" pitchFamily="18" charset="0"/>
                <a:cs typeface="Times New Roman" panose="02020603050405020304" pitchFamily="18" charset="0"/>
              </a:rPr>
              <a:t>plants that are used for other things. The best approaches vary </a:t>
            </a:r>
            <a:r>
              <a:rPr lang="en-US" dirty="0" smtClean="0">
                <a:latin typeface="Times New Roman" panose="02020603050405020304" pitchFamily="18" charset="0"/>
                <a:cs typeface="Times New Roman" panose="02020603050405020304" pitchFamily="18" charset="0"/>
              </a:rPr>
              <a:t>from region </a:t>
            </a:r>
            <a:r>
              <a:rPr lang="en-US" dirty="0">
                <a:latin typeface="Times New Roman" panose="02020603050405020304" pitchFamily="18" charset="0"/>
                <a:cs typeface="Times New Roman" panose="02020603050405020304" pitchFamily="18" charset="0"/>
              </a:rPr>
              <a:t>to region according to climate, soils and geography.</a:t>
            </a:r>
          </a:p>
        </p:txBody>
      </p:sp>
    </p:spTree>
    <p:extLst>
      <p:ext uri="{BB962C8B-B14F-4D97-AF65-F5344CB8AC3E}">
        <p14:creationId xmlns:p14="http://schemas.microsoft.com/office/powerpoint/2010/main" val="34480718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01521" y="1598702"/>
            <a:ext cx="10393251" cy="6939991"/>
          </a:xfrm>
        </p:spPr>
        <p:txBody>
          <a:bodyPr>
            <a:noAutofit/>
          </a:bodyPr>
          <a:lstStyle/>
          <a:p>
            <a:pPr algn="just">
              <a:lnSpc>
                <a:spcPct val="150000"/>
              </a:lnSpc>
            </a:pPr>
            <a:r>
              <a:rPr lang="en-US" sz="2000" dirty="0">
                <a:latin typeface="Times New Roman" panose="02020603050405020304" pitchFamily="18" charset="0"/>
                <a:cs typeface="Times New Roman" panose="02020603050405020304" pitchFamily="18" charset="0"/>
              </a:rPr>
              <a:t>Ocean waves and tides contain large amount of energy. Such tides rise and fall and </a:t>
            </a:r>
            <a:r>
              <a:rPr lang="en-US" sz="2000" dirty="0" smtClean="0">
                <a:latin typeface="Times New Roman" panose="02020603050405020304" pitchFamily="18" charset="0"/>
                <a:cs typeface="Times New Roman" panose="02020603050405020304" pitchFamily="18" charset="0"/>
              </a:rPr>
              <a:t>water can </a:t>
            </a:r>
            <a:r>
              <a:rPr lang="en-US" sz="2000" dirty="0">
                <a:latin typeface="Times New Roman" panose="02020603050405020304" pitchFamily="18" charset="0"/>
                <a:cs typeface="Times New Roman" panose="02020603050405020304" pitchFamily="18" charset="0"/>
              </a:rPr>
              <a:t>be stored during rise period and it can be discharged during fall. Due to low </a:t>
            </a:r>
            <a:r>
              <a:rPr lang="en-US" sz="2000" dirty="0" smtClean="0">
                <a:latin typeface="Times New Roman" panose="02020603050405020304" pitchFamily="18" charset="0"/>
                <a:cs typeface="Times New Roman" panose="02020603050405020304" pitchFamily="18" charset="0"/>
              </a:rPr>
              <a:t>head of </a:t>
            </a:r>
            <a:r>
              <a:rPr lang="en-US" sz="2000" dirty="0">
                <a:latin typeface="Times New Roman" panose="02020603050405020304" pitchFamily="18" charset="0"/>
                <a:cs typeface="Times New Roman" panose="02020603050405020304" pitchFamily="18" charset="0"/>
              </a:rPr>
              <a:t>water available low head hydroelectric plants can work successfully. These </a:t>
            </a:r>
            <a:r>
              <a:rPr lang="en-US" sz="2000" dirty="0" smtClean="0">
                <a:latin typeface="Times New Roman" panose="02020603050405020304" pitchFamily="18" charset="0"/>
                <a:cs typeface="Times New Roman" panose="02020603050405020304" pitchFamily="18" charset="0"/>
              </a:rPr>
              <a:t>plants can </a:t>
            </a:r>
            <a:r>
              <a:rPr lang="en-US" sz="2000" dirty="0">
                <a:latin typeface="Times New Roman" panose="02020603050405020304" pitchFamily="18" charset="0"/>
                <a:cs typeface="Times New Roman" panose="02020603050405020304" pitchFamily="18" charset="0"/>
              </a:rPr>
              <a:t>utilize a head of just a few meters. During high tide the height of tide is above </a:t>
            </a:r>
            <a:r>
              <a:rPr lang="en-US" sz="2000" dirty="0" smtClean="0">
                <a:latin typeface="Times New Roman" panose="02020603050405020304" pitchFamily="18" charset="0"/>
                <a:cs typeface="Times New Roman" panose="02020603050405020304" pitchFamily="18" charset="0"/>
              </a:rPr>
              <a:t>that of </a:t>
            </a:r>
            <a:r>
              <a:rPr lang="en-US" sz="2000" dirty="0">
                <a:latin typeface="Times New Roman" panose="02020603050405020304" pitchFamily="18" charset="0"/>
                <a:cs typeface="Times New Roman" panose="02020603050405020304" pitchFamily="18" charset="0"/>
              </a:rPr>
              <a:t>tidal basin and turbine unit operates and generates power. During low tide </a:t>
            </a:r>
            <a:r>
              <a:rPr lang="en-US" sz="2000" dirty="0" smtClean="0">
                <a:latin typeface="Times New Roman" panose="02020603050405020304" pitchFamily="18" charset="0"/>
                <a:cs typeface="Times New Roman" panose="02020603050405020304" pitchFamily="18" charset="0"/>
              </a:rPr>
              <a:t>the height </a:t>
            </a:r>
            <a:r>
              <a:rPr lang="en-US" sz="2000" dirty="0">
                <a:latin typeface="Times New Roman" panose="02020603050405020304" pitchFamily="18" charset="0"/>
                <a:cs typeface="Times New Roman" panose="02020603050405020304" pitchFamily="18" charset="0"/>
              </a:rPr>
              <a:t>of tide is lower than that of the tidal basin. At this time water is allowed to </a:t>
            </a:r>
            <a:r>
              <a:rPr lang="en-US" sz="2000" dirty="0" smtClean="0">
                <a:latin typeface="Times New Roman" panose="02020603050405020304" pitchFamily="18" charset="0"/>
                <a:cs typeface="Times New Roman" panose="02020603050405020304" pitchFamily="18" charset="0"/>
              </a:rPr>
              <a:t>flow out </a:t>
            </a:r>
            <a:r>
              <a:rPr lang="en-US" sz="2000" dirty="0">
                <a:latin typeface="Times New Roman" panose="02020603050405020304" pitchFamily="18" charset="0"/>
                <a:cs typeface="Times New Roman" panose="02020603050405020304" pitchFamily="18" charset="0"/>
              </a:rPr>
              <a:t>to drive the turbine unit. The turbine unit </a:t>
            </a:r>
            <a:r>
              <a:rPr lang="en-US" sz="2000" dirty="0" smtClean="0">
                <a:latin typeface="Times New Roman" panose="02020603050405020304" pitchFamily="18" charset="0"/>
                <a:cs typeface="Times New Roman" panose="02020603050405020304" pitchFamily="18" charset="0"/>
              </a:rPr>
              <a:t>does </a:t>
            </a:r>
            <a:r>
              <a:rPr lang="en-US" sz="2000" dirty="0">
                <a:latin typeface="Times New Roman" panose="02020603050405020304" pitchFamily="18" charset="0"/>
                <a:cs typeface="Times New Roman" panose="02020603050405020304" pitchFamily="18" charset="0"/>
              </a:rPr>
              <a:t>not operate if the tide sea level </a:t>
            </a:r>
            <a:r>
              <a:rPr lang="en-US" sz="2000" dirty="0" smtClean="0">
                <a:latin typeface="Times New Roman" panose="02020603050405020304" pitchFamily="18" charset="0"/>
                <a:cs typeface="Times New Roman" panose="02020603050405020304" pitchFamily="18" charset="0"/>
              </a:rPr>
              <a:t>and basin </a:t>
            </a:r>
            <a:r>
              <a:rPr lang="en-US" sz="2000" dirty="0">
                <a:latin typeface="Times New Roman" panose="02020603050405020304" pitchFamily="18" charset="0"/>
                <a:cs typeface="Times New Roman" panose="02020603050405020304" pitchFamily="18" charset="0"/>
              </a:rPr>
              <a:t>level are equal.</a:t>
            </a:r>
          </a:p>
        </p:txBody>
      </p:sp>
      <p:sp>
        <p:nvSpPr>
          <p:cNvPr id="8" name="Title 1"/>
          <p:cNvSpPr txBox="1">
            <a:spLocks/>
          </p:cNvSpPr>
          <p:nvPr/>
        </p:nvSpPr>
        <p:spPr>
          <a:xfrm>
            <a:off x="1236371" y="529935"/>
            <a:ext cx="9684913" cy="976893"/>
          </a:xfrm>
          <a:prstGeom prst="rect">
            <a:avLst/>
          </a:prstGeom>
          <a:ln>
            <a:solidFill>
              <a:schemeClr val="tx1"/>
            </a:solid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smtClean="0">
                <a:latin typeface="Times New Roman" panose="02020603050405020304" pitchFamily="18" charset="0"/>
                <a:cs typeface="Times New Roman" panose="02020603050405020304" pitchFamily="18" charset="0"/>
              </a:rPr>
              <a:t>Tidal Energy</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38923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23874"/>
            <a:ext cx="9144000" cy="783710"/>
          </a:xfrm>
          <a:ln>
            <a:solidFill>
              <a:schemeClr val="tx1"/>
            </a:solidFill>
          </a:ln>
        </p:spPr>
        <p:txBody>
          <a:bodyPr>
            <a:normAutofit/>
          </a:bodyPr>
          <a:lstStyle/>
          <a:p>
            <a:r>
              <a:rPr lang="en-US" sz="4000" b="1" dirty="0">
                <a:latin typeface="Times New Roman" panose="02020603050405020304" pitchFamily="18" charset="0"/>
                <a:cs typeface="Times New Roman" panose="02020603050405020304" pitchFamily="18" charset="0"/>
              </a:rPr>
              <a:t>Biofuel</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433847" y="1287886"/>
            <a:ext cx="9732135" cy="5570114"/>
          </a:xfrm>
        </p:spPr>
        <p:txBody>
          <a:bodyPr>
            <a:noAutofit/>
          </a:bodyPr>
          <a:lstStyle/>
          <a:p>
            <a:pPr marL="342900" indent="-342900" algn="just">
              <a:lnSpc>
                <a:spcPct val="15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Liquid biofuel is usually either bio alcohol such as bioethanol or an oil such </a:t>
            </a:r>
            <a:r>
              <a:rPr lang="en-US" sz="2000" dirty="0" smtClean="0">
                <a:latin typeface="Times New Roman" panose="02020603050405020304" pitchFamily="18" charset="0"/>
                <a:cs typeface="Times New Roman" panose="02020603050405020304" pitchFamily="18" charset="0"/>
              </a:rPr>
              <a:t>as biodiesel</a:t>
            </a:r>
            <a:r>
              <a:rPr lang="en-US" sz="2000" dirty="0">
                <a:latin typeface="Times New Roman" panose="02020603050405020304" pitchFamily="18" charset="0"/>
                <a:cs typeface="Times New Roman" panose="02020603050405020304" pitchFamily="18" charset="0"/>
              </a:rPr>
              <a:t>. Bioethanol is an alcohol made by fermenting the sugar components </a:t>
            </a:r>
            <a:r>
              <a:rPr lang="en-US" sz="2000" dirty="0" smtClean="0">
                <a:latin typeface="Times New Roman" panose="02020603050405020304" pitchFamily="18" charset="0"/>
                <a:cs typeface="Times New Roman" panose="02020603050405020304" pitchFamily="18" charset="0"/>
              </a:rPr>
              <a:t>of plant </a:t>
            </a:r>
            <a:r>
              <a:rPr lang="en-US" sz="2000" dirty="0">
                <a:latin typeface="Times New Roman" panose="02020603050405020304" pitchFamily="18" charset="0"/>
                <a:cs typeface="Times New Roman" panose="02020603050405020304" pitchFamily="18" charset="0"/>
              </a:rPr>
              <a:t>materials and it is made mostly from sugar and starch crops. </a:t>
            </a:r>
            <a:r>
              <a:rPr lang="en-US" sz="2000" dirty="0" smtClean="0">
                <a:latin typeface="Times New Roman" panose="02020603050405020304" pitchFamily="18" charset="0"/>
                <a:cs typeface="Times New Roman" panose="02020603050405020304" pitchFamily="18" charset="0"/>
              </a:rPr>
              <a:t>With advanced </a:t>
            </a:r>
            <a:r>
              <a:rPr lang="en-US" sz="2000" dirty="0">
                <a:latin typeface="Times New Roman" panose="02020603050405020304" pitchFamily="18" charset="0"/>
                <a:cs typeface="Times New Roman" panose="02020603050405020304" pitchFamily="18" charset="0"/>
              </a:rPr>
              <a:t>technology being developed, cellulosic biomass, such as trees </a:t>
            </a:r>
            <a:r>
              <a:rPr lang="en-US" sz="2000" dirty="0" smtClean="0">
                <a:latin typeface="Times New Roman" panose="02020603050405020304" pitchFamily="18" charset="0"/>
                <a:cs typeface="Times New Roman" panose="02020603050405020304" pitchFamily="18" charset="0"/>
              </a:rPr>
              <a:t>and grasses</a:t>
            </a:r>
            <a:r>
              <a:rPr lang="en-US" sz="2000" dirty="0">
                <a:latin typeface="Times New Roman" panose="02020603050405020304" pitchFamily="18" charset="0"/>
                <a:cs typeface="Times New Roman" panose="02020603050405020304" pitchFamily="18" charset="0"/>
              </a:rPr>
              <a:t>, are also used as feedstock for ethanol production. </a:t>
            </a:r>
            <a:endParaRPr lang="en-US" sz="2000" dirty="0" smtClean="0">
              <a:latin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Biodiesel </a:t>
            </a:r>
            <a:r>
              <a:rPr lang="en-US" sz="2000" dirty="0">
                <a:latin typeface="Times New Roman" panose="02020603050405020304" pitchFamily="18" charset="0"/>
                <a:cs typeface="Times New Roman" panose="02020603050405020304" pitchFamily="18" charset="0"/>
              </a:rPr>
              <a:t>is made from vegetable </a:t>
            </a:r>
            <a:r>
              <a:rPr lang="en-US" sz="2000" dirty="0" smtClean="0">
                <a:latin typeface="Times New Roman" panose="02020603050405020304" pitchFamily="18" charset="0"/>
                <a:cs typeface="Times New Roman" panose="02020603050405020304" pitchFamily="18" charset="0"/>
              </a:rPr>
              <a:t>oils or animal fats. Biodiesel can </a:t>
            </a:r>
            <a:r>
              <a:rPr lang="en-US" sz="2000" dirty="0">
                <a:latin typeface="Times New Roman" panose="02020603050405020304" pitchFamily="18" charset="0"/>
                <a:cs typeface="Times New Roman" panose="02020603050405020304" pitchFamily="18" charset="0"/>
              </a:rPr>
              <a:t>be used as a fuel for vehicles in its pure form, but it is usually used as </a:t>
            </a:r>
            <a:r>
              <a:rPr lang="en-US" sz="2000" dirty="0" smtClean="0">
                <a:latin typeface="Times New Roman" panose="02020603050405020304" pitchFamily="18" charset="0"/>
                <a:cs typeface="Times New Roman" panose="02020603050405020304" pitchFamily="18" charset="0"/>
              </a:rPr>
              <a:t>a diesel </a:t>
            </a:r>
            <a:r>
              <a:rPr lang="en-US" sz="2000" dirty="0">
                <a:latin typeface="Times New Roman" panose="02020603050405020304" pitchFamily="18" charset="0"/>
                <a:cs typeface="Times New Roman" panose="02020603050405020304" pitchFamily="18" charset="0"/>
              </a:rPr>
              <a:t>additive to reduce levels of particulates, carbon monoxide, </a:t>
            </a:r>
            <a:r>
              <a:rPr lang="en-US" sz="2000" dirty="0" smtClean="0">
                <a:latin typeface="Times New Roman" panose="02020603050405020304" pitchFamily="18" charset="0"/>
                <a:cs typeface="Times New Roman" panose="02020603050405020304" pitchFamily="18" charset="0"/>
              </a:rPr>
              <a:t>and hydrocarbons </a:t>
            </a:r>
            <a:r>
              <a:rPr lang="en-US" sz="2000" dirty="0">
                <a:latin typeface="Times New Roman" panose="02020603050405020304" pitchFamily="18" charset="0"/>
                <a:cs typeface="Times New Roman" panose="02020603050405020304" pitchFamily="18" charset="0"/>
              </a:rPr>
              <a:t>from diesel-powered vehicles. </a:t>
            </a:r>
          </a:p>
        </p:txBody>
      </p:sp>
    </p:spTree>
    <p:extLst>
      <p:ext uri="{BB962C8B-B14F-4D97-AF65-F5344CB8AC3E}">
        <p14:creationId xmlns:p14="http://schemas.microsoft.com/office/powerpoint/2010/main" val="2249642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8514" y="152563"/>
            <a:ext cx="9144000" cy="976893"/>
          </a:xfrm>
          <a:ln>
            <a:solidFill>
              <a:schemeClr val="tx1"/>
            </a:solidFill>
          </a:ln>
        </p:spPr>
        <p:txBody>
          <a:bodyPr>
            <a:normAutofit/>
          </a:bodyPr>
          <a:lstStyle/>
          <a:p>
            <a:r>
              <a:rPr lang="en-US" sz="4000" b="1" dirty="0">
                <a:latin typeface="Times New Roman" panose="02020603050405020304" pitchFamily="18" charset="0"/>
                <a:cs typeface="Times New Roman" panose="02020603050405020304" pitchFamily="18" charset="0"/>
              </a:rPr>
              <a:t>Geothermal </a:t>
            </a:r>
            <a:r>
              <a:rPr lang="en-US" sz="4000" b="1" dirty="0" smtClean="0">
                <a:latin typeface="Times New Roman" panose="02020603050405020304" pitchFamily="18" charset="0"/>
                <a:cs typeface="Times New Roman" panose="02020603050405020304" pitchFamily="18" charset="0"/>
              </a:rPr>
              <a:t>Energy</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740229" y="1425466"/>
            <a:ext cx="11088914" cy="4336706"/>
          </a:xfrm>
        </p:spPr>
        <p:txBody>
          <a:bodyPr>
            <a:noAutofit/>
          </a:bodyPr>
          <a:lstStyle/>
          <a:p>
            <a:pPr algn="just">
              <a:lnSpc>
                <a:spcPct val="150000"/>
              </a:lnSpc>
            </a:pPr>
            <a:r>
              <a:rPr lang="en-US" sz="2000" dirty="0">
                <a:latin typeface="Times New Roman" panose="02020603050405020304" pitchFamily="18" charset="0"/>
                <a:cs typeface="Times New Roman" panose="02020603050405020304" pitchFamily="18" charset="0"/>
              </a:rPr>
              <a:t>Geothermal energy is energy obtained by tapping the heat of the earth itself, both from kilometers deep into the Earth's crust in volcanically active locations of the globe or from shallow depths, as in geothermal heat pumps in most locations of the planet. It is expensive to build a power station but operating costs are low resulting in low energy costs for suitable sites. Ultimately, this energy derives from heat in the Earth's core. </a:t>
            </a: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11124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29935"/>
            <a:ext cx="9144000" cy="976893"/>
          </a:xfrm>
          <a:ln>
            <a:solidFill>
              <a:schemeClr val="tx1"/>
            </a:solidFill>
          </a:ln>
        </p:spPr>
        <p:txBody>
          <a:bodyPr>
            <a:normAutofit fontScale="90000"/>
          </a:bodyPr>
          <a:lstStyle/>
          <a:p>
            <a:r>
              <a:rPr lang="en-US" sz="4000" b="1" dirty="0">
                <a:latin typeface="Times New Roman" panose="02020603050405020304" pitchFamily="18" charset="0"/>
                <a:cs typeface="Times New Roman" panose="02020603050405020304" pitchFamily="18" charset="0"/>
              </a:rPr>
              <a:t>Advantages of </a:t>
            </a:r>
            <a:r>
              <a:rPr lang="en-US" sz="4000" b="1" dirty="0" smtClean="0">
                <a:latin typeface="Times New Roman" panose="02020603050405020304" pitchFamily="18" charset="0"/>
                <a:cs typeface="Times New Roman" panose="02020603050405020304" pitchFamily="18" charset="0"/>
              </a:rPr>
              <a:t>Renewable Energy Sources</a:t>
            </a:r>
            <a:endParaRPr lang="en-US" sz="40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1931830"/>
            <a:ext cx="9144000" cy="4288665"/>
          </a:xfrm>
        </p:spPr>
        <p:txBody>
          <a:bodyPr>
            <a:normAutofit/>
          </a:bodyPr>
          <a:lstStyle/>
          <a:p>
            <a:pPr marL="342900" indent="-342900" algn="just">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Renewable energy sources consist of solar, hydro, wind, geothermal, ocean </a:t>
            </a:r>
            <a:r>
              <a:rPr lang="en-US" dirty="0" smtClean="0">
                <a:latin typeface="Times New Roman" panose="02020603050405020304" pitchFamily="18" charset="0"/>
                <a:cs typeface="Times New Roman" panose="02020603050405020304" pitchFamily="18" charset="0"/>
              </a:rPr>
              <a:t>and biomass</a:t>
            </a:r>
            <a:r>
              <a:rPr lang="en-US" dirty="0">
                <a:latin typeface="Times New Roman" panose="02020603050405020304" pitchFamily="18" charset="0"/>
                <a:cs typeface="Times New Roman" panose="02020603050405020304" pitchFamily="18" charset="0"/>
              </a:rPr>
              <a:t>. The most common advantage of each is that they are renewable </a:t>
            </a:r>
            <a:r>
              <a:rPr lang="en-US" dirty="0" smtClean="0">
                <a:latin typeface="Times New Roman" panose="02020603050405020304" pitchFamily="18" charset="0"/>
                <a:cs typeface="Times New Roman" panose="02020603050405020304" pitchFamily="18" charset="0"/>
              </a:rPr>
              <a:t>and cannot </a:t>
            </a:r>
            <a:r>
              <a:rPr lang="en-US" dirty="0">
                <a:latin typeface="Times New Roman" panose="02020603050405020304" pitchFamily="18" charset="0"/>
                <a:cs typeface="Times New Roman" panose="02020603050405020304" pitchFamily="18" charset="0"/>
              </a:rPr>
              <a:t>be depleted.</a:t>
            </a:r>
          </a:p>
          <a:p>
            <a:pPr marL="342900" indent="-342900" algn="just">
              <a:lnSpc>
                <a:spcPct val="15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are clean energy, as they don't pollute the air, and they don't contribute </a:t>
            </a:r>
            <a:r>
              <a:rPr lang="en-US" dirty="0" smtClean="0">
                <a:latin typeface="Times New Roman" panose="02020603050405020304" pitchFamily="18" charset="0"/>
                <a:cs typeface="Times New Roman" panose="02020603050405020304" pitchFamily="18" charset="0"/>
              </a:rPr>
              <a:t>to global </a:t>
            </a:r>
            <a:r>
              <a:rPr lang="en-US" dirty="0">
                <a:latin typeface="Times New Roman" panose="02020603050405020304" pitchFamily="18" charset="0"/>
                <a:cs typeface="Times New Roman" panose="02020603050405020304" pitchFamily="18" charset="0"/>
              </a:rPr>
              <a:t>warming or greenhouse effects.</a:t>
            </a:r>
          </a:p>
          <a:p>
            <a:pPr marL="342900" indent="-342900" algn="just">
              <a:lnSpc>
                <a:spcPct val="150000"/>
              </a:lnSpc>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Since </a:t>
            </a:r>
            <a:r>
              <a:rPr lang="en-US" dirty="0">
                <a:latin typeface="Times New Roman" panose="02020603050405020304" pitchFamily="18" charset="0"/>
                <a:cs typeface="Times New Roman" panose="02020603050405020304" pitchFamily="18" charset="0"/>
              </a:rPr>
              <a:t>their sources are natural the cost of operations is reduced and they </a:t>
            </a:r>
            <a:r>
              <a:rPr lang="en-US" dirty="0" smtClean="0">
                <a:latin typeface="Times New Roman" panose="02020603050405020304" pitchFamily="18" charset="0"/>
                <a:cs typeface="Times New Roman" panose="02020603050405020304" pitchFamily="18" charset="0"/>
              </a:rPr>
              <a:t>also require </a:t>
            </a:r>
            <a:r>
              <a:rPr lang="en-US" dirty="0">
                <a:latin typeface="Times New Roman" panose="02020603050405020304" pitchFamily="18" charset="0"/>
                <a:cs typeface="Times New Roman" panose="02020603050405020304" pitchFamily="18" charset="0"/>
              </a:rPr>
              <a:t>less maintenance on their plants.</a:t>
            </a:r>
          </a:p>
        </p:txBody>
      </p:sp>
    </p:spTree>
    <p:extLst>
      <p:ext uri="{BB962C8B-B14F-4D97-AF65-F5344CB8AC3E}">
        <p14:creationId xmlns:p14="http://schemas.microsoft.com/office/powerpoint/2010/main" val="1718553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2181" y="568572"/>
            <a:ext cx="9144000" cy="848104"/>
          </a:xfrm>
          <a:ln>
            <a:solidFill>
              <a:schemeClr val="tx1"/>
            </a:solidFill>
          </a:ln>
        </p:spPr>
        <p:txBody>
          <a:bodyPr>
            <a:normAutofit/>
          </a:bodyPr>
          <a:lstStyle/>
          <a:p>
            <a:r>
              <a:rPr lang="en-US" sz="3600" b="1" dirty="0" smtClean="0">
                <a:latin typeface="Times New Roman" panose="02020603050405020304" pitchFamily="18" charset="0"/>
                <a:cs typeface="Times New Roman" panose="02020603050405020304" pitchFamily="18" charset="0"/>
              </a:rPr>
              <a:t>Energy </a:t>
            </a:r>
            <a:endParaRPr lang="en-US"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292181" y="1841678"/>
            <a:ext cx="9144000" cy="4288665"/>
          </a:xfrm>
        </p:spPr>
        <p:txBody>
          <a:bodyPr>
            <a:noAutofit/>
          </a:bodyPr>
          <a:lstStyle/>
          <a:p>
            <a:pPr algn="just">
              <a:lnSpc>
                <a:spcPct val="100000"/>
              </a:lnSpc>
            </a:pPr>
            <a:r>
              <a:rPr lang="en-US" dirty="0" smtClean="0">
                <a:latin typeface="Times New Roman" panose="02020603050405020304" pitchFamily="18" charset="0"/>
                <a:cs typeface="Times New Roman" panose="02020603050405020304" pitchFamily="18" charset="0"/>
              </a:rPr>
              <a:t>Energy is the capacity of a physical system to perform work. Energy exists in several forms such as heat, kinetic or mechanical energy, light, potential energy, electrical, or other forms. </a:t>
            </a:r>
            <a:endParaRPr lang="en-US" dirty="0">
              <a:latin typeface="Times New Roman" panose="02020603050405020304" pitchFamily="18" charset="0"/>
              <a:cs typeface="Times New Roman" panose="02020603050405020304" pitchFamily="18" charset="0"/>
            </a:endParaRPr>
          </a:p>
          <a:p>
            <a:pPr algn="just">
              <a:lnSpc>
                <a:spcPct val="100000"/>
              </a:lnSpc>
            </a:pPr>
            <a:r>
              <a:rPr lang="en-US" b="1" dirty="0" smtClean="0">
                <a:latin typeface="Times New Roman" panose="02020603050405020304" pitchFamily="18" charset="0"/>
                <a:cs typeface="Times New Roman" panose="02020603050405020304" pitchFamily="18" charset="0"/>
              </a:rPr>
              <a:t>Energy </a:t>
            </a:r>
            <a:r>
              <a:rPr lang="en-US" b="1" dirty="0">
                <a:latin typeface="Times New Roman" panose="02020603050405020304" pitchFamily="18" charset="0"/>
                <a:cs typeface="Times New Roman" panose="02020603050405020304" pitchFamily="18" charset="0"/>
              </a:rPr>
              <a:t>can be classified into several types based on the following criteria:</a:t>
            </a:r>
          </a:p>
          <a:p>
            <a:pPr marL="342900" indent="-342900" algn="just">
              <a:lnSpc>
                <a:spcPct val="10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Primary and Secondary energy</a:t>
            </a:r>
          </a:p>
          <a:p>
            <a:pPr marL="342900" indent="-342900" algn="just">
              <a:lnSpc>
                <a:spcPct val="10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Commercial and Non commercial </a:t>
            </a:r>
            <a:r>
              <a:rPr lang="en-US" dirty="0" smtClean="0">
                <a:latin typeface="Times New Roman" panose="02020603050405020304" pitchFamily="18" charset="0"/>
                <a:cs typeface="Times New Roman" panose="02020603050405020304" pitchFamily="18" charset="0"/>
              </a:rPr>
              <a:t>energy</a:t>
            </a:r>
            <a:endParaRPr lang="en-US" dirty="0">
              <a:latin typeface="Times New Roman" panose="02020603050405020304" pitchFamily="18" charset="0"/>
              <a:cs typeface="Times New Roman" panose="02020603050405020304" pitchFamily="18" charset="0"/>
            </a:endParaRPr>
          </a:p>
          <a:p>
            <a:pPr marL="342900" indent="-342900" algn="just">
              <a:lnSpc>
                <a:spcPct val="10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Conventional and Non-conventional energy</a:t>
            </a:r>
          </a:p>
          <a:p>
            <a:pPr algn="just">
              <a:lnSpc>
                <a:spcPct val="100000"/>
              </a:lnSpc>
            </a:pPr>
            <a:endParaRPr lang="en-US" dirty="0" smtClean="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8175045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0816" y="298114"/>
            <a:ext cx="9886682" cy="964014"/>
          </a:xfrm>
          <a:ln>
            <a:solidFill>
              <a:schemeClr val="tx1"/>
            </a:solidFill>
          </a:ln>
        </p:spPr>
        <p:txBody>
          <a:bodyPr>
            <a:normAutofit/>
          </a:bodyPr>
          <a:lstStyle/>
          <a:p>
            <a:r>
              <a:rPr lang="en-US" sz="3600" b="1" dirty="0">
                <a:latin typeface="Times New Roman" panose="02020603050405020304" pitchFamily="18" charset="0"/>
                <a:cs typeface="Times New Roman" panose="02020603050405020304" pitchFamily="18" charset="0"/>
              </a:rPr>
              <a:t>Disadvantages of Renewable </a:t>
            </a:r>
            <a:r>
              <a:rPr lang="en-US" sz="3600" b="1" dirty="0" smtClean="0">
                <a:latin typeface="Times New Roman" panose="02020603050405020304" pitchFamily="18" charset="0"/>
                <a:cs typeface="Times New Roman" panose="02020603050405020304" pitchFamily="18" charset="0"/>
              </a:rPr>
              <a:t>Energy Sources</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266422" y="1378033"/>
            <a:ext cx="10015470" cy="5479967"/>
          </a:xfrm>
        </p:spPr>
        <p:txBody>
          <a:bodyPr>
            <a:noAutofit/>
          </a:bodyPr>
          <a:lstStyle/>
          <a:p>
            <a:pPr algn="just"/>
            <a:r>
              <a:rPr lang="en-US" sz="2000" dirty="0">
                <a:latin typeface="Times New Roman" panose="02020603050405020304" pitchFamily="18" charset="0"/>
                <a:cs typeface="Times New Roman" panose="02020603050405020304" pitchFamily="18" charset="0"/>
              </a:rPr>
              <a:t>A common disadvantage to all is that it is difficult to produce the large quantities </a:t>
            </a:r>
            <a:r>
              <a:rPr lang="en-US" sz="2000" dirty="0" smtClean="0">
                <a:latin typeface="Times New Roman" panose="02020603050405020304" pitchFamily="18" charset="0"/>
                <a:cs typeface="Times New Roman" panose="02020603050405020304" pitchFamily="18" charset="0"/>
              </a:rPr>
              <a:t>of electricity </a:t>
            </a:r>
            <a:r>
              <a:rPr lang="en-US" sz="2000" dirty="0">
                <a:latin typeface="Times New Roman" panose="02020603050405020304" pitchFamily="18" charset="0"/>
                <a:cs typeface="Times New Roman" panose="02020603050405020304" pitchFamily="18" charset="0"/>
              </a:rPr>
              <a:t>their counterpart the fossil fuels are able to. Since they are also </a:t>
            </a:r>
            <a:r>
              <a:rPr lang="en-US" sz="2000" dirty="0" smtClean="0">
                <a:latin typeface="Times New Roman" panose="02020603050405020304" pitchFamily="18" charset="0"/>
                <a:cs typeface="Times New Roman" panose="02020603050405020304" pitchFamily="18" charset="0"/>
              </a:rPr>
              <a:t>new technologies</a:t>
            </a:r>
            <a:r>
              <a:rPr lang="en-US" sz="2000" dirty="0">
                <a:latin typeface="Times New Roman" panose="02020603050405020304" pitchFamily="18" charset="0"/>
                <a:cs typeface="Times New Roman" panose="02020603050405020304" pitchFamily="18" charset="0"/>
              </a:rPr>
              <a:t>, the cost of initiating them is high.</a:t>
            </a:r>
          </a:p>
          <a:p>
            <a:pPr marL="342900" indent="-342900"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Wind: </a:t>
            </a:r>
            <a:r>
              <a:rPr lang="en-US" sz="2000" dirty="0">
                <a:latin typeface="Times New Roman" panose="02020603050405020304" pitchFamily="18" charset="0"/>
                <a:cs typeface="Times New Roman" panose="02020603050405020304" pitchFamily="18" charset="0"/>
              </a:rPr>
              <a:t>turbines are expensive. Wind doesn't blow all the time, so they have to be </a:t>
            </a:r>
            <a:r>
              <a:rPr lang="en-US" sz="2000" dirty="0" smtClean="0">
                <a:latin typeface="Times New Roman" panose="02020603050405020304" pitchFamily="18" charset="0"/>
                <a:cs typeface="Times New Roman" panose="02020603050405020304" pitchFamily="18" charset="0"/>
              </a:rPr>
              <a:t>part of </a:t>
            </a:r>
            <a:r>
              <a:rPr lang="en-US" sz="2000" dirty="0">
                <a:latin typeface="Times New Roman" panose="02020603050405020304" pitchFamily="18" charset="0"/>
                <a:cs typeface="Times New Roman" panose="02020603050405020304" pitchFamily="18" charset="0"/>
              </a:rPr>
              <a:t>a larger plan.</a:t>
            </a:r>
          </a:p>
          <a:p>
            <a:pPr marL="342900" indent="-342900"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Solar </a:t>
            </a:r>
            <a:r>
              <a:rPr lang="en-US" sz="2000" dirty="0">
                <a:latin typeface="Times New Roman" panose="02020603050405020304" pitchFamily="18" charset="0"/>
                <a:cs typeface="Times New Roman" panose="02020603050405020304" pitchFamily="18" charset="0"/>
              </a:rPr>
              <a:t>:panels are expensive. Governments are not all willing to buy home </a:t>
            </a:r>
            <a:r>
              <a:rPr lang="en-US" sz="2000" dirty="0" smtClean="0">
                <a:latin typeface="Times New Roman" panose="02020603050405020304" pitchFamily="18" charset="0"/>
                <a:cs typeface="Times New Roman" panose="02020603050405020304" pitchFamily="18" charset="0"/>
              </a:rPr>
              <a:t>generated electricity</a:t>
            </a:r>
            <a:r>
              <a:rPr lang="en-US" sz="2000" dirty="0">
                <a:latin typeface="Times New Roman" panose="02020603050405020304" pitchFamily="18" charset="0"/>
                <a:cs typeface="Times New Roman" panose="02020603050405020304" pitchFamily="18" charset="0"/>
              </a:rPr>
              <a:t>. Not all climates are suitable for solar panels.</a:t>
            </a:r>
          </a:p>
          <a:p>
            <a:pPr marL="342900" indent="-342900"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Tides </a:t>
            </a:r>
            <a:r>
              <a:rPr lang="en-US" sz="2000" dirty="0">
                <a:latin typeface="Times New Roman" panose="02020603050405020304" pitchFamily="18" charset="0"/>
                <a:cs typeface="Times New Roman" panose="02020603050405020304" pitchFamily="18" charset="0"/>
              </a:rPr>
              <a:t>: barrages (dams) across river mouths are expensive to build and </a:t>
            </a:r>
            <a:r>
              <a:rPr lang="en-US" sz="2000" dirty="0" smtClean="0">
                <a:latin typeface="Times New Roman" panose="02020603050405020304" pitchFamily="18" charset="0"/>
                <a:cs typeface="Times New Roman" panose="02020603050405020304" pitchFamily="18" charset="0"/>
              </a:rPr>
              <a:t>disrupt shipping</a:t>
            </a:r>
            <a:r>
              <a:rPr lang="en-US" sz="2000" dirty="0">
                <a:latin typeface="Times New Roman" panose="02020603050405020304" pitchFamily="18" charset="0"/>
                <a:cs typeface="Times New Roman" panose="02020603050405020304" pitchFamily="18" charset="0"/>
              </a:rPr>
              <a:t>. Smaller turbines are cheaper and easier to install</a:t>
            </a:r>
            <a:r>
              <a:rPr lang="en-US" sz="20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Rivers : Dams are expensive to build and disrupt the environment. They have also caused earthquakes.</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Geothermal : Difficult to drill two or three kilometers down into the earth.</a:t>
            </a:r>
          </a:p>
          <a:p>
            <a:pPr marL="342900" indent="-342900" algn="just">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Biofuel : Often uses crop lands and crops (like corn) to produce the bio-alcohol. This means that more land has to be cleared to grow crops, or there is not enough food, or that food becomes more expensive</a:t>
            </a:r>
          </a:p>
        </p:txBody>
      </p:sp>
    </p:spTree>
    <p:extLst>
      <p:ext uri="{BB962C8B-B14F-4D97-AF65-F5344CB8AC3E}">
        <p14:creationId xmlns:p14="http://schemas.microsoft.com/office/powerpoint/2010/main" val="10656149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8192" y="365126"/>
            <a:ext cx="9221273" cy="1012914"/>
          </a:xfrm>
          <a:ln>
            <a:solidFill>
              <a:schemeClr val="tx1"/>
            </a:solidFill>
          </a:ln>
        </p:spPr>
        <p:txBody>
          <a:bodyPr>
            <a:normAutofit/>
          </a:bodyPr>
          <a:lstStyle/>
          <a:p>
            <a:pPr algn="ctr"/>
            <a:r>
              <a:rPr lang="en-GB" sz="3600" b="1" dirty="0" smtClean="0">
                <a:latin typeface="Times New Roman" panose="02020603050405020304" pitchFamily="18" charset="0"/>
                <a:cs typeface="Times New Roman" panose="02020603050405020304" pitchFamily="18" charset="0"/>
              </a:rPr>
              <a:t>Calorific Value of Fuel</a:t>
            </a:r>
            <a:endParaRPr lang="en-GB"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lnSpc>
                <a:spcPct val="150000"/>
              </a:lnSpc>
            </a:pPr>
            <a:r>
              <a:rPr lang="en-GB" sz="2400" dirty="0" smtClean="0">
                <a:latin typeface="Times New Roman" panose="02020603050405020304" pitchFamily="18" charset="0"/>
                <a:cs typeface="Times New Roman" panose="02020603050405020304" pitchFamily="18" charset="0"/>
              </a:rPr>
              <a:t>The amount of heat produced by the complete combustion of a unit weight of fuel is known as its calorific values.</a:t>
            </a:r>
          </a:p>
          <a:p>
            <a:pPr algn="just">
              <a:lnSpc>
                <a:spcPct val="150000"/>
              </a:lnSpc>
            </a:pPr>
            <a:r>
              <a:rPr lang="en-GB" sz="2400" dirty="0" smtClean="0">
                <a:latin typeface="Times New Roman" panose="02020603050405020304" pitchFamily="18" charset="0"/>
                <a:cs typeface="Times New Roman" panose="02020603050405020304" pitchFamily="18" charset="0"/>
              </a:rPr>
              <a:t>Calorific value indicates the amount of heat available from the fuel.</a:t>
            </a:r>
          </a:p>
          <a:p>
            <a:pPr algn="just">
              <a:lnSpc>
                <a:spcPct val="150000"/>
              </a:lnSpc>
            </a:pPr>
            <a:r>
              <a:rPr lang="en-GB" sz="2400" dirty="0">
                <a:latin typeface="Times New Roman" panose="02020603050405020304" pitchFamily="18" charset="0"/>
                <a:cs typeface="Times New Roman" panose="02020603050405020304" pitchFamily="18" charset="0"/>
              </a:rPr>
              <a:t>  The greater the calorific value of fuel, the larger is its ability to produce </a:t>
            </a:r>
            <a:r>
              <a:rPr lang="en-GB" sz="2400" dirty="0" smtClean="0">
                <a:latin typeface="Times New Roman" panose="02020603050405020304" pitchFamily="18" charset="0"/>
                <a:cs typeface="Times New Roman" panose="02020603050405020304" pitchFamily="18" charset="0"/>
              </a:rPr>
              <a:t>heat.</a:t>
            </a:r>
          </a:p>
          <a:p>
            <a:pPr algn="just">
              <a:lnSpc>
                <a:spcPct val="150000"/>
              </a:lnSpc>
            </a:pPr>
            <a:r>
              <a:rPr lang="en-GB" sz="2400" dirty="0">
                <a:latin typeface="Times New Roman" panose="02020603050405020304" pitchFamily="18" charset="0"/>
                <a:cs typeface="Times New Roman" panose="02020603050405020304" pitchFamily="18" charset="0"/>
              </a:rPr>
              <a:t>In case of solid and liquid fuels, the calorific value is expressed in </a:t>
            </a:r>
            <a:r>
              <a:rPr lang="en-GB" sz="2400" dirty="0" err="1">
                <a:latin typeface="Times New Roman" panose="02020603050405020304" pitchFamily="18" charset="0"/>
                <a:cs typeface="Times New Roman" panose="02020603050405020304" pitchFamily="18" charset="0"/>
              </a:rPr>
              <a:t>cal</a:t>
            </a:r>
            <a:r>
              <a:rPr lang="en-GB" sz="2400" dirty="0">
                <a:latin typeface="Times New Roman" panose="02020603050405020304" pitchFamily="18" charset="0"/>
                <a:cs typeface="Times New Roman" panose="02020603050405020304" pitchFamily="18" charset="0"/>
              </a:rPr>
              <a:t>/</a:t>
            </a:r>
            <a:r>
              <a:rPr lang="en-GB" sz="2400" dirty="0" err="1">
                <a:latin typeface="Times New Roman" panose="02020603050405020304" pitchFamily="18" charset="0"/>
                <a:cs typeface="Times New Roman" panose="02020603050405020304" pitchFamily="18" charset="0"/>
              </a:rPr>
              <a:t>gm</a:t>
            </a:r>
            <a:r>
              <a:rPr lang="en-GB" sz="2400" dirty="0">
                <a:latin typeface="Times New Roman" panose="02020603050405020304" pitchFamily="18" charset="0"/>
                <a:cs typeface="Times New Roman" panose="02020603050405020304" pitchFamily="18" charset="0"/>
              </a:rPr>
              <a:t> or kcal/kg.  However, in case of gaseous fuels, it is generally stated in </a:t>
            </a:r>
            <a:r>
              <a:rPr lang="en-GB" sz="2400" dirty="0" err="1">
                <a:latin typeface="Times New Roman" panose="02020603050405020304" pitchFamily="18" charset="0"/>
                <a:cs typeface="Times New Roman" panose="02020603050405020304" pitchFamily="18" charset="0"/>
              </a:rPr>
              <a:t>cal</a:t>
            </a:r>
            <a:r>
              <a:rPr lang="en-GB" sz="2400" dirty="0">
                <a:latin typeface="Times New Roman" panose="02020603050405020304" pitchFamily="18" charset="0"/>
                <a:cs typeface="Times New Roman" panose="02020603050405020304" pitchFamily="18" charset="0"/>
              </a:rPr>
              <a:t>/litre or kcal/litre. </a:t>
            </a:r>
          </a:p>
        </p:txBody>
      </p:sp>
    </p:spTree>
    <p:extLst>
      <p:ext uri="{BB962C8B-B14F-4D97-AF65-F5344CB8AC3E}">
        <p14:creationId xmlns:p14="http://schemas.microsoft.com/office/powerpoint/2010/main" val="3523634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1468192" y="1700012"/>
            <a:ext cx="8989454" cy="4391695"/>
          </a:xfrm>
          <a:prstGeom prst="rect">
            <a:avLst/>
          </a:prstGeom>
        </p:spPr>
      </p:pic>
      <p:sp>
        <p:nvSpPr>
          <p:cNvPr id="4" name="Title 1"/>
          <p:cNvSpPr>
            <a:spLocks noGrp="1"/>
          </p:cNvSpPr>
          <p:nvPr>
            <p:ph type="title"/>
          </p:nvPr>
        </p:nvSpPr>
        <p:spPr>
          <a:xfrm>
            <a:off x="1468192" y="365126"/>
            <a:ext cx="9221273" cy="1012914"/>
          </a:xfrm>
          <a:ln>
            <a:solidFill>
              <a:schemeClr val="tx1"/>
            </a:solidFill>
          </a:ln>
        </p:spPr>
        <p:txBody>
          <a:bodyPr>
            <a:normAutofit/>
          </a:bodyPr>
          <a:lstStyle/>
          <a:p>
            <a:pPr algn="ctr"/>
            <a:r>
              <a:rPr lang="en-GB" sz="3600" b="1" dirty="0" smtClean="0">
                <a:latin typeface="Times New Roman" panose="02020603050405020304" pitchFamily="18" charset="0"/>
                <a:cs typeface="Times New Roman" panose="02020603050405020304" pitchFamily="18" charset="0"/>
              </a:rPr>
              <a:t>Calorific Value of Fuel</a:t>
            </a:r>
            <a:endParaRPr lang="en-GB"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6501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61985"/>
            <a:ext cx="10515600" cy="4351338"/>
          </a:xfrm>
        </p:spPr>
        <p:txBody>
          <a:bodyPr>
            <a:normAutofit fontScale="92500"/>
          </a:bodyPr>
          <a:lstStyle/>
          <a:p>
            <a:pPr algn="just"/>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calorific value </a:t>
            </a:r>
            <a:r>
              <a:rPr lang="en-GB" dirty="0" smtClean="0">
                <a:latin typeface="Times New Roman" panose="02020603050405020304" pitchFamily="18" charset="0"/>
                <a:cs typeface="Times New Roman" panose="02020603050405020304" pitchFamily="18" charset="0"/>
              </a:rPr>
              <a:t>of a </a:t>
            </a:r>
            <a:r>
              <a:rPr lang="en-GB" dirty="0" err="1" smtClean="0">
                <a:latin typeface="Times New Roman" panose="02020603050405020304" pitchFamily="18" charset="0"/>
                <a:cs typeface="Times New Roman" panose="02020603050405020304" pitchFamily="18" charset="0"/>
              </a:rPr>
              <a:t>fual</a:t>
            </a:r>
            <a:r>
              <a:rPr lang="en-GB" dirty="0" smtClean="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can be </a:t>
            </a:r>
            <a:r>
              <a:rPr lang="en-GB" dirty="0" smtClean="0">
                <a:latin typeface="Times New Roman" panose="02020603050405020304" pitchFamily="18" charset="0"/>
                <a:cs typeface="Times New Roman" panose="02020603050405020304" pitchFamily="18" charset="0"/>
              </a:rPr>
              <a:t>classified into </a:t>
            </a:r>
            <a:r>
              <a:rPr lang="en-GB" dirty="0">
                <a:latin typeface="Times New Roman" panose="02020603050405020304" pitchFamily="18" charset="0"/>
                <a:cs typeface="Times New Roman" panose="02020603050405020304" pitchFamily="18" charset="0"/>
              </a:rPr>
              <a:t>two Ways</a:t>
            </a:r>
          </a:p>
          <a:p>
            <a:pPr algn="just"/>
            <a:r>
              <a:rPr lang="en-GB" i="1" dirty="0">
                <a:latin typeface="Times New Roman" panose="02020603050405020304" pitchFamily="18" charset="0"/>
                <a:cs typeface="Times New Roman" panose="02020603050405020304" pitchFamily="18" charset="0"/>
              </a:rPr>
              <a:t>(</a:t>
            </a:r>
            <a:r>
              <a:rPr lang="en-GB" i="1" dirty="0" err="1">
                <a:latin typeface="Times New Roman" panose="02020603050405020304" pitchFamily="18" charset="0"/>
                <a:cs typeface="Times New Roman" panose="02020603050405020304" pitchFamily="18" charset="0"/>
              </a:rPr>
              <a:t>i</a:t>
            </a:r>
            <a:r>
              <a:rPr lang="en-GB" i="1"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Higher calorific value </a:t>
            </a:r>
            <a:r>
              <a:rPr lang="en-GB" dirty="0" smtClean="0">
                <a:latin typeface="Times New Roman" panose="02020603050405020304" pitchFamily="18" charset="0"/>
                <a:cs typeface="Times New Roman" panose="02020603050405020304" pitchFamily="18" charset="0"/>
              </a:rPr>
              <a:t>(H.C.T)</a:t>
            </a:r>
            <a:endParaRPr lang="en-GB" dirty="0">
              <a:latin typeface="Times New Roman" panose="02020603050405020304" pitchFamily="18" charset="0"/>
              <a:cs typeface="Times New Roman" panose="02020603050405020304" pitchFamily="18" charset="0"/>
            </a:endParaRPr>
          </a:p>
          <a:p>
            <a:pPr algn="just"/>
            <a:r>
              <a:rPr lang="en-GB" i="1" dirty="0" smtClean="0">
                <a:latin typeface="Times New Roman" panose="02020603050405020304" pitchFamily="18" charset="0"/>
                <a:cs typeface="Times New Roman" panose="02020603050405020304" pitchFamily="18" charset="0"/>
              </a:rPr>
              <a:t>(ii) </a:t>
            </a:r>
            <a:r>
              <a:rPr lang="en-GB" dirty="0" smtClean="0">
                <a:latin typeface="Times New Roman" panose="02020603050405020304" pitchFamily="18" charset="0"/>
                <a:cs typeface="Times New Roman" panose="02020603050405020304" pitchFamily="18" charset="0"/>
              </a:rPr>
              <a:t>L</a:t>
            </a:r>
            <a:r>
              <a:rPr lang="en-GB" dirty="0">
                <a:latin typeface="Times New Roman" panose="02020603050405020304" pitchFamily="18" charset="0"/>
                <a:cs typeface="Times New Roman" panose="02020603050405020304" pitchFamily="18" charset="0"/>
              </a:rPr>
              <a:t>ower calorific </a:t>
            </a:r>
            <a:r>
              <a:rPr lang="en-GB" b="1" dirty="0">
                <a:latin typeface="Times New Roman" panose="02020603050405020304" pitchFamily="18" charset="0"/>
                <a:cs typeface="Times New Roman" panose="02020603050405020304" pitchFamily="18" charset="0"/>
              </a:rPr>
              <a:t>value</a:t>
            </a:r>
            <a:r>
              <a:rPr lang="en-GB" dirty="0">
                <a:latin typeface="Times New Roman" panose="02020603050405020304" pitchFamily="18" charset="0"/>
                <a:cs typeface="Times New Roman" panose="02020603050405020304" pitchFamily="18" charset="0"/>
              </a:rPr>
              <a:t> (L.C.T</a:t>
            </a:r>
            <a:r>
              <a:rPr lang="en-GB" dirty="0" smtClean="0">
                <a:latin typeface="Times New Roman" panose="02020603050405020304" pitchFamily="18" charset="0"/>
                <a:cs typeface="Times New Roman" panose="02020603050405020304" pitchFamily="18" charset="0"/>
              </a:rPr>
              <a:t>)</a:t>
            </a:r>
          </a:p>
          <a:p>
            <a:pPr algn="just"/>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higher or gross of calorific value is the total amount of </a:t>
            </a:r>
            <a:r>
              <a:rPr lang="en-GB" dirty="0" smtClean="0">
                <a:latin typeface="Times New Roman" panose="02020603050405020304" pitchFamily="18" charset="0"/>
                <a:cs typeface="Times New Roman" panose="02020603050405020304" pitchFamily="18" charset="0"/>
              </a:rPr>
              <a:t>heat produced </a:t>
            </a:r>
            <a:r>
              <a:rPr lang="en-GB" dirty="0">
                <a:latin typeface="Times New Roman" panose="02020603050405020304" pitchFamily="18" charset="0"/>
                <a:cs typeface="Times New Roman" panose="02020603050405020304" pitchFamily="18" charset="0"/>
              </a:rPr>
              <a:t>when unit quantity of fuel is burnt completely </a:t>
            </a:r>
            <a:r>
              <a:rPr lang="en-GB" dirty="0" smtClean="0">
                <a:latin typeface="Times New Roman" panose="02020603050405020304" pitchFamily="18" charset="0"/>
                <a:cs typeface="Times New Roman" panose="02020603050405020304" pitchFamily="18" charset="0"/>
              </a:rPr>
              <a:t>and the products </a:t>
            </a:r>
            <a:r>
              <a:rPr lang="en-GB" dirty="0">
                <a:latin typeface="Times New Roman" panose="02020603050405020304" pitchFamily="18" charset="0"/>
                <a:cs typeface="Times New Roman" panose="02020603050405020304" pitchFamily="18" charset="0"/>
              </a:rPr>
              <a:t>of combustion have been cooled to room </a:t>
            </a:r>
            <a:r>
              <a:rPr lang="en-GB" dirty="0" smtClean="0">
                <a:latin typeface="Times New Roman" panose="02020603050405020304" pitchFamily="18" charset="0"/>
                <a:cs typeface="Times New Roman" panose="02020603050405020304" pitchFamily="18" charset="0"/>
              </a:rPr>
              <a:t>temperature</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generally 15° </a:t>
            </a:r>
            <a:r>
              <a:rPr lang="en-GB" dirty="0">
                <a:latin typeface="Times New Roman" panose="02020603050405020304" pitchFamily="18" charset="0"/>
                <a:cs typeface="Times New Roman" panose="02020603050405020304" pitchFamily="18" charset="0"/>
              </a:rPr>
              <a:t>C. </a:t>
            </a:r>
            <a:endParaRPr lang="en-GB" dirty="0" smtClean="0">
              <a:latin typeface="Times New Roman" panose="02020603050405020304" pitchFamily="18" charset="0"/>
              <a:cs typeface="Times New Roman" panose="02020603050405020304" pitchFamily="18" charset="0"/>
            </a:endParaRPr>
          </a:p>
          <a:p>
            <a:pPr algn="just"/>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lower calorific value is the net </a:t>
            </a:r>
            <a:r>
              <a:rPr lang="en-GB" dirty="0" smtClean="0">
                <a:latin typeface="Times New Roman" panose="02020603050405020304" pitchFamily="18" charset="0"/>
                <a:cs typeface="Times New Roman" panose="02020603050405020304" pitchFamily="18" charset="0"/>
              </a:rPr>
              <a:t>amount </a:t>
            </a:r>
            <a:r>
              <a:rPr lang="en-GB" dirty="0">
                <a:latin typeface="Times New Roman" panose="02020603050405020304" pitchFamily="18" charset="0"/>
                <a:cs typeface="Times New Roman" panose="02020603050405020304" pitchFamily="18" charset="0"/>
              </a:rPr>
              <a:t>of </a:t>
            </a:r>
            <a:r>
              <a:rPr lang="en-GB" dirty="0" smtClean="0">
                <a:latin typeface="Times New Roman" panose="02020603050405020304" pitchFamily="18" charset="0"/>
                <a:cs typeface="Times New Roman" panose="02020603050405020304" pitchFamily="18" charset="0"/>
              </a:rPr>
              <a:t>heat produced </a:t>
            </a:r>
            <a:r>
              <a:rPr lang="en-GB" dirty="0">
                <a:latin typeface="Times New Roman" panose="02020603050405020304" pitchFamily="18" charset="0"/>
                <a:cs typeface="Times New Roman" panose="02020603050405020304" pitchFamily="18" charset="0"/>
              </a:rPr>
              <a:t>when unit quantity of fuel is completely burnt and </a:t>
            </a:r>
            <a:r>
              <a:rPr lang="en-GB" dirty="0" smtClean="0">
                <a:latin typeface="Times New Roman" panose="02020603050405020304" pitchFamily="18" charset="0"/>
                <a:cs typeface="Times New Roman" panose="02020603050405020304" pitchFamily="18" charset="0"/>
              </a:rPr>
              <a:t>the products of combustion </a:t>
            </a:r>
            <a:r>
              <a:rPr lang="en-GB" dirty="0">
                <a:latin typeface="Times New Roman" panose="02020603050405020304" pitchFamily="18" charset="0"/>
                <a:cs typeface="Times New Roman" panose="02020603050405020304" pitchFamily="18" charset="0"/>
              </a:rPr>
              <a:t>are not cooled to room </a:t>
            </a:r>
            <a:r>
              <a:rPr lang="en-GB" dirty="0" smtClean="0">
                <a:latin typeface="Times New Roman" panose="02020603050405020304" pitchFamily="18" charset="0"/>
                <a:cs typeface="Times New Roman" panose="02020603050405020304" pitchFamily="18" charset="0"/>
              </a:rPr>
              <a:t>temperature </a:t>
            </a:r>
            <a:r>
              <a:rPr lang="en-GB" i="1" dirty="0" smtClean="0">
                <a:latin typeface="Times New Roman" panose="02020603050405020304" pitchFamily="18" charset="0"/>
                <a:cs typeface="Times New Roman" panose="02020603050405020304" pitchFamily="18" charset="0"/>
              </a:rPr>
              <a:t>but are</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allowed </a:t>
            </a:r>
            <a:r>
              <a:rPr lang="en-GB" dirty="0">
                <a:latin typeface="Times New Roman" panose="02020603050405020304" pitchFamily="18" charset="0"/>
                <a:cs typeface="Times New Roman" panose="02020603050405020304" pitchFamily="18" charset="0"/>
              </a:rPr>
              <a:t>to </a:t>
            </a:r>
            <a:r>
              <a:rPr lang="en-GB" dirty="0" smtClean="0">
                <a:latin typeface="Times New Roman" panose="02020603050405020304" pitchFamily="18" charset="0"/>
                <a:cs typeface="Times New Roman" panose="02020603050405020304" pitchFamily="18" charset="0"/>
              </a:rPr>
              <a:t>escape</a:t>
            </a:r>
            <a:endParaRPr lang="en-GB"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838200" y="365125"/>
            <a:ext cx="10515600" cy="715963"/>
          </a:xfrm>
          <a:ln>
            <a:solidFill>
              <a:schemeClr val="tx1"/>
            </a:solidFill>
          </a:ln>
        </p:spPr>
        <p:txBody>
          <a:bodyPr>
            <a:normAutofit/>
          </a:bodyPr>
          <a:lstStyle/>
          <a:p>
            <a:pPr algn="ctr"/>
            <a:r>
              <a:rPr lang="en-GB" sz="3600" b="1" dirty="0" smtClean="0">
                <a:latin typeface="Times New Roman" panose="02020603050405020304" pitchFamily="18" charset="0"/>
                <a:cs typeface="Times New Roman" panose="02020603050405020304" pitchFamily="18" charset="0"/>
              </a:rPr>
              <a:t>Calorific Value of Fuel</a:t>
            </a:r>
            <a:endParaRPr lang="en-GB"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173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According to </a:t>
            </a:r>
            <a:r>
              <a:rPr lang="en-GB" dirty="0" err="1" smtClean="0"/>
              <a:t>Dulong</a:t>
            </a:r>
            <a:r>
              <a:rPr lang="en-GB" dirty="0" smtClean="0"/>
              <a:t> Formula the calorific value of a fuel can be calculated as:</a:t>
            </a:r>
          </a:p>
          <a:p>
            <a:r>
              <a:rPr lang="en-GB" dirty="0" smtClean="0"/>
              <a:t> </a:t>
            </a:r>
          </a:p>
          <a:p>
            <a:endParaRPr lang="en-GB" dirty="0"/>
          </a:p>
          <a:p>
            <a:endParaRPr lang="en-GB" dirty="0" smtClean="0"/>
          </a:p>
          <a:p>
            <a:r>
              <a:rPr lang="en-GB" dirty="0"/>
              <a:t>where </a:t>
            </a:r>
            <a:r>
              <a:rPr lang="en-GB" dirty="0" smtClean="0"/>
              <a:t>C, H, O and S represent </a:t>
            </a:r>
            <a:r>
              <a:rPr lang="en-GB" dirty="0"/>
              <a:t>the percentage by weight of Carbon,</a:t>
            </a:r>
          </a:p>
          <a:p>
            <a:r>
              <a:rPr lang="en-GB" dirty="0" smtClean="0"/>
              <a:t>hydrogen</a:t>
            </a:r>
            <a:r>
              <a:rPr lang="en-GB" dirty="0"/>
              <a:t>, </a:t>
            </a:r>
            <a:r>
              <a:rPr lang="en-GB" dirty="0" smtClean="0"/>
              <a:t>Oxygen and Sulphur respectively.</a:t>
            </a:r>
          </a:p>
        </p:txBody>
      </p:sp>
      <p:sp>
        <p:nvSpPr>
          <p:cNvPr id="4" name="Title 1"/>
          <p:cNvSpPr>
            <a:spLocks noGrp="1"/>
          </p:cNvSpPr>
          <p:nvPr>
            <p:ph type="title"/>
          </p:nvPr>
        </p:nvSpPr>
        <p:spPr>
          <a:xfrm>
            <a:off x="838200" y="365125"/>
            <a:ext cx="10515600" cy="715963"/>
          </a:xfrm>
          <a:ln>
            <a:solidFill>
              <a:schemeClr val="tx1"/>
            </a:solidFill>
          </a:ln>
        </p:spPr>
        <p:txBody>
          <a:bodyPr>
            <a:normAutofit/>
          </a:bodyPr>
          <a:lstStyle/>
          <a:p>
            <a:pPr algn="ctr"/>
            <a:r>
              <a:rPr lang="en-GB" sz="3600" b="1" dirty="0" smtClean="0">
                <a:latin typeface="Times New Roman" panose="02020603050405020304" pitchFamily="18" charset="0"/>
                <a:cs typeface="Times New Roman" panose="02020603050405020304" pitchFamily="18" charset="0"/>
              </a:rPr>
              <a:t>Higher Calorific Value of Fuel</a:t>
            </a:r>
            <a:endParaRPr lang="en-GB" sz="3600" b="1"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grayscl/>
          </a:blip>
          <a:stretch>
            <a:fillRect/>
          </a:stretch>
        </p:blipFill>
        <p:spPr>
          <a:xfrm>
            <a:off x="3090930" y="2709795"/>
            <a:ext cx="6259132" cy="1231140"/>
          </a:xfrm>
          <a:prstGeom prst="rect">
            <a:avLst/>
          </a:prstGeom>
        </p:spPr>
      </p:pic>
    </p:spTree>
    <p:extLst>
      <p:ext uri="{BB962C8B-B14F-4D97-AF65-F5344CB8AC3E}">
        <p14:creationId xmlns:p14="http://schemas.microsoft.com/office/powerpoint/2010/main" val="24201561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GB" dirty="0">
                <a:latin typeface="Times New Roman" panose="02020603050405020304" pitchFamily="18" charset="0"/>
                <a:cs typeface="Times New Roman" panose="02020603050405020304" pitchFamily="18" charset="0"/>
              </a:rPr>
              <a:t>The net </a:t>
            </a:r>
            <a:r>
              <a:rPr lang="en-GB" dirty="0" smtClean="0">
                <a:latin typeface="Times New Roman" panose="02020603050405020304" pitchFamily="18" charset="0"/>
                <a:cs typeface="Times New Roman" panose="02020603050405020304" pitchFamily="18" charset="0"/>
              </a:rPr>
              <a:t>or Lower </a:t>
            </a:r>
            <a:r>
              <a:rPr lang="en-GB" dirty="0">
                <a:latin typeface="Times New Roman" panose="02020603050405020304" pitchFamily="18" charset="0"/>
                <a:cs typeface="Times New Roman" panose="02020603050405020304" pitchFamily="18" charset="0"/>
              </a:rPr>
              <a:t>calorific value(L.C.V.) is obtained </a:t>
            </a:r>
            <a:r>
              <a:rPr lang="en-GB" dirty="0" smtClean="0">
                <a:latin typeface="Times New Roman" panose="02020603050405020304" pitchFamily="18" charset="0"/>
                <a:cs typeface="Times New Roman" panose="02020603050405020304" pitchFamily="18" charset="0"/>
              </a:rPr>
              <a:t>by subtracting from H.C.V</a:t>
            </a:r>
            <a:r>
              <a:rPr lang="en-GB" dirty="0">
                <a:latin typeface="Times New Roman" panose="02020603050405020304" pitchFamily="18" charset="0"/>
                <a:cs typeface="Times New Roman" panose="02020603050405020304" pitchFamily="18" charset="0"/>
              </a:rPr>
              <a:t>. the heat carried by the products of </a:t>
            </a:r>
            <a:r>
              <a:rPr lang="en-GB" dirty="0" smtClean="0">
                <a:latin typeface="Times New Roman" panose="02020603050405020304" pitchFamily="18" charset="0"/>
                <a:cs typeface="Times New Roman" panose="02020603050405020304" pitchFamily="18" charset="0"/>
              </a:rPr>
              <a:t>combustion especially </a:t>
            </a:r>
            <a:r>
              <a:rPr lang="en-GB" dirty="0">
                <a:latin typeface="Times New Roman" panose="02020603050405020304" pitchFamily="18" charset="0"/>
                <a:cs typeface="Times New Roman" panose="02020603050405020304" pitchFamily="18" charset="0"/>
              </a:rPr>
              <a:t>by </a:t>
            </a:r>
            <a:r>
              <a:rPr lang="en-GB" dirty="0" smtClean="0">
                <a:latin typeface="Times New Roman" panose="02020603050405020304" pitchFamily="18" charset="0"/>
                <a:cs typeface="Times New Roman" panose="02020603050405020304" pitchFamily="18" charset="0"/>
              </a:rPr>
              <a:t>steam </a:t>
            </a:r>
            <a:r>
              <a:rPr lang="en-GB" dirty="0">
                <a:latin typeface="Times New Roman" panose="02020603050405020304" pitchFamily="18" charset="0"/>
                <a:cs typeface="Times New Roman" panose="02020603050405020304" pitchFamily="18" charset="0"/>
              </a:rPr>
              <a:t>which </a:t>
            </a:r>
            <a:r>
              <a:rPr lang="en-GB" dirty="0" smtClean="0">
                <a:latin typeface="Times New Roman" panose="02020603050405020304" pitchFamily="18" charset="0"/>
                <a:cs typeface="Times New Roman" panose="02020603050405020304" pitchFamily="18" charset="0"/>
              </a:rPr>
              <a:t>can </a:t>
            </a:r>
            <a:r>
              <a:rPr lang="en-GB" dirty="0">
                <a:latin typeface="Times New Roman" panose="02020603050405020304" pitchFamily="18" charset="0"/>
                <a:cs typeface="Times New Roman" panose="02020603050405020304" pitchFamily="18" charset="0"/>
              </a:rPr>
              <a:t>taken as </a:t>
            </a:r>
            <a:r>
              <a:rPr lang="en-GB" i="1" dirty="0">
                <a:latin typeface="Times New Roman" panose="02020603050405020304" pitchFamily="18" charset="0"/>
                <a:cs typeface="Times New Roman" panose="02020603050405020304" pitchFamily="18" charset="0"/>
              </a:rPr>
              <a:t>588.76 </a:t>
            </a:r>
            <a:r>
              <a:rPr lang="en-GB" dirty="0">
                <a:latin typeface="Times New Roman" panose="02020603050405020304" pitchFamily="18" charset="0"/>
                <a:cs typeface="Times New Roman" panose="02020603050405020304" pitchFamily="18" charset="0"/>
              </a:rPr>
              <a:t>kcal/kg of </a:t>
            </a:r>
            <a:r>
              <a:rPr lang="en-GB" dirty="0" smtClean="0">
                <a:latin typeface="Times New Roman" panose="02020603050405020304" pitchFamily="18" charset="0"/>
                <a:cs typeface="Times New Roman" panose="02020603050405020304" pitchFamily="18" charset="0"/>
              </a:rPr>
              <a:t>water vapours formed </a:t>
            </a:r>
            <a:r>
              <a:rPr lang="en-GB" dirty="0">
                <a:latin typeface="Times New Roman" panose="02020603050405020304" pitchFamily="18" charset="0"/>
                <a:cs typeface="Times New Roman" panose="02020603050405020304" pitchFamily="18" charset="0"/>
              </a:rPr>
              <a:t>due to burning of 1 kg of fuel.</a:t>
            </a:r>
          </a:p>
          <a:p>
            <a:pPr marL="0" indent="0" algn="just">
              <a:buNone/>
            </a:pPr>
            <a:r>
              <a:rPr lang="en-GB" dirty="0" smtClean="0">
                <a:latin typeface="Times New Roman" panose="02020603050405020304" pitchFamily="18" charset="0"/>
                <a:cs typeface="Times New Roman" panose="02020603050405020304" pitchFamily="18" charset="0"/>
              </a:rPr>
              <a:t>So,  </a:t>
            </a:r>
          </a:p>
          <a:p>
            <a:pPr marL="0" indent="0" algn="ctr">
              <a:buNone/>
            </a:pPr>
            <a:r>
              <a:rPr lang="en-GB" dirty="0" smtClean="0">
                <a:latin typeface="Times New Roman" panose="02020603050405020304" pitchFamily="18" charset="0"/>
                <a:cs typeface="Times New Roman" panose="02020603050405020304" pitchFamily="18" charset="0"/>
              </a:rPr>
              <a:t>L.C.V</a:t>
            </a:r>
            <a:r>
              <a:rPr lang="en-GB" dirty="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 (H.C.V </a:t>
            </a:r>
            <a:r>
              <a:rPr lang="en-GB" dirty="0">
                <a:latin typeface="Times New Roman" panose="02020603050405020304" pitchFamily="18" charset="0"/>
                <a:cs typeface="Times New Roman" panose="02020603050405020304" pitchFamily="18" charset="0"/>
              </a:rPr>
              <a:t>- 588.76 x W) </a:t>
            </a:r>
            <a:r>
              <a:rPr lang="en-GB" dirty="0" smtClean="0">
                <a:latin typeface="Times New Roman" panose="02020603050405020304" pitchFamily="18" charset="0"/>
                <a:cs typeface="Times New Roman" panose="02020603050405020304" pitchFamily="18" charset="0"/>
              </a:rPr>
              <a:t>kcal/kg</a:t>
            </a:r>
            <a:r>
              <a:rPr lang="en-GB" dirty="0">
                <a:latin typeface="Times New Roman" panose="02020603050405020304" pitchFamily="18" charset="0"/>
                <a:cs typeface="Times New Roman" panose="02020603050405020304" pitchFamily="18" charset="0"/>
              </a:rPr>
              <a:t>.</a:t>
            </a:r>
          </a:p>
          <a:p>
            <a:pPr algn="just"/>
            <a:r>
              <a:rPr lang="en-GB" dirty="0">
                <a:latin typeface="Times New Roman" panose="02020603050405020304" pitchFamily="18" charset="0"/>
                <a:cs typeface="Times New Roman" panose="02020603050405020304" pitchFamily="18" charset="0"/>
              </a:rPr>
              <a:t>where </a:t>
            </a:r>
            <a:r>
              <a:rPr lang="en-GB" i="1" dirty="0">
                <a:latin typeface="Times New Roman" panose="02020603050405020304" pitchFamily="18" charset="0"/>
                <a:cs typeface="Times New Roman" panose="02020603050405020304" pitchFamily="18" charset="0"/>
              </a:rPr>
              <a:t>W </a:t>
            </a:r>
            <a:r>
              <a:rPr lang="en-GB" dirty="0">
                <a:latin typeface="Times New Roman" panose="02020603050405020304" pitchFamily="18" charset="0"/>
                <a:cs typeface="Times New Roman" panose="02020603050405020304" pitchFamily="18" charset="0"/>
              </a:rPr>
              <a:t>is the amount of water vapours formed by the combustion</a:t>
            </a:r>
          </a:p>
          <a:p>
            <a:pPr marL="0" indent="0" algn="just">
              <a:buNone/>
            </a:pPr>
            <a:r>
              <a:rPr lang="en-GB" dirty="0">
                <a:latin typeface="Times New Roman" panose="02020603050405020304" pitchFamily="18" charset="0"/>
                <a:cs typeface="Times New Roman" panose="02020603050405020304" pitchFamily="18" charset="0"/>
              </a:rPr>
              <a:t>of 1 kg of </a:t>
            </a:r>
            <a:r>
              <a:rPr lang="en-GB" dirty="0" smtClean="0">
                <a:latin typeface="Times New Roman" panose="02020603050405020304" pitchFamily="18" charset="0"/>
                <a:cs typeface="Times New Roman" panose="02020603050405020304" pitchFamily="18" charset="0"/>
              </a:rPr>
              <a:t>fuel.</a:t>
            </a:r>
            <a:endParaRPr lang="en-GB"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838200" y="365125"/>
            <a:ext cx="10515600" cy="715963"/>
          </a:xfrm>
          <a:ln>
            <a:solidFill>
              <a:schemeClr val="tx1"/>
            </a:solidFill>
          </a:ln>
        </p:spPr>
        <p:txBody>
          <a:bodyPr>
            <a:normAutofit/>
          </a:bodyPr>
          <a:lstStyle/>
          <a:p>
            <a:pPr algn="ctr"/>
            <a:r>
              <a:rPr lang="en-GB" sz="3600" b="1" dirty="0" smtClean="0">
                <a:latin typeface="Times New Roman" panose="02020603050405020304" pitchFamily="18" charset="0"/>
                <a:cs typeface="Times New Roman" panose="02020603050405020304" pitchFamily="18" charset="0"/>
              </a:rPr>
              <a:t>Lower Calorific Value of Fuel</a:t>
            </a:r>
            <a:endParaRPr lang="en-GB"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6309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6726" y="365126"/>
            <a:ext cx="9298547" cy="884126"/>
          </a:xfrm>
        </p:spPr>
        <p:style>
          <a:lnRef idx="2">
            <a:schemeClr val="dk1"/>
          </a:lnRef>
          <a:fillRef idx="1">
            <a:schemeClr val="lt1"/>
          </a:fillRef>
          <a:effectRef idx="0">
            <a:schemeClr val="dk1"/>
          </a:effectRef>
          <a:fontRef idx="minor">
            <a:schemeClr val="dk1"/>
          </a:fontRef>
        </p:style>
        <p:txBody>
          <a:bodyPr>
            <a:normAutofit/>
          </a:bodyPr>
          <a:lstStyle/>
          <a:p>
            <a:pPr algn="ctr"/>
            <a:r>
              <a:rPr lang="en-GB" sz="3600" b="1" dirty="0" smtClean="0">
                <a:latin typeface="Times New Roman" panose="02020603050405020304" pitchFamily="18" charset="0"/>
                <a:cs typeface="Times New Roman" panose="02020603050405020304" pitchFamily="18" charset="0"/>
              </a:rPr>
              <a:t>Practice Problem</a:t>
            </a:r>
            <a:endParaRPr lang="en-GB"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GB" sz="3200" b="1" dirty="0" smtClean="0">
                <a:latin typeface="Times New Roman" panose="02020603050405020304" pitchFamily="18" charset="0"/>
                <a:cs typeface="Times New Roman" panose="02020603050405020304" pitchFamily="18" charset="0"/>
              </a:rPr>
              <a:t>Example 1.6 </a:t>
            </a:r>
            <a:r>
              <a:rPr lang="en-GB" sz="3200" dirty="0" smtClean="0">
                <a:latin typeface="Times New Roman" panose="02020603050405020304" pitchFamily="18" charset="0"/>
                <a:cs typeface="Times New Roman" panose="02020603050405020304" pitchFamily="18" charset="0"/>
              </a:rPr>
              <a:t>: The </a:t>
            </a:r>
            <a:r>
              <a:rPr lang="en-GB" sz="3200" dirty="0">
                <a:latin typeface="Times New Roman" panose="02020603050405020304" pitchFamily="18" charset="0"/>
                <a:cs typeface="Times New Roman" panose="02020603050405020304" pitchFamily="18" charset="0"/>
              </a:rPr>
              <a:t>percentage composition by weight of a </a:t>
            </a:r>
            <a:r>
              <a:rPr lang="en-GB" sz="3200" dirty="0" smtClean="0">
                <a:latin typeface="Times New Roman" panose="02020603050405020304" pitchFamily="18" charset="0"/>
                <a:cs typeface="Times New Roman" panose="02020603050405020304" pitchFamily="18" charset="0"/>
              </a:rPr>
              <a:t>sample of </a:t>
            </a:r>
            <a:r>
              <a:rPr lang="en-GB" sz="3200" dirty="0">
                <a:latin typeface="Times New Roman" panose="02020603050405020304" pitchFamily="18" charset="0"/>
                <a:cs typeface="Times New Roman" panose="02020603050405020304" pitchFamily="18" charset="0"/>
              </a:rPr>
              <a:t>coal is given as below.</a:t>
            </a:r>
          </a:p>
          <a:p>
            <a:pPr marL="0" indent="0">
              <a:buNone/>
            </a:pPr>
            <a:r>
              <a:rPr lang="en-GB" sz="3200" dirty="0">
                <a:latin typeface="Times New Roman" panose="02020603050405020304" pitchFamily="18" charset="0"/>
                <a:cs typeface="Times New Roman" panose="02020603050405020304" pitchFamily="18" charset="0"/>
              </a:rPr>
              <a:t>C=65.50%; </a:t>
            </a:r>
            <a:r>
              <a:rPr lang="en-GB" sz="3200" dirty="0" smtClean="0">
                <a:latin typeface="Times New Roman" panose="02020603050405020304" pitchFamily="18" charset="0"/>
                <a:cs typeface="Times New Roman" panose="02020603050405020304" pitchFamily="18" charset="0"/>
              </a:rPr>
              <a:t>H2=6.65</a:t>
            </a:r>
            <a:r>
              <a:rPr lang="en-GB" sz="3200" dirty="0">
                <a:latin typeface="Times New Roman" panose="02020603050405020304" pitchFamily="18" charset="0"/>
                <a:cs typeface="Times New Roman" panose="02020603050405020304" pitchFamily="18" charset="0"/>
              </a:rPr>
              <a:t>%</a:t>
            </a:r>
          </a:p>
          <a:p>
            <a:pPr marL="0" indent="0">
              <a:buNone/>
            </a:pPr>
            <a:r>
              <a:rPr lang="en-GB" sz="3200" dirty="0">
                <a:latin typeface="Times New Roman" panose="02020603050405020304" pitchFamily="18" charset="0"/>
                <a:cs typeface="Times New Roman" panose="02020603050405020304" pitchFamily="18" charset="0"/>
              </a:rPr>
              <a:t>02= 17.50%; S= 1.80%</a:t>
            </a:r>
          </a:p>
          <a:p>
            <a:pPr marL="0" indent="0">
              <a:buNone/>
            </a:pPr>
            <a:r>
              <a:rPr lang="en-GB" sz="3200" dirty="0">
                <a:latin typeface="Times New Roman" panose="02020603050405020304" pitchFamily="18" charset="0"/>
                <a:cs typeface="Times New Roman" panose="02020603050405020304" pitchFamily="18" charset="0"/>
              </a:rPr>
              <a:t>Using </a:t>
            </a:r>
            <a:r>
              <a:rPr lang="en-GB" sz="3200" dirty="0" err="1">
                <a:latin typeface="Times New Roman" panose="02020603050405020304" pitchFamily="18" charset="0"/>
                <a:cs typeface="Times New Roman" panose="02020603050405020304" pitchFamily="18" charset="0"/>
              </a:rPr>
              <a:t>Dulong</a:t>
            </a:r>
            <a:r>
              <a:rPr lang="en-GB" sz="3200" dirty="0">
                <a:latin typeface="Times New Roman" panose="02020603050405020304" pitchFamily="18" charset="0"/>
                <a:cs typeface="Times New Roman" panose="02020603050405020304" pitchFamily="18" charset="0"/>
              </a:rPr>
              <a:t> formula, calculate the calorific value of coal.</a:t>
            </a:r>
          </a:p>
        </p:txBody>
      </p:sp>
    </p:spTree>
    <p:extLst>
      <p:ext uri="{BB962C8B-B14F-4D97-AF65-F5344CB8AC3E}">
        <p14:creationId xmlns:p14="http://schemas.microsoft.com/office/powerpoint/2010/main" val="7320226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GB" b="1" dirty="0">
                <a:latin typeface="Times New Roman" panose="02020603050405020304" pitchFamily="18" charset="0"/>
                <a:cs typeface="Times New Roman" panose="02020603050405020304" pitchFamily="18" charset="0"/>
              </a:rPr>
              <a:t>Example 1.10. </a:t>
            </a:r>
            <a:r>
              <a:rPr lang="en-GB" dirty="0">
                <a:latin typeface="Times New Roman" panose="02020603050405020304" pitchFamily="18" charset="0"/>
                <a:cs typeface="Times New Roman" panose="02020603050405020304" pitchFamily="18" charset="0"/>
              </a:rPr>
              <a:t>A sample of coal has the following composition</a:t>
            </a:r>
          </a:p>
          <a:p>
            <a:pPr marL="0" indent="0" algn="just">
              <a:buNone/>
            </a:pPr>
            <a:r>
              <a:rPr lang="en-GB" dirty="0">
                <a:latin typeface="Times New Roman" panose="02020603050405020304" pitchFamily="18" charset="0"/>
                <a:cs typeface="Times New Roman" panose="02020603050405020304" pitchFamily="18" charset="0"/>
              </a:rPr>
              <a:t>by weight C = </a:t>
            </a:r>
            <a:r>
              <a:rPr lang="en-GB" dirty="0" smtClean="0">
                <a:latin typeface="Times New Roman" panose="02020603050405020304" pitchFamily="18" charset="0"/>
                <a:cs typeface="Times New Roman" panose="02020603050405020304" pitchFamily="18" charset="0"/>
              </a:rPr>
              <a:t>70%, </a:t>
            </a:r>
            <a:r>
              <a:rPr lang="en-GB" dirty="0">
                <a:latin typeface="Times New Roman" panose="02020603050405020304" pitchFamily="18" charset="0"/>
                <a:cs typeface="Times New Roman" panose="02020603050405020304" pitchFamily="18" charset="0"/>
              </a:rPr>
              <a:t>Hydrogen 8%, nitrogen 3%, oxygen 7%, sulphur</a:t>
            </a:r>
          </a:p>
          <a:p>
            <a:pPr marL="0" indent="0" algn="just">
              <a:buNone/>
            </a:pPr>
            <a:r>
              <a:rPr lang="en-GB" dirty="0">
                <a:latin typeface="Times New Roman" panose="02020603050405020304" pitchFamily="18" charset="0"/>
                <a:cs typeface="Times New Roman" panose="02020603050405020304" pitchFamily="18" charset="0"/>
              </a:rPr>
              <a:t>2% and ash </a:t>
            </a:r>
            <a:r>
              <a:rPr lang="en-GB" dirty="0" smtClean="0">
                <a:latin typeface="Times New Roman" panose="02020603050405020304" pitchFamily="18" charset="0"/>
                <a:cs typeface="Times New Roman" panose="02020603050405020304" pitchFamily="18" charset="0"/>
              </a:rPr>
              <a:t>10%.</a:t>
            </a:r>
            <a:endParaRPr lang="en-GB" dirty="0">
              <a:latin typeface="Times New Roman" panose="02020603050405020304" pitchFamily="18" charset="0"/>
              <a:cs typeface="Times New Roman" panose="02020603050405020304" pitchFamily="18" charset="0"/>
            </a:endParaRPr>
          </a:p>
          <a:p>
            <a:pPr marL="0" indent="0" algn="just">
              <a:buNone/>
            </a:pPr>
            <a:r>
              <a:rPr lang="en-GB" dirty="0" smtClean="0">
                <a:latin typeface="Times New Roman" panose="02020603050405020304" pitchFamily="18" charset="0"/>
                <a:cs typeface="Times New Roman" panose="02020603050405020304" pitchFamily="18" charset="0"/>
              </a:rPr>
              <a:t>Determine the higher calorific </a:t>
            </a:r>
            <a:r>
              <a:rPr lang="en-GB" dirty="0">
                <a:latin typeface="Times New Roman" panose="02020603050405020304" pitchFamily="18" charset="0"/>
                <a:cs typeface="Times New Roman" panose="02020603050405020304" pitchFamily="18" charset="0"/>
              </a:rPr>
              <a:t>value and lower </a:t>
            </a:r>
            <a:r>
              <a:rPr lang="en-GB" dirty="0" smtClean="0">
                <a:latin typeface="Times New Roman" panose="02020603050405020304" pitchFamily="18" charset="0"/>
                <a:cs typeface="Times New Roman" panose="02020603050405020304" pitchFamily="18" charset="0"/>
              </a:rPr>
              <a:t>calorific </a:t>
            </a:r>
            <a:r>
              <a:rPr lang="en-GB" dirty="0">
                <a:latin typeface="Times New Roman" panose="02020603050405020304" pitchFamily="18" charset="0"/>
                <a:cs typeface="Times New Roman" panose="02020603050405020304" pitchFamily="18" charset="0"/>
              </a:rPr>
              <a:t>value </a:t>
            </a:r>
            <a:r>
              <a:rPr lang="en-GB" dirty="0" smtClean="0">
                <a:latin typeface="Times New Roman" panose="02020603050405020304" pitchFamily="18" charset="0"/>
                <a:cs typeface="Times New Roman" panose="02020603050405020304" pitchFamily="18" charset="0"/>
              </a:rPr>
              <a:t>of fuel</a:t>
            </a:r>
            <a:r>
              <a:rPr lang="en-GB" dirty="0">
                <a:latin typeface="Times New Roman" panose="02020603050405020304" pitchFamily="18" charset="0"/>
                <a:cs typeface="Times New Roman" panose="02020603050405020304" pitchFamily="18" charset="0"/>
              </a:rPr>
              <a:t>.</a:t>
            </a:r>
          </a:p>
        </p:txBody>
      </p:sp>
      <p:sp>
        <p:nvSpPr>
          <p:cNvPr id="4" name="Title 1"/>
          <p:cNvSpPr>
            <a:spLocks noGrp="1"/>
          </p:cNvSpPr>
          <p:nvPr>
            <p:ph type="title"/>
          </p:nvPr>
        </p:nvSpPr>
        <p:spPr>
          <a:xfrm>
            <a:off x="1446726" y="365126"/>
            <a:ext cx="9298547" cy="884126"/>
          </a:xfrm>
        </p:spPr>
        <p:style>
          <a:lnRef idx="2">
            <a:schemeClr val="dk1"/>
          </a:lnRef>
          <a:fillRef idx="1">
            <a:schemeClr val="lt1"/>
          </a:fillRef>
          <a:effectRef idx="0">
            <a:schemeClr val="dk1"/>
          </a:effectRef>
          <a:fontRef idx="minor">
            <a:schemeClr val="dk1"/>
          </a:fontRef>
        </p:style>
        <p:txBody>
          <a:bodyPr>
            <a:normAutofit/>
          </a:bodyPr>
          <a:lstStyle/>
          <a:p>
            <a:pPr algn="ctr"/>
            <a:r>
              <a:rPr lang="en-GB" sz="3600" b="1" dirty="0" smtClean="0">
                <a:latin typeface="Times New Roman" panose="02020603050405020304" pitchFamily="18" charset="0"/>
                <a:cs typeface="Times New Roman" panose="02020603050405020304" pitchFamily="18" charset="0"/>
              </a:rPr>
              <a:t>Practice Problem</a:t>
            </a:r>
            <a:endParaRPr lang="en-GB"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94979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3567449" y="1854558"/>
            <a:ext cx="5396248" cy="2696514"/>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347148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29935"/>
            <a:ext cx="9144000" cy="976893"/>
          </a:xfrm>
          <a:ln>
            <a:solidFill>
              <a:schemeClr val="tx1"/>
            </a:solidFill>
          </a:ln>
        </p:spPr>
        <p:txBody>
          <a:bodyPr>
            <a:normAutofit/>
          </a:bodyPr>
          <a:lstStyle/>
          <a:p>
            <a:r>
              <a:rPr lang="en-US" sz="4000" b="1" dirty="0" smtClean="0">
                <a:latin typeface="Times New Roman" panose="02020603050405020304" pitchFamily="18" charset="0"/>
                <a:cs typeface="Times New Roman" panose="02020603050405020304" pitchFamily="18" charset="0"/>
              </a:rPr>
              <a:t>Conventional Energy Sources </a:t>
            </a:r>
            <a:endParaRPr lang="en-US" sz="40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1918951"/>
            <a:ext cx="9144000" cy="4288665"/>
          </a:xfrm>
        </p:spPr>
        <p:txBody>
          <a:bodyPr/>
          <a:lstStyle/>
          <a:p>
            <a:pPr algn="just">
              <a:lnSpc>
                <a:spcPct val="150000"/>
              </a:lnSpc>
            </a:pPr>
            <a:r>
              <a:rPr lang="en-US" dirty="0" smtClean="0">
                <a:latin typeface="Times New Roman" panose="02020603050405020304" pitchFamily="18" charset="0"/>
                <a:cs typeface="Times New Roman" panose="02020603050405020304" pitchFamily="18" charset="0"/>
              </a:rPr>
              <a:t>The term "Conventional" means "not unusual or extreme or ordinary." Conventional energy sources are the traditional sources of energy like coal and petroleum. Conventional energy sources are finite. They will not last forever.  </a:t>
            </a:r>
          </a:p>
          <a:p>
            <a:pPr>
              <a:lnSpc>
                <a:spcPct val="150000"/>
              </a:lnSpc>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6330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29935"/>
            <a:ext cx="9144000" cy="976893"/>
          </a:xfrm>
          <a:ln>
            <a:solidFill>
              <a:schemeClr val="tx1"/>
            </a:solidFill>
          </a:ln>
        </p:spPr>
        <p:txBody>
          <a:bodyPr>
            <a:normAutofit/>
          </a:bodyPr>
          <a:lstStyle/>
          <a:p>
            <a:r>
              <a:rPr lang="en-US" sz="4000" b="1" dirty="0">
                <a:latin typeface="Times New Roman" panose="02020603050405020304" pitchFamily="18" charset="0"/>
                <a:cs typeface="Times New Roman" panose="02020603050405020304" pitchFamily="18" charset="0"/>
              </a:rPr>
              <a:t>Conventional Energy Sources</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1738647"/>
            <a:ext cx="9144000" cy="4288665"/>
          </a:xfrm>
        </p:spPr>
        <p:txBody>
          <a:bodyPr>
            <a:normAutofit fontScale="92500" lnSpcReduction="20000"/>
          </a:bodyPr>
          <a:lstStyle/>
          <a:p>
            <a:pPr marL="342900" indent="-342900" algn="l">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Natural Gas </a:t>
            </a:r>
          </a:p>
          <a:p>
            <a:pPr algn="just">
              <a:lnSpc>
                <a:spcPct val="110000"/>
              </a:lnSpc>
            </a:pPr>
            <a:r>
              <a:rPr lang="en-US" sz="2000" dirty="0">
                <a:latin typeface="Times New Roman" panose="02020603050405020304" pitchFamily="18" charset="0"/>
                <a:cs typeface="Times New Roman" panose="02020603050405020304" pitchFamily="18" charset="0"/>
              </a:rPr>
              <a:t>Natural gas in its purest form is pure methane but before it is refined, it also contains varying amount of ethane, propane, butane and carbon dioxide. When refined, it is colorless and odorless but can be burned to release large amounts </a:t>
            </a:r>
            <a:r>
              <a:rPr lang="en-US" sz="2000" dirty="0" smtClean="0">
                <a:latin typeface="Times New Roman" panose="02020603050405020304" pitchFamily="18" charset="0"/>
                <a:cs typeface="Times New Roman" panose="02020603050405020304" pitchFamily="18" charset="0"/>
              </a:rPr>
              <a:t>of energy</a:t>
            </a:r>
            <a:r>
              <a:rPr lang="en-US" sz="2000" dirty="0">
                <a:latin typeface="Times New Roman" panose="02020603050405020304" pitchFamily="18" charset="0"/>
                <a:cs typeface="Times New Roman" panose="02020603050405020304" pitchFamily="18" charset="0"/>
              </a:rPr>
              <a:t>. </a:t>
            </a:r>
          </a:p>
          <a:p>
            <a:pPr marL="342900" indent="-342900" algn="l">
              <a:buFont typeface="Wingdings" panose="05000000000000000000" pitchFamily="2" charset="2"/>
              <a:buChar char="Ø"/>
            </a:pPr>
            <a:r>
              <a:rPr lang="en-US" sz="2000" b="1" dirty="0" smtClean="0">
                <a:latin typeface="Times New Roman" panose="02020603050405020304" pitchFamily="18" charset="0"/>
                <a:cs typeface="Times New Roman" panose="02020603050405020304" pitchFamily="18" charset="0"/>
              </a:rPr>
              <a:t>Petroleum</a:t>
            </a:r>
          </a:p>
          <a:p>
            <a:pPr algn="just">
              <a:lnSpc>
                <a:spcPct val="100000"/>
              </a:lnSpc>
            </a:pPr>
            <a:r>
              <a:rPr lang="en-US" sz="2000" dirty="0" smtClean="0">
                <a:latin typeface="Times New Roman" panose="02020603050405020304" pitchFamily="18" charset="0"/>
                <a:cs typeface="Times New Roman" panose="02020603050405020304" pitchFamily="18" charset="0"/>
              </a:rPr>
              <a:t>Petroleum is formed from the compression of animal and plant remains over millions of years. Petroleum has to be drilled for because it is usually located deep below the earth's surface and is then refined to produce a number of different products including gasoline, heavy fuel oil and diesel fuel.</a:t>
            </a:r>
          </a:p>
          <a:p>
            <a:pPr marL="342900" indent="-342900" algn="just">
              <a:lnSpc>
                <a:spcPct val="100000"/>
              </a:lnSpc>
              <a:buFont typeface="Wingdings" panose="05000000000000000000" pitchFamily="2" charset="2"/>
              <a:buChar char="Ø"/>
            </a:pPr>
            <a:r>
              <a:rPr lang="en-US" sz="2000" b="1" dirty="0">
                <a:latin typeface="Times New Roman" panose="02020603050405020304" pitchFamily="18" charset="0"/>
                <a:cs typeface="Times New Roman" panose="02020603050405020304" pitchFamily="18" charset="0"/>
              </a:rPr>
              <a:t>Coal </a:t>
            </a:r>
          </a:p>
          <a:p>
            <a:pPr algn="just">
              <a:lnSpc>
                <a:spcPct val="100000"/>
              </a:lnSpc>
            </a:pPr>
            <a:r>
              <a:rPr lang="en-US" sz="2000" dirty="0">
                <a:latin typeface="Times New Roman" panose="02020603050405020304" pitchFamily="18" charset="0"/>
                <a:cs typeface="Times New Roman" panose="02020603050405020304" pitchFamily="18" charset="0"/>
              </a:rPr>
              <a:t>Coal releases large amounts of energy when it is burned because of the density of hydrocarbons in the material. Coal is formed by dead plants being put under significant pressure and temperature for millions of years. There are four grades of coal: lignite, subbituminous, bituminous coal and anthracite. Bituminous coal is the best for releasing energy and is the most commonly mined type of coal.  </a:t>
            </a:r>
          </a:p>
          <a:p>
            <a:pPr algn="just">
              <a:lnSpc>
                <a:spcPct val="10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4536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1551"/>
          </a:xfrm>
          <a:ln>
            <a:solidFill>
              <a:schemeClr val="tx1"/>
            </a:solidFill>
          </a:ln>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Nuclear Power</a:t>
            </a:r>
            <a:endParaRPr lang="en-US"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10515600" cy="2823648"/>
          </a:xfrm>
        </p:spPr>
        <p:txBody>
          <a:bodyPr>
            <a:noAutofit/>
          </a:bodyPr>
          <a:lstStyle/>
          <a:p>
            <a:pPr algn="just"/>
            <a:r>
              <a:rPr lang="en-US" sz="2000" dirty="0">
                <a:latin typeface="Times New Roman" panose="02020603050405020304" pitchFamily="18" charset="0"/>
                <a:cs typeface="Times New Roman" panose="02020603050405020304" pitchFamily="18" charset="0"/>
              </a:rPr>
              <a:t>Nuclear power </a:t>
            </a:r>
            <a:r>
              <a:rPr lang="en-US" sz="2000" b="1" dirty="0">
                <a:latin typeface="Times New Roman" panose="02020603050405020304" pitchFamily="18" charset="0"/>
                <a:cs typeface="Times New Roman" panose="02020603050405020304" pitchFamily="18" charset="0"/>
              </a:rPr>
              <a:t>is not a fossil fuel</a:t>
            </a:r>
            <a:r>
              <a:rPr lang="en-US" sz="2000" dirty="0">
                <a:latin typeface="Times New Roman" panose="02020603050405020304" pitchFamily="18" charset="0"/>
                <a:cs typeface="Times New Roman" panose="02020603050405020304" pitchFamily="18" charset="0"/>
              </a:rPr>
              <a:t> but it is a non-renewable form of energy. Nuclear power is considered </a:t>
            </a:r>
            <a:r>
              <a:rPr lang="en-US" sz="2000" dirty="0" smtClean="0">
                <a:latin typeface="Times New Roman" panose="02020603050405020304" pitchFamily="18" charset="0"/>
                <a:cs typeface="Times New Roman" panose="02020603050405020304" pitchFamily="18" charset="0"/>
              </a:rPr>
              <a:t>non-renewable because </a:t>
            </a:r>
            <a:r>
              <a:rPr lang="en-US" sz="2000" dirty="0">
                <a:latin typeface="Times New Roman" panose="02020603050405020304" pitchFamily="18" charset="0"/>
                <a:cs typeface="Times New Roman" panose="02020603050405020304" pitchFamily="18" charset="0"/>
              </a:rPr>
              <a:t>the material used in nuclear power plants – uranium – is a non-renewable </a:t>
            </a:r>
            <a:r>
              <a:rPr lang="en-US" sz="2000" dirty="0" smtClean="0">
                <a:latin typeface="Times New Roman" panose="02020603050405020304" pitchFamily="18" charset="0"/>
                <a:cs typeface="Times New Roman" panose="02020603050405020304" pitchFamily="18" charset="0"/>
              </a:rPr>
              <a:t>resource.</a:t>
            </a:r>
          </a:p>
          <a:p>
            <a:pPr algn="just"/>
            <a:r>
              <a:rPr lang="en-US" sz="2000" dirty="0">
                <a:latin typeface="Times New Roman" panose="02020603050405020304" pitchFamily="18" charset="0"/>
                <a:cs typeface="Times New Roman" panose="02020603050405020304" pitchFamily="18" charset="0"/>
              </a:rPr>
              <a:t>Nuclear energy is generated from the energy released when atoms of uranium are split during the process of nuclear fission in a nuclear reactor. The type of uranium used for nuclear energy is U-235.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Uranium </a:t>
            </a:r>
            <a:r>
              <a:rPr lang="en-US" sz="2000" dirty="0">
                <a:latin typeface="Times New Roman" panose="02020603050405020304" pitchFamily="18" charset="0"/>
                <a:cs typeface="Times New Roman" panose="02020603050405020304" pitchFamily="18" charset="0"/>
              </a:rPr>
              <a:t>is extracted from rock and then enriched to become uranium 235 isotope before being made into pellets that are loaded into assemblies of nuclear fuel rods</a:t>
            </a:r>
            <a:r>
              <a:rPr lang="en-US" sz="20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52855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9479"/>
            <a:ext cx="9144000" cy="1054166"/>
          </a:xfrm>
          <a:ln>
            <a:solidFill>
              <a:schemeClr val="tx1"/>
            </a:solidFill>
          </a:ln>
        </p:spPr>
        <p:txBody>
          <a:bodyPr>
            <a:normAutofit/>
          </a:bodyPr>
          <a:lstStyle/>
          <a:p>
            <a:r>
              <a:rPr lang="en-US" sz="3200" b="1" dirty="0" smtClean="0">
                <a:latin typeface="Times New Roman" panose="02020603050405020304" pitchFamily="18" charset="0"/>
                <a:cs typeface="Times New Roman" panose="02020603050405020304" pitchFamily="18" charset="0"/>
              </a:rPr>
              <a:t>Advantages and Disadvantages of Conventional Energy</a:t>
            </a:r>
            <a:endParaRPr lang="en-US" sz="32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2580" y="1571222"/>
            <a:ext cx="10612192" cy="5100035"/>
          </a:xfrm>
        </p:spPr>
        <p:txBody>
          <a:bodyPr>
            <a:noAutofit/>
          </a:bodyPr>
          <a:lstStyle/>
          <a:p>
            <a:pPr algn="just">
              <a:lnSpc>
                <a:spcPct val="100000"/>
              </a:lnSpc>
            </a:pPr>
            <a:r>
              <a:rPr lang="en-US" sz="2000" b="1" u="sng" dirty="0" smtClean="0">
                <a:latin typeface="Times New Roman" panose="02020603050405020304" pitchFamily="18" charset="0"/>
                <a:cs typeface="Times New Roman" panose="02020603050405020304" pitchFamily="18" charset="0"/>
              </a:rPr>
              <a:t>Advantages:</a:t>
            </a:r>
          </a:p>
          <a:p>
            <a:pPr marL="342900" indent="-342900" algn="just">
              <a:lnSpc>
                <a:spcPct val="1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It can </a:t>
            </a:r>
            <a:r>
              <a:rPr lang="en-US" sz="2000" dirty="0">
                <a:latin typeface="Times New Roman" panose="02020603050405020304" pitchFamily="18" charset="0"/>
                <a:cs typeface="Times New Roman" panose="02020603050405020304" pitchFamily="18" charset="0"/>
              </a:rPr>
              <a:t>provide energy regardless of the weather conditions </a:t>
            </a:r>
            <a:r>
              <a:rPr lang="en-US" sz="2000" dirty="0" smtClean="0">
                <a:latin typeface="Times New Roman" panose="02020603050405020304" pitchFamily="18" charset="0"/>
                <a:cs typeface="Times New Roman" panose="02020603050405020304" pitchFamily="18" charset="0"/>
              </a:rPr>
              <a:t>unlike solar </a:t>
            </a:r>
            <a:r>
              <a:rPr lang="en-US" sz="2000" dirty="0">
                <a:latin typeface="Times New Roman" panose="02020603050405020304" pitchFamily="18" charset="0"/>
                <a:cs typeface="Times New Roman" panose="02020603050405020304" pitchFamily="18" charset="0"/>
              </a:rPr>
              <a:t>and wind power which may go for days without </a:t>
            </a:r>
            <a:r>
              <a:rPr lang="en-US" sz="2000" dirty="0" smtClean="0">
                <a:latin typeface="Times New Roman" panose="02020603050405020304" pitchFamily="18" charset="0"/>
                <a:cs typeface="Times New Roman" panose="02020603050405020304" pitchFamily="18" charset="0"/>
              </a:rPr>
              <a:t>being able </a:t>
            </a:r>
            <a:r>
              <a:rPr lang="en-US" sz="2000" dirty="0">
                <a:latin typeface="Times New Roman" panose="02020603050405020304" pitchFamily="18" charset="0"/>
                <a:cs typeface="Times New Roman" panose="02020603050405020304" pitchFamily="18" charset="0"/>
              </a:rPr>
              <a:t>to produce substantial amounts of power. </a:t>
            </a:r>
            <a:endParaRPr lang="en-US" sz="2000" dirty="0" smtClean="0">
              <a:latin typeface="Times New Roman" panose="02020603050405020304" pitchFamily="18" charset="0"/>
              <a:cs typeface="Times New Roman" panose="02020603050405020304" pitchFamily="18" charset="0"/>
            </a:endParaRPr>
          </a:p>
          <a:p>
            <a:pPr marL="457200" indent="-457200" algn="just">
              <a:lnSpc>
                <a:spcPct val="1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Currently</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the financial </a:t>
            </a:r>
            <a:r>
              <a:rPr lang="en-US" sz="2000" dirty="0">
                <a:latin typeface="Times New Roman" panose="02020603050405020304" pitchFamily="18" charset="0"/>
                <a:cs typeface="Times New Roman" panose="02020603050405020304" pitchFamily="18" charset="0"/>
              </a:rPr>
              <a:t>costs are much lower than alternative energy sources</a:t>
            </a:r>
            <a:r>
              <a:rPr lang="en-US" sz="2000" dirty="0" smtClean="0">
                <a:latin typeface="Times New Roman" panose="02020603050405020304" pitchFamily="18" charset="0"/>
                <a:cs typeface="Times New Roman" panose="02020603050405020304" pitchFamily="18" charset="0"/>
              </a:rPr>
              <a:t>.</a:t>
            </a:r>
          </a:p>
          <a:p>
            <a:pPr algn="just">
              <a:lnSpc>
                <a:spcPct val="100000"/>
              </a:lnSpc>
            </a:pPr>
            <a:r>
              <a:rPr lang="en-US" sz="2000" b="1" u="sng" dirty="0" smtClean="0">
                <a:latin typeface="Times New Roman" panose="02020603050405020304" pitchFamily="18" charset="0"/>
                <a:cs typeface="Times New Roman" panose="02020603050405020304" pitchFamily="18" charset="0"/>
              </a:rPr>
              <a:t>Disadvantages:</a:t>
            </a:r>
          </a:p>
          <a:p>
            <a:pPr marL="342900" indent="-342900" algn="just">
              <a:lnSpc>
                <a:spcPct val="10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Petroleum, gas and coal are non renewable energy sources which means that they will eventually run out.</a:t>
            </a:r>
          </a:p>
          <a:p>
            <a:pPr marL="342900" indent="-342900" algn="just">
              <a:lnSpc>
                <a:spcPct val="10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These energy sources also release greenhouse gases like carbon dioxide into the atmosphere which contribute to global warming.</a:t>
            </a:r>
          </a:p>
          <a:p>
            <a:pPr marL="342900" indent="-342900" algn="just">
              <a:lnSpc>
                <a:spcPct val="10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 Other pollutants released include sulfur and nitrogen oxide, which can lead to acid rain and mercury, which is harmful to humans when ingested.</a:t>
            </a:r>
          </a:p>
          <a:p>
            <a:pPr algn="just">
              <a:lnSpc>
                <a:spcPct val="15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78239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614" y="107546"/>
            <a:ext cx="9736428" cy="832610"/>
          </a:xfrm>
          <a:ln>
            <a:solidFill>
              <a:schemeClr val="tx1"/>
            </a:solidFill>
          </a:ln>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Fossil Fuels</a:t>
            </a:r>
            <a:endParaRPr lang="en-US" sz="3600" b="1"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nvGraphicFramePr>
        <p:xfrm>
          <a:off x="425004" y="1120463"/>
          <a:ext cx="11487954" cy="5402527"/>
        </p:xfrm>
        <a:graphic>
          <a:graphicData uri="http://schemas.openxmlformats.org/drawingml/2006/table">
            <a:tbl>
              <a:tblPr firstRow="1" bandRow="1"/>
              <a:tblGrid>
                <a:gridCol w="3451537"/>
                <a:gridCol w="4725343"/>
                <a:gridCol w="3311074"/>
              </a:tblGrid>
              <a:tr h="618183">
                <a:tc>
                  <a:txBody>
                    <a:bodyPr/>
                    <a:lstStyle/>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Solid Fuel</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025" marR="6302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Liquid Fuel</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025" marR="6302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7000"/>
                        </a:lnSpc>
                        <a:spcBef>
                          <a:spcPts val="0"/>
                        </a:spcBef>
                        <a:spcAft>
                          <a:spcPts val="8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Gaseous Fuel</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3025" marR="6302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BFBFBF"/>
                    </a:solidFill>
                  </a:tcPr>
                </a:tc>
              </a:tr>
              <a:tr h="4204286">
                <a:tc>
                  <a:txBody>
                    <a:bodyPr/>
                    <a:lstStyle/>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Wood: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Includes firewood, charcoal, woodchips, pellets, sawdust, and so on.</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Charcoal: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Produced by heating wood in the absence of oxygen.</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Biomass: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Natural plant materials, such as wheat, straw and other fibrous material.</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Peat: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Organic matter and decayed vegetation that can be burned when dry.</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Coal:</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Combustible sedimentary rock.</a:t>
                      </a:r>
                    </a:p>
                  </a:txBody>
                  <a:tcPr marL="63025" marR="6302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Petroleum: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The most common type of liquid fuel is petroleum, formed from dead plants and animals</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Gasoline/petrol:</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Produced by removing crude oil from petroleum and distilling it in refineries.</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Diesel: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 mixture of aliphatic hydrocarbons extracted from petroleum, and processed to reduce the </a:t>
                      </a:r>
                      <a:r>
                        <a:rPr lang="en-US" sz="1600" dirty="0" err="1">
                          <a:effectLst/>
                          <a:latin typeface="Times New Roman" panose="02020603050405020304" pitchFamily="18" charset="0"/>
                          <a:ea typeface="Calibri" panose="020F0502020204030204" pitchFamily="34" charset="0"/>
                          <a:cs typeface="Times New Roman" panose="02020603050405020304" pitchFamily="18" charset="0"/>
                        </a:rPr>
                        <a:t>sulphur</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level.</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Kerosene: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Extracted from petroleum.</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Liquefied petroleum gas: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 mixture of propane and butane, and is more easily compressed than natural gas.</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Biodiesel: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diesel fuel based on vegetable oil or animal fat</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Methanol: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Produced from methane, methanol is the lightest and simplest form of alcohol.</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Ethanol: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Most commonly found in drinks, but can be combined with gasoline for use as a fuel.</a:t>
                      </a:r>
                    </a:p>
                  </a:txBody>
                  <a:tcPr marL="63025" marR="6302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Natural gas: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The most commonly used type, but there are numerous manufactured fuel gases</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Coal gas: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Derived from coal</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Water gas: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 mixture of carbon monoxide and hydrogen produced from synthetic gas.</a:t>
                      </a:r>
                    </a:p>
                    <a:p>
                      <a:pPr marL="0" marR="0">
                        <a:lnSpc>
                          <a:spcPct val="107000"/>
                        </a:lnSpc>
                        <a:spcBef>
                          <a:spcPts val="0"/>
                        </a:spcBef>
                        <a:spcAft>
                          <a:spcPts val="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Syngas: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Synthetic gas consisting of hydrogen, carbon monoxide, and often carbon dioxide.</a:t>
                      </a:r>
                    </a:p>
                    <a:p>
                      <a:pPr marL="0" marR="0">
                        <a:lnSpc>
                          <a:spcPct val="107000"/>
                        </a:lnSpc>
                        <a:spcBef>
                          <a:spcPts val="0"/>
                        </a:spcBef>
                        <a:spcAft>
                          <a:spcPts val="800"/>
                        </a:spcAft>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Biogas: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 mixture of gases derived from organic matter breaking down in the absence of oxygen.</a:t>
                      </a:r>
                    </a:p>
                  </a:txBody>
                  <a:tcPr marL="63025" marR="6302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10502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5641"/>
          </a:xfrm>
          <a:ln>
            <a:solidFill>
              <a:schemeClr val="tx1"/>
            </a:solidFill>
          </a:ln>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Solid Fuel</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465017"/>
            <a:ext cx="10515600" cy="5244876"/>
          </a:xfrm>
        </p:spPr>
        <p:txBody>
          <a:bodyPr>
            <a:noAutofit/>
          </a:bodyPr>
          <a:lstStyle/>
          <a:p>
            <a:pPr marL="0" indent="0">
              <a:buNone/>
            </a:pPr>
            <a:r>
              <a:rPr lang="en-US" sz="2000" b="1" dirty="0" smtClean="0">
                <a:latin typeface="Times New Roman" panose="02020603050405020304" pitchFamily="18" charset="0"/>
                <a:cs typeface="Times New Roman" panose="02020603050405020304" pitchFamily="18" charset="0"/>
              </a:rPr>
              <a:t>Advantages of solid fuels :</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They are easy to transport.</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They are convenient to store without any risk of spontaneous explosion.</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Their cost of production is low.</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They possess moderate ignition temperature.</a:t>
            </a:r>
          </a:p>
          <a:p>
            <a:pPr marL="0" indent="0">
              <a:buNone/>
            </a:pPr>
            <a:r>
              <a:rPr lang="en-US" sz="2000" b="1" dirty="0" smtClean="0">
                <a:latin typeface="Times New Roman" panose="02020603050405020304" pitchFamily="18" charset="0"/>
                <a:cs typeface="Times New Roman" panose="02020603050405020304" pitchFamily="18" charset="0"/>
              </a:rPr>
              <a:t>Disadvantages of solid fuels :</a:t>
            </a:r>
            <a:endParaRPr lang="en-US" sz="2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Their ash content is high.</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Their combustion operations cannot be controlled easily.</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Their cost of handling is high.</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Their large proportion of heat is wasted during combustion.</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Their thermal efficiency is low.</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Their calorific value is lower as compared to that of liquids fuels.</a:t>
            </a: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They require large excess of air for complete combustion.</a:t>
            </a:r>
          </a:p>
          <a:p>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5931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231" y="159064"/>
            <a:ext cx="10515600" cy="922762"/>
          </a:xfrm>
          <a:ln>
            <a:solidFill>
              <a:schemeClr val="tx1"/>
            </a:solidFill>
          </a:ln>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Liquid Fuel</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41231" y="1220317"/>
            <a:ext cx="10515600" cy="5335029"/>
          </a:xfrm>
        </p:spPr>
        <p:txBody>
          <a:bodyPr>
            <a:noAutofit/>
          </a:bodyPr>
          <a:lstStyle/>
          <a:p>
            <a:pPr marL="0" indent="0">
              <a:buNone/>
            </a:pPr>
            <a:r>
              <a:rPr lang="en-US" sz="2000" b="1" dirty="0" smtClean="0">
                <a:latin typeface="Times New Roman" panose="02020603050405020304" pitchFamily="18" charset="0"/>
                <a:cs typeface="Times New Roman" panose="02020603050405020304" pitchFamily="18" charset="0"/>
              </a:rPr>
              <a:t>Advantages </a:t>
            </a:r>
            <a:r>
              <a:rPr lang="en-US" sz="2000" b="1" dirty="0">
                <a:latin typeface="Times New Roman" panose="02020603050405020304" pitchFamily="18" charset="0"/>
                <a:cs typeface="Times New Roman" panose="02020603050405020304" pitchFamily="18" charset="0"/>
              </a:rPr>
              <a:t>of liquid fuels </a:t>
            </a:r>
            <a:endParaRPr lang="en-US" sz="20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They </a:t>
            </a:r>
            <a:r>
              <a:rPr lang="en-US" sz="2000" dirty="0">
                <a:latin typeface="Times New Roman" panose="02020603050405020304" pitchFamily="18" charset="0"/>
                <a:cs typeface="Times New Roman" panose="02020603050405020304" pitchFamily="18" charset="0"/>
              </a:rPr>
              <a:t>possess higher calorific value per unit mass than solid fuels.</a:t>
            </a:r>
          </a:p>
          <a:p>
            <a:pPr>
              <a:lnSpc>
                <a:spcPct val="10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They burn without forming dust, </a:t>
            </a:r>
            <a:r>
              <a:rPr lang="en-US" sz="2000" dirty="0" smtClean="0">
                <a:latin typeface="Times New Roman" panose="02020603050405020304" pitchFamily="18" charset="0"/>
                <a:cs typeface="Times New Roman" panose="02020603050405020304" pitchFamily="18" charset="0"/>
              </a:rPr>
              <a:t>ash </a:t>
            </a:r>
            <a:r>
              <a:rPr lang="en-US" sz="2000" dirty="0">
                <a:latin typeface="Times New Roman" panose="02020603050405020304" pitchFamily="18" charset="0"/>
                <a:cs typeface="Times New Roman" panose="02020603050405020304" pitchFamily="18" charset="0"/>
              </a:rPr>
              <a:t>etc.</a:t>
            </a:r>
          </a:p>
          <a:p>
            <a:pPr>
              <a:lnSpc>
                <a:spcPct val="100000"/>
              </a:lnSpc>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Their firing is easier and also fire can be extinguished easily by stopping the liquid fuel supply.</a:t>
            </a:r>
          </a:p>
          <a:p>
            <a:pPr>
              <a:lnSpc>
                <a:spcPct val="1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They are clean in use and economic in </a:t>
            </a:r>
            <a:r>
              <a:rPr lang="en-US" sz="2000" dirty="0" err="1" smtClean="0">
                <a:latin typeface="Times New Roman" panose="02020603050405020304" pitchFamily="18" charset="0"/>
                <a:cs typeface="Times New Roman" panose="02020603050405020304" pitchFamily="18" charset="0"/>
              </a:rPr>
              <a:t>labour</a:t>
            </a:r>
            <a:r>
              <a:rPr lang="en-US" sz="2000" dirty="0" smtClean="0">
                <a:latin typeface="Times New Roman" panose="02020603050405020304" pitchFamily="18" charset="0"/>
                <a:cs typeface="Times New Roman" panose="02020603050405020304" pitchFamily="18" charset="0"/>
              </a:rPr>
              <a:t>.</a:t>
            </a:r>
          </a:p>
          <a:p>
            <a:pPr>
              <a:lnSpc>
                <a:spcPct val="1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Loss of heat to chimney is very low due to greater cleanliness.</a:t>
            </a:r>
          </a:p>
          <a:p>
            <a:pPr>
              <a:lnSpc>
                <a:spcPct val="100000"/>
              </a:lnSpc>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They </a:t>
            </a:r>
            <a:r>
              <a:rPr lang="en-US" sz="2000" dirty="0">
                <a:latin typeface="Times New Roman" panose="02020603050405020304" pitchFamily="18" charset="0"/>
                <a:cs typeface="Times New Roman" panose="02020603050405020304" pitchFamily="18" charset="0"/>
              </a:rPr>
              <a:t>require less excess of air for complete combustion.</a:t>
            </a:r>
          </a:p>
          <a:p>
            <a:pPr marL="0" indent="0">
              <a:buNone/>
            </a:pPr>
            <a:r>
              <a:rPr lang="en-US" sz="2000" b="1" dirty="0" smtClean="0">
                <a:latin typeface="Times New Roman" panose="02020603050405020304" pitchFamily="18" charset="0"/>
                <a:cs typeface="Times New Roman" panose="02020603050405020304" pitchFamily="18" charset="0"/>
              </a:rPr>
              <a:t>Disadvantages </a:t>
            </a:r>
            <a:r>
              <a:rPr lang="en-US" sz="2000" b="1" dirty="0">
                <a:latin typeface="Times New Roman" panose="02020603050405020304" pitchFamily="18" charset="0"/>
                <a:cs typeface="Times New Roman" panose="02020603050405020304" pitchFamily="18" charset="0"/>
              </a:rPr>
              <a:t>of liquid fuels </a:t>
            </a:r>
            <a:endParaRPr lang="en-US"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 cost of liquid fuel is relatively much higher as compared to solid fuels.</a:t>
            </a: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Costly special storage tanks are required for storing liquid fuels.</a:t>
            </a:r>
          </a:p>
          <a:p>
            <a:pPr>
              <a:buFont typeface="Wingdings" panose="05000000000000000000" pitchFamily="2" charset="2"/>
              <a:buChar char="Ø"/>
            </a:pPr>
            <a:r>
              <a:rPr lang="en-US" sz="2000" dirty="0">
                <a:latin typeface="Times New Roman" panose="02020603050405020304" pitchFamily="18" charset="0"/>
                <a:cs typeface="Times New Roman" panose="02020603050405020304" pitchFamily="18" charset="0"/>
              </a:rPr>
              <a:t>There is greater risk of fire hazards, particularly in case of highly inflammable and volatile liquid fuels.</a:t>
            </a:r>
          </a:p>
          <a:p>
            <a:pPr marL="0"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3310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445</TotalTime>
  <Words>2174</Words>
  <Application>Microsoft Office PowerPoint</Application>
  <PresentationFormat>Custom</PresentationFormat>
  <Paragraphs>165</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 Plant Engineering</vt:lpstr>
      <vt:lpstr>Energy </vt:lpstr>
      <vt:lpstr>Conventional Energy Sources </vt:lpstr>
      <vt:lpstr>Conventional Energy Sources</vt:lpstr>
      <vt:lpstr>Nuclear Power</vt:lpstr>
      <vt:lpstr>Advantages and Disadvantages of Conventional Energy</vt:lpstr>
      <vt:lpstr>Fossil Fuels</vt:lpstr>
      <vt:lpstr>Solid Fuel</vt:lpstr>
      <vt:lpstr>Liquid Fuel</vt:lpstr>
      <vt:lpstr>Gaseous Fuel</vt:lpstr>
      <vt:lpstr>Renewable Energy Sources</vt:lpstr>
      <vt:lpstr>Wind Power</vt:lpstr>
      <vt:lpstr>Hydropower</vt:lpstr>
      <vt:lpstr>Solar Energy</vt:lpstr>
      <vt:lpstr>Biomass</vt:lpstr>
      <vt:lpstr>PowerPoint Presentation</vt:lpstr>
      <vt:lpstr>Biofuel</vt:lpstr>
      <vt:lpstr>Geothermal Energy</vt:lpstr>
      <vt:lpstr>Advantages of Renewable Energy Sources</vt:lpstr>
      <vt:lpstr>Disadvantages of Renewable Energy Sources</vt:lpstr>
      <vt:lpstr>Calorific Value of Fuel</vt:lpstr>
      <vt:lpstr>Calorific Value of Fuel</vt:lpstr>
      <vt:lpstr>Calorific Value of Fuel</vt:lpstr>
      <vt:lpstr>Higher Calorific Value of Fuel</vt:lpstr>
      <vt:lpstr>Lower Calorific Value of Fuel</vt:lpstr>
      <vt:lpstr>Practice Problem</vt:lpstr>
      <vt:lpstr>Practice Problem</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EEE</dc:creator>
  <cp:lastModifiedBy>Asus</cp:lastModifiedBy>
  <cp:revision>49</cp:revision>
  <dcterms:created xsi:type="dcterms:W3CDTF">2019-05-08T07:57:45Z</dcterms:created>
  <dcterms:modified xsi:type="dcterms:W3CDTF">2020-05-23T09:53:14Z</dcterms:modified>
</cp:coreProperties>
</file>