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2" r:id="rId17"/>
    <p:sldId id="270" r:id="rId18"/>
    <p:sldId id="273" r:id="rId19"/>
    <p:sldId id="275" r:id="rId20"/>
    <p:sldId id="274"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ACE14-25E8-4274-98DE-1385EF2E5EAA}" type="datetimeFigureOut">
              <a:rPr lang="en-GB" smtClean="0"/>
              <a:t>20/06/2019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BE0B2B-5044-45F0-B5C2-3EA2510EDF7B}" type="slidenum">
              <a:rPr lang="en-GB" smtClean="0"/>
              <a:t>‹#›</a:t>
            </a:fld>
            <a:endParaRPr lang="en-GB"/>
          </a:p>
        </p:txBody>
      </p:sp>
    </p:spTree>
    <p:extLst>
      <p:ext uri="{BB962C8B-B14F-4D97-AF65-F5344CB8AC3E}">
        <p14:creationId xmlns:p14="http://schemas.microsoft.com/office/powerpoint/2010/main" val="684067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3BE0B2B-5044-45F0-B5C2-3EA2510EDF7B}" type="slidenum">
              <a:rPr lang="en-GB" smtClean="0"/>
              <a:t>10</a:t>
            </a:fld>
            <a:endParaRPr lang="en-GB"/>
          </a:p>
        </p:txBody>
      </p:sp>
    </p:spTree>
    <p:extLst>
      <p:ext uri="{BB962C8B-B14F-4D97-AF65-F5344CB8AC3E}">
        <p14:creationId xmlns:p14="http://schemas.microsoft.com/office/powerpoint/2010/main" val="3717136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B9A809A-033D-402A-A917-3B20E054B282}"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9A809A-033D-402A-A917-3B20E054B2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9A809A-033D-402A-A917-3B20E054B2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9A809A-033D-402A-A917-3B20E054B2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9A809A-033D-402A-A917-3B20E054B282}"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9A809A-033D-402A-A917-3B20E054B2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B9A809A-033D-402A-A917-3B20E054B2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B9A809A-033D-402A-A917-3B20E054B2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B9A809A-033D-402A-A917-3B20E054B282}"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9A809A-033D-402A-A917-3B20E054B28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83CDB33-7BA6-44DB-92F8-1E416C3A4B85}" type="datetimeFigureOut">
              <a:rPr lang="en-US" smtClean="0"/>
              <a:pPr/>
              <a:t>6/20/2019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9A809A-033D-402A-A917-3B20E054B282}"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83CDB33-7BA6-44DB-92F8-1E416C3A4B85}" type="datetimeFigureOut">
              <a:rPr lang="en-US" smtClean="0"/>
              <a:pPr/>
              <a:t>6/20/2019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B9A809A-033D-402A-A917-3B20E054B282}"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file:///C:\Users\Administrator\Downloads\Work%20of%20Hydro%20electric%20power%20plant.mp4"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2002302"/>
          </a:xfrm>
        </p:spPr>
        <p:txBody>
          <a:bodyPr/>
          <a:lstStyle/>
          <a:p>
            <a:pPr algn="ctr"/>
            <a:r>
              <a:rPr lang="en-US" b="1" dirty="0" smtClean="0">
                <a:latin typeface="Times New Roman" pitchFamily="18" charset="0"/>
                <a:cs typeface="Times New Roman" pitchFamily="18" charset="0"/>
              </a:rPr>
              <a:t>Hydroelectric Power Plant</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1432560" y="2362200"/>
            <a:ext cx="7406640" cy="2667000"/>
          </a:xfrm>
        </p:spPr>
        <p:txBody>
          <a:bodyPr>
            <a:normAutofit/>
          </a:bodyPr>
          <a:lstStyle/>
          <a:p>
            <a:endParaRPr lang="en-US" dirty="0" smtClean="0"/>
          </a:p>
          <a:p>
            <a:pPr algn="ctr"/>
            <a:r>
              <a:rPr lang="en-US" sz="2400" dirty="0" smtClean="0">
                <a:latin typeface="Times New Roman" pitchFamily="18" charset="0"/>
                <a:cs typeface="Times New Roman" pitchFamily="18" charset="0"/>
              </a:rPr>
              <a:t>Prepared By-</a:t>
            </a:r>
          </a:p>
          <a:p>
            <a:pPr algn="ctr"/>
            <a:r>
              <a:rPr lang="en-US" sz="2400" dirty="0" err="1" smtClean="0">
                <a:latin typeface="Times New Roman" pitchFamily="18" charset="0"/>
                <a:cs typeface="Times New Roman" pitchFamily="18" charset="0"/>
              </a:rPr>
              <a:t>Nusrat</a:t>
            </a:r>
            <a:r>
              <a:rPr lang="en-US" sz="2400" dirty="0" smtClean="0">
                <a:latin typeface="Times New Roman" pitchFamily="18" charset="0"/>
                <a:cs typeface="Times New Roman" pitchFamily="18" charset="0"/>
              </a:rPr>
              <a:t> Chowdhury</a:t>
            </a:r>
          </a:p>
          <a:p>
            <a:pPr algn="ctr"/>
            <a:r>
              <a:rPr lang="en-US" sz="2400" dirty="0" smtClean="0">
                <a:latin typeface="Times New Roman" pitchFamily="18" charset="0"/>
                <a:cs typeface="Times New Roman" pitchFamily="18" charset="0"/>
              </a:rPr>
              <a:t>Dept. of Electrical &amp; Electronic Engineering (EEE)</a:t>
            </a:r>
          </a:p>
          <a:p>
            <a:pPr algn="ctr"/>
            <a:r>
              <a:rPr lang="en-US" sz="2400" dirty="0" smtClean="0">
                <a:latin typeface="Times New Roman" pitchFamily="18" charset="0"/>
                <a:cs typeface="Times New Roman" pitchFamily="18" charset="0"/>
              </a:rPr>
              <a:t>Daffodil International University (DIU)</a:t>
            </a:r>
          </a:p>
          <a:p>
            <a:pPr algn="ct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059374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371600" y="352567"/>
            <a:ext cx="7499350" cy="6477000"/>
          </a:xfrm>
        </p:spPr>
        <p:txBody>
          <a:bodyPr>
            <a:noAutofit/>
          </a:bodyPr>
          <a:lstStyle/>
          <a:p>
            <a:pPr algn="just"/>
            <a:r>
              <a:rPr lang="en-US" sz="2300" i="1" dirty="0" smtClean="0">
                <a:solidFill>
                  <a:srgbClr val="ED008D"/>
                </a:solidFill>
                <a:latin typeface="Times New Roman"/>
              </a:rPr>
              <a:t>Spillways</a:t>
            </a:r>
            <a:r>
              <a:rPr lang="en-US" sz="2300" dirty="0" smtClean="0">
                <a:solidFill>
                  <a:srgbClr val="ED008D"/>
                </a:solidFill>
                <a:latin typeface="Times New Roman"/>
              </a:rPr>
              <a:t>. </a:t>
            </a:r>
            <a:r>
              <a:rPr lang="en-US" sz="2300" dirty="0" smtClean="0">
                <a:solidFill>
                  <a:srgbClr val="231F20"/>
                </a:solidFill>
                <a:latin typeface="Times New Roman"/>
              </a:rPr>
              <a:t>There are times when the river flow exceeds the storage capacity of the reservoir. Such a situation arises during heavy rainfall in the catchment area. In order to discharge the surplus water from the storage reservoir into the river on the down-stream side of the dam, spillways are used. Spillways are constructed of concrete piers on the top of the dam. Gates are provided between these piers and surplus water is discharged over the crest of the dam by opening these gates.</a:t>
            </a:r>
          </a:p>
          <a:p>
            <a:pPr algn="just"/>
            <a:r>
              <a:rPr lang="en-US" sz="2300" b="1" dirty="0" smtClean="0">
                <a:solidFill>
                  <a:srgbClr val="ED008D"/>
                </a:solidFill>
                <a:latin typeface="Times New Roman"/>
              </a:rPr>
              <a:t> </a:t>
            </a:r>
            <a:r>
              <a:rPr lang="en-US" sz="2300" i="1" dirty="0" err="1" smtClean="0">
                <a:solidFill>
                  <a:srgbClr val="ED008D"/>
                </a:solidFill>
                <a:latin typeface="Times New Roman"/>
              </a:rPr>
              <a:t>Headworks</a:t>
            </a:r>
            <a:r>
              <a:rPr lang="en-US" sz="2300" dirty="0" smtClean="0">
                <a:solidFill>
                  <a:srgbClr val="ED008D"/>
                </a:solidFill>
                <a:latin typeface="Times New Roman"/>
              </a:rPr>
              <a:t>. </a:t>
            </a:r>
            <a:r>
              <a:rPr lang="en-US" sz="2300" dirty="0" smtClean="0">
                <a:solidFill>
                  <a:srgbClr val="231F20"/>
                </a:solidFill>
                <a:latin typeface="Times New Roman"/>
              </a:rPr>
              <a:t>The </a:t>
            </a:r>
            <a:r>
              <a:rPr lang="en-US" sz="2300" dirty="0" err="1" smtClean="0">
                <a:solidFill>
                  <a:srgbClr val="231F20"/>
                </a:solidFill>
                <a:latin typeface="Times New Roman"/>
              </a:rPr>
              <a:t>headworks</a:t>
            </a:r>
            <a:r>
              <a:rPr lang="en-US" sz="2300" dirty="0" smtClean="0">
                <a:solidFill>
                  <a:srgbClr val="231F20"/>
                </a:solidFill>
                <a:latin typeface="Times New Roman"/>
              </a:rPr>
              <a:t> consists of the diversion structures at the head of an intake. They generally include booms and racks for diverting floating debris, sluices for by-passing debris and sediments and valves for controlling the flow of water to the turbine. The flow of water into and through </a:t>
            </a:r>
            <a:r>
              <a:rPr lang="en-US" sz="2300" dirty="0" err="1" smtClean="0">
                <a:solidFill>
                  <a:srgbClr val="231F20"/>
                </a:solidFill>
                <a:latin typeface="Times New Roman"/>
              </a:rPr>
              <a:t>headworks</a:t>
            </a:r>
            <a:r>
              <a:rPr lang="en-US" sz="2300" dirty="0" smtClean="0">
                <a:solidFill>
                  <a:srgbClr val="231F20"/>
                </a:solidFill>
                <a:latin typeface="Times New Roman"/>
              </a:rPr>
              <a:t> should be as smooth as possible to avoid head loss and cavitation. For this purpose, it is necessary to avoid sharp corners and abrupt contractions or enlargements.</a:t>
            </a:r>
            <a:endParaRPr lang="en-US" sz="2300" dirty="0">
              <a:solidFill>
                <a:srgbClr val="231F20"/>
              </a:solidFill>
              <a:latin typeface="Times New Roman"/>
            </a:endParaRPr>
          </a:p>
        </p:txBody>
      </p:sp>
    </p:spTree>
    <p:extLst>
      <p:ext uri="{BB962C8B-B14F-4D97-AF65-F5344CB8AC3E}">
        <p14:creationId xmlns:p14="http://schemas.microsoft.com/office/powerpoint/2010/main" val="484236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fontScale="77500" lnSpcReduction="20000"/>
          </a:bodyPr>
          <a:lstStyle/>
          <a:p>
            <a:pPr marL="82296" indent="0" algn="just">
              <a:buNone/>
            </a:pPr>
            <a:r>
              <a:rPr lang="en-US" b="1" dirty="0" smtClean="0">
                <a:solidFill>
                  <a:srgbClr val="FF0000"/>
                </a:solidFill>
                <a:latin typeface="Times New Roman"/>
              </a:rPr>
              <a:t>Surge Tank: </a:t>
            </a:r>
            <a:r>
              <a:rPr lang="en-US" dirty="0" smtClean="0">
                <a:solidFill>
                  <a:srgbClr val="231F20"/>
                </a:solidFill>
                <a:latin typeface="Times New Roman"/>
              </a:rPr>
              <a:t>A </a:t>
            </a:r>
            <a:r>
              <a:rPr lang="en-US" dirty="0">
                <a:solidFill>
                  <a:srgbClr val="231F20"/>
                </a:solidFill>
                <a:latin typeface="Times New Roman"/>
              </a:rPr>
              <a:t>surge tank is a small </a:t>
            </a:r>
            <a:r>
              <a:rPr lang="en-US" dirty="0" smtClean="0">
                <a:solidFill>
                  <a:srgbClr val="231F20"/>
                </a:solidFill>
                <a:latin typeface="Times New Roman"/>
              </a:rPr>
              <a:t>reservoir or </a:t>
            </a:r>
            <a:r>
              <a:rPr lang="en-US" dirty="0">
                <a:solidFill>
                  <a:srgbClr val="231F20"/>
                </a:solidFill>
                <a:latin typeface="Times New Roman"/>
              </a:rPr>
              <a:t>tank (open at </a:t>
            </a:r>
            <a:r>
              <a:rPr lang="en-US" dirty="0" smtClean="0">
                <a:solidFill>
                  <a:srgbClr val="231F20"/>
                </a:solidFill>
                <a:latin typeface="Times New Roman"/>
              </a:rPr>
              <a:t>the top</a:t>
            </a:r>
            <a:r>
              <a:rPr lang="en-US" dirty="0">
                <a:solidFill>
                  <a:srgbClr val="231F20"/>
                </a:solidFill>
                <a:latin typeface="Times New Roman"/>
              </a:rPr>
              <a:t>) in which water </a:t>
            </a:r>
            <a:r>
              <a:rPr lang="en-US" dirty="0" smtClean="0">
                <a:solidFill>
                  <a:srgbClr val="231F20"/>
                </a:solidFill>
                <a:latin typeface="Times New Roman"/>
              </a:rPr>
              <a:t>level rises </a:t>
            </a:r>
            <a:r>
              <a:rPr lang="en-US" dirty="0">
                <a:solidFill>
                  <a:srgbClr val="231F20"/>
                </a:solidFill>
                <a:latin typeface="Times New Roman"/>
              </a:rPr>
              <a:t>or falls to reduce </a:t>
            </a:r>
            <a:r>
              <a:rPr lang="en-US" dirty="0" smtClean="0">
                <a:solidFill>
                  <a:srgbClr val="231F20"/>
                </a:solidFill>
                <a:latin typeface="Times New Roman"/>
              </a:rPr>
              <a:t>the pressure </a:t>
            </a:r>
            <a:r>
              <a:rPr lang="en-US" dirty="0">
                <a:solidFill>
                  <a:srgbClr val="231F20"/>
                </a:solidFill>
                <a:latin typeface="Times New Roman"/>
              </a:rPr>
              <a:t>swings in the </a:t>
            </a:r>
            <a:r>
              <a:rPr lang="en-US" dirty="0" smtClean="0">
                <a:solidFill>
                  <a:srgbClr val="231F20"/>
                </a:solidFill>
                <a:latin typeface="Times New Roman"/>
              </a:rPr>
              <a:t>conduit. A </a:t>
            </a:r>
            <a:r>
              <a:rPr lang="en-US" dirty="0">
                <a:solidFill>
                  <a:srgbClr val="231F20"/>
                </a:solidFill>
                <a:latin typeface="Times New Roman"/>
              </a:rPr>
              <a:t>surge tank is located </a:t>
            </a:r>
            <a:r>
              <a:rPr lang="en-US" dirty="0" smtClean="0">
                <a:solidFill>
                  <a:srgbClr val="231F20"/>
                </a:solidFill>
                <a:latin typeface="Times New Roman"/>
              </a:rPr>
              <a:t>near the </a:t>
            </a:r>
            <a:r>
              <a:rPr lang="en-US" dirty="0">
                <a:solidFill>
                  <a:srgbClr val="231F20"/>
                </a:solidFill>
                <a:latin typeface="Times New Roman"/>
              </a:rPr>
              <a:t>beginning of the </a:t>
            </a:r>
            <a:r>
              <a:rPr lang="en-US" dirty="0" smtClean="0">
                <a:solidFill>
                  <a:srgbClr val="231F20"/>
                </a:solidFill>
                <a:latin typeface="Times New Roman"/>
              </a:rPr>
              <a:t>conduit. When </a:t>
            </a:r>
            <a:r>
              <a:rPr lang="en-US" dirty="0">
                <a:solidFill>
                  <a:srgbClr val="231F20"/>
                </a:solidFill>
                <a:latin typeface="Times New Roman"/>
              </a:rPr>
              <a:t>the turbine is running at a steady load, there are no surges in the flow of water </a:t>
            </a:r>
            <a:r>
              <a:rPr lang="en-US" dirty="0" smtClean="0">
                <a:solidFill>
                  <a:srgbClr val="231F20"/>
                </a:solidFill>
                <a:latin typeface="Times New Roman"/>
              </a:rPr>
              <a:t>through the </a:t>
            </a:r>
            <a:r>
              <a:rPr lang="en-US" dirty="0">
                <a:solidFill>
                  <a:srgbClr val="231F20"/>
                </a:solidFill>
                <a:latin typeface="Times New Roman"/>
              </a:rPr>
              <a:t>conduit </a:t>
            </a:r>
            <a:r>
              <a:rPr lang="en-US" i="1" dirty="0">
                <a:solidFill>
                  <a:srgbClr val="231F20"/>
                </a:solidFill>
                <a:latin typeface="Times New Roman"/>
              </a:rPr>
              <a:t>i</a:t>
            </a:r>
            <a:r>
              <a:rPr lang="en-US" dirty="0">
                <a:solidFill>
                  <a:srgbClr val="231F20"/>
                </a:solidFill>
                <a:latin typeface="Times New Roman"/>
              </a:rPr>
              <a:t>.</a:t>
            </a:r>
            <a:r>
              <a:rPr lang="en-US" i="1" dirty="0">
                <a:solidFill>
                  <a:srgbClr val="231F20"/>
                </a:solidFill>
                <a:latin typeface="Times New Roman"/>
              </a:rPr>
              <a:t>e</a:t>
            </a:r>
            <a:r>
              <a:rPr lang="en-US" dirty="0">
                <a:solidFill>
                  <a:srgbClr val="231F20"/>
                </a:solidFill>
                <a:latin typeface="Times New Roman"/>
              </a:rPr>
              <a:t>., the quantity of water flowing in the conduit is just sufficient to meet </a:t>
            </a:r>
            <a:r>
              <a:rPr lang="en-US" dirty="0" smtClean="0">
                <a:solidFill>
                  <a:srgbClr val="231F20"/>
                </a:solidFill>
                <a:latin typeface="Times New Roman"/>
              </a:rPr>
              <a:t>the turbine </a:t>
            </a:r>
            <a:r>
              <a:rPr lang="en-US" dirty="0">
                <a:solidFill>
                  <a:srgbClr val="231F20"/>
                </a:solidFill>
                <a:latin typeface="Times New Roman"/>
              </a:rPr>
              <a:t>requirements. However, when the load on the turbine decreases, the governor </a:t>
            </a:r>
            <a:r>
              <a:rPr lang="en-US" dirty="0" smtClean="0">
                <a:solidFill>
                  <a:srgbClr val="231F20"/>
                </a:solidFill>
                <a:latin typeface="Times New Roman"/>
              </a:rPr>
              <a:t>closes the </a:t>
            </a:r>
            <a:r>
              <a:rPr lang="en-US" dirty="0">
                <a:solidFill>
                  <a:srgbClr val="231F20"/>
                </a:solidFill>
                <a:latin typeface="Times New Roman"/>
              </a:rPr>
              <a:t>gates of turbine, reducing water supply to the turbine. The excess water at the lower </a:t>
            </a:r>
            <a:r>
              <a:rPr lang="en-US" dirty="0" smtClean="0">
                <a:solidFill>
                  <a:srgbClr val="231F20"/>
                </a:solidFill>
                <a:latin typeface="Times New Roman"/>
              </a:rPr>
              <a:t>end of </a:t>
            </a:r>
            <a:r>
              <a:rPr lang="en-US" dirty="0">
                <a:solidFill>
                  <a:srgbClr val="231F20"/>
                </a:solidFill>
                <a:latin typeface="Times New Roman"/>
              </a:rPr>
              <a:t>the conduit rushes back to the surge tank and increases its water level. Thus the </a:t>
            </a:r>
            <a:r>
              <a:rPr lang="en-US" dirty="0" smtClean="0">
                <a:solidFill>
                  <a:srgbClr val="231F20"/>
                </a:solidFill>
                <a:latin typeface="Times New Roman"/>
              </a:rPr>
              <a:t>conduit is </a:t>
            </a:r>
            <a:r>
              <a:rPr lang="en-US" dirty="0">
                <a:solidFill>
                  <a:srgbClr val="231F20"/>
                </a:solidFill>
                <a:latin typeface="Times New Roman"/>
              </a:rPr>
              <a:t>prevented from bursting. On the other hand, when load on the turbine increases, </a:t>
            </a:r>
            <a:r>
              <a:rPr lang="en-US" dirty="0" smtClean="0">
                <a:solidFill>
                  <a:srgbClr val="231F20"/>
                </a:solidFill>
                <a:latin typeface="Times New Roman"/>
              </a:rPr>
              <a:t>additional water </a:t>
            </a:r>
            <a:r>
              <a:rPr lang="en-US" dirty="0">
                <a:solidFill>
                  <a:srgbClr val="231F20"/>
                </a:solidFill>
                <a:latin typeface="Times New Roman"/>
              </a:rPr>
              <a:t>is drawn from the surge tank to meet the increased load requirement. Hence, </a:t>
            </a:r>
            <a:r>
              <a:rPr lang="en-US" dirty="0" smtClean="0">
                <a:solidFill>
                  <a:srgbClr val="231F20"/>
                </a:solidFill>
                <a:latin typeface="Times New Roman"/>
              </a:rPr>
              <a:t>a surge </a:t>
            </a:r>
            <a:r>
              <a:rPr lang="en-US" dirty="0">
                <a:solidFill>
                  <a:srgbClr val="231F20"/>
                </a:solidFill>
                <a:latin typeface="Times New Roman"/>
              </a:rPr>
              <a:t>tank overcomes the abnormal pressure in the conduit when load on the turbine </a:t>
            </a:r>
            <a:r>
              <a:rPr lang="en-US" dirty="0" smtClean="0">
                <a:solidFill>
                  <a:srgbClr val="231F20"/>
                </a:solidFill>
                <a:latin typeface="Times New Roman"/>
              </a:rPr>
              <a:t>falls and </a:t>
            </a:r>
            <a:r>
              <a:rPr lang="en-US" dirty="0">
                <a:solidFill>
                  <a:srgbClr val="231F20"/>
                </a:solidFill>
                <a:latin typeface="Times New Roman"/>
              </a:rPr>
              <a:t>acts as a reservoir during increase of load on the turbine.</a:t>
            </a:r>
            <a:endParaRPr lang="en-US" dirty="0"/>
          </a:p>
        </p:txBody>
      </p:sp>
    </p:spTree>
    <p:extLst>
      <p:ext uri="{BB962C8B-B14F-4D97-AF65-F5344CB8AC3E}">
        <p14:creationId xmlns:p14="http://schemas.microsoft.com/office/powerpoint/2010/main" val="12256673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lstStyle/>
          <a:p>
            <a:pPr algn="just"/>
            <a:r>
              <a:rPr lang="en-US" i="1" dirty="0">
                <a:solidFill>
                  <a:srgbClr val="ED008D"/>
                </a:solidFill>
                <a:latin typeface="Times New Roman"/>
              </a:rPr>
              <a:t>Penstocks</a:t>
            </a:r>
            <a:r>
              <a:rPr lang="en-US" dirty="0">
                <a:solidFill>
                  <a:srgbClr val="ED008D"/>
                </a:solidFill>
                <a:latin typeface="Times New Roman"/>
              </a:rPr>
              <a:t>. </a:t>
            </a:r>
            <a:r>
              <a:rPr lang="en-US" dirty="0">
                <a:solidFill>
                  <a:srgbClr val="231F20"/>
                </a:solidFill>
                <a:latin typeface="Times New Roman"/>
              </a:rPr>
              <a:t>Penstocks are open or closed conduits which carry water to the turbines. </a:t>
            </a:r>
            <a:r>
              <a:rPr lang="en-US" dirty="0" smtClean="0">
                <a:solidFill>
                  <a:srgbClr val="231F20"/>
                </a:solidFill>
                <a:latin typeface="Times New Roman"/>
              </a:rPr>
              <a:t>They are </a:t>
            </a:r>
            <a:r>
              <a:rPr lang="en-US" dirty="0">
                <a:solidFill>
                  <a:srgbClr val="231F20"/>
                </a:solidFill>
                <a:latin typeface="Times New Roman"/>
              </a:rPr>
              <a:t>generally made of reinforced concrete or steel. Concrete penstocks are suitable for </a:t>
            </a:r>
            <a:r>
              <a:rPr lang="en-US" dirty="0" smtClean="0">
                <a:solidFill>
                  <a:srgbClr val="231F20"/>
                </a:solidFill>
                <a:latin typeface="Times New Roman"/>
              </a:rPr>
              <a:t>low heads </a:t>
            </a:r>
            <a:r>
              <a:rPr lang="en-US" dirty="0">
                <a:solidFill>
                  <a:srgbClr val="231F20"/>
                </a:solidFill>
                <a:latin typeface="Times New Roman"/>
              </a:rPr>
              <a:t>(&lt; 30 m) as greater pressure causes rapid deterioration of concrete. The steel </a:t>
            </a:r>
            <a:r>
              <a:rPr lang="en-US" dirty="0" smtClean="0">
                <a:solidFill>
                  <a:srgbClr val="231F20"/>
                </a:solidFill>
                <a:latin typeface="Times New Roman"/>
              </a:rPr>
              <a:t>penstocks can </a:t>
            </a:r>
            <a:r>
              <a:rPr lang="en-US" dirty="0">
                <a:solidFill>
                  <a:srgbClr val="231F20"/>
                </a:solidFill>
                <a:latin typeface="Times New Roman"/>
              </a:rPr>
              <a:t>be designed for any head; the thickness of the penstock increases with the head </a:t>
            </a:r>
            <a:r>
              <a:rPr lang="en-US" dirty="0" smtClean="0">
                <a:solidFill>
                  <a:srgbClr val="231F20"/>
                </a:solidFill>
                <a:latin typeface="Times New Roman"/>
              </a:rPr>
              <a:t>or working </a:t>
            </a:r>
            <a:r>
              <a:rPr lang="en-US" dirty="0">
                <a:solidFill>
                  <a:srgbClr val="231F20"/>
                </a:solidFill>
                <a:latin typeface="Times New Roman"/>
              </a:rPr>
              <a:t>pressure.</a:t>
            </a:r>
            <a:endParaRPr lang="en-US" dirty="0"/>
          </a:p>
        </p:txBody>
      </p:sp>
    </p:spTree>
    <p:extLst>
      <p:ext uri="{BB962C8B-B14F-4D97-AF65-F5344CB8AC3E}">
        <p14:creationId xmlns:p14="http://schemas.microsoft.com/office/powerpoint/2010/main" val="1225819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1676400" y="990600"/>
            <a:ext cx="6934199"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Continue…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solidFill>
                  <a:srgbClr val="231F20"/>
                </a:solidFill>
                <a:latin typeface="Times New Roman"/>
              </a:rPr>
              <a:t>Various devices such as automatic butterfly valve, air valve and surge tank </a:t>
            </a:r>
            <a:r>
              <a:rPr lang="en-US" dirty="0" smtClean="0">
                <a:solidFill>
                  <a:srgbClr val="231F20"/>
                </a:solidFill>
                <a:latin typeface="Times New Roman"/>
              </a:rPr>
              <a:t>are provided </a:t>
            </a:r>
            <a:r>
              <a:rPr lang="en-US" dirty="0">
                <a:solidFill>
                  <a:srgbClr val="231F20"/>
                </a:solidFill>
                <a:latin typeface="Times New Roman"/>
              </a:rPr>
              <a:t>for the protection of penstocks. </a:t>
            </a:r>
            <a:endParaRPr lang="en-US" dirty="0" smtClean="0">
              <a:solidFill>
                <a:srgbClr val="231F20"/>
              </a:solidFill>
              <a:latin typeface="Times New Roman"/>
            </a:endParaRPr>
          </a:p>
          <a:p>
            <a:pPr algn="just"/>
            <a:r>
              <a:rPr lang="en-US" dirty="0" smtClean="0">
                <a:solidFill>
                  <a:srgbClr val="231F20"/>
                </a:solidFill>
                <a:latin typeface="Times New Roman"/>
              </a:rPr>
              <a:t>Automatic </a:t>
            </a:r>
            <a:r>
              <a:rPr lang="en-US" dirty="0">
                <a:solidFill>
                  <a:srgbClr val="231F20"/>
                </a:solidFill>
                <a:latin typeface="Times New Roman"/>
              </a:rPr>
              <a:t>butterfly valve shuts off water flow through </a:t>
            </a:r>
            <a:r>
              <a:rPr lang="en-US" dirty="0" smtClean="0">
                <a:solidFill>
                  <a:srgbClr val="231F20"/>
                </a:solidFill>
                <a:latin typeface="Times New Roman"/>
              </a:rPr>
              <a:t>the penstock </a:t>
            </a:r>
            <a:r>
              <a:rPr lang="en-US" dirty="0">
                <a:solidFill>
                  <a:srgbClr val="231F20"/>
                </a:solidFill>
                <a:latin typeface="Times New Roman"/>
              </a:rPr>
              <a:t>promptly if it ruptures. </a:t>
            </a:r>
            <a:endParaRPr lang="en-US" dirty="0" smtClean="0">
              <a:solidFill>
                <a:srgbClr val="231F20"/>
              </a:solidFill>
              <a:latin typeface="Times New Roman"/>
            </a:endParaRPr>
          </a:p>
          <a:p>
            <a:pPr algn="just"/>
            <a:r>
              <a:rPr lang="en-US" dirty="0" smtClean="0">
                <a:solidFill>
                  <a:srgbClr val="231F20"/>
                </a:solidFill>
                <a:latin typeface="Times New Roman"/>
              </a:rPr>
              <a:t>Air </a:t>
            </a:r>
            <a:r>
              <a:rPr lang="en-US" dirty="0">
                <a:solidFill>
                  <a:srgbClr val="231F20"/>
                </a:solidFill>
                <a:latin typeface="Times New Roman"/>
              </a:rPr>
              <a:t>valve maintains the air pressure inside the penstock equal </a:t>
            </a:r>
            <a:r>
              <a:rPr lang="en-US" dirty="0" smtClean="0">
                <a:solidFill>
                  <a:srgbClr val="231F20"/>
                </a:solidFill>
                <a:latin typeface="Times New Roman"/>
              </a:rPr>
              <a:t>to outside </a:t>
            </a:r>
            <a:r>
              <a:rPr lang="en-US" dirty="0">
                <a:solidFill>
                  <a:srgbClr val="231F20"/>
                </a:solidFill>
                <a:latin typeface="Times New Roman"/>
              </a:rPr>
              <a:t>atmospheric pressure. </a:t>
            </a:r>
            <a:endParaRPr lang="en-US" dirty="0" smtClean="0">
              <a:solidFill>
                <a:srgbClr val="231F20"/>
              </a:solidFill>
              <a:latin typeface="Times New Roman"/>
            </a:endParaRPr>
          </a:p>
          <a:p>
            <a:pPr algn="just"/>
            <a:r>
              <a:rPr lang="en-US" dirty="0" smtClean="0">
                <a:solidFill>
                  <a:srgbClr val="231F20"/>
                </a:solidFill>
                <a:latin typeface="Times New Roman"/>
              </a:rPr>
              <a:t>When </a:t>
            </a:r>
            <a:r>
              <a:rPr lang="en-US" dirty="0">
                <a:solidFill>
                  <a:srgbClr val="231F20"/>
                </a:solidFill>
                <a:latin typeface="Times New Roman"/>
              </a:rPr>
              <a:t>water runs out of a penstock faster than it enters, a vacuum </a:t>
            </a:r>
            <a:r>
              <a:rPr lang="en-US" dirty="0" smtClean="0">
                <a:solidFill>
                  <a:srgbClr val="231F20"/>
                </a:solidFill>
                <a:latin typeface="Times New Roman"/>
              </a:rPr>
              <a:t>is created </a:t>
            </a:r>
            <a:r>
              <a:rPr lang="en-US" dirty="0">
                <a:solidFill>
                  <a:srgbClr val="231F20"/>
                </a:solidFill>
                <a:latin typeface="Times New Roman"/>
              </a:rPr>
              <a:t>which may cause the penstock to collapse. Under such situations, air valve opens and </a:t>
            </a:r>
            <a:r>
              <a:rPr lang="en-US" dirty="0" smtClean="0">
                <a:solidFill>
                  <a:srgbClr val="231F20"/>
                </a:solidFill>
                <a:latin typeface="Times New Roman"/>
              </a:rPr>
              <a:t>admits air </a:t>
            </a:r>
            <a:r>
              <a:rPr lang="en-US" dirty="0">
                <a:solidFill>
                  <a:srgbClr val="231F20"/>
                </a:solidFill>
                <a:latin typeface="Times New Roman"/>
              </a:rPr>
              <a:t>in the penstock to maintain inside air pressure equal to the outside air pressure.</a:t>
            </a:r>
            <a:endParaRPr lang="en-US" dirty="0"/>
          </a:p>
        </p:txBody>
      </p:sp>
    </p:spTree>
    <p:extLst>
      <p:ext uri="{BB962C8B-B14F-4D97-AF65-F5344CB8AC3E}">
        <p14:creationId xmlns:p14="http://schemas.microsoft.com/office/powerpoint/2010/main" val="2497915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fontScale="70000" lnSpcReduction="20000"/>
          </a:bodyPr>
          <a:lstStyle/>
          <a:p>
            <a:pPr marL="82296" indent="0">
              <a:buNone/>
            </a:pPr>
            <a:r>
              <a:rPr lang="en-US" b="1" dirty="0">
                <a:solidFill>
                  <a:srgbClr val="ED008D"/>
                </a:solidFill>
                <a:latin typeface="Times New Roman"/>
              </a:rPr>
              <a:t>Water turbines. </a:t>
            </a:r>
            <a:r>
              <a:rPr lang="en-US" dirty="0">
                <a:solidFill>
                  <a:srgbClr val="231F20"/>
                </a:solidFill>
                <a:latin typeface="Times New Roman"/>
              </a:rPr>
              <a:t>Water turbines are used to convert the energy of falling water into </a:t>
            </a:r>
            <a:r>
              <a:rPr lang="en-US" dirty="0" smtClean="0">
                <a:solidFill>
                  <a:srgbClr val="231F20"/>
                </a:solidFill>
                <a:latin typeface="Times New Roman"/>
              </a:rPr>
              <a:t>mechanical energy</a:t>
            </a:r>
            <a:r>
              <a:rPr lang="en-US" dirty="0">
                <a:solidFill>
                  <a:srgbClr val="231F20"/>
                </a:solidFill>
                <a:latin typeface="Times New Roman"/>
              </a:rPr>
              <a:t>. The principal types of water turbines are :</a:t>
            </a:r>
          </a:p>
          <a:p>
            <a:pPr marL="82296" indent="0">
              <a:buNone/>
            </a:pPr>
            <a:r>
              <a:rPr lang="en-US" b="1" dirty="0" smtClean="0">
                <a:solidFill>
                  <a:srgbClr val="ED008D"/>
                </a:solidFill>
                <a:latin typeface="Times New Roman"/>
              </a:rPr>
              <a:t>                            (</a:t>
            </a:r>
            <a:r>
              <a:rPr lang="en-US" b="1" i="1" dirty="0">
                <a:solidFill>
                  <a:srgbClr val="ED008D"/>
                </a:solidFill>
                <a:latin typeface="Times New Roman"/>
              </a:rPr>
              <a:t>i</a:t>
            </a:r>
            <a:r>
              <a:rPr lang="en-US" b="1" dirty="0">
                <a:solidFill>
                  <a:srgbClr val="ED008D"/>
                </a:solidFill>
                <a:latin typeface="Times New Roman"/>
              </a:rPr>
              <a:t>) </a:t>
            </a:r>
            <a:r>
              <a:rPr lang="en-US" dirty="0">
                <a:solidFill>
                  <a:srgbClr val="231F20"/>
                </a:solidFill>
                <a:latin typeface="Times New Roman"/>
              </a:rPr>
              <a:t>Impulse turbines </a:t>
            </a:r>
            <a:endParaRPr lang="en-US" dirty="0" smtClean="0">
              <a:solidFill>
                <a:srgbClr val="231F20"/>
              </a:solidFill>
              <a:latin typeface="Times New Roman"/>
            </a:endParaRPr>
          </a:p>
          <a:p>
            <a:pPr marL="82296" indent="0">
              <a:buNone/>
            </a:pPr>
            <a:r>
              <a:rPr lang="en-US" b="1" dirty="0">
                <a:solidFill>
                  <a:srgbClr val="231F20"/>
                </a:solidFill>
                <a:latin typeface="Times New Roman"/>
              </a:rPr>
              <a:t> </a:t>
            </a:r>
            <a:r>
              <a:rPr lang="en-US" b="1" dirty="0" smtClean="0">
                <a:solidFill>
                  <a:srgbClr val="231F20"/>
                </a:solidFill>
                <a:latin typeface="Times New Roman"/>
              </a:rPr>
              <a:t>                           </a:t>
            </a:r>
            <a:r>
              <a:rPr lang="en-US" b="1" dirty="0" smtClean="0">
                <a:solidFill>
                  <a:srgbClr val="ED008D"/>
                </a:solidFill>
                <a:latin typeface="Times New Roman"/>
              </a:rPr>
              <a:t>(</a:t>
            </a:r>
            <a:r>
              <a:rPr lang="en-US" b="1" i="1" dirty="0">
                <a:solidFill>
                  <a:srgbClr val="ED008D"/>
                </a:solidFill>
                <a:latin typeface="Times New Roman"/>
              </a:rPr>
              <a:t>ii</a:t>
            </a:r>
            <a:r>
              <a:rPr lang="en-US" b="1" dirty="0">
                <a:solidFill>
                  <a:srgbClr val="ED008D"/>
                </a:solidFill>
                <a:latin typeface="Times New Roman"/>
              </a:rPr>
              <a:t>) </a:t>
            </a:r>
            <a:r>
              <a:rPr lang="en-US" dirty="0">
                <a:solidFill>
                  <a:srgbClr val="231F20"/>
                </a:solidFill>
                <a:latin typeface="Times New Roman"/>
              </a:rPr>
              <a:t>Reaction turbines</a:t>
            </a:r>
          </a:p>
          <a:p>
            <a:pPr marL="653796" indent="-571500" algn="just">
              <a:buAutoNum type="romanLcParenBoth"/>
            </a:pPr>
            <a:r>
              <a:rPr lang="en-US" i="1" dirty="0" smtClean="0">
                <a:solidFill>
                  <a:srgbClr val="ED008D"/>
                </a:solidFill>
                <a:latin typeface="Times New Roman"/>
              </a:rPr>
              <a:t>Impulse </a:t>
            </a:r>
            <a:r>
              <a:rPr lang="en-US" i="1" dirty="0">
                <a:solidFill>
                  <a:srgbClr val="ED008D"/>
                </a:solidFill>
                <a:latin typeface="Times New Roman"/>
              </a:rPr>
              <a:t>turbines</a:t>
            </a:r>
            <a:r>
              <a:rPr lang="en-US" dirty="0">
                <a:solidFill>
                  <a:srgbClr val="ED008D"/>
                </a:solidFill>
                <a:latin typeface="Times New Roman"/>
              </a:rPr>
              <a:t>. </a:t>
            </a:r>
            <a:r>
              <a:rPr lang="en-US" dirty="0">
                <a:solidFill>
                  <a:srgbClr val="231F20"/>
                </a:solidFill>
                <a:latin typeface="Times New Roman"/>
              </a:rPr>
              <a:t>Such turbines are used for high heads. In an impulse turbine, the </a:t>
            </a:r>
            <a:r>
              <a:rPr lang="en-US" dirty="0" smtClean="0">
                <a:solidFill>
                  <a:srgbClr val="231F20"/>
                </a:solidFill>
                <a:latin typeface="Times New Roman"/>
              </a:rPr>
              <a:t>entire pressure </a:t>
            </a:r>
            <a:r>
              <a:rPr lang="en-US" dirty="0">
                <a:solidFill>
                  <a:srgbClr val="231F20"/>
                </a:solidFill>
                <a:latin typeface="Times New Roman"/>
              </a:rPr>
              <a:t>of water is converted into kinetic energy in </a:t>
            </a:r>
            <a:r>
              <a:rPr lang="en-US" dirty="0" smtClean="0">
                <a:solidFill>
                  <a:srgbClr val="231F20"/>
                </a:solidFill>
                <a:latin typeface="Times New Roman"/>
              </a:rPr>
              <a:t>a nozzle </a:t>
            </a:r>
            <a:r>
              <a:rPr lang="en-US" dirty="0">
                <a:solidFill>
                  <a:srgbClr val="231F20"/>
                </a:solidFill>
                <a:latin typeface="Times New Roman"/>
              </a:rPr>
              <a:t>and the velocity of the jet drives the wheel. </a:t>
            </a:r>
            <a:r>
              <a:rPr lang="en-US" dirty="0" smtClean="0">
                <a:solidFill>
                  <a:srgbClr val="231F20"/>
                </a:solidFill>
                <a:latin typeface="Times New Roman"/>
              </a:rPr>
              <a:t>The example </a:t>
            </a:r>
            <a:r>
              <a:rPr lang="en-US" dirty="0">
                <a:solidFill>
                  <a:srgbClr val="231F20"/>
                </a:solidFill>
                <a:latin typeface="Times New Roman"/>
              </a:rPr>
              <a:t>of this type of turbine is the </a:t>
            </a:r>
            <a:r>
              <a:rPr lang="en-US" dirty="0" err="1">
                <a:solidFill>
                  <a:srgbClr val="231F20"/>
                </a:solidFill>
                <a:latin typeface="Times New Roman"/>
              </a:rPr>
              <a:t>Pelton</a:t>
            </a:r>
            <a:r>
              <a:rPr lang="en-US" dirty="0">
                <a:solidFill>
                  <a:srgbClr val="231F20"/>
                </a:solidFill>
                <a:latin typeface="Times New Roman"/>
              </a:rPr>
              <a:t> wheel (</a:t>
            </a:r>
            <a:r>
              <a:rPr lang="en-US" dirty="0" smtClean="0">
                <a:solidFill>
                  <a:srgbClr val="231F20"/>
                </a:solidFill>
                <a:latin typeface="Times New Roman"/>
              </a:rPr>
              <a:t>See Fig</a:t>
            </a:r>
            <a:r>
              <a:rPr lang="en-US" dirty="0">
                <a:solidFill>
                  <a:srgbClr val="231F20"/>
                </a:solidFill>
                <a:latin typeface="Times New Roman"/>
              </a:rPr>
              <a:t>. 2.4). It consists of a wheel fitted with </a:t>
            </a:r>
            <a:r>
              <a:rPr lang="en-US" dirty="0" smtClean="0">
                <a:solidFill>
                  <a:srgbClr val="231F20"/>
                </a:solidFill>
                <a:latin typeface="Times New Roman"/>
              </a:rPr>
              <a:t>elliptical buckets </a:t>
            </a:r>
            <a:r>
              <a:rPr lang="en-US" dirty="0">
                <a:solidFill>
                  <a:srgbClr val="231F20"/>
                </a:solidFill>
                <a:latin typeface="Times New Roman"/>
              </a:rPr>
              <a:t>along its periphery. The force of water jet </a:t>
            </a:r>
            <a:r>
              <a:rPr lang="en-US" dirty="0" smtClean="0">
                <a:solidFill>
                  <a:srgbClr val="231F20"/>
                </a:solidFill>
                <a:latin typeface="Times New Roman"/>
              </a:rPr>
              <a:t>striking the </a:t>
            </a:r>
            <a:r>
              <a:rPr lang="en-US" dirty="0">
                <a:solidFill>
                  <a:srgbClr val="231F20"/>
                </a:solidFill>
                <a:latin typeface="Times New Roman"/>
              </a:rPr>
              <a:t>buckets on the wheel drives the turbine. </a:t>
            </a:r>
            <a:r>
              <a:rPr lang="en-US" dirty="0" smtClean="0">
                <a:solidFill>
                  <a:srgbClr val="231F20"/>
                </a:solidFill>
                <a:latin typeface="Times New Roman"/>
              </a:rPr>
              <a:t>The quantity </a:t>
            </a:r>
            <a:r>
              <a:rPr lang="en-US" dirty="0">
                <a:solidFill>
                  <a:srgbClr val="231F20"/>
                </a:solidFill>
                <a:latin typeface="Times New Roman"/>
              </a:rPr>
              <a:t>of water jet falling on the turbine is </a:t>
            </a:r>
            <a:r>
              <a:rPr lang="en-US" dirty="0" smtClean="0">
                <a:solidFill>
                  <a:srgbClr val="231F20"/>
                </a:solidFill>
                <a:latin typeface="Times New Roman"/>
              </a:rPr>
              <a:t>controlled by </a:t>
            </a:r>
            <a:r>
              <a:rPr lang="en-US" dirty="0">
                <a:solidFill>
                  <a:srgbClr val="231F20"/>
                </a:solidFill>
                <a:latin typeface="Times New Roman"/>
              </a:rPr>
              <a:t>means of a </a:t>
            </a:r>
            <a:r>
              <a:rPr lang="en-US" i="1" dirty="0">
                <a:solidFill>
                  <a:srgbClr val="231F20"/>
                </a:solidFill>
                <a:latin typeface="Times New Roman"/>
              </a:rPr>
              <a:t>needle </a:t>
            </a:r>
            <a:r>
              <a:rPr lang="en-US" dirty="0">
                <a:solidFill>
                  <a:srgbClr val="231F20"/>
                </a:solidFill>
                <a:latin typeface="Times New Roman"/>
              </a:rPr>
              <a:t>or </a:t>
            </a:r>
            <a:r>
              <a:rPr lang="en-US" i="1" dirty="0">
                <a:solidFill>
                  <a:srgbClr val="231F20"/>
                </a:solidFill>
                <a:latin typeface="Times New Roman"/>
              </a:rPr>
              <a:t>spear </a:t>
            </a:r>
            <a:r>
              <a:rPr lang="en-US" dirty="0">
                <a:solidFill>
                  <a:srgbClr val="231F20"/>
                </a:solidFill>
                <a:latin typeface="Times New Roman"/>
              </a:rPr>
              <a:t>(not shown in the </a:t>
            </a:r>
            <a:r>
              <a:rPr lang="en-US" dirty="0" smtClean="0">
                <a:solidFill>
                  <a:srgbClr val="231F20"/>
                </a:solidFill>
                <a:latin typeface="Times New Roman"/>
              </a:rPr>
              <a:t>figure) placed </a:t>
            </a:r>
            <a:r>
              <a:rPr lang="en-US" dirty="0">
                <a:solidFill>
                  <a:srgbClr val="231F20"/>
                </a:solidFill>
                <a:latin typeface="Times New Roman"/>
              </a:rPr>
              <a:t>in the tip of the nozzle. The movement </a:t>
            </a:r>
            <a:r>
              <a:rPr lang="en-US" dirty="0" smtClean="0">
                <a:solidFill>
                  <a:srgbClr val="231F20"/>
                </a:solidFill>
                <a:latin typeface="Times New Roman"/>
              </a:rPr>
              <a:t>of the </a:t>
            </a:r>
            <a:r>
              <a:rPr lang="en-US" dirty="0">
                <a:solidFill>
                  <a:srgbClr val="231F20"/>
                </a:solidFill>
                <a:latin typeface="Times New Roman"/>
              </a:rPr>
              <a:t>needle is controlled by the governor. If the load </a:t>
            </a:r>
            <a:r>
              <a:rPr lang="en-US" dirty="0" smtClean="0">
                <a:solidFill>
                  <a:srgbClr val="231F20"/>
                </a:solidFill>
                <a:latin typeface="Times New Roman"/>
              </a:rPr>
              <a:t>on the </a:t>
            </a:r>
            <a:r>
              <a:rPr lang="en-US" dirty="0">
                <a:solidFill>
                  <a:srgbClr val="231F20"/>
                </a:solidFill>
                <a:latin typeface="Times New Roman"/>
              </a:rPr>
              <a:t>turbine decreases, the governor pushes the </a:t>
            </a:r>
            <a:r>
              <a:rPr lang="en-US" dirty="0" smtClean="0">
                <a:solidFill>
                  <a:srgbClr val="231F20"/>
                </a:solidFill>
                <a:latin typeface="Times New Roman"/>
              </a:rPr>
              <a:t>needle into </a:t>
            </a:r>
            <a:r>
              <a:rPr lang="en-US" dirty="0">
                <a:solidFill>
                  <a:srgbClr val="231F20"/>
                </a:solidFill>
                <a:latin typeface="Times New Roman"/>
              </a:rPr>
              <a:t>the nozzle, thereby reducing the quantity of </a:t>
            </a:r>
            <a:r>
              <a:rPr lang="en-US" dirty="0" smtClean="0">
                <a:solidFill>
                  <a:srgbClr val="231F20"/>
                </a:solidFill>
                <a:latin typeface="Times New Roman"/>
              </a:rPr>
              <a:t>water striking </a:t>
            </a:r>
            <a:r>
              <a:rPr lang="en-US" dirty="0">
                <a:solidFill>
                  <a:srgbClr val="231F20"/>
                </a:solidFill>
                <a:latin typeface="Times New Roman"/>
              </a:rPr>
              <a:t>the buckets. Reverse action takes place if </a:t>
            </a:r>
            <a:r>
              <a:rPr lang="en-US" dirty="0" smtClean="0">
                <a:solidFill>
                  <a:srgbClr val="231F20"/>
                </a:solidFill>
                <a:latin typeface="Times New Roman"/>
              </a:rPr>
              <a:t>the load </a:t>
            </a:r>
            <a:r>
              <a:rPr lang="en-US" dirty="0">
                <a:solidFill>
                  <a:srgbClr val="231F20"/>
                </a:solidFill>
                <a:latin typeface="Times New Roman"/>
              </a:rPr>
              <a:t>on the turbine increases</a:t>
            </a:r>
            <a:r>
              <a:rPr lang="en-US" dirty="0" smtClean="0">
                <a:solidFill>
                  <a:srgbClr val="231F20"/>
                </a:solidFill>
                <a:latin typeface="Times New Roman"/>
              </a:rPr>
              <a:t>.</a:t>
            </a:r>
          </a:p>
        </p:txBody>
      </p:sp>
    </p:spTree>
    <p:extLst>
      <p:ext uri="{BB962C8B-B14F-4D97-AF65-F5344CB8AC3E}">
        <p14:creationId xmlns:p14="http://schemas.microsoft.com/office/powerpoint/2010/main" val="2371819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2362200" y="990600"/>
            <a:ext cx="5334000"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0"/>
            <a:ext cx="7866888" cy="5715000"/>
          </a:xfrm>
        </p:spPr>
        <p:txBody>
          <a:bodyPr>
            <a:noAutofit/>
          </a:bodyPr>
          <a:lstStyle/>
          <a:p>
            <a:pPr marL="82296" lvl="0" indent="0" algn="just">
              <a:buClr>
                <a:srgbClr val="3891A7"/>
              </a:buClr>
              <a:buNone/>
            </a:pPr>
            <a:r>
              <a:rPr lang="en-US" sz="2000" dirty="0">
                <a:solidFill>
                  <a:srgbClr val="ED008D"/>
                </a:solidFill>
                <a:latin typeface="Times New Roman" panose="02020603050405020304" pitchFamily="18" charset="0"/>
                <a:cs typeface="Times New Roman" panose="02020603050405020304" pitchFamily="18" charset="0"/>
              </a:rPr>
              <a:t>(</a:t>
            </a:r>
            <a:r>
              <a:rPr lang="en-US" sz="2000" i="1" dirty="0">
                <a:solidFill>
                  <a:srgbClr val="ED008D"/>
                </a:solidFill>
                <a:latin typeface="Times New Roman" panose="02020603050405020304" pitchFamily="18" charset="0"/>
                <a:cs typeface="Times New Roman" panose="02020603050405020304" pitchFamily="18" charset="0"/>
              </a:rPr>
              <a:t>ii</a:t>
            </a:r>
            <a:r>
              <a:rPr lang="en-US" sz="2000" dirty="0">
                <a:solidFill>
                  <a:srgbClr val="ED008D"/>
                </a:solidFill>
                <a:latin typeface="Times New Roman" panose="02020603050405020304" pitchFamily="18" charset="0"/>
                <a:cs typeface="Times New Roman" panose="02020603050405020304" pitchFamily="18" charset="0"/>
              </a:rPr>
              <a:t>) </a:t>
            </a:r>
            <a:r>
              <a:rPr lang="en-US" sz="2000" i="1" dirty="0">
                <a:solidFill>
                  <a:srgbClr val="ED008D"/>
                </a:solidFill>
                <a:latin typeface="Times New Roman" panose="02020603050405020304" pitchFamily="18" charset="0"/>
                <a:cs typeface="Times New Roman" panose="02020603050405020304" pitchFamily="18" charset="0"/>
              </a:rPr>
              <a:t>Reaction turbines</a:t>
            </a:r>
            <a:r>
              <a:rPr lang="en-US" sz="2000" dirty="0">
                <a:solidFill>
                  <a:srgbClr val="ED008D"/>
                </a:solidFill>
                <a:latin typeface="Times New Roman" panose="02020603050405020304" pitchFamily="18" charset="0"/>
                <a:cs typeface="Times New Roman" panose="02020603050405020304" pitchFamily="18" charset="0"/>
              </a:rPr>
              <a:t>. </a:t>
            </a:r>
            <a:r>
              <a:rPr lang="en-US" sz="2000" dirty="0">
                <a:solidFill>
                  <a:srgbClr val="231F20"/>
                </a:solidFill>
                <a:latin typeface="Times New Roman" panose="02020603050405020304" pitchFamily="18" charset="0"/>
                <a:cs typeface="Times New Roman" panose="02020603050405020304" pitchFamily="18" charset="0"/>
              </a:rPr>
              <a:t>Reaction turbines are used for low and medium heads. In a </a:t>
            </a:r>
            <a:r>
              <a:rPr lang="en-US" sz="2000" dirty="0" smtClean="0">
                <a:solidFill>
                  <a:srgbClr val="231F20"/>
                </a:solidFill>
                <a:latin typeface="Times New Roman" panose="02020603050405020304" pitchFamily="18" charset="0"/>
                <a:cs typeface="Times New Roman" panose="02020603050405020304" pitchFamily="18" charset="0"/>
              </a:rPr>
              <a:t>reaction turbine</a:t>
            </a:r>
            <a:r>
              <a:rPr lang="en-US" sz="2000" dirty="0">
                <a:solidFill>
                  <a:srgbClr val="231F20"/>
                </a:solidFill>
                <a:latin typeface="Times New Roman" panose="02020603050405020304" pitchFamily="18" charset="0"/>
                <a:cs typeface="Times New Roman" panose="02020603050405020304" pitchFamily="18" charset="0"/>
              </a:rPr>
              <a:t>, water enters the runner partly with pressure energy and partly with velocity head. The </a:t>
            </a:r>
            <a:r>
              <a:rPr lang="en-US" sz="2000" dirty="0" smtClean="0">
                <a:solidFill>
                  <a:srgbClr val="231F20"/>
                </a:solidFill>
                <a:latin typeface="Times New Roman" panose="02020603050405020304" pitchFamily="18" charset="0"/>
                <a:cs typeface="Times New Roman" panose="02020603050405020304" pitchFamily="18" charset="0"/>
              </a:rPr>
              <a:t>important types </a:t>
            </a:r>
            <a:r>
              <a:rPr lang="en-US" sz="2000" dirty="0">
                <a:solidFill>
                  <a:srgbClr val="231F20"/>
                </a:solidFill>
                <a:latin typeface="Times New Roman" panose="02020603050405020304" pitchFamily="18" charset="0"/>
                <a:cs typeface="Times New Roman" panose="02020603050405020304" pitchFamily="18" charset="0"/>
              </a:rPr>
              <a:t>of reaction turbines are :</a:t>
            </a:r>
          </a:p>
          <a:p>
            <a:pPr marL="82296" lvl="0" indent="0" algn="just">
              <a:buClr>
                <a:srgbClr val="3891A7"/>
              </a:buClr>
              <a:buNone/>
            </a:pPr>
            <a:r>
              <a:rPr lang="en-US" sz="2000" b="1" dirty="0" smtClean="0">
                <a:solidFill>
                  <a:srgbClr val="ED008D"/>
                </a:solidFill>
                <a:latin typeface="Times New Roman" panose="02020603050405020304" pitchFamily="18" charset="0"/>
                <a:cs typeface="Times New Roman" panose="02020603050405020304" pitchFamily="18" charset="0"/>
              </a:rPr>
              <a:t>                       (</a:t>
            </a:r>
            <a:r>
              <a:rPr lang="en-US" sz="2000" b="1" i="1" dirty="0">
                <a:solidFill>
                  <a:srgbClr val="ED008D"/>
                </a:solidFill>
                <a:latin typeface="Times New Roman" panose="02020603050405020304" pitchFamily="18" charset="0"/>
                <a:cs typeface="Times New Roman" panose="02020603050405020304" pitchFamily="18" charset="0"/>
              </a:rPr>
              <a:t>a</a:t>
            </a:r>
            <a:r>
              <a:rPr lang="en-US" sz="2000" b="1" dirty="0">
                <a:solidFill>
                  <a:srgbClr val="ED008D"/>
                </a:solidFill>
                <a:latin typeface="Times New Roman" panose="02020603050405020304" pitchFamily="18" charset="0"/>
                <a:cs typeface="Times New Roman" panose="02020603050405020304" pitchFamily="18" charset="0"/>
              </a:rPr>
              <a:t>) </a:t>
            </a:r>
            <a:r>
              <a:rPr lang="en-US" sz="2000" dirty="0">
                <a:solidFill>
                  <a:srgbClr val="231F20"/>
                </a:solidFill>
                <a:latin typeface="Times New Roman" panose="02020603050405020304" pitchFamily="18" charset="0"/>
                <a:cs typeface="Times New Roman" panose="02020603050405020304" pitchFamily="18" charset="0"/>
              </a:rPr>
              <a:t>Francis turbines </a:t>
            </a:r>
            <a:endParaRPr lang="en-US" sz="2000" dirty="0" smtClean="0">
              <a:solidFill>
                <a:srgbClr val="231F20"/>
              </a:solidFill>
              <a:latin typeface="Times New Roman" panose="02020603050405020304" pitchFamily="18" charset="0"/>
              <a:cs typeface="Times New Roman" panose="02020603050405020304" pitchFamily="18" charset="0"/>
            </a:endParaRPr>
          </a:p>
          <a:p>
            <a:pPr marL="82296" lvl="0" indent="0" algn="just">
              <a:buClr>
                <a:srgbClr val="3891A7"/>
              </a:buClr>
              <a:buNone/>
            </a:pPr>
            <a:r>
              <a:rPr lang="en-US" sz="2000" b="1" dirty="0">
                <a:solidFill>
                  <a:srgbClr val="231F20"/>
                </a:solidFill>
                <a:latin typeface="Times New Roman" panose="02020603050405020304" pitchFamily="18" charset="0"/>
                <a:cs typeface="Times New Roman" panose="02020603050405020304" pitchFamily="18" charset="0"/>
              </a:rPr>
              <a:t> </a:t>
            </a:r>
            <a:r>
              <a:rPr lang="en-US" sz="2000" b="1" dirty="0" smtClean="0">
                <a:solidFill>
                  <a:srgbClr val="231F20"/>
                </a:solidFill>
                <a:latin typeface="Times New Roman" panose="02020603050405020304" pitchFamily="18" charset="0"/>
                <a:cs typeface="Times New Roman" panose="02020603050405020304" pitchFamily="18" charset="0"/>
              </a:rPr>
              <a:t>                       </a:t>
            </a:r>
            <a:r>
              <a:rPr lang="en-US" sz="2000" b="1" dirty="0" smtClean="0">
                <a:solidFill>
                  <a:srgbClr val="ED008D"/>
                </a:solidFill>
                <a:latin typeface="Times New Roman" panose="02020603050405020304" pitchFamily="18" charset="0"/>
                <a:cs typeface="Times New Roman" panose="02020603050405020304" pitchFamily="18" charset="0"/>
              </a:rPr>
              <a:t>(</a:t>
            </a:r>
            <a:r>
              <a:rPr lang="en-US" sz="2000" b="1" i="1" dirty="0">
                <a:solidFill>
                  <a:srgbClr val="ED008D"/>
                </a:solidFill>
                <a:latin typeface="Times New Roman" panose="02020603050405020304" pitchFamily="18" charset="0"/>
                <a:cs typeface="Times New Roman" panose="02020603050405020304" pitchFamily="18" charset="0"/>
              </a:rPr>
              <a:t>b</a:t>
            </a:r>
            <a:r>
              <a:rPr lang="en-US" sz="2000" b="1" dirty="0">
                <a:solidFill>
                  <a:srgbClr val="ED008D"/>
                </a:solidFill>
                <a:latin typeface="Times New Roman" panose="02020603050405020304" pitchFamily="18" charset="0"/>
                <a:cs typeface="Times New Roman" panose="02020603050405020304" pitchFamily="18" charset="0"/>
              </a:rPr>
              <a:t>) </a:t>
            </a:r>
            <a:r>
              <a:rPr lang="en-US" sz="2000" dirty="0">
                <a:solidFill>
                  <a:srgbClr val="231F20"/>
                </a:solidFill>
                <a:latin typeface="Times New Roman" panose="02020603050405020304" pitchFamily="18" charset="0"/>
                <a:cs typeface="Times New Roman" panose="02020603050405020304" pitchFamily="18" charset="0"/>
              </a:rPr>
              <a:t>Kaplan turbines</a:t>
            </a:r>
          </a:p>
          <a:p>
            <a:pPr marL="82296" lvl="0" indent="0" algn="just">
              <a:buClr>
                <a:srgbClr val="3891A7"/>
              </a:buClr>
              <a:buNone/>
            </a:pPr>
            <a:r>
              <a:rPr lang="en-US" sz="2000" dirty="0">
                <a:solidFill>
                  <a:srgbClr val="FF0000"/>
                </a:solidFill>
                <a:latin typeface="Times New Roman" panose="02020603050405020304" pitchFamily="18" charset="0"/>
                <a:cs typeface="Times New Roman" panose="02020603050405020304" pitchFamily="18" charset="0"/>
              </a:rPr>
              <a:t>A Francis turbine </a:t>
            </a:r>
            <a:r>
              <a:rPr lang="en-US" sz="2000" dirty="0">
                <a:solidFill>
                  <a:srgbClr val="231F20"/>
                </a:solidFill>
                <a:latin typeface="Times New Roman" panose="02020603050405020304" pitchFamily="18" charset="0"/>
                <a:cs typeface="Times New Roman" panose="02020603050405020304" pitchFamily="18" charset="0"/>
              </a:rPr>
              <a:t>is used for low to medium heads. It consists of an outer ring of stationary </a:t>
            </a:r>
            <a:r>
              <a:rPr lang="en-US" sz="2000" dirty="0" smtClean="0">
                <a:solidFill>
                  <a:srgbClr val="231F20"/>
                </a:solidFill>
                <a:latin typeface="Times New Roman" panose="02020603050405020304" pitchFamily="18" charset="0"/>
                <a:cs typeface="Times New Roman" panose="02020603050405020304" pitchFamily="18" charset="0"/>
              </a:rPr>
              <a:t>guide blades </a:t>
            </a:r>
            <a:r>
              <a:rPr lang="en-US" sz="2000" dirty="0">
                <a:solidFill>
                  <a:srgbClr val="231F20"/>
                </a:solidFill>
                <a:latin typeface="Times New Roman" panose="02020603050405020304" pitchFamily="18" charset="0"/>
                <a:cs typeface="Times New Roman" panose="02020603050405020304" pitchFamily="18" charset="0"/>
              </a:rPr>
              <a:t>fixed to the turbine casing and an inner ring of rotating blades forming the runner. The </a:t>
            </a:r>
            <a:r>
              <a:rPr lang="en-US" sz="2000" dirty="0" smtClean="0">
                <a:solidFill>
                  <a:srgbClr val="231F20"/>
                </a:solidFill>
                <a:latin typeface="Times New Roman" panose="02020603050405020304" pitchFamily="18" charset="0"/>
                <a:cs typeface="Times New Roman" panose="02020603050405020304" pitchFamily="18" charset="0"/>
              </a:rPr>
              <a:t>guide blades </a:t>
            </a:r>
            <a:r>
              <a:rPr lang="en-US" sz="2000" dirty="0">
                <a:solidFill>
                  <a:srgbClr val="231F20"/>
                </a:solidFill>
                <a:latin typeface="Times New Roman" panose="02020603050405020304" pitchFamily="18" charset="0"/>
                <a:cs typeface="Times New Roman" panose="02020603050405020304" pitchFamily="18" charset="0"/>
              </a:rPr>
              <a:t>control the flow of water </a:t>
            </a:r>
            <a:r>
              <a:rPr lang="en-US" sz="2000" dirty="0" smtClean="0">
                <a:solidFill>
                  <a:srgbClr val="231F20"/>
                </a:solidFill>
                <a:latin typeface="Times New Roman" panose="02020603050405020304" pitchFamily="18" charset="0"/>
                <a:cs typeface="Times New Roman" panose="02020603050405020304" pitchFamily="18" charset="0"/>
              </a:rPr>
              <a:t>to the </a:t>
            </a:r>
            <a:r>
              <a:rPr lang="en-US" sz="2000" dirty="0">
                <a:solidFill>
                  <a:srgbClr val="231F20"/>
                </a:solidFill>
                <a:latin typeface="Times New Roman" panose="02020603050405020304" pitchFamily="18" charset="0"/>
                <a:cs typeface="Times New Roman" panose="02020603050405020304" pitchFamily="18" charset="0"/>
              </a:rPr>
              <a:t>turbine. Water flows </a:t>
            </a:r>
            <a:r>
              <a:rPr lang="en-US" sz="2000" dirty="0" smtClean="0">
                <a:solidFill>
                  <a:srgbClr val="231F20"/>
                </a:solidFill>
                <a:latin typeface="Times New Roman" panose="02020603050405020304" pitchFamily="18" charset="0"/>
                <a:cs typeface="Times New Roman" panose="02020603050405020304" pitchFamily="18" charset="0"/>
              </a:rPr>
              <a:t>radially inwards </a:t>
            </a:r>
            <a:r>
              <a:rPr lang="en-US" sz="2000" dirty="0">
                <a:solidFill>
                  <a:srgbClr val="231F20"/>
                </a:solidFill>
                <a:latin typeface="Times New Roman" panose="02020603050405020304" pitchFamily="18" charset="0"/>
                <a:cs typeface="Times New Roman" panose="02020603050405020304" pitchFamily="18" charset="0"/>
              </a:rPr>
              <a:t>and changes to a </a:t>
            </a:r>
            <a:r>
              <a:rPr lang="en-US" sz="2000" dirty="0" smtClean="0">
                <a:solidFill>
                  <a:srgbClr val="231F20"/>
                </a:solidFill>
                <a:latin typeface="Times New Roman" panose="02020603050405020304" pitchFamily="18" charset="0"/>
                <a:cs typeface="Times New Roman" panose="02020603050405020304" pitchFamily="18" charset="0"/>
              </a:rPr>
              <a:t>downward direction </a:t>
            </a:r>
            <a:r>
              <a:rPr lang="en-US" sz="2000" dirty="0">
                <a:solidFill>
                  <a:srgbClr val="231F20"/>
                </a:solidFill>
                <a:latin typeface="Times New Roman" panose="02020603050405020304" pitchFamily="18" charset="0"/>
                <a:cs typeface="Times New Roman" panose="02020603050405020304" pitchFamily="18" charset="0"/>
              </a:rPr>
              <a:t>while passing through </a:t>
            </a:r>
            <a:r>
              <a:rPr lang="en-US" sz="2000" dirty="0" smtClean="0">
                <a:solidFill>
                  <a:srgbClr val="231F20"/>
                </a:solidFill>
                <a:latin typeface="Times New Roman" panose="02020603050405020304" pitchFamily="18" charset="0"/>
                <a:cs typeface="Times New Roman" panose="02020603050405020304" pitchFamily="18" charset="0"/>
              </a:rPr>
              <a:t>the runner</a:t>
            </a:r>
            <a:r>
              <a:rPr lang="en-US" sz="2000" dirty="0">
                <a:solidFill>
                  <a:srgbClr val="231F20"/>
                </a:solidFill>
                <a:latin typeface="Times New Roman" panose="02020603050405020304" pitchFamily="18" charset="0"/>
                <a:cs typeface="Times New Roman" panose="02020603050405020304" pitchFamily="18" charset="0"/>
              </a:rPr>
              <a:t>. As the water passes </a:t>
            </a:r>
            <a:r>
              <a:rPr lang="en-US" sz="2000" dirty="0" smtClean="0">
                <a:solidFill>
                  <a:srgbClr val="231F20"/>
                </a:solidFill>
                <a:latin typeface="Times New Roman" panose="02020603050405020304" pitchFamily="18" charset="0"/>
                <a:cs typeface="Times New Roman" panose="02020603050405020304" pitchFamily="18" charset="0"/>
              </a:rPr>
              <a:t>over the </a:t>
            </a:r>
            <a:r>
              <a:rPr lang="en-US" sz="2000" dirty="0">
                <a:solidFill>
                  <a:srgbClr val="231F20"/>
                </a:solidFill>
                <a:latin typeface="Times New Roman" panose="02020603050405020304" pitchFamily="18" charset="0"/>
                <a:cs typeface="Times New Roman" panose="02020603050405020304" pitchFamily="18" charset="0"/>
              </a:rPr>
              <a:t>“rotating blades” of the </a:t>
            </a:r>
            <a:r>
              <a:rPr lang="en-US" sz="2000" dirty="0" smtClean="0">
                <a:solidFill>
                  <a:srgbClr val="231F20"/>
                </a:solidFill>
                <a:latin typeface="Times New Roman" panose="02020603050405020304" pitchFamily="18" charset="0"/>
                <a:cs typeface="Times New Roman" panose="02020603050405020304" pitchFamily="18" charset="0"/>
              </a:rPr>
              <a:t>runner, both </a:t>
            </a:r>
            <a:r>
              <a:rPr lang="en-US" sz="2000" dirty="0">
                <a:solidFill>
                  <a:srgbClr val="231F20"/>
                </a:solidFill>
                <a:latin typeface="Times New Roman" panose="02020603050405020304" pitchFamily="18" charset="0"/>
                <a:cs typeface="Times New Roman" panose="02020603050405020304" pitchFamily="18" charset="0"/>
              </a:rPr>
              <a:t>pressure and velocity of </a:t>
            </a:r>
            <a:r>
              <a:rPr lang="en-US" sz="2000" dirty="0" smtClean="0">
                <a:solidFill>
                  <a:srgbClr val="231F20"/>
                </a:solidFill>
                <a:latin typeface="Times New Roman" panose="02020603050405020304" pitchFamily="18" charset="0"/>
                <a:cs typeface="Times New Roman" panose="02020603050405020304" pitchFamily="18" charset="0"/>
              </a:rPr>
              <a:t>water are </a:t>
            </a:r>
            <a:r>
              <a:rPr lang="en-US" sz="2000" dirty="0">
                <a:solidFill>
                  <a:srgbClr val="231F20"/>
                </a:solidFill>
                <a:latin typeface="Times New Roman" panose="02020603050405020304" pitchFamily="18" charset="0"/>
                <a:cs typeface="Times New Roman" panose="02020603050405020304" pitchFamily="18" charset="0"/>
              </a:rPr>
              <a:t>reduced. This causes a </a:t>
            </a:r>
            <a:r>
              <a:rPr lang="en-US" sz="2000" dirty="0" smtClean="0">
                <a:solidFill>
                  <a:srgbClr val="231F20"/>
                </a:solidFill>
                <a:latin typeface="Times New Roman" panose="02020603050405020304" pitchFamily="18" charset="0"/>
                <a:cs typeface="Times New Roman" panose="02020603050405020304" pitchFamily="18" charset="0"/>
              </a:rPr>
              <a:t>reaction force </a:t>
            </a:r>
            <a:r>
              <a:rPr lang="en-US" sz="2000" dirty="0">
                <a:solidFill>
                  <a:srgbClr val="231F20"/>
                </a:solidFill>
                <a:latin typeface="Times New Roman" panose="02020603050405020304" pitchFamily="18" charset="0"/>
                <a:cs typeface="Times New Roman" panose="02020603050405020304" pitchFamily="18" charset="0"/>
              </a:rPr>
              <a:t>which drives the turbine.</a:t>
            </a:r>
          </a:p>
          <a:p>
            <a:pPr marL="82296" lvl="0" indent="0" algn="just">
              <a:buClr>
                <a:srgbClr val="3891A7"/>
              </a:buClr>
              <a:buNone/>
            </a:pPr>
            <a:r>
              <a:rPr lang="en-US" sz="2000" dirty="0">
                <a:solidFill>
                  <a:srgbClr val="FF0000"/>
                </a:solidFill>
                <a:latin typeface="Times New Roman" panose="02020603050405020304" pitchFamily="18" charset="0"/>
                <a:cs typeface="Times New Roman" panose="02020603050405020304" pitchFamily="18" charset="0"/>
              </a:rPr>
              <a:t>A Kaplan turbine</a:t>
            </a:r>
            <a:r>
              <a:rPr lang="en-US" sz="2000" dirty="0">
                <a:solidFill>
                  <a:srgbClr val="231F20"/>
                </a:solidFill>
                <a:latin typeface="Times New Roman" panose="02020603050405020304" pitchFamily="18" charset="0"/>
                <a:cs typeface="Times New Roman" panose="02020603050405020304" pitchFamily="18" charset="0"/>
              </a:rPr>
              <a:t> is used </a:t>
            </a:r>
            <a:r>
              <a:rPr lang="en-US" sz="2000" dirty="0" smtClean="0">
                <a:solidFill>
                  <a:srgbClr val="231F20"/>
                </a:solidFill>
                <a:latin typeface="Times New Roman" panose="02020603050405020304" pitchFamily="18" charset="0"/>
                <a:cs typeface="Times New Roman" panose="02020603050405020304" pitchFamily="18" charset="0"/>
              </a:rPr>
              <a:t>for low </a:t>
            </a:r>
            <a:r>
              <a:rPr lang="en-US" sz="2000" dirty="0">
                <a:solidFill>
                  <a:srgbClr val="231F20"/>
                </a:solidFill>
                <a:latin typeface="Times New Roman" panose="02020603050405020304" pitchFamily="18" charset="0"/>
                <a:cs typeface="Times New Roman" panose="02020603050405020304" pitchFamily="18" charset="0"/>
              </a:rPr>
              <a:t>heads and large quantities </a:t>
            </a:r>
            <a:r>
              <a:rPr lang="en-US" sz="2000" dirty="0" smtClean="0">
                <a:solidFill>
                  <a:srgbClr val="231F20"/>
                </a:solidFill>
                <a:latin typeface="Times New Roman" panose="02020603050405020304" pitchFamily="18" charset="0"/>
                <a:cs typeface="Times New Roman" panose="02020603050405020304" pitchFamily="18" charset="0"/>
              </a:rPr>
              <a:t>of water</a:t>
            </a:r>
            <a:r>
              <a:rPr lang="en-US" sz="2000" dirty="0">
                <a:solidFill>
                  <a:srgbClr val="231F20"/>
                </a:solidFill>
                <a:latin typeface="Times New Roman" panose="02020603050405020304" pitchFamily="18" charset="0"/>
                <a:cs typeface="Times New Roman" panose="02020603050405020304" pitchFamily="18" charset="0"/>
              </a:rPr>
              <a:t>. It is similar to Francis </a:t>
            </a:r>
            <a:r>
              <a:rPr lang="en-US" sz="2000" dirty="0" smtClean="0">
                <a:solidFill>
                  <a:srgbClr val="231F20"/>
                </a:solidFill>
                <a:latin typeface="Times New Roman" panose="02020603050405020304" pitchFamily="18" charset="0"/>
                <a:cs typeface="Times New Roman" panose="02020603050405020304" pitchFamily="18" charset="0"/>
              </a:rPr>
              <a:t>turbine except </a:t>
            </a:r>
            <a:r>
              <a:rPr lang="en-US" sz="2000" dirty="0">
                <a:solidFill>
                  <a:srgbClr val="231F20"/>
                </a:solidFill>
                <a:latin typeface="Times New Roman" panose="02020603050405020304" pitchFamily="18" charset="0"/>
                <a:cs typeface="Times New Roman" panose="02020603050405020304" pitchFamily="18" charset="0"/>
              </a:rPr>
              <a:t>that the runner </a:t>
            </a:r>
            <a:r>
              <a:rPr lang="en-US" sz="2000" dirty="0" smtClean="0">
                <a:solidFill>
                  <a:srgbClr val="231F20"/>
                </a:solidFill>
                <a:latin typeface="Times New Roman" panose="02020603050405020304" pitchFamily="18" charset="0"/>
                <a:cs typeface="Times New Roman" panose="02020603050405020304" pitchFamily="18" charset="0"/>
              </a:rPr>
              <a:t>of Kaplan </a:t>
            </a:r>
            <a:r>
              <a:rPr lang="en-US" sz="2000" dirty="0">
                <a:solidFill>
                  <a:srgbClr val="231F20"/>
                </a:solidFill>
                <a:latin typeface="Times New Roman" panose="02020603050405020304" pitchFamily="18" charset="0"/>
                <a:cs typeface="Times New Roman" panose="02020603050405020304" pitchFamily="18" charset="0"/>
              </a:rPr>
              <a:t>turbine receives water </a:t>
            </a:r>
            <a:r>
              <a:rPr lang="en-US" sz="2000" dirty="0" smtClean="0">
                <a:solidFill>
                  <a:srgbClr val="231F20"/>
                </a:solidFill>
                <a:latin typeface="Times New Roman" panose="02020603050405020304" pitchFamily="18" charset="0"/>
                <a:cs typeface="Times New Roman" panose="02020603050405020304" pitchFamily="18" charset="0"/>
              </a:rPr>
              <a:t>axially. Water </a:t>
            </a:r>
            <a:r>
              <a:rPr lang="en-US" sz="2000" dirty="0">
                <a:solidFill>
                  <a:srgbClr val="231F20"/>
                </a:solidFill>
                <a:latin typeface="Times New Roman" panose="02020603050405020304" pitchFamily="18" charset="0"/>
                <a:cs typeface="Times New Roman" panose="02020603050405020304" pitchFamily="18" charset="0"/>
              </a:rPr>
              <a:t>flows </a:t>
            </a:r>
            <a:r>
              <a:rPr lang="en-US" sz="2000" dirty="0" err="1">
                <a:solidFill>
                  <a:srgbClr val="231F20"/>
                </a:solidFill>
                <a:latin typeface="Times New Roman" panose="02020603050405020304" pitchFamily="18" charset="0"/>
                <a:cs typeface="Times New Roman" panose="02020603050405020304" pitchFamily="18" charset="0"/>
              </a:rPr>
              <a:t>radially</a:t>
            </a:r>
            <a:r>
              <a:rPr lang="en-US" sz="2000" dirty="0">
                <a:solidFill>
                  <a:srgbClr val="231F20"/>
                </a:solidFill>
                <a:latin typeface="Times New Roman" panose="02020603050405020304" pitchFamily="18" charset="0"/>
                <a:cs typeface="Times New Roman" panose="02020603050405020304" pitchFamily="18" charset="0"/>
              </a:rPr>
              <a:t> </a:t>
            </a:r>
            <a:r>
              <a:rPr lang="en-US" sz="2000" dirty="0" smtClean="0">
                <a:solidFill>
                  <a:srgbClr val="231F20"/>
                </a:solidFill>
                <a:latin typeface="Times New Roman" panose="02020603050405020304" pitchFamily="18" charset="0"/>
                <a:cs typeface="Times New Roman" panose="02020603050405020304" pitchFamily="18" charset="0"/>
              </a:rPr>
              <a:t>inwards. </a:t>
            </a:r>
            <a:r>
              <a:rPr lang="en-US" sz="2000" dirty="0" err="1">
                <a:solidFill>
                  <a:srgbClr val="231F20"/>
                </a:solidFill>
                <a:latin typeface="Times New Roman" panose="02020603050405020304" pitchFamily="18" charset="0"/>
                <a:cs typeface="Times New Roman" panose="02020603050405020304" pitchFamily="18" charset="0"/>
              </a:rPr>
              <a:t>Bhakra</a:t>
            </a:r>
            <a:r>
              <a:rPr lang="en-US" sz="2000" dirty="0">
                <a:solidFill>
                  <a:srgbClr val="231F20"/>
                </a:solidFill>
                <a:latin typeface="Times New Roman" panose="02020603050405020304" pitchFamily="18" charset="0"/>
                <a:cs typeface="Times New Roman" panose="02020603050405020304" pitchFamily="18" charset="0"/>
              </a:rPr>
              <a:t> </a:t>
            </a:r>
            <a:r>
              <a:rPr lang="en-US" sz="2000" dirty="0" smtClean="0">
                <a:solidFill>
                  <a:srgbClr val="231F20"/>
                </a:solidFill>
                <a:latin typeface="Times New Roman" panose="02020603050405020304" pitchFamily="18" charset="0"/>
                <a:cs typeface="Times New Roman" panose="02020603050405020304" pitchFamily="18" charset="0"/>
              </a:rPr>
              <a:t>Dam through </a:t>
            </a:r>
            <a:r>
              <a:rPr lang="en-US" sz="2000" dirty="0">
                <a:solidFill>
                  <a:srgbClr val="231F20"/>
                </a:solidFill>
                <a:latin typeface="Times New Roman" panose="02020603050405020304" pitchFamily="18" charset="0"/>
                <a:cs typeface="Times New Roman" panose="02020603050405020304" pitchFamily="18" charset="0"/>
              </a:rPr>
              <a:t>regulating gates all around the sides, changing direction in the runner to axial flow. </a:t>
            </a:r>
            <a:r>
              <a:rPr lang="en-US" sz="2000" dirty="0" smtClean="0">
                <a:solidFill>
                  <a:srgbClr val="231F20"/>
                </a:solidFill>
                <a:latin typeface="Times New Roman" panose="02020603050405020304" pitchFamily="18" charset="0"/>
                <a:cs typeface="Times New Roman" panose="02020603050405020304" pitchFamily="18" charset="0"/>
              </a:rPr>
              <a:t>This causes </a:t>
            </a:r>
            <a:r>
              <a:rPr lang="en-US" sz="2000" dirty="0">
                <a:solidFill>
                  <a:srgbClr val="231F20"/>
                </a:solidFill>
                <a:latin typeface="Times New Roman" panose="02020603050405020304" pitchFamily="18" charset="0"/>
                <a:cs typeface="Times New Roman" panose="02020603050405020304" pitchFamily="18" charset="0"/>
              </a:rPr>
              <a:t>a reaction force which drives the turbine.</a:t>
            </a:r>
          </a:p>
          <a:p>
            <a:pPr marL="82296" lvl="0" indent="0" algn="just">
              <a:buClr>
                <a:srgbClr val="3891A7"/>
              </a:buClr>
              <a:buNone/>
            </a:pPr>
            <a:r>
              <a:rPr lang="en-US" sz="2000" b="1" dirty="0">
                <a:solidFill>
                  <a:srgbClr val="ED008D"/>
                </a:solidFill>
                <a:latin typeface="Times New Roman" panose="02020603050405020304" pitchFamily="18" charset="0"/>
                <a:cs typeface="Times New Roman" panose="02020603050405020304" pitchFamily="18" charset="0"/>
              </a:rPr>
              <a:t>3. Electrical equipment. </a:t>
            </a:r>
            <a:r>
              <a:rPr lang="en-US" sz="2000" dirty="0">
                <a:solidFill>
                  <a:srgbClr val="231F20"/>
                </a:solidFill>
                <a:latin typeface="Times New Roman" panose="02020603050405020304" pitchFamily="18" charset="0"/>
                <a:cs typeface="Times New Roman" panose="02020603050405020304" pitchFamily="18" charset="0"/>
              </a:rPr>
              <a:t>The electrical equipment of a hydro-electric power station </a:t>
            </a:r>
            <a:r>
              <a:rPr lang="en-US" sz="2000" dirty="0" smtClean="0">
                <a:solidFill>
                  <a:srgbClr val="231F20"/>
                </a:solidFill>
                <a:latin typeface="Times New Roman" panose="02020603050405020304" pitchFamily="18" charset="0"/>
                <a:cs typeface="Times New Roman" panose="02020603050405020304" pitchFamily="18" charset="0"/>
              </a:rPr>
              <a:t>includes alternators</a:t>
            </a:r>
            <a:r>
              <a:rPr lang="en-US" sz="2000" dirty="0">
                <a:solidFill>
                  <a:srgbClr val="231F20"/>
                </a:solidFill>
                <a:latin typeface="Times New Roman" panose="02020603050405020304" pitchFamily="18" charset="0"/>
                <a:cs typeface="Times New Roman" panose="02020603050405020304" pitchFamily="18" charset="0"/>
              </a:rPr>
              <a:t>, transformers, circuit breakers and other switching and protective devices.</a:t>
            </a:r>
            <a:endParaRPr lang="en-US" sz="2000" dirty="0">
              <a:solidFill>
                <a:prstClr val="black"/>
              </a:solidFill>
              <a:latin typeface="Times New Roman" panose="02020603050405020304" pitchFamily="18" charset="0"/>
              <a:cs typeface="Times New Roman" panose="02020603050405020304" pitchFamily="18" charset="0"/>
            </a:endParaRPr>
          </a:p>
          <a:p>
            <a:endParaRPr lang="en-US" sz="1600" dirty="0"/>
          </a:p>
        </p:txBody>
      </p:sp>
    </p:spTree>
    <p:extLst>
      <p:ext uri="{BB962C8B-B14F-4D97-AF65-F5344CB8AC3E}">
        <p14:creationId xmlns:p14="http://schemas.microsoft.com/office/powerpoint/2010/main" val="4263606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981200" y="457200"/>
            <a:ext cx="6705600" cy="1143000"/>
          </a:xfrm>
        </p:spPr>
        <p:txBody>
          <a:bodyPr/>
          <a:lstStyle/>
          <a:p>
            <a:r>
              <a:rPr lang="en-US" dirty="0" smtClean="0"/>
              <a:t>Francis and Kaplan Turbine</a:t>
            </a:r>
            <a:endParaRPr lang="en-US" dirty="0"/>
          </a:p>
        </p:txBody>
      </p:sp>
      <p:pic>
        <p:nvPicPr>
          <p:cNvPr id="2050" name="Picture 2" descr="C:\Users\Administrator\Desktop\Francis_turbine.jpg"/>
          <p:cNvPicPr>
            <a:picLocks noGrp="1" noChangeAspect="1" noChangeArrowheads="1"/>
          </p:cNvPicPr>
          <p:nvPr>
            <p:ph idx="1"/>
          </p:nvPr>
        </p:nvPicPr>
        <p:blipFill>
          <a:blip r:embed="rId2"/>
          <a:srcRect/>
          <a:stretch>
            <a:fillRect/>
          </a:stretch>
        </p:blipFill>
        <p:spPr bwMode="auto">
          <a:xfrm>
            <a:off x="1752600" y="1905000"/>
            <a:ext cx="3124200" cy="3992880"/>
          </a:xfrm>
          <a:prstGeom prst="rect">
            <a:avLst/>
          </a:prstGeom>
          <a:noFill/>
        </p:spPr>
      </p:pic>
      <p:pic>
        <p:nvPicPr>
          <p:cNvPr id="2051" name="Picture 3" descr="C:\Users\Administrator\Desktop\images.jpg"/>
          <p:cNvPicPr>
            <a:picLocks noChangeAspect="1" noChangeArrowheads="1"/>
          </p:cNvPicPr>
          <p:nvPr/>
        </p:nvPicPr>
        <p:blipFill>
          <a:blip r:embed="rId3"/>
          <a:srcRect/>
          <a:stretch>
            <a:fillRect/>
          </a:stretch>
        </p:blipFill>
        <p:spPr bwMode="auto">
          <a:xfrm>
            <a:off x="5181600" y="1905000"/>
            <a:ext cx="3076575" cy="39624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err="1" smtClean="0"/>
              <a:t>Pelton</a:t>
            </a:r>
            <a:r>
              <a:rPr lang="en-GB" dirty="0" smtClean="0"/>
              <a:t> wheel</a:t>
            </a:r>
            <a:endParaRPr lang="en-GB" dirty="0"/>
          </a:p>
        </p:txBody>
      </p:sp>
      <p:pic>
        <p:nvPicPr>
          <p:cNvPr id="1026" name="Picture 2" descr="Image result for pelton wheel"/>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76103" y="1447800"/>
            <a:ext cx="3817344"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2596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a:bodyPr>
          <a:lstStyle/>
          <a:p>
            <a:pPr algn="ctr"/>
            <a:r>
              <a:rPr lang="en-US" sz="2800" b="1" dirty="0">
                <a:solidFill>
                  <a:srgbClr val="005AAB"/>
                </a:solidFill>
                <a:latin typeface="Times New Roman" pitchFamily="18" charset="0"/>
                <a:cs typeface="Times New Roman" pitchFamily="18" charset="0"/>
              </a:rPr>
              <a:t>Hydro-electric Power Station</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498080" cy="5334000"/>
          </a:xfrm>
        </p:spPr>
        <p:txBody>
          <a:bodyPr>
            <a:normAutofit fontScale="77500" lnSpcReduction="20000"/>
          </a:bodyPr>
          <a:lstStyle/>
          <a:p>
            <a:pPr marL="82296" indent="0" algn="just">
              <a:buNone/>
            </a:pPr>
            <a:r>
              <a:rPr lang="en-US" i="1" dirty="0">
                <a:solidFill>
                  <a:srgbClr val="231F20"/>
                </a:solidFill>
                <a:latin typeface="Times New Roman"/>
              </a:rPr>
              <a:t>A generating station which </a:t>
            </a:r>
            <a:r>
              <a:rPr lang="en-US" i="1" dirty="0" smtClean="0">
                <a:solidFill>
                  <a:srgbClr val="231F20"/>
                </a:solidFill>
                <a:latin typeface="Times New Roman"/>
              </a:rPr>
              <a:t>utilizes </a:t>
            </a:r>
            <a:r>
              <a:rPr lang="en-US" i="1" dirty="0">
                <a:solidFill>
                  <a:srgbClr val="231F20"/>
                </a:solidFill>
                <a:latin typeface="Times New Roman"/>
              </a:rPr>
              <a:t>the potential energy of water at a high level for the generation </a:t>
            </a:r>
            <a:r>
              <a:rPr lang="en-US" i="1" dirty="0" smtClean="0">
                <a:solidFill>
                  <a:srgbClr val="231F20"/>
                </a:solidFill>
                <a:latin typeface="Times New Roman"/>
              </a:rPr>
              <a:t>of electrical </a:t>
            </a:r>
            <a:r>
              <a:rPr lang="en-US" i="1" dirty="0">
                <a:solidFill>
                  <a:srgbClr val="231F20"/>
                </a:solidFill>
                <a:latin typeface="Times New Roman"/>
              </a:rPr>
              <a:t>energy is known as a </a:t>
            </a:r>
            <a:r>
              <a:rPr lang="en-US" b="1" dirty="0">
                <a:solidFill>
                  <a:srgbClr val="ED008D"/>
                </a:solidFill>
                <a:latin typeface="Times New Roman"/>
              </a:rPr>
              <a:t>hydro-electric power station</a:t>
            </a:r>
            <a:r>
              <a:rPr lang="en-US" b="1" dirty="0" smtClean="0">
                <a:solidFill>
                  <a:srgbClr val="ED008D"/>
                </a:solidFill>
                <a:latin typeface="Times New Roman"/>
              </a:rPr>
              <a:t>.</a:t>
            </a:r>
          </a:p>
          <a:p>
            <a:pPr algn="just"/>
            <a:r>
              <a:rPr lang="en-US" dirty="0">
                <a:solidFill>
                  <a:srgbClr val="231F20"/>
                </a:solidFill>
                <a:latin typeface="Times New Roman"/>
              </a:rPr>
              <a:t>Hydro-electric power stations are generally located in hilly areas where dams can be built </a:t>
            </a:r>
            <a:r>
              <a:rPr lang="en-US" dirty="0" smtClean="0">
                <a:solidFill>
                  <a:srgbClr val="231F20"/>
                </a:solidFill>
                <a:latin typeface="Times New Roman"/>
              </a:rPr>
              <a:t>conveniently and </a:t>
            </a:r>
            <a:r>
              <a:rPr lang="en-US" dirty="0">
                <a:solidFill>
                  <a:srgbClr val="231F20"/>
                </a:solidFill>
                <a:latin typeface="Times New Roman"/>
              </a:rPr>
              <a:t>large water reservoirs can be obtained</a:t>
            </a:r>
            <a:r>
              <a:rPr lang="en-US" dirty="0" smtClean="0">
                <a:solidFill>
                  <a:srgbClr val="231F20"/>
                </a:solidFill>
                <a:latin typeface="Times New Roman"/>
              </a:rPr>
              <a:t>.</a:t>
            </a:r>
          </a:p>
          <a:p>
            <a:pPr algn="just"/>
            <a:r>
              <a:rPr lang="en-US" dirty="0" smtClean="0">
                <a:solidFill>
                  <a:srgbClr val="231F20"/>
                </a:solidFill>
                <a:latin typeface="Times New Roman"/>
              </a:rPr>
              <a:t> </a:t>
            </a:r>
            <a:r>
              <a:rPr lang="en-US" dirty="0">
                <a:solidFill>
                  <a:srgbClr val="231F20"/>
                </a:solidFill>
                <a:latin typeface="Times New Roman"/>
              </a:rPr>
              <a:t>In a hydro-electric power station, water head </a:t>
            </a:r>
            <a:r>
              <a:rPr lang="en-US" dirty="0" smtClean="0">
                <a:solidFill>
                  <a:srgbClr val="231F20"/>
                </a:solidFill>
                <a:latin typeface="Times New Roman"/>
              </a:rPr>
              <a:t>is created </a:t>
            </a:r>
            <a:r>
              <a:rPr lang="en-US" dirty="0">
                <a:solidFill>
                  <a:srgbClr val="231F20"/>
                </a:solidFill>
                <a:latin typeface="Times New Roman"/>
              </a:rPr>
              <a:t>by constructing a dam across a river or lake. From the dam, water is led to a water turbine.</a:t>
            </a:r>
          </a:p>
          <a:p>
            <a:pPr algn="just"/>
            <a:r>
              <a:rPr lang="en-US" dirty="0">
                <a:solidFill>
                  <a:srgbClr val="231F20"/>
                </a:solidFill>
                <a:latin typeface="Times New Roman"/>
              </a:rPr>
              <a:t>The water turbine captures the energy in the falling water and changes the hydraulic energy (</a:t>
            </a:r>
            <a:r>
              <a:rPr lang="en-US" i="1" dirty="0" smtClean="0">
                <a:solidFill>
                  <a:srgbClr val="231F20"/>
                </a:solidFill>
                <a:latin typeface="Times New Roman"/>
              </a:rPr>
              <a:t>i</a:t>
            </a:r>
            <a:r>
              <a:rPr lang="en-US" dirty="0" smtClean="0">
                <a:solidFill>
                  <a:srgbClr val="231F20"/>
                </a:solidFill>
                <a:latin typeface="Times New Roman"/>
              </a:rPr>
              <a:t>.</a:t>
            </a:r>
            <a:r>
              <a:rPr lang="en-US" i="1" dirty="0" smtClean="0">
                <a:solidFill>
                  <a:srgbClr val="231F20"/>
                </a:solidFill>
                <a:latin typeface="Times New Roman"/>
              </a:rPr>
              <a:t>e</a:t>
            </a:r>
            <a:r>
              <a:rPr lang="en-US" dirty="0" smtClean="0">
                <a:solidFill>
                  <a:srgbClr val="231F20"/>
                </a:solidFill>
                <a:latin typeface="Times New Roman"/>
              </a:rPr>
              <a:t>. product </a:t>
            </a:r>
            <a:r>
              <a:rPr lang="en-US" dirty="0">
                <a:solidFill>
                  <a:srgbClr val="231F20"/>
                </a:solidFill>
                <a:latin typeface="Times New Roman"/>
              </a:rPr>
              <a:t>of head and flow of water) into mechanical energy at the turbine shaft. </a:t>
            </a:r>
            <a:endParaRPr lang="en-US" dirty="0" smtClean="0">
              <a:solidFill>
                <a:srgbClr val="231F20"/>
              </a:solidFill>
              <a:latin typeface="Times New Roman"/>
            </a:endParaRPr>
          </a:p>
          <a:p>
            <a:pPr algn="just"/>
            <a:r>
              <a:rPr lang="en-US" dirty="0" smtClean="0">
                <a:solidFill>
                  <a:srgbClr val="231F20"/>
                </a:solidFill>
                <a:latin typeface="Times New Roman"/>
              </a:rPr>
              <a:t>The </a:t>
            </a:r>
            <a:r>
              <a:rPr lang="en-US" dirty="0">
                <a:solidFill>
                  <a:srgbClr val="231F20"/>
                </a:solidFill>
                <a:latin typeface="Times New Roman"/>
              </a:rPr>
              <a:t>turbine drives </a:t>
            </a:r>
            <a:r>
              <a:rPr lang="en-US" dirty="0" smtClean="0">
                <a:solidFill>
                  <a:srgbClr val="231F20"/>
                </a:solidFill>
                <a:latin typeface="Times New Roman"/>
              </a:rPr>
              <a:t>the alternator </a:t>
            </a:r>
            <a:r>
              <a:rPr lang="en-US" dirty="0">
                <a:solidFill>
                  <a:srgbClr val="231F20"/>
                </a:solidFill>
                <a:latin typeface="Times New Roman"/>
              </a:rPr>
              <a:t>which converts mechanical energy into electrical energy.</a:t>
            </a:r>
            <a:endParaRPr lang="en-US" dirty="0"/>
          </a:p>
        </p:txBody>
      </p:sp>
    </p:spTree>
    <p:extLst>
      <p:ext uri="{BB962C8B-B14F-4D97-AF65-F5344CB8AC3E}">
        <p14:creationId xmlns:p14="http://schemas.microsoft.com/office/powerpoint/2010/main" val="2138995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Work of Hydro electric power plant.mp4">
            <a:hlinkClick r:id="" action="ppaction://media"/>
          </p:cNvPr>
          <p:cNvPicPr>
            <a:picLocks noGrp="1" noRot="1" noChangeAspect="1"/>
          </p:cNvPicPr>
          <p:nvPr>
            <p:ph idx="1"/>
            <a:videoFile r:link="rId1"/>
          </p:nvPr>
        </p:nvPicPr>
        <p:blipFill>
          <a:blip r:embed="rId3"/>
          <a:stretch>
            <a:fillRect/>
          </a:stretch>
        </p:blipFill>
        <p:spPr>
          <a:xfrm>
            <a:off x="2136775" y="1562100"/>
            <a:ext cx="6096000" cy="4572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498080" cy="2819400"/>
          </a:xfrm>
        </p:spPr>
        <p:txBody>
          <a:bodyPr>
            <a:noAutofit/>
          </a:bodyPr>
          <a:lstStyle/>
          <a:p>
            <a:pPr algn="just"/>
            <a:r>
              <a:rPr lang="en-GB" sz="3200" dirty="0">
                <a:latin typeface="Times New Roman" panose="02020603050405020304" pitchFamily="18" charset="0"/>
                <a:cs typeface="Times New Roman" panose="02020603050405020304" pitchFamily="18" charset="0"/>
              </a:rPr>
              <a:t>Example 2.6.  A hydro-electric generating station is supplied from a reservoir of </a:t>
            </a:r>
            <a:r>
              <a:rPr lang="en-GB" sz="3200" dirty="0" smtClean="0">
                <a:latin typeface="Times New Roman" panose="02020603050405020304" pitchFamily="18" charset="0"/>
                <a:cs typeface="Times New Roman" panose="02020603050405020304" pitchFamily="18" charset="0"/>
              </a:rPr>
              <a:t>capacity 5 </a:t>
            </a:r>
            <a:r>
              <a:rPr lang="en-GB" sz="3200" dirty="0">
                <a:latin typeface="Times New Roman" panose="02020603050405020304" pitchFamily="18" charset="0"/>
                <a:cs typeface="Times New Roman" panose="02020603050405020304" pitchFamily="18" charset="0"/>
              </a:rPr>
              <a:t>× 106 cubic metres at a head of 200 metres.  Find the total energy available in kWh if the overall efficiency is 75%. </a:t>
            </a:r>
          </a:p>
        </p:txBody>
      </p:sp>
    </p:spTree>
    <p:extLst>
      <p:ext uri="{BB962C8B-B14F-4D97-AF65-F5344CB8AC3E}">
        <p14:creationId xmlns:p14="http://schemas.microsoft.com/office/powerpoint/2010/main" val="89053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498080" cy="3505200"/>
          </a:xfrm>
        </p:spPr>
        <p:txBody>
          <a:bodyPr>
            <a:noAutofit/>
          </a:bodyPr>
          <a:lstStyle/>
          <a:p>
            <a:pPr algn="just"/>
            <a:r>
              <a:rPr lang="en-GB" sz="3200" dirty="0">
                <a:latin typeface="Times New Roman" panose="02020603050405020304" pitchFamily="18" charset="0"/>
                <a:cs typeface="Times New Roman" panose="02020603050405020304" pitchFamily="18" charset="0"/>
              </a:rPr>
              <a:t>Example 2.7.  It has been estimated that a minimum run off of approximately 94 m3/sec will be available at a hydraulic project with a head of 39 m.  Determine (</a:t>
            </a:r>
            <a:r>
              <a:rPr lang="en-GB" sz="3200" dirty="0" err="1">
                <a:latin typeface="Times New Roman" panose="02020603050405020304" pitchFamily="18" charset="0"/>
                <a:cs typeface="Times New Roman" panose="02020603050405020304" pitchFamily="18" charset="0"/>
              </a:rPr>
              <a:t>i</a:t>
            </a:r>
            <a:r>
              <a:rPr lang="en-GB" sz="3200" dirty="0">
                <a:latin typeface="Times New Roman" panose="02020603050405020304" pitchFamily="18" charset="0"/>
                <a:cs typeface="Times New Roman" panose="02020603050405020304" pitchFamily="18" charset="0"/>
              </a:rPr>
              <a:t>)  firm capacity (ii)  yearly gross output.  Assume the efficiency of the plant to be 80%. </a:t>
            </a:r>
          </a:p>
        </p:txBody>
      </p:sp>
    </p:spTree>
    <p:extLst>
      <p:ext uri="{BB962C8B-B14F-4D97-AF65-F5344CB8AC3E}">
        <p14:creationId xmlns:p14="http://schemas.microsoft.com/office/powerpoint/2010/main" val="1436244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7498080" cy="4800600"/>
          </a:xfrm>
        </p:spPr>
        <p:txBody>
          <a:bodyPr>
            <a:normAutofit/>
          </a:bodyPr>
          <a:lstStyle/>
          <a:p>
            <a:pPr algn="just"/>
            <a:r>
              <a:rPr lang="en-GB" sz="3600" dirty="0">
                <a:effectLst/>
                <a:latin typeface="Times New Roman" panose="02020603050405020304" pitchFamily="18" charset="0"/>
                <a:cs typeface="Times New Roman" panose="02020603050405020304" pitchFamily="18" charset="0"/>
              </a:rPr>
              <a:t>Example 2.8.  Water for a hydro-electric station is obtained from a reservoir with a head of 100 metres.  Calculate the electrical energy generated per hour per cubic metre of water if the hydraulic efficiency be 0·86 and electrical efficiency 0·92. </a:t>
            </a:r>
          </a:p>
        </p:txBody>
      </p:sp>
    </p:spTree>
    <p:extLst>
      <p:ext uri="{BB962C8B-B14F-4D97-AF65-F5344CB8AC3E}">
        <p14:creationId xmlns:p14="http://schemas.microsoft.com/office/powerpoint/2010/main" val="3126139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609600"/>
            <a:ext cx="7498080" cy="4800600"/>
          </a:xfrm>
        </p:spPr>
        <p:txBody>
          <a:bodyPr/>
          <a:lstStyle/>
          <a:p>
            <a:pPr marL="82296" indent="0" algn="just">
              <a:buNone/>
            </a:pPr>
            <a:r>
              <a:rPr lang="en-GB" dirty="0"/>
              <a:t>Example 2.9.  Calculate the average power in kW that can be generated in a hydro-electric project from the following data Catchment area = 5 × 109 m2 ; Mean head,  H = 30 m Annual rainfall, F = 1·25 m ;  Yield factor, K = 80 % Overall efficiency, η </a:t>
            </a:r>
            <a:r>
              <a:rPr lang="en-GB" dirty="0" err="1"/>
              <a:t>oveall</a:t>
            </a:r>
            <a:r>
              <a:rPr lang="en-GB" dirty="0"/>
              <a:t> = 70 % If the load factor is 40% , what is the rating of generators installed ?</a:t>
            </a:r>
          </a:p>
        </p:txBody>
      </p:sp>
    </p:spTree>
    <p:extLst>
      <p:ext uri="{BB962C8B-B14F-4D97-AF65-F5344CB8AC3E}">
        <p14:creationId xmlns:p14="http://schemas.microsoft.com/office/powerpoint/2010/main" val="422671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8153400" cy="6126162"/>
          </a:xfrm>
        </p:spPr>
        <p:txBody>
          <a:bodyPr>
            <a:normAutofit/>
          </a:bodyPr>
          <a:lstStyle/>
          <a:p>
            <a:pPr algn="just"/>
            <a:r>
              <a:rPr lang="en-GB" sz="3200" dirty="0">
                <a:effectLst/>
                <a:latin typeface="Times New Roman" panose="02020603050405020304" pitchFamily="18" charset="0"/>
                <a:cs typeface="Times New Roman" panose="02020603050405020304" pitchFamily="18" charset="0"/>
              </a:rPr>
              <a:t>Example 2.10.  A hydro-electric power station has a reservoir of area 2·4 square kilometres and capacity 5 × 106 m3.  The effective head of water is 100 metres.  The penstock, turbine and generation efficiencies are respectively 95%,90% and 85%. (</a:t>
            </a:r>
            <a:r>
              <a:rPr lang="en-GB" sz="3200" dirty="0" err="1">
                <a:effectLst/>
                <a:latin typeface="Times New Roman" panose="02020603050405020304" pitchFamily="18" charset="0"/>
                <a:cs typeface="Times New Roman" panose="02020603050405020304" pitchFamily="18" charset="0"/>
              </a:rPr>
              <a:t>i</a:t>
            </a:r>
            <a:r>
              <a:rPr lang="en-GB" sz="3200" dirty="0">
                <a:effectLst/>
                <a:latin typeface="Times New Roman" panose="02020603050405020304" pitchFamily="18" charset="0"/>
                <a:cs typeface="Times New Roman" panose="02020603050405020304" pitchFamily="18" charset="0"/>
              </a:rPr>
              <a:t>) Calculate the total electrical energy that can be generated from the power station. (ii) If a load of 15,000 kW has been supplied for 3 hours, find the fall in reservoir level. </a:t>
            </a:r>
          </a:p>
        </p:txBody>
      </p:sp>
    </p:spTree>
    <p:extLst>
      <p:ext uri="{BB962C8B-B14F-4D97-AF65-F5344CB8AC3E}">
        <p14:creationId xmlns:p14="http://schemas.microsoft.com/office/powerpoint/2010/main" val="3001032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762000"/>
            <a:ext cx="7498080" cy="4800600"/>
          </a:xfrm>
        </p:spPr>
        <p:txBody>
          <a:bodyPr>
            <a:normAutofit fontScale="77500" lnSpcReduction="20000"/>
          </a:bodyPr>
          <a:lstStyle/>
          <a:p>
            <a:pPr algn="just"/>
            <a:r>
              <a:rPr lang="en-GB" dirty="0"/>
              <a:t>Example 2.11.  A factory is located near a water fall where the usable head for power generation is 25 m.  The factory requires continuous power of 400 kW throughout the year.  The river flow in a year is (a) 10 m3/sec for 4 months, (b) 6 m3/sec for 2 months and (c) 1·5 m3/sec for 6 months. </a:t>
            </a:r>
            <a:endParaRPr lang="en-GB" dirty="0" smtClean="0"/>
          </a:p>
          <a:p>
            <a:pPr algn="just"/>
            <a:endParaRPr lang="en-GB" dirty="0" smtClean="0"/>
          </a:p>
          <a:p>
            <a:pPr algn="just"/>
            <a:r>
              <a:rPr lang="en-GB" dirty="0" smtClean="0"/>
              <a:t>(</a:t>
            </a:r>
            <a:r>
              <a:rPr lang="en-GB" dirty="0" err="1"/>
              <a:t>i</a:t>
            </a:r>
            <a:r>
              <a:rPr lang="en-GB" dirty="0"/>
              <a:t>) If the site is developed as a run-of-river type of plant, without storage, determine the standby capacity to be provided.  Assume that overall efficiency of the plant is 80%. </a:t>
            </a:r>
            <a:endParaRPr lang="en-GB" dirty="0" smtClean="0"/>
          </a:p>
          <a:p>
            <a:pPr algn="just"/>
            <a:r>
              <a:rPr lang="en-GB" dirty="0" smtClean="0"/>
              <a:t>(</a:t>
            </a:r>
            <a:r>
              <a:rPr lang="en-GB" dirty="0"/>
              <a:t>ii) If a reservoir is arranged upstream, will any standby unit be necessary ?  What will be the excess power available ? </a:t>
            </a:r>
            <a:endParaRPr lang="en-GB" dirty="0"/>
          </a:p>
        </p:txBody>
      </p:sp>
    </p:spTree>
    <p:extLst>
      <p:ext uri="{BB962C8B-B14F-4D97-AF65-F5344CB8AC3E}">
        <p14:creationId xmlns:p14="http://schemas.microsoft.com/office/powerpoint/2010/main" val="3120879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pPr algn="ctr"/>
            <a:r>
              <a:rPr lang="en-US" sz="2800" b="1" dirty="0" smtClean="0">
                <a:latin typeface="Times New Roman" pitchFamily="18" charset="0"/>
                <a:cs typeface="Times New Roman" pitchFamily="18" charset="0"/>
              </a:rPr>
              <a:t>Advantages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90600"/>
            <a:ext cx="7498080" cy="5257800"/>
          </a:xfrm>
        </p:spPr>
        <p:txBody>
          <a:bodyPr>
            <a:normAutofit fontScale="70000" lnSpcReduction="20000"/>
          </a:bodyPr>
          <a:lstStyle/>
          <a:p>
            <a:pPr marL="82296" indent="0" algn="just">
              <a:buNone/>
            </a:pPr>
            <a:r>
              <a:rPr lang="en-US" b="1" dirty="0">
                <a:solidFill>
                  <a:srgbClr val="ED008D"/>
                </a:solidFill>
                <a:latin typeface="Times New Roman"/>
              </a:rPr>
              <a:t>(</a:t>
            </a:r>
            <a:r>
              <a:rPr lang="en-US" b="1" i="1" dirty="0">
                <a:solidFill>
                  <a:srgbClr val="ED008D"/>
                </a:solidFill>
                <a:latin typeface="Times New Roman"/>
              </a:rPr>
              <a:t>i</a:t>
            </a:r>
            <a:r>
              <a:rPr lang="en-US" b="1" dirty="0">
                <a:solidFill>
                  <a:srgbClr val="ED008D"/>
                </a:solidFill>
                <a:latin typeface="Times New Roman"/>
              </a:rPr>
              <a:t>) </a:t>
            </a:r>
            <a:r>
              <a:rPr lang="en-US" dirty="0">
                <a:solidFill>
                  <a:srgbClr val="231F20"/>
                </a:solidFill>
                <a:latin typeface="Times New Roman"/>
              </a:rPr>
              <a:t>It requires no fuel as water is used for the generation of electrical energy.</a:t>
            </a:r>
          </a:p>
          <a:p>
            <a:pPr marL="82296" indent="0" algn="just">
              <a:buNone/>
            </a:pPr>
            <a:r>
              <a:rPr lang="en-US" b="1" dirty="0">
                <a:solidFill>
                  <a:srgbClr val="ED008D"/>
                </a:solidFill>
                <a:latin typeface="Times New Roman"/>
              </a:rPr>
              <a:t>(</a:t>
            </a:r>
            <a:r>
              <a:rPr lang="en-US" b="1" i="1" dirty="0">
                <a:solidFill>
                  <a:srgbClr val="ED008D"/>
                </a:solidFill>
                <a:latin typeface="Times New Roman"/>
              </a:rPr>
              <a:t>ii</a:t>
            </a:r>
            <a:r>
              <a:rPr lang="en-US" b="1" dirty="0">
                <a:solidFill>
                  <a:srgbClr val="ED008D"/>
                </a:solidFill>
                <a:latin typeface="Times New Roman"/>
              </a:rPr>
              <a:t>) </a:t>
            </a:r>
            <a:r>
              <a:rPr lang="en-US" dirty="0">
                <a:solidFill>
                  <a:srgbClr val="231F20"/>
                </a:solidFill>
                <a:latin typeface="Times New Roman"/>
              </a:rPr>
              <a:t>It is quite neat and clean as no smoke or ash is produced.</a:t>
            </a:r>
          </a:p>
          <a:p>
            <a:pPr marL="82296" indent="0" algn="just">
              <a:buNone/>
            </a:pPr>
            <a:r>
              <a:rPr lang="en-US" b="1" dirty="0">
                <a:solidFill>
                  <a:srgbClr val="ED008D"/>
                </a:solidFill>
                <a:latin typeface="Times New Roman"/>
              </a:rPr>
              <a:t>(</a:t>
            </a:r>
            <a:r>
              <a:rPr lang="en-US" b="1" i="1" dirty="0">
                <a:solidFill>
                  <a:srgbClr val="ED008D"/>
                </a:solidFill>
                <a:latin typeface="Times New Roman"/>
              </a:rPr>
              <a:t>iii</a:t>
            </a:r>
            <a:r>
              <a:rPr lang="en-US" b="1" dirty="0">
                <a:solidFill>
                  <a:srgbClr val="ED008D"/>
                </a:solidFill>
                <a:latin typeface="Times New Roman"/>
              </a:rPr>
              <a:t>) </a:t>
            </a:r>
            <a:r>
              <a:rPr lang="en-US" dirty="0">
                <a:solidFill>
                  <a:srgbClr val="231F20"/>
                </a:solidFill>
                <a:latin typeface="Times New Roman"/>
              </a:rPr>
              <a:t>It requires very small running charges because water is the source of energy which is </a:t>
            </a:r>
            <a:r>
              <a:rPr lang="en-US" dirty="0" smtClean="0">
                <a:solidFill>
                  <a:srgbClr val="231F20"/>
                </a:solidFill>
                <a:latin typeface="Times New Roman"/>
              </a:rPr>
              <a:t>available free </a:t>
            </a:r>
            <a:r>
              <a:rPr lang="en-US" dirty="0">
                <a:solidFill>
                  <a:srgbClr val="231F20"/>
                </a:solidFill>
                <a:latin typeface="Times New Roman"/>
              </a:rPr>
              <a:t>of cost</a:t>
            </a:r>
            <a:r>
              <a:rPr lang="en-US" dirty="0" smtClean="0">
                <a:solidFill>
                  <a:srgbClr val="231F20"/>
                </a:solidFill>
                <a:latin typeface="Times New Roman"/>
              </a:rPr>
              <a:t>.</a:t>
            </a:r>
          </a:p>
          <a:p>
            <a:pPr marL="82296" indent="0" algn="just">
              <a:buNone/>
            </a:pPr>
            <a:r>
              <a:rPr lang="en-US" b="1" dirty="0" smtClean="0">
                <a:solidFill>
                  <a:srgbClr val="ED008D"/>
                </a:solidFill>
                <a:latin typeface="Times New Roman"/>
              </a:rPr>
              <a:t>(</a:t>
            </a:r>
            <a:r>
              <a:rPr lang="en-US" b="1" i="1" dirty="0">
                <a:solidFill>
                  <a:srgbClr val="ED008D"/>
                </a:solidFill>
                <a:latin typeface="Times New Roman"/>
              </a:rPr>
              <a:t>iv</a:t>
            </a:r>
            <a:r>
              <a:rPr lang="en-US" b="1" dirty="0">
                <a:solidFill>
                  <a:srgbClr val="ED008D"/>
                </a:solidFill>
                <a:latin typeface="Times New Roman"/>
              </a:rPr>
              <a:t>) </a:t>
            </a:r>
            <a:r>
              <a:rPr lang="en-US" dirty="0">
                <a:solidFill>
                  <a:srgbClr val="231F20"/>
                </a:solidFill>
                <a:latin typeface="Times New Roman"/>
              </a:rPr>
              <a:t>It is comparatively simple in construction and requires less maintenance.</a:t>
            </a:r>
          </a:p>
          <a:p>
            <a:pPr marL="82296" indent="0" algn="just">
              <a:buNone/>
            </a:pPr>
            <a:r>
              <a:rPr lang="en-US" b="1" dirty="0">
                <a:solidFill>
                  <a:srgbClr val="ED008D"/>
                </a:solidFill>
                <a:latin typeface="Times New Roman"/>
              </a:rPr>
              <a:t>(</a:t>
            </a:r>
            <a:r>
              <a:rPr lang="en-US" b="1" i="1" dirty="0">
                <a:solidFill>
                  <a:srgbClr val="ED008D"/>
                </a:solidFill>
                <a:latin typeface="Times New Roman"/>
              </a:rPr>
              <a:t>v</a:t>
            </a:r>
            <a:r>
              <a:rPr lang="en-US" b="1" dirty="0">
                <a:solidFill>
                  <a:srgbClr val="ED008D"/>
                </a:solidFill>
                <a:latin typeface="Times New Roman"/>
              </a:rPr>
              <a:t>) </a:t>
            </a:r>
            <a:r>
              <a:rPr lang="en-US" dirty="0">
                <a:solidFill>
                  <a:srgbClr val="231F20"/>
                </a:solidFill>
                <a:latin typeface="Times New Roman"/>
              </a:rPr>
              <a:t>It does not require a long starting time like a steam power station. In fact, such plants can </a:t>
            </a:r>
            <a:r>
              <a:rPr lang="en-US" dirty="0" smtClean="0">
                <a:solidFill>
                  <a:srgbClr val="231F20"/>
                </a:solidFill>
                <a:latin typeface="Times New Roman"/>
              </a:rPr>
              <a:t>be put </a:t>
            </a:r>
            <a:r>
              <a:rPr lang="en-US" dirty="0">
                <a:solidFill>
                  <a:srgbClr val="231F20"/>
                </a:solidFill>
                <a:latin typeface="Times New Roman"/>
              </a:rPr>
              <a:t>into service instantly.</a:t>
            </a:r>
          </a:p>
          <a:p>
            <a:pPr marL="82296" indent="0" algn="just">
              <a:buNone/>
            </a:pPr>
            <a:r>
              <a:rPr lang="en-US" b="1" dirty="0">
                <a:solidFill>
                  <a:srgbClr val="ED008D"/>
                </a:solidFill>
                <a:latin typeface="Times New Roman"/>
              </a:rPr>
              <a:t>(</a:t>
            </a:r>
            <a:r>
              <a:rPr lang="en-US" b="1" i="1" dirty="0">
                <a:solidFill>
                  <a:srgbClr val="ED008D"/>
                </a:solidFill>
                <a:latin typeface="Times New Roman"/>
              </a:rPr>
              <a:t>vi</a:t>
            </a:r>
            <a:r>
              <a:rPr lang="en-US" b="1" dirty="0">
                <a:solidFill>
                  <a:srgbClr val="ED008D"/>
                </a:solidFill>
                <a:latin typeface="Times New Roman"/>
              </a:rPr>
              <a:t>) </a:t>
            </a:r>
            <a:r>
              <a:rPr lang="en-US" dirty="0">
                <a:solidFill>
                  <a:srgbClr val="231F20"/>
                </a:solidFill>
                <a:latin typeface="Times New Roman"/>
              </a:rPr>
              <a:t>It is robust and has a longer life.</a:t>
            </a:r>
          </a:p>
          <a:p>
            <a:pPr marL="82296" indent="0" algn="just">
              <a:buNone/>
            </a:pPr>
            <a:r>
              <a:rPr lang="en-US" b="1" dirty="0">
                <a:solidFill>
                  <a:srgbClr val="ED008D"/>
                </a:solidFill>
                <a:latin typeface="Times New Roman"/>
              </a:rPr>
              <a:t>(</a:t>
            </a:r>
            <a:r>
              <a:rPr lang="en-US" b="1" i="1" dirty="0">
                <a:solidFill>
                  <a:srgbClr val="ED008D"/>
                </a:solidFill>
                <a:latin typeface="Times New Roman"/>
              </a:rPr>
              <a:t>vii</a:t>
            </a:r>
            <a:r>
              <a:rPr lang="en-US" b="1" dirty="0">
                <a:solidFill>
                  <a:srgbClr val="ED008D"/>
                </a:solidFill>
                <a:latin typeface="Times New Roman"/>
              </a:rPr>
              <a:t>) </a:t>
            </a:r>
            <a:r>
              <a:rPr lang="en-US" dirty="0">
                <a:solidFill>
                  <a:srgbClr val="231F20"/>
                </a:solidFill>
                <a:latin typeface="Times New Roman"/>
              </a:rPr>
              <a:t>Such plants serve many purposes. In addition to the generation of electrical energy, </a:t>
            </a:r>
            <a:r>
              <a:rPr lang="en-US" dirty="0" smtClean="0">
                <a:solidFill>
                  <a:srgbClr val="231F20"/>
                </a:solidFill>
                <a:latin typeface="Times New Roman"/>
              </a:rPr>
              <a:t>they also </a:t>
            </a:r>
            <a:r>
              <a:rPr lang="en-US" dirty="0">
                <a:solidFill>
                  <a:srgbClr val="231F20"/>
                </a:solidFill>
                <a:latin typeface="Times New Roman"/>
              </a:rPr>
              <a:t>help in irrigation and controlling floods</a:t>
            </a:r>
            <a:r>
              <a:rPr lang="en-US" dirty="0" smtClean="0">
                <a:solidFill>
                  <a:srgbClr val="231F20"/>
                </a:solidFill>
                <a:latin typeface="Times New Roman"/>
              </a:rPr>
              <a:t>.</a:t>
            </a:r>
          </a:p>
          <a:p>
            <a:pPr marL="82296" indent="0" algn="just">
              <a:buNone/>
            </a:pPr>
            <a:r>
              <a:rPr lang="en-US" b="1" dirty="0" smtClean="0">
                <a:solidFill>
                  <a:srgbClr val="ED008D"/>
                </a:solidFill>
                <a:latin typeface="Times New Roman"/>
              </a:rPr>
              <a:t>(</a:t>
            </a:r>
            <a:r>
              <a:rPr lang="en-US" b="1" i="1" dirty="0">
                <a:solidFill>
                  <a:srgbClr val="ED008D"/>
                </a:solidFill>
                <a:latin typeface="Times New Roman"/>
              </a:rPr>
              <a:t>viii</a:t>
            </a:r>
            <a:r>
              <a:rPr lang="en-US" b="1" dirty="0">
                <a:solidFill>
                  <a:srgbClr val="ED008D"/>
                </a:solidFill>
                <a:latin typeface="Times New Roman"/>
              </a:rPr>
              <a:t>) </a:t>
            </a:r>
            <a:r>
              <a:rPr lang="en-US" dirty="0">
                <a:solidFill>
                  <a:srgbClr val="231F20"/>
                </a:solidFill>
                <a:latin typeface="Times New Roman"/>
              </a:rPr>
              <a:t>Although such plants require the attention of highly skilled persons at the time of </a:t>
            </a:r>
            <a:r>
              <a:rPr lang="en-US" dirty="0" smtClean="0">
                <a:solidFill>
                  <a:srgbClr val="231F20"/>
                </a:solidFill>
                <a:latin typeface="Times New Roman"/>
              </a:rPr>
              <a:t>construction, yet </a:t>
            </a:r>
            <a:r>
              <a:rPr lang="en-US" dirty="0">
                <a:solidFill>
                  <a:srgbClr val="231F20"/>
                </a:solidFill>
                <a:latin typeface="Times New Roman"/>
              </a:rPr>
              <a:t>for operation, a few experienced persons may do the job well.</a:t>
            </a:r>
            <a:endParaRPr lang="en-US" dirty="0"/>
          </a:p>
        </p:txBody>
      </p:sp>
    </p:spTree>
    <p:extLst>
      <p:ext uri="{BB962C8B-B14F-4D97-AF65-F5344CB8AC3E}">
        <p14:creationId xmlns:p14="http://schemas.microsoft.com/office/powerpoint/2010/main" val="4106624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a:bodyPr>
          <a:lstStyle/>
          <a:p>
            <a:pPr algn="ctr"/>
            <a:r>
              <a:rPr lang="en-US" sz="2800" b="1" dirty="0" smtClean="0">
                <a:latin typeface="Times New Roman" pitchFamily="18" charset="0"/>
                <a:cs typeface="Times New Roman" pitchFamily="18" charset="0"/>
              </a:rPr>
              <a:t>Disadvantages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marL="82296" indent="0" algn="just">
              <a:buNone/>
            </a:pPr>
            <a:r>
              <a:rPr lang="en-US" b="1" dirty="0">
                <a:solidFill>
                  <a:srgbClr val="ED008D"/>
                </a:solidFill>
                <a:latin typeface="Times New Roman"/>
              </a:rPr>
              <a:t>(</a:t>
            </a:r>
            <a:r>
              <a:rPr lang="en-US" b="1" i="1" dirty="0">
                <a:solidFill>
                  <a:srgbClr val="ED008D"/>
                </a:solidFill>
                <a:latin typeface="Times New Roman"/>
              </a:rPr>
              <a:t>i</a:t>
            </a:r>
            <a:r>
              <a:rPr lang="en-US" b="1" dirty="0">
                <a:solidFill>
                  <a:srgbClr val="ED008D"/>
                </a:solidFill>
                <a:latin typeface="Times New Roman"/>
              </a:rPr>
              <a:t>) </a:t>
            </a:r>
            <a:r>
              <a:rPr lang="en-US" dirty="0">
                <a:solidFill>
                  <a:srgbClr val="231F20"/>
                </a:solidFill>
                <a:latin typeface="Times New Roman"/>
              </a:rPr>
              <a:t>It involves high capital cost due to construction of dam.</a:t>
            </a:r>
          </a:p>
          <a:p>
            <a:pPr marL="82296" indent="0" algn="just">
              <a:buNone/>
            </a:pPr>
            <a:r>
              <a:rPr lang="en-US" b="1" dirty="0">
                <a:solidFill>
                  <a:srgbClr val="ED008D"/>
                </a:solidFill>
                <a:latin typeface="Times New Roman"/>
              </a:rPr>
              <a:t>(</a:t>
            </a:r>
            <a:r>
              <a:rPr lang="en-US" b="1" i="1" dirty="0">
                <a:solidFill>
                  <a:srgbClr val="ED008D"/>
                </a:solidFill>
                <a:latin typeface="Times New Roman"/>
              </a:rPr>
              <a:t>ii</a:t>
            </a:r>
            <a:r>
              <a:rPr lang="en-US" b="1" dirty="0">
                <a:solidFill>
                  <a:srgbClr val="ED008D"/>
                </a:solidFill>
                <a:latin typeface="Times New Roman"/>
              </a:rPr>
              <a:t>) </a:t>
            </a:r>
            <a:r>
              <a:rPr lang="en-US" dirty="0">
                <a:solidFill>
                  <a:srgbClr val="231F20"/>
                </a:solidFill>
                <a:latin typeface="Times New Roman"/>
              </a:rPr>
              <a:t>There is uncertainty about the availability of huge amount of water due to dependence </a:t>
            </a:r>
            <a:r>
              <a:rPr lang="en-US" dirty="0" smtClean="0">
                <a:solidFill>
                  <a:srgbClr val="231F20"/>
                </a:solidFill>
                <a:latin typeface="Times New Roman"/>
              </a:rPr>
              <a:t>on weather </a:t>
            </a:r>
            <a:r>
              <a:rPr lang="en-US" dirty="0">
                <a:solidFill>
                  <a:srgbClr val="231F20"/>
                </a:solidFill>
                <a:latin typeface="Times New Roman"/>
              </a:rPr>
              <a:t>conditions.</a:t>
            </a:r>
          </a:p>
          <a:p>
            <a:pPr marL="82296" indent="0" algn="just">
              <a:buNone/>
            </a:pPr>
            <a:r>
              <a:rPr lang="en-US" b="1" dirty="0">
                <a:solidFill>
                  <a:srgbClr val="ED008D"/>
                </a:solidFill>
                <a:latin typeface="Times New Roman"/>
              </a:rPr>
              <a:t>(</a:t>
            </a:r>
            <a:r>
              <a:rPr lang="en-US" b="1" i="1" dirty="0">
                <a:solidFill>
                  <a:srgbClr val="ED008D"/>
                </a:solidFill>
                <a:latin typeface="Times New Roman"/>
              </a:rPr>
              <a:t>iii</a:t>
            </a:r>
            <a:r>
              <a:rPr lang="en-US" b="1" dirty="0">
                <a:solidFill>
                  <a:srgbClr val="ED008D"/>
                </a:solidFill>
                <a:latin typeface="Times New Roman"/>
              </a:rPr>
              <a:t>) </a:t>
            </a:r>
            <a:r>
              <a:rPr lang="en-US" dirty="0">
                <a:solidFill>
                  <a:srgbClr val="231F20"/>
                </a:solidFill>
                <a:latin typeface="Times New Roman"/>
              </a:rPr>
              <a:t>Skilled and experienced hands are required to build the plant.</a:t>
            </a:r>
          </a:p>
          <a:p>
            <a:pPr marL="82296" indent="0" algn="just">
              <a:buNone/>
            </a:pPr>
            <a:r>
              <a:rPr lang="en-US" b="1" dirty="0">
                <a:solidFill>
                  <a:srgbClr val="ED008D"/>
                </a:solidFill>
                <a:latin typeface="Times New Roman"/>
              </a:rPr>
              <a:t>(</a:t>
            </a:r>
            <a:r>
              <a:rPr lang="en-US" b="1" i="1" dirty="0">
                <a:solidFill>
                  <a:srgbClr val="ED008D"/>
                </a:solidFill>
                <a:latin typeface="Times New Roman"/>
              </a:rPr>
              <a:t>iv</a:t>
            </a:r>
            <a:r>
              <a:rPr lang="en-US" b="1" dirty="0">
                <a:solidFill>
                  <a:srgbClr val="ED008D"/>
                </a:solidFill>
                <a:latin typeface="Times New Roman"/>
              </a:rPr>
              <a:t>) </a:t>
            </a:r>
            <a:r>
              <a:rPr lang="en-US" dirty="0">
                <a:solidFill>
                  <a:srgbClr val="231F20"/>
                </a:solidFill>
                <a:latin typeface="Times New Roman"/>
              </a:rPr>
              <a:t>It requires high cost of transmission lines as the plant is located in hilly areas which are </a:t>
            </a:r>
            <a:r>
              <a:rPr lang="en-US" dirty="0" smtClean="0">
                <a:solidFill>
                  <a:srgbClr val="231F20"/>
                </a:solidFill>
                <a:latin typeface="Times New Roman"/>
              </a:rPr>
              <a:t>quite away </a:t>
            </a:r>
            <a:r>
              <a:rPr lang="en-US" dirty="0">
                <a:solidFill>
                  <a:srgbClr val="231F20"/>
                </a:solidFill>
                <a:latin typeface="Times New Roman"/>
              </a:rPr>
              <a:t>from the consumers.</a:t>
            </a:r>
            <a:endParaRPr lang="en-US" dirty="0"/>
          </a:p>
        </p:txBody>
      </p:sp>
    </p:spTree>
    <p:extLst>
      <p:ext uri="{BB962C8B-B14F-4D97-AF65-F5344CB8AC3E}">
        <p14:creationId xmlns:p14="http://schemas.microsoft.com/office/powerpoint/2010/main" val="1986655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pPr algn="ctr"/>
            <a:r>
              <a:rPr lang="en-US" sz="2200" b="1" dirty="0">
                <a:solidFill>
                  <a:srgbClr val="005AAB"/>
                </a:solidFill>
                <a:latin typeface="Times New Roman" pitchFamily="18" charset="0"/>
                <a:cs typeface="Times New Roman" pitchFamily="18" charset="0"/>
              </a:rPr>
              <a:t>Schematic Arrangement of Hydro-electric Power Station</a:t>
            </a:r>
            <a:endParaRPr lang="en-US" sz="22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90600"/>
            <a:ext cx="7498080" cy="5257800"/>
          </a:xfrm>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066800"/>
            <a:ext cx="7467599"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6081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a:bodyPr>
          <a:lstStyle/>
          <a:p>
            <a:pPr algn="ctr"/>
            <a:r>
              <a:rPr lang="en-US" sz="2800" b="1" dirty="0" smtClean="0">
                <a:latin typeface="Times New Roman" pitchFamily="18" charset="0"/>
                <a:cs typeface="Times New Roman" pitchFamily="18" charset="0"/>
              </a:rPr>
              <a:t>Continue…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295400" y="838200"/>
            <a:ext cx="7498080" cy="5791200"/>
          </a:xfrm>
        </p:spPr>
        <p:txBody>
          <a:bodyPr>
            <a:normAutofit fontScale="55000" lnSpcReduction="20000"/>
          </a:bodyPr>
          <a:lstStyle/>
          <a:p>
            <a:pPr algn="just"/>
            <a:r>
              <a:rPr lang="en-US" dirty="0">
                <a:solidFill>
                  <a:srgbClr val="231F20"/>
                </a:solidFill>
                <a:latin typeface="Times New Roman"/>
              </a:rPr>
              <a:t>The dam is constructed across a river or lake and water from the catchment area collects at </a:t>
            </a:r>
            <a:r>
              <a:rPr lang="en-US" dirty="0" smtClean="0">
                <a:solidFill>
                  <a:srgbClr val="231F20"/>
                </a:solidFill>
                <a:latin typeface="Times New Roman"/>
              </a:rPr>
              <a:t>the back </a:t>
            </a:r>
            <a:r>
              <a:rPr lang="en-US" dirty="0">
                <a:solidFill>
                  <a:srgbClr val="231F20"/>
                </a:solidFill>
                <a:latin typeface="Times New Roman"/>
              </a:rPr>
              <a:t>of the dam to form a reservoir</a:t>
            </a:r>
            <a:r>
              <a:rPr lang="en-US" dirty="0" smtClean="0">
                <a:solidFill>
                  <a:srgbClr val="231F20"/>
                </a:solidFill>
                <a:latin typeface="Times New Roman"/>
              </a:rPr>
              <a:t>.</a:t>
            </a:r>
          </a:p>
          <a:p>
            <a:pPr algn="just"/>
            <a:r>
              <a:rPr lang="en-US" dirty="0" smtClean="0">
                <a:solidFill>
                  <a:srgbClr val="231F20"/>
                </a:solidFill>
                <a:latin typeface="Times New Roman"/>
              </a:rPr>
              <a:t> </a:t>
            </a:r>
            <a:r>
              <a:rPr lang="en-US" dirty="0">
                <a:solidFill>
                  <a:srgbClr val="231F20"/>
                </a:solidFill>
                <a:latin typeface="Times New Roman"/>
              </a:rPr>
              <a:t>A pressure tunnel is taken off from the reservoir and </a:t>
            </a:r>
            <a:r>
              <a:rPr lang="en-US" dirty="0" smtClean="0">
                <a:solidFill>
                  <a:srgbClr val="231F20"/>
                </a:solidFill>
                <a:latin typeface="Times New Roman"/>
              </a:rPr>
              <a:t>water brought </a:t>
            </a:r>
            <a:r>
              <a:rPr lang="en-US" dirty="0">
                <a:solidFill>
                  <a:srgbClr val="231F20"/>
                </a:solidFill>
                <a:latin typeface="Times New Roman"/>
              </a:rPr>
              <a:t>to the valve house at the start of the penstock. </a:t>
            </a:r>
            <a:endParaRPr lang="en-US" dirty="0" smtClean="0">
              <a:solidFill>
                <a:srgbClr val="231F20"/>
              </a:solidFill>
              <a:latin typeface="Times New Roman"/>
            </a:endParaRPr>
          </a:p>
          <a:p>
            <a:pPr algn="just"/>
            <a:r>
              <a:rPr lang="en-US" dirty="0" smtClean="0">
                <a:solidFill>
                  <a:srgbClr val="231F20"/>
                </a:solidFill>
                <a:latin typeface="Times New Roman"/>
              </a:rPr>
              <a:t>The </a:t>
            </a:r>
            <a:r>
              <a:rPr lang="en-US" dirty="0">
                <a:solidFill>
                  <a:srgbClr val="231F20"/>
                </a:solidFill>
                <a:latin typeface="Times New Roman"/>
              </a:rPr>
              <a:t>valve house contains main sluice </a:t>
            </a:r>
            <a:r>
              <a:rPr lang="en-US" dirty="0" smtClean="0">
                <a:solidFill>
                  <a:srgbClr val="231F20"/>
                </a:solidFill>
                <a:latin typeface="Times New Roman"/>
              </a:rPr>
              <a:t>valves and </a:t>
            </a:r>
            <a:r>
              <a:rPr lang="en-US" dirty="0">
                <a:solidFill>
                  <a:srgbClr val="231F20"/>
                </a:solidFill>
                <a:latin typeface="Times New Roman"/>
              </a:rPr>
              <a:t>automatic isolating valves. </a:t>
            </a:r>
            <a:endParaRPr lang="en-US" dirty="0" smtClean="0">
              <a:solidFill>
                <a:srgbClr val="231F20"/>
              </a:solidFill>
              <a:latin typeface="Times New Roman"/>
            </a:endParaRPr>
          </a:p>
          <a:p>
            <a:pPr algn="just"/>
            <a:r>
              <a:rPr lang="en-US" dirty="0" smtClean="0">
                <a:solidFill>
                  <a:srgbClr val="231F20"/>
                </a:solidFill>
                <a:latin typeface="Times New Roman"/>
              </a:rPr>
              <a:t>The main sluice valve controls </a:t>
            </a:r>
            <a:r>
              <a:rPr lang="en-US" dirty="0">
                <a:solidFill>
                  <a:srgbClr val="231F20"/>
                </a:solidFill>
                <a:latin typeface="Times New Roman"/>
              </a:rPr>
              <a:t>the water flow to the power house </a:t>
            </a:r>
            <a:r>
              <a:rPr lang="en-US" dirty="0" smtClean="0">
                <a:solidFill>
                  <a:srgbClr val="231F20"/>
                </a:solidFill>
                <a:latin typeface="Times New Roman"/>
              </a:rPr>
              <a:t>.</a:t>
            </a:r>
          </a:p>
          <a:p>
            <a:pPr algn="just"/>
            <a:r>
              <a:rPr lang="en-US" dirty="0">
                <a:solidFill>
                  <a:srgbClr val="231F20"/>
                </a:solidFill>
                <a:latin typeface="Times New Roman"/>
              </a:rPr>
              <a:t>T</a:t>
            </a:r>
            <a:r>
              <a:rPr lang="en-US" dirty="0" smtClean="0">
                <a:solidFill>
                  <a:srgbClr val="231F20"/>
                </a:solidFill>
                <a:latin typeface="Times New Roman"/>
              </a:rPr>
              <a:t>he automatic isolating valves cuts </a:t>
            </a:r>
            <a:r>
              <a:rPr lang="en-US" dirty="0">
                <a:solidFill>
                  <a:srgbClr val="231F20"/>
                </a:solidFill>
                <a:latin typeface="Times New Roman"/>
              </a:rPr>
              <a:t>off supply of water when the penstock bursts</a:t>
            </a:r>
            <a:r>
              <a:rPr lang="en-US" dirty="0" smtClean="0">
                <a:solidFill>
                  <a:srgbClr val="231F20"/>
                </a:solidFill>
                <a:latin typeface="Times New Roman"/>
              </a:rPr>
              <a:t>.</a:t>
            </a:r>
          </a:p>
          <a:p>
            <a:pPr algn="just"/>
            <a:r>
              <a:rPr lang="en-US" dirty="0" smtClean="0">
                <a:solidFill>
                  <a:srgbClr val="231F20"/>
                </a:solidFill>
                <a:latin typeface="Times New Roman"/>
              </a:rPr>
              <a:t> </a:t>
            </a:r>
            <a:r>
              <a:rPr lang="en-US" dirty="0">
                <a:solidFill>
                  <a:srgbClr val="231F20"/>
                </a:solidFill>
                <a:latin typeface="Times New Roman"/>
              </a:rPr>
              <a:t>From the valve house, water is taken to </a:t>
            </a:r>
            <a:r>
              <a:rPr lang="en-US" dirty="0" smtClean="0">
                <a:solidFill>
                  <a:srgbClr val="231F20"/>
                </a:solidFill>
                <a:latin typeface="Times New Roman"/>
              </a:rPr>
              <a:t>water turbine </a:t>
            </a:r>
            <a:r>
              <a:rPr lang="en-US" dirty="0">
                <a:solidFill>
                  <a:srgbClr val="231F20"/>
                </a:solidFill>
                <a:latin typeface="Times New Roman"/>
              </a:rPr>
              <a:t>through a huge steel pipe known as </a:t>
            </a:r>
            <a:r>
              <a:rPr lang="en-US" i="1" dirty="0">
                <a:solidFill>
                  <a:srgbClr val="231F20"/>
                </a:solidFill>
                <a:latin typeface="Times New Roman"/>
              </a:rPr>
              <a:t>penstock</a:t>
            </a:r>
            <a:r>
              <a:rPr lang="en-US" dirty="0">
                <a:solidFill>
                  <a:srgbClr val="231F20"/>
                </a:solidFill>
                <a:latin typeface="Times New Roman"/>
              </a:rPr>
              <a:t>. </a:t>
            </a:r>
            <a:endParaRPr lang="en-US" dirty="0" smtClean="0">
              <a:solidFill>
                <a:srgbClr val="231F20"/>
              </a:solidFill>
              <a:latin typeface="Times New Roman"/>
            </a:endParaRPr>
          </a:p>
          <a:p>
            <a:pPr algn="just"/>
            <a:r>
              <a:rPr lang="en-US" dirty="0" smtClean="0">
                <a:solidFill>
                  <a:srgbClr val="231F20"/>
                </a:solidFill>
                <a:latin typeface="Times New Roman"/>
              </a:rPr>
              <a:t>The </a:t>
            </a:r>
            <a:r>
              <a:rPr lang="en-US" dirty="0">
                <a:solidFill>
                  <a:srgbClr val="231F20"/>
                </a:solidFill>
                <a:latin typeface="Times New Roman"/>
              </a:rPr>
              <a:t>water turbine converts hydraulic </a:t>
            </a:r>
            <a:r>
              <a:rPr lang="en-US" dirty="0" smtClean="0">
                <a:solidFill>
                  <a:srgbClr val="231F20"/>
                </a:solidFill>
                <a:latin typeface="Times New Roman"/>
              </a:rPr>
              <a:t>energy into </a:t>
            </a:r>
            <a:r>
              <a:rPr lang="en-US" dirty="0">
                <a:solidFill>
                  <a:srgbClr val="231F20"/>
                </a:solidFill>
                <a:latin typeface="Times New Roman"/>
              </a:rPr>
              <a:t>mechanical energy. </a:t>
            </a:r>
            <a:endParaRPr lang="en-US" dirty="0" smtClean="0">
              <a:solidFill>
                <a:srgbClr val="231F20"/>
              </a:solidFill>
              <a:latin typeface="Times New Roman"/>
            </a:endParaRPr>
          </a:p>
          <a:p>
            <a:pPr algn="just"/>
            <a:r>
              <a:rPr lang="en-US" dirty="0" smtClean="0">
                <a:solidFill>
                  <a:srgbClr val="231F20"/>
                </a:solidFill>
                <a:latin typeface="Times New Roman"/>
              </a:rPr>
              <a:t>The </a:t>
            </a:r>
            <a:r>
              <a:rPr lang="en-US" dirty="0">
                <a:solidFill>
                  <a:srgbClr val="231F20"/>
                </a:solidFill>
                <a:latin typeface="Times New Roman"/>
              </a:rPr>
              <a:t>turbine drives the alternator which converts mechanical energy </a:t>
            </a:r>
            <a:r>
              <a:rPr lang="en-US" dirty="0" smtClean="0">
                <a:solidFill>
                  <a:srgbClr val="231F20"/>
                </a:solidFill>
                <a:latin typeface="Times New Roman"/>
              </a:rPr>
              <a:t>into electrical </a:t>
            </a:r>
            <a:r>
              <a:rPr lang="en-US" dirty="0">
                <a:solidFill>
                  <a:srgbClr val="231F20"/>
                </a:solidFill>
                <a:latin typeface="Times New Roman"/>
              </a:rPr>
              <a:t>energy.</a:t>
            </a:r>
          </a:p>
          <a:p>
            <a:pPr algn="just"/>
            <a:r>
              <a:rPr lang="en-US" dirty="0">
                <a:solidFill>
                  <a:srgbClr val="231F20"/>
                </a:solidFill>
                <a:latin typeface="Times New Roman"/>
              </a:rPr>
              <a:t>A surge tank (open from top) is built just before the valve house and protects the penstock </a:t>
            </a:r>
            <a:r>
              <a:rPr lang="en-US" dirty="0" smtClean="0">
                <a:solidFill>
                  <a:srgbClr val="231F20"/>
                </a:solidFill>
                <a:latin typeface="Times New Roman"/>
              </a:rPr>
              <a:t>from bursting </a:t>
            </a:r>
            <a:r>
              <a:rPr lang="en-US" dirty="0">
                <a:solidFill>
                  <a:srgbClr val="231F20"/>
                </a:solidFill>
                <a:latin typeface="Times New Roman"/>
              </a:rPr>
              <a:t>in case the turbine gates suddenly close</a:t>
            </a:r>
            <a:r>
              <a:rPr lang="en-US" dirty="0">
                <a:solidFill>
                  <a:srgbClr val="005AAB"/>
                </a:solidFill>
                <a:latin typeface="Times New Roman"/>
              </a:rPr>
              <a:t>* </a:t>
            </a:r>
            <a:r>
              <a:rPr lang="en-US" dirty="0">
                <a:solidFill>
                  <a:srgbClr val="231F20"/>
                </a:solidFill>
                <a:latin typeface="Times New Roman"/>
              </a:rPr>
              <a:t>due to electrical load being thrown off. </a:t>
            </a:r>
            <a:endParaRPr lang="en-US" dirty="0" smtClean="0">
              <a:solidFill>
                <a:srgbClr val="231F20"/>
              </a:solidFill>
              <a:latin typeface="Times New Roman"/>
            </a:endParaRPr>
          </a:p>
          <a:p>
            <a:pPr algn="just"/>
            <a:r>
              <a:rPr lang="en-US" dirty="0" smtClean="0">
                <a:solidFill>
                  <a:srgbClr val="231F20"/>
                </a:solidFill>
                <a:latin typeface="Times New Roman"/>
              </a:rPr>
              <a:t>When the gates </a:t>
            </a:r>
            <a:r>
              <a:rPr lang="en-US" dirty="0">
                <a:solidFill>
                  <a:srgbClr val="231F20"/>
                </a:solidFill>
                <a:latin typeface="Times New Roman"/>
              </a:rPr>
              <a:t>close, there is a sudden stopping of water at the lower end of the penstock and consequently </a:t>
            </a:r>
            <a:r>
              <a:rPr lang="en-US" dirty="0" smtClean="0">
                <a:solidFill>
                  <a:srgbClr val="231F20"/>
                </a:solidFill>
                <a:latin typeface="Times New Roman"/>
              </a:rPr>
              <a:t>the penstock </a:t>
            </a:r>
            <a:r>
              <a:rPr lang="en-US" dirty="0">
                <a:solidFill>
                  <a:srgbClr val="231F20"/>
                </a:solidFill>
                <a:latin typeface="Times New Roman"/>
              </a:rPr>
              <a:t>can burst like a paper log. </a:t>
            </a:r>
            <a:endParaRPr lang="en-US" dirty="0" smtClean="0">
              <a:solidFill>
                <a:srgbClr val="231F20"/>
              </a:solidFill>
              <a:latin typeface="Times New Roman"/>
            </a:endParaRPr>
          </a:p>
          <a:p>
            <a:pPr algn="just"/>
            <a:r>
              <a:rPr lang="en-US" dirty="0" smtClean="0">
                <a:solidFill>
                  <a:srgbClr val="231F20"/>
                </a:solidFill>
                <a:latin typeface="Times New Roman"/>
              </a:rPr>
              <a:t>The </a:t>
            </a:r>
            <a:r>
              <a:rPr lang="en-US" dirty="0">
                <a:solidFill>
                  <a:srgbClr val="231F20"/>
                </a:solidFill>
                <a:latin typeface="Times New Roman"/>
              </a:rPr>
              <a:t>surge tank absorbs this pressure swing by increase in its </a:t>
            </a:r>
            <a:r>
              <a:rPr lang="en-US" dirty="0" smtClean="0">
                <a:solidFill>
                  <a:srgbClr val="231F20"/>
                </a:solidFill>
                <a:latin typeface="Times New Roman"/>
              </a:rPr>
              <a:t>level of </a:t>
            </a:r>
            <a:r>
              <a:rPr lang="en-US" dirty="0">
                <a:solidFill>
                  <a:srgbClr val="231F20"/>
                </a:solidFill>
                <a:latin typeface="Times New Roman"/>
              </a:rPr>
              <a:t>water.</a:t>
            </a:r>
            <a:endParaRPr lang="en-US" dirty="0"/>
          </a:p>
        </p:txBody>
      </p:sp>
    </p:spTree>
    <p:extLst>
      <p:ext uri="{BB962C8B-B14F-4D97-AF65-F5344CB8AC3E}">
        <p14:creationId xmlns:p14="http://schemas.microsoft.com/office/powerpoint/2010/main" val="191638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a:bodyPr>
          <a:lstStyle/>
          <a:p>
            <a:r>
              <a:rPr lang="en-US" sz="2800" b="1" dirty="0">
                <a:latin typeface="Times New Roman" pitchFamily="18" charset="0"/>
                <a:cs typeface="Times New Roman" pitchFamily="18" charset="0"/>
              </a:rPr>
              <a:t>Choice of Site for Hydro-electric Power Stations</a:t>
            </a:r>
          </a:p>
        </p:txBody>
      </p:sp>
      <p:sp>
        <p:nvSpPr>
          <p:cNvPr id="3" name="Content Placeholder 2"/>
          <p:cNvSpPr>
            <a:spLocks noGrp="1"/>
          </p:cNvSpPr>
          <p:nvPr>
            <p:ph idx="1"/>
          </p:nvPr>
        </p:nvSpPr>
        <p:spPr>
          <a:xfrm>
            <a:off x="1435608" y="914400"/>
            <a:ext cx="7498080" cy="5334000"/>
          </a:xfrm>
        </p:spPr>
        <p:txBody>
          <a:bodyPr/>
          <a:lstStyle/>
          <a:p>
            <a:r>
              <a:rPr lang="en-US" i="1" dirty="0"/>
              <a:t>Availability of </a:t>
            </a:r>
            <a:r>
              <a:rPr lang="en-US" i="1" dirty="0" smtClean="0"/>
              <a:t>water</a:t>
            </a:r>
          </a:p>
          <a:p>
            <a:r>
              <a:rPr lang="en-US" i="1" dirty="0"/>
              <a:t>Storage of </a:t>
            </a:r>
            <a:r>
              <a:rPr lang="en-US" i="1" dirty="0" smtClean="0"/>
              <a:t>water</a:t>
            </a:r>
          </a:p>
          <a:p>
            <a:r>
              <a:rPr lang="en-US" i="1" dirty="0"/>
              <a:t>Cost and type of </a:t>
            </a:r>
            <a:r>
              <a:rPr lang="en-US" i="1" dirty="0" smtClean="0"/>
              <a:t>land</a:t>
            </a:r>
          </a:p>
          <a:p>
            <a:r>
              <a:rPr lang="en-US" i="1" dirty="0"/>
              <a:t>Transportation </a:t>
            </a:r>
            <a:r>
              <a:rPr lang="en-US" i="1" dirty="0" smtClean="0"/>
              <a:t>facilities</a:t>
            </a:r>
          </a:p>
          <a:p>
            <a:endParaRPr lang="en-US" dirty="0"/>
          </a:p>
        </p:txBody>
      </p:sp>
    </p:spTree>
    <p:extLst>
      <p:ext uri="{BB962C8B-B14F-4D97-AF65-F5344CB8AC3E}">
        <p14:creationId xmlns:p14="http://schemas.microsoft.com/office/powerpoint/2010/main" val="4236679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r>
              <a:rPr lang="en-US" sz="3600" b="1" dirty="0">
                <a:latin typeface="Times New Roman" pitchFamily="18" charset="0"/>
                <a:cs typeface="Times New Roman" pitchFamily="18" charset="0"/>
              </a:rPr>
              <a:t>Constituents of Hydro-electric Plant</a:t>
            </a:r>
          </a:p>
        </p:txBody>
      </p:sp>
      <p:sp>
        <p:nvSpPr>
          <p:cNvPr id="3" name="Content Placeholder 2"/>
          <p:cNvSpPr>
            <a:spLocks noGrp="1"/>
          </p:cNvSpPr>
          <p:nvPr>
            <p:ph idx="1"/>
          </p:nvPr>
        </p:nvSpPr>
        <p:spPr>
          <a:xfrm>
            <a:off x="1435608" y="990600"/>
            <a:ext cx="7498080" cy="5257800"/>
          </a:xfrm>
        </p:spPr>
        <p:txBody>
          <a:bodyPr/>
          <a:lstStyle/>
          <a:p>
            <a:pPr marL="82296" indent="0">
              <a:buNone/>
            </a:pPr>
            <a:r>
              <a:rPr lang="en-US" b="1" dirty="0"/>
              <a:t>(1) </a:t>
            </a:r>
            <a:r>
              <a:rPr lang="en-US" dirty="0"/>
              <a:t>hydraulic structures </a:t>
            </a:r>
            <a:endParaRPr lang="en-US" dirty="0" smtClean="0"/>
          </a:p>
          <a:p>
            <a:pPr marL="82296" indent="0">
              <a:buNone/>
            </a:pPr>
            <a:r>
              <a:rPr lang="en-US" b="1" dirty="0" smtClean="0"/>
              <a:t>(</a:t>
            </a:r>
            <a:r>
              <a:rPr lang="en-US" b="1" dirty="0"/>
              <a:t>2) </a:t>
            </a:r>
            <a:r>
              <a:rPr lang="en-US" dirty="0"/>
              <a:t>water turbines and</a:t>
            </a:r>
          </a:p>
          <a:p>
            <a:pPr marL="82296" indent="0">
              <a:buNone/>
            </a:pPr>
            <a:r>
              <a:rPr lang="en-US" b="1" dirty="0"/>
              <a:t>(3) </a:t>
            </a:r>
            <a:r>
              <a:rPr lang="en-US" dirty="0"/>
              <a:t>electrical </a:t>
            </a:r>
            <a:r>
              <a:rPr lang="en-US" dirty="0" smtClean="0"/>
              <a:t>equipment</a:t>
            </a:r>
            <a:endParaRPr lang="en-US" dirty="0"/>
          </a:p>
        </p:txBody>
      </p:sp>
    </p:spTree>
    <p:extLst>
      <p:ext uri="{BB962C8B-B14F-4D97-AF65-F5344CB8AC3E}">
        <p14:creationId xmlns:p14="http://schemas.microsoft.com/office/powerpoint/2010/main" val="1296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219200" y="381000"/>
            <a:ext cx="7499350" cy="5867400"/>
          </a:xfrm>
        </p:spPr>
        <p:txBody>
          <a:bodyPr>
            <a:normAutofit fontScale="85000" lnSpcReduction="20000"/>
          </a:bodyPr>
          <a:lstStyle/>
          <a:p>
            <a:pPr marL="82296" indent="0" algn="just">
              <a:buNone/>
            </a:pPr>
            <a:r>
              <a:rPr lang="en-US" b="1" dirty="0">
                <a:solidFill>
                  <a:srgbClr val="ED008D"/>
                </a:solidFill>
                <a:latin typeface="Times New Roman"/>
              </a:rPr>
              <a:t>1. Hydraulic structures. </a:t>
            </a:r>
            <a:r>
              <a:rPr lang="en-US" dirty="0">
                <a:solidFill>
                  <a:srgbClr val="231F20"/>
                </a:solidFill>
                <a:latin typeface="Times New Roman"/>
              </a:rPr>
              <a:t>Hydraulic structures in a hydro-electric power station include </a:t>
            </a:r>
            <a:r>
              <a:rPr lang="en-US" dirty="0" smtClean="0">
                <a:solidFill>
                  <a:srgbClr val="231F20"/>
                </a:solidFill>
                <a:latin typeface="Times New Roman"/>
              </a:rPr>
              <a:t>dam, spillways</a:t>
            </a:r>
            <a:r>
              <a:rPr lang="en-US" dirty="0">
                <a:solidFill>
                  <a:srgbClr val="231F20"/>
                </a:solidFill>
                <a:latin typeface="Times New Roman"/>
              </a:rPr>
              <a:t>, </a:t>
            </a:r>
            <a:r>
              <a:rPr lang="en-US" dirty="0" err="1">
                <a:solidFill>
                  <a:srgbClr val="231F20"/>
                </a:solidFill>
                <a:latin typeface="Times New Roman"/>
              </a:rPr>
              <a:t>headworks</a:t>
            </a:r>
            <a:r>
              <a:rPr lang="en-US" dirty="0">
                <a:solidFill>
                  <a:srgbClr val="231F20"/>
                </a:solidFill>
                <a:latin typeface="Times New Roman"/>
              </a:rPr>
              <a:t>, surge tank, penstock and accessory works.</a:t>
            </a:r>
          </a:p>
          <a:p>
            <a:pPr algn="just"/>
            <a:r>
              <a:rPr lang="en-US" b="1" dirty="0">
                <a:solidFill>
                  <a:srgbClr val="ED008D"/>
                </a:solidFill>
                <a:latin typeface="Times New Roman"/>
              </a:rPr>
              <a:t>(</a:t>
            </a:r>
            <a:r>
              <a:rPr lang="en-US" b="1" i="1" dirty="0">
                <a:solidFill>
                  <a:srgbClr val="ED008D"/>
                </a:solidFill>
                <a:latin typeface="Times New Roman"/>
              </a:rPr>
              <a:t>i</a:t>
            </a:r>
            <a:r>
              <a:rPr lang="en-US" b="1" dirty="0">
                <a:solidFill>
                  <a:srgbClr val="ED008D"/>
                </a:solidFill>
                <a:latin typeface="Times New Roman"/>
              </a:rPr>
              <a:t>) </a:t>
            </a:r>
            <a:r>
              <a:rPr lang="en-US" i="1" dirty="0">
                <a:solidFill>
                  <a:srgbClr val="ED008D"/>
                </a:solidFill>
                <a:latin typeface="Times New Roman"/>
              </a:rPr>
              <a:t>Dam</a:t>
            </a:r>
            <a:r>
              <a:rPr lang="en-US" dirty="0">
                <a:solidFill>
                  <a:srgbClr val="231F20"/>
                </a:solidFill>
                <a:latin typeface="Times New Roman"/>
              </a:rPr>
              <a:t>. A dam is a barrier which stores water and creates water head. Dams are built </a:t>
            </a:r>
            <a:r>
              <a:rPr lang="en-US" dirty="0" smtClean="0">
                <a:solidFill>
                  <a:srgbClr val="231F20"/>
                </a:solidFill>
                <a:latin typeface="Times New Roman"/>
              </a:rPr>
              <a:t>of concrete </a:t>
            </a:r>
            <a:r>
              <a:rPr lang="en-US" dirty="0">
                <a:solidFill>
                  <a:srgbClr val="231F20"/>
                </a:solidFill>
                <a:latin typeface="Times New Roman"/>
              </a:rPr>
              <a:t>or stone </a:t>
            </a:r>
            <a:r>
              <a:rPr lang="en-US" dirty="0" err="1" smtClean="0">
                <a:solidFill>
                  <a:srgbClr val="231F20"/>
                </a:solidFill>
                <a:latin typeface="Times New Roman"/>
              </a:rPr>
              <a:t>masonary</a:t>
            </a:r>
            <a:r>
              <a:rPr lang="en-US" dirty="0" smtClean="0">
                <a:solidFill>
                  <a:srgbClr val="231F20"/>
                </a:solidFill>
                <a:latin typeface="Times New Roman"/>
              </a:rPr>
              <a:t>, </a:t>
            </a:r>
            <a:r>
              <a:rPr lang="en-US" dirty="0">
                <a:solidFill>
                  <a:srgbClr val="231F20"/>
                </a:solidFill>
                <a:latin typeface="Times New Roman"/>
              </a:rPr>
              <a:t>earth or rock fill. The type and arrangement depends upon </a:t>
            </a:r>
            <a:r>
              <a:rPr lang="en-US" dirty="0" smtClean="0">
                <a:solidFill>
                  <a:srgbClr val="231F20"/>
                </a:solidFill>
                <a:latin typeface="Times New Roman"/>
              </a:rPr>
              <a:t>the topography </a:t>
            </a:r>
            <a:r>
              <a:rPr lang="en-US" dirty="0">
                <a:solidFill>
                  <a:srgbClr val="231F20"/>
                </a:solidFill>
                <a:latin typeface="Times New Roman"/>
              </a:rPr>
              <a:t>of the site. A </a:t>
            </a:r>
            <a:r>
              <a:rPr lang="en-US" dirty="0" err="1" smtClean="0">
                <a:solidFill>
                  <a:srgbClr val="231F20"/>
                </a:solidFill>
                <a:latin typeface="Times New Roman"/>
              </a:rPr>
              <a:t>masonary</a:t>
            </a:r>
            <a:r>
              <a:rPr lang="en-US" dirty="0" smtClean="0">
                <a:solidFill>
                  <a:srgbClr val="231F20"/>
                </a:solidFill>
                <a:latin typeface="Times New Roman"/>
              </a:rPr>
              <a:t> </a:t>
            </a:r>
            <a:r>
              <a:rPr lang="en-US" dirty="0">
                <a:solidFill>
                  <a:srgbClr val="231F20"/>
                </a:solidFill>
                <a:latin typeface="Times New Roman"/>
              </a:rPr>
              <a:t>dam may be built in a narrow canyon. An earth </a:t>
            </a:r>
            <a:r>
              <a:rPr lang="en-US" dirty="0" smtClean="0">
                <a:solidFill>
                  <a:srgbClr val="231F20"/>
                </a:solidFill>
                <a:latin typeface="Times New Roman"/>
              </a:rPr>
              <a:t>dam may </a:t>
            </a:r>
            <a:r>
              <a:rPr lang="en-US" dirty="0">
                <a:solidFill>
                  <a:srgbClr val="231F20"/>
                </a:solidFill>
                <a:latin typeface="Times New Roman"/>
              </a:rPr>
              <a:t>be best suited for a wide valley. The type of dam also depends upon the </a:t>
            </a:r>
            <a:r>
              <a:rPr lang="en-US" dirty="0" smtClean="0">
                <a:solidFill>
                  <a:srgbClr val="231F20"/>
                </a:solidFill>
                <a:latin typeface="Times New Roman"/>
              </a:rPr>
              <a:t>foundation conditions</a:t>
            </a:r>
            <a:r>
              <a:rPr lang="en-US" dirty="0">
                <a:solidFill>
                  <a:srgbClr val="231F20"/>
                </a:solidFill>
                <a:latin typeface="Times New Roman"/>
              </a:rPr>
              <a:t>, local materials and transportation available, occurrence of earthquakes and </a:t>
            </a:r>
            <a:r>
              <a:rPr lang="en-US" dirty="0" smtClean="0">
                <a:solidFill>
                  <a:srgbClr val="231F20"/>
                </a:solidFill>
                <a:latin typeface="Times New Roman"/>
              </a:rPr>
              <a:t>other hazards</a:t>
            </a:r>
            <a:r>
              <a:rPr lang="en-US" dirty="0">
                <a:solidFill>
                  <a:srgbClr val="231F20"/>
                </a:solidFill>
                <a:latin typeface="Times New Roman"/>
              </a:rPr>
              <a:t>. At most of sites, more than one type of dam may be suitable and the one which </a:t>
            </a:r>
            <a:r>
              <a:rPr lang="en-US" dirty="0" smtClean="0">
                <a:solidFill>
                  <a:srgbClr val="231F20"/>
                </a:solidFill>
                <a:latin typeface="Times New Roman"/>
              </a:rPr>
              <a:t>is most </a:t>
            </a:r>
            <a:r>
              <a:rPr lang="en-US" dirty="0">
                <a:solidFill>
                  <a:srgbClr val="231F20"/>
                </a:solidFill>
                <a:latin typeface="Times New Roman"/>
              </a:rPr>
              <a:t>economical is chosen.</a:t>
            </a:r>
            <a:endParaRPr lang="en-US" dirty="0"/>
          </a:p>
        </p:txBody>
      </p:sp>
    </p:spTree>
    <p:extLst>
      <p:ext uri="{BB962C8B-B14F-4D97-AF65-F5344CB8AC3E}">
        <p14:creationId xmlns:p14="http://schemas.microsoft.com/office/powerpoint/2010/main" val="34990035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493</TotalTime>
  <Words>2241</Words>
  <Application>Microsoft Office PowerPoint</Application>
  <PresentationFormat>On-screen Show (4:3)</PresentationFormat>
  <Paragraphs>81</Paragraphs>
  <Slides>26</Slides>
  <Notes>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Gill Sans MT</vt:lpstr>
      <vt:lpstr>Times New Roman</vt:lpstr>
      <vt:lpstr>Verdana</vt:lpstr>
      <vt:lpstr>Wingdings 2</vt:lpstr>
      <vt:lpstr>Solstice</vt:lpstr>
      <vt:lpstr>Hydroelectric Power Plant</vt:lpstr>
      <vt:lpstr>Hydro-electric Power Station</vt:lpstr>
      <vt:lpstr>Advantages</vt:lpstr>
      <vt:lpstr>Disadvantages</vt:lpstr>
      <vt:lpstr>Schematic Arrangement of Hydro-electric Power Station</vt:lpstr>
      <vt:lpstr>Continue…</vt:lpstr>
      <vt:lpstr>Choice of Site for Hydro-electric Power Stations</vt:lpstr>
      <vt:lpstr>Constituents of Hydro-electric Plant</vt:lpstr>
      <vt:lpstr>PowerPoint Presentation</vt:lpstr>
      <vt:lpstr>PowerPoint Presentation</vt:lpstr>
      <vt:lpstr>PowerPoint Presentation</vt:lpstr>
      <vt:lpstr>PowerPoint Presentation</vt:lpstr>
      <vt:lpstr>PowerPoint Presentation</vt:lpstr>
      <vt:lpstr>Continue…</vt:lpstr>
      <vt:lpstr>PowerPoint Presentation</vt:lpstr>
      <vt:lpstr>PowerPoint Presentation</vt:lpstr>
      <vt:lpstr>PowerPoint Presentation</vt:lpstr>
      <vt:lpstr>Francis and Kaplan Turbine</vt:lpstr>
      <vt:lpstr>Pelton wheel</vt:lpstr>
      <vt:lpstr>PowerPoint Presentation</vt:lpstr>
      <vt:lpstr>Example 2.6.  A hydro-electric generating station is supplied from a reservoir of capacity 5 × 106 cubic metres at a head of 200 metres.  Find the total energy available in kWh if the overall efficiency is 75%. </vt:lpstr>
      <vt:lpstr>Example 2.7.  It has been estimated that a minimum run off of approximately 94 m3/sec will be available at a hydraulic project with a head of 39 m.  Determine (i)  firm capacity (ii)  yearly gross output.  Assume the efficiency of the plant to be 80%. </vt:lpstr>
      <vt:lpstr>Example 2.8.  Water for a hydro-electric station is obtained from a reservoir with a head of 100 metres.  Calculate the electrical energy generated per hour per cubic metre of water if the hydraulic efficiency be 0·86 and electrical efficiency 0·92. </vt:lpstr>
      <vt:lpstr>PowerPoint Presentation</vt:lpstr>
      <vt:lpstr>Example 2.10.  A hydro-electric power station has a reservoir of area 2·4 square kilometres and capacity 5 × 106 m3.  The effective head of water is 100 metres.  The penstock, turbine and generation efficiencies are respectively 95%,90% and 85%. (i) Calculate the total electrical energy that can be generated from the power station. (ii) If a load of 15,000 kW has been supplied for 3 hours, find the fall in reservoir level. </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DIU-EEE</cp:lastModifiedBy>
  <cp:revision>31</cp:revision>
  <dcterms:created xsi:type="dcterms:W3CDTF">2015-02-17T17:07:33Z</dcterms:created>
  <dcterms:modified xsi:type="dcterms:W3CDTF">2019-06-20T06:50:51Z</dcterms:modified>
</cp:coreProperties>
</file>