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513" r:id="rId3"/>
    <p:sldId id="491" r:id="rId4"/>
    <p:sldId id="482" r:id="rId5"/>
    <p:sldId id="651" r:id="rId6"/>
    <p:sldId id="656" r:id="rId7"/>
    <p:sldId id="660" r:id="rId8"/>
    <p:sldId id="658" r:id="rId9"/>
    <p:sldId id="354" r:id="rId10"/>
    <p:sldId id="637" r:id="rId11"/>
    <p:sldId id="512" r:id="rId12"/>
    <p:sldId id="480" r:id="rId13"/>
    <p:sldId id="484" r:id="rId14"/>
    <p:sldId id="483" r:id="rId15"/>
    <p:sldId id="659" r:id="rId16"/>
    <p:sldId id="494" r:id="rId17"/>
    <p:sldId id="486" r:id="rId18"/>
    <p:sldId id="487" r:id="rId19"/>
    <p:sldId id="488" r:id="rId20"/>
    <p:sldId id="489" r:id="rId21"/>
    <p:sldId id="492" r:id="rId22"/>
    <p:sldId id="316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5071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F.local\Administration\Home\amondal\Publication\LEAP\LEAP%20figure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F.local\Administration\Home\amondal\MARKAL%20Work\Thesis_CarbonTax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01182625313552"/>
          <c:y val="9.1729505795706573E-2"/>
          <c:w val="0.53347404217724481"/>
          <c:h val="0.90157258233251036"/>
        </c:manualLayout>
      </c:layout>
      <c:doughnutChart>
        <c:varyColors val="1"/>
        <c:ser>
          <c:idx val="0"/>
          <c:order val="0"/>
          <c:tx>
            <c:strRef>
              <c:f>'Fuel Mixed'!$E$4</c:f>
              <c:strCache>
                <c:ptCount val="1"/>
                <c:pt idx="0">
                  <c:v>capacity MW</c:v>
                </c:pt>
              </c:strCache>
            </c:strRef>
          </c:tx>
          <c:dLbls>
            <c:dLbl>
              <c:idx val="0"/>
              <c:layout>
                <c:manualLayout>
                  <c:x val="0.11900337805397095"/>
                  <c:y val="-9.70771592710369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F5-465D-9D83-ADAFBA19C5DB}"/>
                </c:ext>
              </c:extLst>
            </c:dLbl>
            <c:dLbl>
              <c:idx val="1"/>
              <c:layout>
                <c:manualLayout>
                  <c:x val="0.12098934968299993"/>
                  <c:y val="4.817395010262987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F5-465D-9D83-ADAFBA19C5DB}"/>
                </c:ext>
              </c:extLst>
            </c:dLbl>
            <c:dLbl>
              <c:idx val="2"/>
              <c:layout>
                <c:manualLayout>
                  <c:x val="-0.1306042471406160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, HFO, 5208, 26.14%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F5-465D-9D83-ADAFBA19C5DB}"/>
                </c:ext>
              </c:extLst>
            </c:dLbl>
            <c:dLbl>
              <c:idx val="3"/>
              <c:layout>
                <c:manualLayout>
                  <c:x val="-0.1525726636437513"/>
                  <c:y val="5.504113963869732E-3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F5-465D-9D83-ADAFBA19C5DB}"/>
                </c:ext>
              </c:extLst>
            </c:dLbl>
            <c:dLbl>
              <c:idx val="4"/>
              <c:layout>
                <c:manualLayout>
                  <c:x val="-0.13024557239715262"/>
                  <c:y val="-4.145440436246512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F5-465D-9D83-ADAFBA19C5DB}"/>
                </c:ext>
              </c:extLst>
            </c:dLbl>
            <c:dLbl>
              <c:idx val="5"/>
              <c:layout>
                <c:manualLayout>
                  <c:x val="-0.10397013250846068"/>
                  <c:y val="-0.1385763632021796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F5-465D-9D83-ADAFBA19C5DB}"/>
                </c:ext>
              </c:extLst>
            </c:dLbl>
            <c:dLbl>
              <c:idx val="6"/>
              <c:layout>
                <c:manualLayout>
                  <c:x val="1.2910095916686496E-2"/>
                  <c:y val="-0.1509706508286556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8F5-465D-9D83-ADAFBA19C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'Fuel Mixed'!$D$5:$D$11</c:f>
              <c:strCache>
                <c:ptCount val="7"/>
                <c:pt idx="0">
                  <c:v>Coal</c:v>
                </c:pt>
                <c:pt idx="1">
                  <c:v>Gas</c:v>
                </c:pt>
                <c:pt idx="2">
                  <c:v>HFO</c:v>
                </c:pt>
                <c:pt idx="3">
                  <c:v>HSD</c:v>
                </c:pt>
                <c:pt idx="4">
                  <c:v>Hydro</c:v>
                </c:pt>
                <c:pt idx="5">
                  <c:v>Imported</c:v>
                </c:pt>
                <c:pt idx="6">
                  <c:v>RE</c:v>
                </c:pt>
              </c:strCache>
            </c:strRef>
          </c:cat>
          <c:val>
            <c:numRef>
              <c:f>'Fuel Mixed'!$E$5:$E$11</c:f>
              <c:numCache>
                <c:formatCode>General</c:formatCode>
                <c:ptCount val="7"/>
                <c:pt idx="0">
                  <c:v>524</c:v>
                </c:pt>
                <c:pt idx="1">
                  <c:v>10628</c:v>
                </c:pt>
                <c:pt idx="2">
                  <c:v>5208</c:v>
                </c:pt>
                <c:pt idx="3">
                  <c:v>1795</c:v>
                </c:pt>
                <c:pt idx="4">
                  <c:v>230</c:v>
                </c:pt>
                <c:pt idx="5">
                  <c:v>1160</c:v>
                </c:pt>
                <c:pt idx="6">
                  <c:v>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8F5-465D-9D83-ADAFBA19C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6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59080355340202"/>
          <c:y val="4.8611111111111112E-2"/>
          <c:w val="0.84532934585099928"/>
          <c:h val="0.632891513560807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'LEAP (3)'!$B$122</c:f>
              <c:strCache>
                <c:ptCount val="1"/>
                <c:pt idx="0">
                  <c:v>Average GDP growth scenario (6.8%)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 w="19050"/>
            </c:spPr>
          </c:marker>
          <c:xVal>
            <c:numRef>
              <c:f>'LEAP (3)'!$C$121:$K$121</c:f>
              <c:numCache>
                <c:formatCode>General</c:formatCode>
                <c:ptCount val="9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2020</c:v>
                </c:pt>
                <c:pt idx="6">
                  <c:v>2025</c:v>
                </c:pt>
                <c:pt idx="7">
                  <c:v>2030</c:v>
                </c:pt>
                <c:pt idx="8">
                  <c:v>2035</c:v>
                </c:pt>
              </c:numCache>
            </c:numRef>
          </c:xVal>
          <c:yVal>
            <c:numRef>
              <c:f>'LEAP (3)'!$C$122:$K$122</c:f>
              <c:numCache>
                <c:formatCode>General</c:formatCode>
                <c:ptCount val="9"/>
                <c:pt idx="2">
                  <c:v>17.649999999999999</c:v>
                </c:pt>
                <c:pt idx="3">
                  <c:v>30.22</c:v>
                </c:pt>
                <c:pt idx="4">
                  <c:v>48.61</c:v>
                </c:pt>
                <c:pt idx="5">
                  <c:v>74.849999999999994</c:v>
                </c:pt>
                <c:pt idx="6">
                  <c:v>107.27</c:v>
                </c:pt>
                <c:pt idx="7">
                  <c:v>146.33000000000001</c:v>
                </c:pt>
                <c:pt idx="8">
                  <c:v>192.67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6DE-46ED-8563-E74C501C7A95}"/>
            </c:ext>
          </c:extLst>
        </c:ser>
        <c:ser>
          <c:idx val="1"/>
          <c:order val="1"/>
          <c:tx>
            <c:strRef>
              <c:f>'LEAP (3)'!$B$123</c:f>
              <c:strCache>
                <c:ptCount val="1"/>
                <c:pt idx="0">
                  <c:v>Low GDP growth scenario (5.5%)</c:v>
                </c:pt>
              </c:strCache>
            </c:strRef>
          </c:tx>
          <c:spPr>
            <a:ln w="25400"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 w="19050"/>
            </c:spPr>
          </c:marker>
          <c:xVal>
            <c:numRef>
              <c:f>'LEAP (3)'!$C$121:$K$121</c:f>
              <c:numCache>
                <c:formatCode>General</c:formatCode>
                <c:ptCount val="9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2020</c:v>
                </c:pt>
                <c:pt idx="6">
                  <c:v>2025</c:v>
                </c:pt>
                <c:pt idx="7">
                  <c:v>2030</c:v>
                </c:pt>
                <c:pt idx="8">
                  <c:v>2035</c:v>
                </c:pt>
              </c:numCache>
            </c:numRef>
          </c:xVal>
          <c:yVal>
            <c:numRef>
              <c:f>'LEAP (3)'!$C$123:$K$123</c:f>
              <c:numCache>
                <c:formatCode>General</c:formatCode>
                <c:ptCount val="9"/>
                <c:pt idx="2">
                  <c:v>17.645199999999974</c:v>
                </c:pt>
                <c:pt idx="3">
                  <c:v>27.16</c:v>
                </c:pt>
                <c:pt idx="4">
                  <c:v>40.17</c:v>
                </c:pt>
                <c:pt idx="5">
                  <c:v>57.57</c:v>
                </c:pt>
                <c:pt idx="6">
                  <c:v>78.58</c:v>
                </c:pt>
                <c:pt idx="7">
                  <c:v>104.04</c:v>
                </c:pt>
                <c:pt idx="8">
                  <c:v>131.58000000000001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26DE-46ED-8563-E74C501C7A95}"/>
            </c:ext>
          </c:extLst>
        </c:ser>
        <c:ser>
          <c:idx val="2"/>
          <c:order val="2"/>
          <c:tx>
            <c:strRef>
              <c:f>'LEAP (3)'!$B$124</c:f>
              <c:strCache>
                <c:ptCount val="1"/>
                <c:pt idx="0">
                  <c:v>High GDP growth scenario (8%)</c:v>
                </c:pt>
              </c:strCache>
            </c:strRef>
          </c:tx>
          <c:spPr>
            <a:ln w="25400">
              <a:solidFill>
                <a:srgbClr val="E709B7"/>
              </a:solidFill>
            </a:ln>
          </c:spPr>
          <c:marker>
            <c:spPr>
              <a:solidFill>
                <a:srgbClr val="E709B7"/>
              </a:solidFill>
              <a:ln w="19050"/>
            </c:spPr>
          </c:marker>
          <c:xVal>
            <c:numRef>
              <c:f>'LEAP (3)'!$C$121:$K$121</c:f>
              <c:numCache>
                <c:formatCode>General</c:formatCode>
                <c:ptCount val="9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2020</c:v>
                </c:pt>
                <c:pt idx="6">
                  <c:v>2025</c:v>
                </c:pt>
                <c:pt idx="7">
                  <c:v>2030</c:v>
                </c:pt>
                <c:pt idx="8">
                  <c:v>2035</c:v>
                </c:pt>
              </c:numCache>
            </c:numRef>
          </c:xVal>
          <c:yVal>
            <c:numRef>
              <c:f>'LEAP (3)'!$C$124:$K$124</c:f>
              <c:numCache>
                <c:formatCode>General</c:formatCode>
                <c:ptCount val="9"/>
                <c:pt idx="2">
                  <c:v>17.645199999999974</c:v>
                </c:pt>
                <c:pt idx="3">
                  <c:v>35.260000000000012</c:v>
                </c:pt>
                <c:pt idx="4">
                  <c:v>63.99</c:v>
                </c:pt>
                <c:pt idx="5">
                  <c:v>109.02</c:v>
                </c:pt>
                <c:pt idx="6">
                  <c:v>154.76</c:v>
                </c:pt>
                <c:pt idx="7">
                  <c:v>210.28</c:v>
                </c:pt>
                <c:pt idx="8">
                  <c:v>290.11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26DE-46ED-8563-E74C501C7A95}"/>
            </c:ext>
          </c:extLst>
        </c:ser>
        <c:ser>
          <c:idx val="3"/>
          <c:order val="3"/>
          <c:tx>
            <c:strRef>
              <c:f>'LEAP (3)'!$B$125</c:f>
              <c:strCache>
                <c:ptCount val="1"/>
                <c:pt idx="0">
                  <c:v>Historical actual</c:v>
                </c:pt>
              </c:strCache>
            </c:strRef>
          </c:tx>
          <c:spPr>
            <a:ln w="254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 w="19050">
                <a:solidFill>
                  <a:srgbClr val="FFC000"/>
                </a:solidFill>
              </a:ln>
            </c:spPr>
          </c:marker>
          <c:xVal>
            <c:numRef>
              <c:f>'LEAP (3)'!$C$121:$K$121</c:f>
              <c:numCache>
                <c:formatCode>General</c:formatCode>
                <c:ptCount val="9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2015</c:v>
                </c:pt>
                <c:pt idx="5">
                  <c:v>2020</c:v>
                </c:pt>
                <c:pt idx="6">
                  <c:v>2025</c:v>
                </c:pt>
                <c:pt idx="7">
                  <c:v>2030</c:v>
                </c:pt>
                <c:pt idx="8">
                  <c:v>2035</c:v>
                </c:pt>
              </c:numCache>
            </c:numRef>
          </c:xVal>
          <c:yVal>
            <c:numRef>
              <c:f>'LEAP (3)'!$C$125:$K$125</c:f>
              <c:numCache>
                <c:formatCode>General</c:formatCode>
                <c:ptCount val="9"/>
                <c:pt idx="0">
                  <c:v>6.9347000000000003</c:v>
                </c:pt>
                <c:pt idx="1">
                  <c:v>10.0829</c:v>
                </c:pt>
                <c:pt idx="2">
                  <c:v>17.645199999999974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26DE-46ED-8563-E74C501C7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825216"/>
        <c:axId val="86848256"/>
      </c:scatterChart>
      <c:valAx>
        <c:axId val="86825216"/>
        <c:scaling>
          <c:orientation val="minMax"/>
          <c:max val="2035"/>
          <c:min val="199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/>
                  <a:t>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86848256"/>
        <c:crosses val="autoZero"/>
        <c:crossBetween val="midCat"/>
      </c:valAx>
      <c:valAx>
        <c:axId val="86848256"/>
        <c:scaling>
          <c:orientation val="minMax"/>
          <c:max val="300"/>
        </c:scaling>
        <c:delete val="0"/>
        <c:axPos val="l"/>
        <c:majorGridlines>
          <c:spPr>
            <a:ln w="3175">
              <a:solidFill>
                <a:schemeClr val="tx1">
                  <a:alpha val="78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Demand (TWh)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6825216"/>
        <c:crosses val="autoZero"/>
        <c:crossBetween val="midCat"/>
      </c:valAx>
      <c:spPr>
        <a:ln w="3175" cmpd="dbl">
          <a:solidFill>
            <a:schemeClr val="tx1"/>
          </a:solidFill>
        </a:ln>
      </c:spPr>
    </c:plotArea>
    <c:legend>
      <c:legendPos val="b"/>
      <c:layout>
        <c:manualLayout>
          <c:xMode val="edge"/>
          <c:yMode val="edge"/>
          <c:x val="7.7491924086412395E-2"/>
          <c:y val="0.81767716535433066"/>
          <c:w val="0.86424692105794376"/>
          <c:h val="0.167171319494154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585585585585724E-2"/>
          <c:y val="1.9269894632400912E-2"/>
          <c:w val="0.82732732732732728"/>
          <c:h val="0.74474170405920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'co210 (2)'!$B$143</c:f>
              <c:strCache>
                <c:ptCount val="1"/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'co210 (2)'!$C$142:$H$142</c:f>
              <c:strCache>
                <c:ptCount val="6"/>
                <c:pt idx="0">
                  <c:v>2005</c:v>
                </c:pt>
                <c:pt idx="1">
                  <c:v>Base</c:v>
                </c:pt>
                <c:pt idx="2">
                  <c:v>Low tax</c:v>
                </c:pt>
                <c:pt idx="3">
                  <c:v>Medium tax</c:v>
                </c:pt>
                <c:pt idx="4">
                  <c:v>Medium high tax</c:v>
                </c:pt>
                <c:pt idx="5">
                  <c:v>High tax</c:v>
                </c:pt>
              </c:strCache>
            </c:strRef>
          </c:cat>
          <c:val>
            <c:numRef>
              <c:f>'co210 (2)'!$C$143:$H$143</c:f>
              <c:numCache>
                <c:formatCode>General</c:formatCode>
                <c:ptCount val="6"/>
                <c:pt idx="0">
                  <c:v>0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  <c:pt idx="4">
                  <c:v>0.25</c:v>
                </c:pt>
                <c:pt idx="5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3-4155-9772-A1D10BD92CD7}"/>
            </c:ext>
          </c:extLst>
        </c:ser>
        <c:ser>
          <c:idx val="1"/>
          <c:order val="1"/>
          <c:tx>
            <c:strRef>
              <c:f>'co210 (2)'!$B$144</c:f>
              <c:strCache>
                <c:ptCount val="1"/>
                <c:pt idx="0">
                  <c:v>Coal steam FGD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'co210 (2)'!$C$142:$H$142</c:f>
              <c:strCache>
                <c:ptCount val="6"/>
                <c:pt idx="0">
                  <c:v>2005</c:v>
                </c:pt>
                <c:pt idx="1">
                  <c:v>Base</c:v>
                </c:pt>
                <c:pt idx="2">
                  <c:v>Low tax</c:v>
                </c:pt>
                <c:pt idx="3">
                  <c:v>Medium tax</c:v>
                </c:pt>
                <c:pt idx="4">
                  <c:v>Medium high tax</c:v>
                </c:pt>
                <c:pt idx="5">
                  <c:v>High tax</c:v>
                </c:pt>
              </c:strCache>
            </c:strRef>
          </c:cat>
          <c:val>
            <c:numRef>
              <c:f>'co210 (2)'!$C$144:$H$144</c:f>
              <c:numCache>
                <c:formatCode>General</c:formatCode>
                <c:ptCount val="6"/>
                <c:pt idx="0">
                  <c:v>0</c:v>
                </c:pt>
                <c:pt idx="1">
                  <c:v>28.479999999999986</c:v>
                </c:pt>
                <c:pt idx="2">
                  <c:v>32.230000000000011</c:v>
                </c:pt>
                <c:pt idx="3">
                  <c:v>29.419999999999987</c:v>
                </c:pt>
                <c:pt idx="4">
                  <c:v>30.32</c:v>
                </c:pt>
                <c:pt idx="5">
                  <c:v>28.52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33-4155-9772-A1D10BD92CD7}"/>
            </c:ext>
          </c:extLst>
        </c:ser>
        <c:ser>
          <c:idx val="2"/>
          <c:order val="2"/>
          <c:tx>
            <c:strRef>
              <c:f>'co210 (2)'!$B$145</c:f>
              <c:strCache>
                <c:ptCount val="1"/>
                <c:pt idx="0">
                  <c:v>Oil 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'co210 (2)'!$C$142:$H$142</c:f>
              <c:strCache>
                <c:ptCount val="6"/>
                <c:pt idx="0">
                  <c:v>2005</c:v>
                </c:pt>
                <c:pt idx="1">
                  <c:v>Base</c:v>
                </c:pt>
                <c:pt idx="2">
                  <c:v>Low tax</c:v>
                </c:pt>
                <c:pt idx="3">
                  <c:v>Medium tax</c:v>
                </c:pt>
                <c:pt idx="4">
                  <c:v>Medium high tax</c:v>
                </c:pt>
                <c:pt idx="5">
                  <c:v>High tax</c:v>
                </c:pt>
              </c:strCache>
            </c:strRef>
          </c:cat>
          <c:val>
            <c:numRef>
              <c:f>'co210 (2)'!$C$145:$H$145</c:f>
              <c:numCache>
                <c:formatCode>General</c:formatCode>
                <c:ptCount val="6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33-4155-9772-A1D10BD92CD7}"/>
            </c:ext>
          </c:extLst>
        </c:ser>
        <c:ser>
          <c:idx val="3"/>
          <c:order val="3"/>
          <c:tx>
            <c:strRef>
              <c:f>'co210 (2)'!$B$146</c:f>
              <c:strCache>
                <c:ptCount val="1"/>
                <c:pt idx="0">
                  <c:v>Gas SC and ST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7.1172647043280827E-3"/>
                  <c:y val="-0.69061692689710497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/>
                      <a:t>Coal</a:t>
                    </a:r>
                    <a:r>
                      <a:rPr lang="en-US" sz="1200" b="1" baseline="0" dirty="0"/>
                      <a:t> &amp; Oil 2005-35 &gt;</a:t>
                    </a:r>
                  </a:p>
                  <a:p>
                    <a:endParaRPr lang="en-US" sz="1200" b="1" baseline="0" dirty="0"/>
                  </a:p>
                  <a:p>
                    <a:r>
                      <a:rPr lang="en-US" sz="1200" b="1" baseline="0" dirty="0"/>
                      <a:t>Emissions 2005-35 &gt;</a:t>
                    </a:r>
                    <a:endParaRPr lang="en-US" sz="1200" b="1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33-4155-9772-A1D10BD92CD7}"/>
                </c:ext>
              </c:extLst>
            </c:dLbl>
            <c:dLbl>
              <c:idx val="1"/>
              <c:layout>
                <c:manualLayout>
                  <c:x val="4.4742729306487825E-3"/>
                  <c:y val="-0.51180433013296156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baseline="0" dirty="0"/>
                      <a:t>9400 PJ, 100%</a:t>
                    </a:r>
                  </a:p>
                  <a:p>
                    <a:endParaRPr lang="en-US" sz="1200" b="1" baseline="0" dirty="0"/>
                  </a:p>
                  <a:p>
                    <a:r>
                      <a:rPr lang="en-US" sz="1200" b="1" baseline="0" dirty="0"/>
                      <a:t>2410 </a:t>
                    </a:r>
                    <a:r>
                      <a:rPr lang="en-US" sz="1200" b="1" baseline="0" dirty="0" err="1"/>
                      <a:t>mton</a:t>
                    </a:r>
                    <a:r>
                      <a:rPr lang="en-US" sz="1200" b="1" baseline="0" dirty="0"/>
                      <a:t>, 0%</a:t>
                    </a:r>
                    <a:endParaRPr lang="en-US" sz="1200" b="1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33-4155-9772-A1D10BD92CD7}"/>
                </c:ext>
              </c:extLst>
            </c:dLbl>
            <c:dLbl>
              <c:idx val="2"/>
              <c:layout>
                <c:manualLayout>
                  <c:x val="5.756662967464672E-4"/>
                  <c:y val="-0.48956483419050695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baseline="0" dirty="0"/>
                      <a:t>8479 PJ, 90%</a:t>
                    </a:r>
                  </a:p>
                  <a:p>
                    <a:endParaRPr lang="en-US" sz="1200" b="1" baseline="0" dirty="0"/>
                  </a:p>
                  <a:p>
                    <a:r>
                      <a:rPr lang="en-US" sz="1200" b="1" baseline="0" dirty="0"/>
                      <a:t>2369 </a:t>
                    </a:r>
                    <a:r>
                      <a:rPr lang="en-US" sz="1200" b="1" baseline="0" dirty="0" err="1"/>
                      <a:t>mton</a:t>
                    </a:r>
                    <a:r>
                      <a:rPr lang="en-US" sz="1200" b="1" baseline="0" dirty="0"/>
                      <a:t>, 2%</a:t>
                    </a:r>
                    <a:endParaRPr lang="en-US" sz="1200" b="1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33-4155-9772-A1D10BD92CD7}"/>
                </c:ext>
              </c:extLst>
            </c:dLbl>
            <c:dLbl>
              <c:idx val="3"/>
              <c:layout>
                <c:manualLayout>
                  <c:x val="0"/>
                  <c:y val="-0.5083139412367611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baseline="0" dirty="0"/>
                      <a:t>3280 PJ, 35%</a:t>
                    </a:r>
                  </a:p>
                  <a:p>
                    <a:endParaRPr lang="en-US" sz="1200" b="1" baseline="0" dirty="0"/>
                  </a:p>
                  <a:p>
                    <a:r>
                      <a:rPr lang="en-US" sz="1200" b="1" baseline="0" dirty="0"/>
                      <a:t>1869 </a:t>
                    </a:r>
                    <a:r>
                      <a:rPr lang="en-US" sz="1200" b="1" baseline="0" dirty="0" err="1"/>
                      <a:t>mton</a:t>
                    </a:r>
                    <a:r>
                      <a:rPr lang="en-US" sz="1200" b="1" baseline="0" dirty="0"/>
                      <a:t>, 22%</a:t>
                    </a:r>
                    <a:endParaRPr lang="en-US" sz="1200" b="1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33-4155-9772-A1D10BD92CD7}"/>
                </c:ext>
              </c:extLst>
            </c:dLbl>
            <c:dLbl>
              <c:idx val="4"/>
              <c:layout>
                <c:manualLayout>
                  <c:x val="-1.4914243102162564E-3"/>
                  <c:y val="-0.50133316344436618"/>
                </c:manualLayout>
              </c:layout>
              <c:tx>
                <c:rich>
                  <a:bodyPr/>
                  <a:lstStyle/>
                  <a:p>
                    <a:r>
                      <a:rPr lang="nl-NL" sz="1200" b="1" baseline="0" dirty="0"/>
                      <a:t>1483 PJ, 16%</a:t>
                    </a:r>
                  </a:p>
                  <a:p>
                    <a:endParaRPr lang="nl-NL" sz="1200" b="1" baseline="0" dirty="0"/>
                  </a:p>
                  <a:p>
                    <a:r>
                      <a:rPr lang="nl-NL" sz="1200" b="1" baseline="0" dirty="0"/>
                      <a:t>1636, 32%</a:t>
                    </a:r>
                    <a:endParaRPr lang="nl-NL" sz="1200" b="1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33-4155-9772-A1D10BD92CD7}"/>
                </c:ext>
              </c:extLst>
            </c:dLbl>
            <c:dLbl>
              <c:idx val="5"/>
              <c:layout>
                <c:manualLayout>
                  <c:x val="-1.1743498494702924E-7"/>
                  <c:y val="-0.51050716756769221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baseline="0" dirty="0"/>
                      <a:t>1397 PJ, 15%</a:t>
                    </a:r>
                  </a:p>
                  <a:p>
                    <a:endParaRPr lang="en-US" sz="1200" b="1" baseline="0" dirty="0"/>
                  </a:p>
                  <a:p>
                    <a:r>
                      <a:rPr lang="en-US" sz="1200" b="1" baseline="0" dirty="0"/>
                      <a:t>1398 </a:t>
                    </a:r>
                    <a:r>
                      <a:rPr lang="en-US" sz="1200" b="1" baseline="0" dirty="0" err="1"/>
                      <a:t>mton</a:t>
                    </a:r>
                    <a:r>
                      <a:rPr lang="en-US" sz="1200" b="1" baseline="0" dirty="0"/>
                      <a:t>, 42%</a:t>
                    </a:r>
                    <a:endParaRPr lang="en-US" sz="1200" b="1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33-4155-9772-A1D10BD92C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'co210 (2)'!$C$142:$H$142</c:f>
              <c:strCache>
                <c:ptCount val="6"/>
                <c:pt idx="0">
                  <c:v>2005</c:v>
                </c:pt>
                <c:pt idx="1">
                  <c:v>Base</c:v>
                </c:pt>
                <c:pt idx="2">
                  <c:v>Low tax</c:v>
                </c:pt>
                <c:pt idx="3">
                  <c:v>Medium tax</c:v>
                </c:pt>
                <c:pt idx="4">
                  <c:v>Medium high tax</c:v>
                </c:pt>
                <c:pt idx="5">
                  <c:v>High tax</c:v>
                </c:pt>
              </c:strCache>
            </c:strRef>
          </c:cat>
          <c:val>
            <c:numRef>
              <c:f>'co210 (2)'!$C$146:$H$146</c:f>
              <c:numCache>
                <c:formatCode>General</c:formatCode>
                <c:ptCount val="6"/>
                <c:pt idx="0">
                  <c:v>3.84</c:v>
                </c:pt>
                <c:pt idx="1">
                  <c:v>3.2800000000000002</c:v>
                </c:pt>
                <c:pt idx="2">
                  <c:v>3.2800000000000002</c:v>
                </c:pt>
                <c:pt idx="3">
                  <c:v>3.2800000000000002</c:v>
                </c:pt>
                <c:pt idx="4">
                  <c:v>3.2800000000000002</c:v>
                </c:pt>
                <c:pt idx="5">
                  <c:v>3.2800000000000002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533-4155-9772-A1D10BD92CD7}"/>
            </c:ext>
          </c:extLst>
        </c:ser>
        <c:ser>
          <c:idx val="4"/>
          <c:order val="4"/>
          <c:tx>
            <c:strRef>
              <c:f>'co210 (2)'!$B$147</c:f>
              <c:strCache>
                <c:ptCount val="1"/>
                <c:pt idx="0">
                  <c:v>Gas CC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'co210 (2)'!$C$142:$H$142</c:f>
              <c:strCache>
                <c:ptCount val="6"/>
                <c:pt idx="0">
                  <c:v>2005</c:v>
                </c:pt>
                <c:pt idx="1">
                  <c:v>Base</c:v>
                </c:pt>
                <c:pt idx="2">
                  <c:v>Low tax</c:v>
                </c:pt>
                <c:pt idx="3">
                  <c:v>Medium tax</c:v>
                </c:pt>
                <c:pt idx="4">
                  <c:v>Medium high tax</c:v>
                </c:pt>
                <c:pt idx="5">
                  <c:v>High tax</c:v>
                </c:pt>
              </c:strCache>
            </c:strRef>
          </c:cat>
          <c:val>
            <c:numRef>
              <c:f>'co210 (2)'!$C$147:$H$147</c:f>
              <c:numCache>
                <c:formatCode>General</c:formatCode>
                <c:ptCount val="6"/>
                <c:pt idx="0">
                  <c:v>0.99</c:v>
                </c:pt>
                <c:pt idx="1">
                  <c:v>19.189999999999987</c:v>
                </c:pt>
                <c:pt idx="2">
                  <c:v>15.41</c:v>
                </c:pt>
                <c:pt idx="3">
                  <c:v>18.27</c:v>
                </c:pt>
                <c:pt idx="4">
                  <c:v>17.630000000000024</c:v>
                </c:pt>
                <c:pt idx="5">
                  <c:v>19.43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533-4155-9772-A1D10BD92CD7}"/>
            </c:ext>
          </c:extLst>
        </c:ser>
        <c:ser>
          <c:idx val="5"/>
          <c:order val="5"/>
          <c:tx>
            <c:strRef>
              <c:f>'co210 (2)'!$B$148</c:f>
              <c:strCache>
                <c:ptCount val="1"/>
                <c:pt idx="0">
                  <c:v>Hydro</c:v>
                </c:pt>
              </c:strCache>
            </c:strRef>
          </c:tx>
          <c:invertIfNegative val="0"/>
          <c:cat>
            <c:strRef>
              <c:f>'co210 (2)'!$C$142:$H$142</c:f>
              <c:strCache>
                <c:ptCount val="6"/>
                <c:pt idx="0">
                  <c:v>2005</c:v>
                </c:pt>
                <c:pt idx="1">
                  <c:v>Base</c:v>
                </c:pt>
                <c:pt idx="2">
                  <c:v>Low tax</c:v>
                </c:pt>
                <c:pt idx="3">
                  <c:v>Medium tax</c:v>
                </c:pt>
                <c:pt idx="4">
                  <c:v>Medium high tax</c:v>
                </c:pt>
                <c:pt idx="5">
                  <c:v>High tax</c:v>
                </c:pt>
              </c:strCache>
            </c:strRef>
          </c:cat>
          <c:val>
            <c:numRef>
              <c:f>'co210 (2)'!$C$148:$H$148</c:f>
              <c:numCache>
                <c:formatCode>General</c:formatCode>
                <c:ptCount val="6"/>
                <c:pt idx="0">
                  <c:v>0.23</c:v>
                </c:pt>
                <c:pt idx="1">
                  <c:v>0.55000000000000004</c:v>
                </c:pt>
                <c:pt idx="2">
                  <c:v>0.55000000000000004</c:v>
                </c:pt>
                <c:pt idx="3">
                  <c:v>0.55000000000000004</c:v>
                </c:pt>
                <c:pt idx="4">
                  <c:v>0.55000000000000004</c:v>
                </c:pt>
                <c:pt idx="5">
                  <c:v>0.55000000000000004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533-4155-9772-A1D10BD92CD7}"/>
            </c:ext>
          </c:extLst>
        </c:ser>
        <c:ser>
          <c:idx val="6"/>
          <c:order val="6"/>
          <c:tx>
            <c:strRef>
              <c:f>'co210 (2)'!$B$149</c:f>
              <c:strCache>
                <c:ptCount val="1"/>
                <c:pt idx="0">
                  <c:v>Biomass</c:v>
                </c:pt>
              </c:strCache>
            </c:strRef>
          </c:tx>
          <c:spPr>
            <a:solidFill>
              <a:srgbClr val="6600CC"/>
            </a:solidFill>
          </c:spPr>
          <c:invertIfNegative val="0"/>
          <c:cat>
            <c:strRef>
              <c:f>'co210 (2)'!$C$142:$H$142</c:f>
              <c:strCache>
                <c:ptCount val="6"/>
                <c:pt idx="0">
                  <c:v>2005</c:v>
                </c:pt>
                <c:pt idx="1">
                  <c:v>Base</c:v>
                </c:pt>
                <c:pt idx="2">
                  <c:v>Low tax</c:v>
                </c:pt>
                <c:pt idx="3">
                  <c:v>Medium tax</c:v>
                </c:pt>
                <c:pt idx="4">
                  <c:v>Medium high tax</c:v>
                </c:pt>
                <c:pt idx="5">
                  <c:v>High tax</c:v>
                </c:pt>
              </c:strCache>
            </c:strRef>
          </c:cat>
          <c:val>
            <c:numRef>
              <c:f>'co210 (2)'!$C$149:$H$149</c:f>
              <c:numCache>
                <c:formatCode>General</c:formatCode>
                <c:ptCount val="6"/>
                <c:pt idx="0">
                  <c:v>0</c:v>
                </c:pt>
                <c:pt idx="1">
                  <c:v>0.4</c:v>
                </c:pt>
                <c:pt idx="2">
                  <c:v>0.5</c:v>
                </c:pt>
                <c:pt idx="3">
                  <c:v>0.34</c:v>
                </c:pt>
                <c:pt idx="4">
                  <c:v>0.34</c:v>
                </c:pt>
                <c:pt idx="5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533-4155-9772-A1D10BD92CD7}"/>
            </c:ext>
          </c:extLst>
        </c:ser>
        <c:ser>
          <c:idx val="7"/>
          <c:order val="7"/>
          <c:tx>
            <c:strRef>
              <c:f>'co210 (2)'!$B$150</c:f>
              <c:strCache>
                <c:ptCount val="1"/>
                <c:pt idx="0">
                  <c:v>Solar PV</c:v>
                </c:pt>
              </c:strCache>
            </c:strRef>
          </c:tx>
          <c:spPr>
            <a:solidFill>
              <a:srgbClr val="CC00CC"/>
            </a:solidFill>
          </c:spPr>
          <c:invertIfNegative val="0"/>
          <c:cat>
            <c:strRef>
              <c:f>'co210 (2)'!$C$142:$H$142</c:f>
              <c:strCache>
                <c:ptCount val="6"/>
                <c:pt idx="0">
                  <c:v>2005</c:v>
                </c:pt>
                <c:pt idx="1">
                  <c:v>Base</c:v>
                </c:pt>
                <c:pt idx="2">
                  <c:v>Low tax</c:v>
                </c:pt>
                <c:pt idx="3">
                  <c:v>Medium tax</c:v>
                </c:pt>
                <c:pt idx="4">
                  <c:v>Medium high tax</c:v>
                </c:pt>
                <c:pt idx="5">
                  <c:v>High tax</c:v>
                </c:pt>
              </c:strCache>
            </c:strRef>
          </c:cat>
          <c:val>
            <c:numRef>
              <c:f>'co210 (2)'!$C$150:$H$150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38.24</c:v>
                </c:pt>
                <c:pt idx="4">
                  <c:v>41.13</c:v>
                </c:pt>
                <c:pt idx="5">
                  <c:v>41.13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533-4155-9772-A1D10BD92CD7}"/>
            </c:ext>
          </c:extLst>
        </c:ser>
        <c:ser>
          <c:idx val="8"/>
          <c:order val="8"/>
          <c:tx>
            <c:strRef>
              <c:f>'co210 (2)'!$B$151</c:f>
              <c:strCache>
                <c:ptCount val="1"/>
                <c:pt idx="0">
                  <c:v>Wind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'co210 (2)'!$C$142:$H$142</c:f>
              <c:strCache>
                <c:ptCount val="6"/>
                <c:pt idx="0">
                  <c:v>2005</c:v>
                </c:pt>
                <c:pt idx="1">
                  <c:v>Base</c:v>
                </c:pt>
                <c:pt idx="2">
                  <c:v>Low tax</c:v>
                </c:pt>
                <c:pt idx="3">
                  <c:v>Medium tax</c:v>
                </c:pt>
                <c:pt idx="4">
                  <c:v>Medium high tax</c:v>
                </c:pt>
                <c:pt idx="5">
                  <c:v>High tax</c:v>
                </c:pt>
              </c:strCache>
            </c:strRef>
          </c:cat>
          <c:val>
            <c:numRef>
              <c:f>'co210 (2)'!$C$151:$H$151</c:f>
              <c:numCache>
                <c:formatCode>General</c:formatCode>
                <c:ptCount val="6"/>
                <c:pt idx="0">
                  <c:v>0</c:v>
                </c:pt>
                <c:pt idx="1">
                  <c:v>4.6099999999999985</c:v>
                </c:pt>
                <c:pt idx="2">
                  <c:v>4.6099999999999985</c:v>
                </c:pt>
                <c:pt idx="3">
                  <c:v>4.6099999999999985</c:v>
                </c:pt>
                <c:pt idx="4">
                  <c:v>4.6099999999999985</c:v>
                </c:pt>
                <c:pt idx="5">
                  <c:v>4.6099999999999985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533-4155-9772-A1D10BD92C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9"/>
        <c:overlap val="100"/>
        <c:axId val="88541056"/>
        <c:axId val="88542592"/>
      </c:barChart>
      <c:barChart>
        <c:barDir val="col"/>
        <c:grouping val="stacked"/>
        <c:varyColors val="0"/>
        <c:ser>
          <c:idx val="9"/>
          <c:order val="9"/>
          <c:tx>
            <c:strRef>
              <c:f>'co210 (2)'!$B$152</c:f>
              <c:strCache>
                <c:ptCount val="1"/>
                <c:pt idx="0">
                  <c:v>System cost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'co210 (2)'!$C$142:$H$142</c:f>
              <c:strCache>
                <c:ptCount val="6"/>
                <c:pt idx="0">
                  <c:v>2005</c:v>
                </c:pt>
                <c:pt idx="1">
                  <c:v>Base</c:v>
                </c:pt>
                <c:pt idx="2">
                  <c:v>Low tax</c:v>
                </c:pt>
                <c:pt idx="3">
                  <c:v>Medium tax</c:v>
                </c:pt>
                <c:pt idx="4">
                  <c:v>Medium high tax</c:v>
                </c:pt>
                <c:pt idx="5">
                  <c:v>High tax</c:v>
                </c:pt>
              </c:strCache>
            </c:strRef>
          </c:cat>
          <c:val>
            <c:numRef>
              <c:f>'co210 (2)'!$C$152:$H$152</c:f>
              <c:numCache>
                <c:formatCode>General</c:formatCode>
                <c:ptCount val="6"/>
                <c:pt idx="1">
                  <c:v>0</c:v>
                </c:pt>
                <c:pt idx="2">
                  <c:v>0.34</c:v>
                </c:pt>
                <c:pt idx="3">
                  <c:v>11.76</c:v>
                </c:pt>
                <c:pt idx="4">
                  <c:v>23.86</c:v>
                </c:pt>
                <c:pt idx="5">
                  <c:v>63.4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533-4155-9772-A1D10BD92C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88552960"/>
        <c:axId val="88554496"/>
      </c:barChart>
      <c:catAx>
        <c:axId val="8854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42592"/>
        <c:crosses val="autoZero"/>
        <c:auto val="1"/>
        <c:lblAlgn val="ctr"/>
        <c:lblOffset val="100"/>
        <c:noMultiLvlLbl val="0"/>
      </c:catAx>
      <c:valAx>
        <c:axId val="88542592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Generation capacity (GW)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8541056"/>
        <c:crosses val="autoZero"/>
        <c:crossBetween val="between"/>
      </c:valAx>
      <c:catAx>
        <c:axId val="88552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88554496"/>
        <c:crosses val="autoZero"/>
        <c:auto val="1"/>
        <c:lblAlgn val="ctr"/>
        <c:lblOffset val="100"/>
        <c:noMultiLvlLbl val="0"/>
      </c:catAx>
      <c:valAx>
        <c:axId val="88554496"/>
        <c:scaling>
          <c:orientation val="minMax"/>
          <c:max val="100"/>
          <c:min val="0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8552960"/>
        <c:crosses val="max"/>
        <c:crossBetween val="between"/>
      </c:valAx>
      <c:spPr>
        <a:ln w="6350">
          <a:solidFill>
            <a:sysClr val="windowText" lastClr="000000"/>
          </a:solidFill>
        </a:ln>
      </c:spPr>
    </c:plotArea>
    <c:legend>
      <c:legendPos val="b"/>
      <c:legendEntry>
        <c:idx val="0"/>
        <c:delete val="1"/>
      </c:legendEntry>
      <c:layout>
        <c:manualLayout>
          <c:xMode val="edge"/>
          <c:yMode val="edge"/>
          <c:x val="5.9656972408650378E-3"/>
          <c:y val="0.8840296707559393"/>
          <c:w val="0.95440574961686842"/>
          <c:h val="8.545270445766278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A28E5-0A02-4233-9D9B-4ECA035D4A3C}" type="datetimeFigureOut">
              <a:rPr lang="en-US" smtClean="0"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5BDD3-CBCF-4229-B679-4F3D92DE8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7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12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1) Total electricity consumption was about 18 </a:t>
            </a:r>
            <a:r>
              <a:rPr lang="en-US" sz="1200" kern="120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TWh</a:t>
            </a: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in 2005 and is projected to increase 7.5 times to 132 </a:t>
            </a:r>
            <a:r>
              <a:rPr lang="en-US" sz="1200" kern="120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TWh</a:t>
            </a: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by 2035 in the LG scenario 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2) In the AG and HG scenarios, the demand in 2035 shows an increase that is about 11 and 16 times the base-year value, respectively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buAutoNum type="arabicParenR"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To summarize the results generated for each different tax scenario by the MARKAL-Bangladesh model, the power generation capacity mix in 2035 is selected as the principal metric . This provides a good indication of the types of technology choices made by the model to meet the various carbon taxes applied. </a:t>
            </a:r>
          </a:p>
          <a:p>
            <a:pPr marL="228600" indent="-228600">
              <a:buAutoNum type="arabicParenR"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colored bars (except yellow) give the breakdown of generation capacity (GW) by technology.</a:t>
            </a:r>
          </a:p>
          <a:p>
            <a:pPr marL="228600" indent="-228600">
              <a:buAutoNum type="arabicParenR"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low tax scenario allows a reduction in imported coal use of about 10 %, contributing  only 0.34 % increase in system costs during 2005-2035. Import dependency reduces by 65 %, 84 % and 85 % in the medium, medium-high and high tax scenarios, respectively compared to the base scenario, but contributes to increase in the total system costs of 12 %, 24 % and 63 %, respectively. </a:t>
            </a:r>
          </a:p>
          <a:p>
            <a:pPr marL="228600" indent="-228600">
              <a:buAutoNum type="arabicParenR"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power generation capacity level in 2035 varies from 95 GW to 99 GW in the medium, medium-high and high tax scenarios, i.e., is roughly double the 2035 capacity level in the base and low-tax scenarios. </a:t>
            </a:r>
          </a:p>
          <a:p>
            <a:pPr marL="228600" indent="-228600">
              <a:buAutoNum type="arabicParenR"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Gas-based simple cycle, steam turbine and biomass-based power plant capacity levels slightly decrease when taxes increase. 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On the other hand, generation from renewable technologies increases from 210 </a:t>
            </a:r>
            <a:r>
              <a:rPr lang="en-US" sz="1200" kern="120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TWh</a:t>
            </a: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(5.8 %) in the base scenario to 1363 </a:t>
            </a:r>
            <a:r>
              <a:rPr lang="en-US" sz="1200" kern="120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TWh</a:t>
            </a:r>
            <a:r>
              <a:rPr lang="en-US" sz="120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(37.4 %) in the medium to high tax scenarios, consecutively between 2005 and 2035. </a:t>
            </a:r>
            <a:endParaRPr lang="de-DE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endParaRPr lang="de-DE" sz="1200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9777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03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062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73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66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6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106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60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measure of development in any society of today is synonymous with the level of energy consumption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Energy is therefore recognized as a critical input parameter for national economic development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dirty="0">
                <a:effectLst/>
                <a:latin typeface="Times New Roman" pitchFamily="18" charset="0"/>
                <a:cs typeface="Times New Roman" pitchFamily="18" charset="0"/>
              </a:rPr>
              <a:t>Energy demands are still met largely (80%) from fossil fuels such as coal, oil and natural gas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dirty="0">
                <a:effectLst/>
                <a:latin typeface="Times New Roman" pitchFamily="18" charset="0"/>
                <a:cs typeface="Times New Roman" pitchFamily="18" charset="0"/>
              </a:rPr>
              <a:t>About 41% of total CO</a:t>
            </a:r>
            <a:r>
              <a:rPr lang="en-US" sz="1200" b="0" baseline="-25000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="0" dirty="0">
                <a:effectLst/>
                <a:latin typeface="Times New Roman" pitchFamily="18" charset="0"/>
                <a:cs typeface="Times New Roman" pitchFamily="18" charset="0"/>
              </a:rPr>
              <a:t> emission comes from power generation based on fossil fuels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dirty="0">
                <a:effectLst/>
                <a:latin typeface="Times New Roman" pitchFamily="18" charset="0"/>
                <a:cs typeface="Times New Roman" pitchFamily="18" charset="0"/>
              </a:rPr>
              <a:t>A warming of about 0.2</a:t>
            </a:r>
            <a:r>
              <a:rPr lang="en-US" sz="1200" b="0" baseline="30000" dirty="0">
                <a:effectLst/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1200" b="0" dirty="0">
                <a:effectLst/>
                <a:latin typeface="Times New Roman" pitchFamily="18" charset="0"/>
                <a:cs typeface="Times New Roman" pitchFamily="18" charset="0"/>
              </a:rPr>
              <a:t>C per decade is projected by IPCC for a range of emission scenarios</a:t>
            </a: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850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034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69997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00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1200" b="0" dirty="0">
                <a:effectLst/>
                <a:latin typeface="Times New Roman" pitchFamily="18" charset="0"/>
                <a:cs typeface="Times New Roman" pitchFamily="18" charset="0"/>
              </a:rPr>
              <a:t>Therefore, the sustainable development issue is more than ever raised, stimulating the need to search for sustainable development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73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measure of development in any society of today is synonymous with the level of energy consumption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Energy is therefore recognized as a critical input parameter for national economic development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Impact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of climate change on agriculture sector </a:t>
            </a:r>
            <a:r>
              <a:rPr lang="en-US" sz="1200" b="0" kern="120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(from review paper)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we have seen the impacts of climate change on agriculture is huge.</a:t>
            </a:r>
            <a:endParaRPr lang="en-US" sz="1200" b="0" kern="1200" dirty="0">
              <a:solidFill>
                <a:srgbClr val="FF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22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measure of development in any society of today is synonymous with the level of energy consumption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Energy is therefore recognized as a critical input parameter for national economic development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Impact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of climate change on agriculture sector </a:t>
            </a:r>
            <a:r>
              <a:rPr lang="en-US" sz="1200" b="0" kern="120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(from review paper)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we have seen the impacts of climate change on agriculture is huge.</a:t>
            </a:r>
            <a:endParaRPr lang="en-US" sz="1200" b="0" kern="1200" dirty="0">
              <a:solidFill>
                <a:srgbClr val="FF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0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measure of development in any society of today is synonymous with the level of energy consumption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Energy is therefore recognized as a critical input parameter for national economic development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Impact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of climate change on agriculture sector </a:t>
            </a:r>
            <a:r>
              <a:rPr lang="en-US" sz="1200" b="0" kern="120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(from review paper)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we have seen the impacts of climate change on agriculture is huge.</a:t>
            </a:r>
            <a:endParaRPr lang="en-US" sz="1200" b="0" kern="1200" dirty="0">
              <a:solidFill>
                <a:srgbClr val="FF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72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measure of development in any society of today is synonymous with the level of energy consumption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Energy is therefore recognized as a critical input parameter for national economic development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Impact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of climate change on agriculture sector </a:t>
            </a:r>
            <a:r>
              <a:rPr lang="en-US" sz="1200" b="0" kern="120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(from review paper)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we have seen the impacts of climate change on agriculture is huge.</a:t>
            </a:r>
            <a:endParaRPr lang="en-US" sz="1200" b="0" kern="1200" dirty="0">
              <a:solidFill>
                <a:srgbClr val="FF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849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measure of development in any society of today is synonymous with the level of energy consumption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Energy is therefore recognized as a critical input parameter for national economic development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Impact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of climate change on agriculture sector </a:t>
            </a:r>
            <a:r>
              <a:rPr lang="en-US" sz="1200" b="0" kern="120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(from review paper) 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sz="1200" b="0" kern="1200" baseline="0" dirty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we have seen the impacts of climate change on agriculture is huge.</a:t>
            </a:r>
            <a:endParaRPr lang="en-US" sz="1200" b="0" kern="1200" dirty="0">
              <a:solidFill>
                <a:srgbClr val="FF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26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sz="1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The reference energy system represents the activities and technologies of an energy system</a:t>
            </a: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, depicting energy </a:t>
            </a:r>
            <a:r>
              <a:rPr lang="en-US" sz="12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(flows from the source of origin to the end</a:t>
            </a:r>
            <a:r>
              <a:rPr lang="en-US" sz="1200" b="1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use)</a:t>
            </a:r>
            <a:r>
              <a:rPr lang="en-US" sz="1200" b="0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demands, energy conversion technologies, fuel mixes, and the resources required to satisfy the energy demand</a:t>
            </a:r>
          </a:p>
          <a:p>
            <a:pPr marL="228600" indent="-228600">
              <a:buAutoNum type="arabicParenR"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Technology learning effects on cost</a:t>
            </a:r>
          </a:p>
          <a:p>
            <a:pPr marL="228600" indent="-228600">
              <a:buAutoNum type="arabicParenR"/>
            </a:pPr>
            <a:r>
              <a:rPr lang="en-US" sz="1200" b="0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Growth bound and resource availability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5BDD3-CBCF-4229-B679-4F3D92DE84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194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Dawit Mekonnen, Hira Channa, &amp; Claudia Ringler                                               KP’s, FO’s and ag productivity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"/>
            <a:ext cx="2146300" cy="762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5943600" y="18415"/>
            <a:ext cx="3200400" cy="5149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EEE, Faculty of Engineering</a:t>
            </a:r>
          </a:p>
        </p:txBody>
      </p:sp>
    </p:spTree>
    <p:extLst>
      <p:ext uri="{BB962C8B-B14F-4D97-AF65-F5344CB8AC3E}">
        <p14:creationId xmlns:p14="http://schemas.microsoft.com/office/powerpoint/2010/main" val="225638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Dawit Mekonnen, Hira Channa, &amp; Claudia Ringler                                               KP’s, FO’s and ag productivity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D987DD-6FCC-40E0-B469-693262C1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3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Dawit Mekonnen, Hira Channa, &amp; Claudia Ringler                                               KP’s, FO’s and ag productivity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D987DD-6FCC-40E0-B469-693262C1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45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4"/>
          <p:cNvSpPr>
            <a:spLocks noChangeArrowheads="1"/>
          </p:cNvSpPr>
          <p:nvPr userDrawn="1"/>
        </p:nvSpPr>
        <p:spPr bwMode="auto">
          <a:xfrm>
            <a:off x="733425" y="0"/>
            <a:ext cx="6797675" cy="927100"/>
          </a:xfrm>
          <a:prstGeom prst="rect">
            <a:avLst/>
          </a:prstGeom>
          <a:solidFill>
            <a:srgbClr val="CCCCFF">
              <a:alpha val="60001"/>
            </a:srgbClr>
          </a:solidFill>
          <a:ln w="1905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>
              <a:latin typeface="RotisSansSerif" pitchFamily="34" charset="0"/>
            </a:endParaRPr>
          </a:p>
        </p:txBody>
      </p:sp>
      <p:pic>
        <p:nvPicPr>
          <p:cNvPr id="3" name="Picture 83" descr="ZEF_LOGO_FREI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85838" cy="990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" name="Picture 2" descr="C:\Users\amondal\Pictures\unibonn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0"/>
            <a:ext cx="2057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Alam, </a:t>
            </a:r>
            <a:fld id="{17616A33-490D-43B1-AABE-65DBBD8FECF1}" type="datetime1">
              <a:rPr lang="en-US"/>
              <a:pPr>
                <a:defRPr/>
              </a:pPr>
              <a:t>5/26/2020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0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8686800" cy="380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Dawit Mekonnen, Hira Channa, &amp; Claudia Ringler                                               KP’s, FO’s and ag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5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Dawit Mekonnen, Hira Channa, &amp; Claudia Ringler                                               KP’s, FO’s and ag productivity</a:t>
            </a:r>
          </a:p>
        </p:txBody>
      </p:sp>
    </p:spTree>
    <p:extLst>
      <p:ext uri="{BB962C8B-B14F-4D97-AF65-F5344CB8AC3E}">
        <p14:creationId xmlns:p14="http://schemas.microsoft.com/office/powerpoint/2010/main" val="317940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Dawit Mekonnen, Hira Channa, &amp; Claudia Ringler                                               KP’s, FO’s and ag productivity</a:t>
            </a:r>
          </a:p>
        </p:txBody>
      </p:sp>
    </p:spTree>
    <p:extLst>
      <p:ext uri="{BB962C8B-B14F-4D97-AF65-F5344CB8AC3E}">
        <p14:creationId xmlns:p14="http://schemas.microsoft.com/office/powerpoint/2010/main" val="101230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Dawit Mekonnen, Hira Channa, &amp; Claudia Ringler                                               KP’s, FO’s and ag productivity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D987DD-6FCC-40E0-B469-693262C1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2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Dawit Mekonnen, Hira Channa, &amp; Claudia Ringler                                               KP’s, FO’s and ag productivity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D987DD-6FCC-40E0-B469-693262C1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3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Dawit Mekonnen, Hira Channa, &amp; Claudia Ringler                                               KP’s, FO’s and ag productivity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D987DD-6FCC-40E0-B469-693262C1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4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Dawit Mekonnen, Hira Channa, &amp; Claudia Ringler                                               KP’s, FO’s and ag productivity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D987DD-6FCC-40E0-B469-693262C1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0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990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Dawit Mekonnen, Hira Channa, &amp; Claudia Ringler                                               KP’s, FO’s and ag productivity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7D987DD-6FCC-40E0-B469-693262C18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50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SSP_banner_v02.psd"/>
          <p:cNvPicPr>
            <a:picLocks noChangeAspect="1"/>
          </p:cNvPicPr>
          <p:nvPr userDrawn="1"/>
        </p:nvPicPr>
        <p:blipFill>
          <a:blip r:embed="rId14">
            <a:alphaModFix amt="9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0033"/>
            <a:ext cx="9149208" cy="545796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324600"/>
            <a:ext cx="8686800" cy="380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Dawit Mekonnen, Hira Channa, &amp; Claudia Ringler                                               KP’s, FO’s and ag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68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077200" cy="20574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and National Power Sector Overview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Resources </a:t>
            </a:r>
          </a:p>
        </p:txBody>
      </p:sp>
    </p:spTree>
    <p:extLst>
      <p:ext uri="{BB962C8B-B14F-4D97-AF65-F5344CB8AC3E}">
        <p14:creationId xmlns:p14="http://schemas.microsoft.com/office/powerpoint/2010/main" val="1013458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781800" y="6381750"/>
            <a:ext cx="2133600" cy="476250"/>
          </a:xfrm>
          <a:noFill/>
        </p:spPr>
        <p:txBody>
          <a:bodyPr/>
          <a:lstStyle/>
          <a:p>
            <a:r>
              <a:rPr lang="en-US" dirty="0" err="1">
                <a:latin typeface="Arial" pitchFamily="34" charset="0"/>
              </a:rPr>
              <a:t>Alam</a:t>
            </a:r>
            <a:r>
              <a:rPr lang="en-US" dirty="0">
                <a:latin typeface="Arial" pitchFamily="34" charset="0"/>
              </a:rPr>
              <a:t>, </a:t>
            </a:r>
            <a:fld id="{0CD17DCA-C824-4B7E-B864-84DC0B6C36C6}" type="datetime1">
              <a:rPr lang="en-US" smtClean="0">
                <a:latin typeface="Arial" pitchFamily="34" charset="0"/>
              </a:rPr>
              <a:pPr/>
              <a:t>5/26/2020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 rot="16200000">
            <a:off x="-334633" y="1360294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effectLst/>
              </a:rPr>
              <a:t>Introduction/methodology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 rot="16200000">
            <a:off x="-258045" y="2463380"/>
            <a:ext cx="968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effectLst/>
              </a:rPr>
              <a:t>Renewable potential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 rot="16200000">
            <a:off x="-253580" y="4596980"/>
            <a:ext cx="968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effectLst/>
              </a:rPr>
              <a:t>MARKAL- Bangladesh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 rot="16200000">
            <a:off x="-307813" y="5701880"/>
            <a:ext cx="1045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effectLst/>
              </a:rPr>
              <a:t>Conclusions/remarks</a:t>
            </a:r>
          </a:p>
        </p:txBody>
      </p:sp>
      <p:sp>
        <p:nvSpPr>
          <p:cNvPr id="22" name="Rectangle 2"/>
          <p:cNvSpPr txBox="1">
            <a:spLocks noRot="1" noChangeArrowheads="1"/>
          </p:cNvSpPr>
          <p:nvPr/>
        </p:nvSpPr>
        <p:spPr bwMode="auto">
          <a:xfrm>
            <a:off x="1295400" y="322944"/>
            <a:ext cx="53340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 noProof="0" dirty="0">
                <a:solidFill>
                  <a:srgbClr val="00B0F0"/>
                </a:solidFill>
                <a:effectLst/>
                <a:latin typeface="Times New Roman" pitchFamily="18" charset="0"/>
                <a:ea typeface="+mj-ea"/>
                <a:cs typeface="+mj-cs"/>
              </a:rPr>
              <a:t>Results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 rot="16200000">
            <a:off x="-253580" y="3551955"/>
            <a:ext cx="968825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effectLst/>
              </a:rPr>
              <a:t>Demand projection</a:t>
            </a:r>
          </a:p>
        </p:txBody>
      </p:sp>
      <p:graphicFrame>
        <p:nvGraphicFramePr>
          <p:cNvPr id="17" name="Chart 16"/>
          <p:cNvGraphicFramePr>
            <a:graphicFrameLocks/>
          </p:cNvGraphicFramePr>
          <p:nvPr/>
        </p:nvGraphicFramePr>
        <p:xfrm>
          <a:off x="914400" y="1295400"/>
          <a:ext cx="7924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ight Arrow 17"/>
          <p:cNvSpPr/>
          <p:nvPr/>
        </p:nvSpPr>
        <p:spPr bwMode="auto">
          <a:xfrm>
            <a:off x="2057400" y="4191000"/>
            <a:ext cx="1447800" cy="76200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>
                <a:effectLst/>
                <a:latin typeface="Times New Roman" pitchFamily="18" charset="0"/>
                <a:cs typeface="Times New Roman" pitchFamily="18" charset="0"/>
              </a:rPr>
              <a:t>18 TWh</a:t>
            </a:r>
            <a:endParaRPr kumimoji="0" lang="de-DE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>
            <a:off x="7162800" y="2971800"/>
            <a:ext cx="1295400" cy="76200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7.5 times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7162800" y="2286000"/>
            <a:ext cx="1295400" cy="76200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>
                <a:effectLst/>
                <a:latin typeface="Times New Roman" pitchFamily="18" charset="0"/>
                <a:cs typeface="Times New Roman" pitchFamily="18" charset="0"/>
              </a:rPr>
              <a:t>11</a:t>
            </a:r>
            <a:r>
              <a:rPr kumimoji="0" lang="de-DE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times</a:t>
            </a:r>
          </a:p>
        </p:txBody>
      </p:sp>
      <p:sp>
        <p:nvSpPr>
          <p:cNvPr id="26" name="Right Arrow 25"/>
          <p:cNvSpPr/>
          <p:nvPr/>
        </p:nvSpPr>
        <p:spPr bwMode="auto">
          <a:xfrm>
            <a:off x="7162800" y="1295400"/>
            <a:ext cx="1295400" cy="76200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>
                <a:effectLst/>
                <a:latin typeface="Times New Roman" pitchFamily="18" charset="0"/>
                <a:cs typeface="Times New Roman" pitchFamily="18" charset="0"/>
              </a:rPr>
              <a:t>16</a:t>
            </a:r>
            <a:r>
              <a:rPr kumimoji="0" lang="de-DE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times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781800" y="6381750"/>
            <a:ext cx="2133600" cy="476250"/>
          </a:xfrm>
          <a:noFill/>
        </p:spPr>
        <p:txBody>
          <a:bodyPr/>
          <a:lstStyle/>
          <a:p>
            <a:r>
              <a:rPr lang="en-US" dirty="0" err="1">
                <a:latin typeface="Arial" pitchFamily="34" charset="0"/>
              </a:rPr>
              <a:t>Alam</a:t>
            </a:r>
            <a:r>
              <a:rPr lang="en-US" dirty="0">
                <a:latin typeface="Arial" pitchFamily="34" charset="0"/>
              </a:rPr>
              <a:t>, </a:t>
            </a:r>
            <a:fld id="{0CD17DCA-C824-4B7E-B864-84DC0B6C36C6}" type="datetime1">
              <a:rPr lang="en-US" smtClean="0">
                <a:latin typeface="Arial" pitchFamily="34" charset="0"/>
              </a:rPr>
              <a:pPr/>
              <a:t>5/26/2020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24" name="Rectangle 2"/>
          <p:cNvSpPr txBox="1">
            <a:spLocks noRot="1" noChangeArrowheads="1"/>
          </p:cNvSpPr>
          <p:nvPr/>
        </p:nvSpPr>
        <p:spPr bwMode="auto">
          <a:xfrm>
            <a:off x="1066800" y="304800"/>
            <a:ext cx="5791200" cy="533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kern="0" dirty="0">
                <a:solidFill>
                  <a:srgbClr val="00B0F0"/>
                </a:solidFill>
                <a:effectLst/>
                <a:latin typeface="Times New Roman" pitchFamily="18" charset="0"/>
                <a:ea typeface="+mj-ea"/>
                <a:cs typeface="+mj-cs"/>
              </a:rPr>
              <a:t>Results/carbon tax scenarios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 rot="16200000">
            <a:off x="-334633" y="1360294"/>
            <a:ext cx="114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effectLst/>
              </a:rPr>
              <a:t>Introduction/methodology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 rot="16200000">
            <a:off x="-258045" y="2463380"/>
            <a:ext cx="968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effectLst/>
              </a:rPr>
              <a:t>Renewable potential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 rot="16200000">
            <a:off x="-253580" y="3493899"/>
            <a:ext cx="968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effectLst/>
              </a:rPr>
              <a:t>Demand projection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 rot="16200000">
            <a:off x="-307813" y="5701880"/>
            <a:ext cx="10450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effectLst/>
              </a:rPr>
              <a:t>Conclusions/remarks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 rot="16200000">
            <a:off x="-253580" y="4596980"/>
            <a:ext cx="968825" cy="46166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>
                <a:effectLst/>
              </a:rPr>
              <a:t>MARKAL- Bangladesh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/>
        </p:nvGraphicFramePr>
        <p:xfrm>
          <a:off x="552450" y="1266825"/>
          <a:ext cx="8439150" cy="530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 Box 105"/>
          <p:cNvSpPr txBox="1">
            <a:spLocks noChangeArrowheads="1"/>
          </p:cNvSpPr>
          <p:nvPr/>
        </p:nvSpPr>
        <p:spPr bwMode="auto">
          <a:xfrm>
            <a:off x="3352800" y="6324600"/>
            <a:ext cx="3276600" cy="376834"/>
          </a:xfrm>
          <a:prstGeom prst="rect">
            <a:avLst/>
          </a:prstGeom>
          <a:solidFill>
            <a:srgbClr val="FFC000"/>
          </a:solidFill>
          <a:ln w="9525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itchFamily="18" charset="0"/>
              </a:rPr>
              <a:t>Power generation capacity mix in 2035</a:t>
            </a:r>
            <a:endParaRPr lang="de-DE" sz="1400" b="1" dirty="0"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33400" y="1981200"/>
            <a:ext cx="381000" cy="25146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8677275" y="2743200"/>
            <a:ext cx="352425" cy="1447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219200" y="1143000"/>
            <a:ext cx="70104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219200" y="1600200"/>
            <a:ext cx="7010400" cy="4572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electrical energy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905000"/>
            <a:ext cx="8458200" cy="4800600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Electrical energy is superior to all other forms of energy due to the following reasons</a:t>
            </a:r>
            <a:endParaRPr lang="en-US" sz="2400" b="1" kern="0" dirty="0">
              <a:latin typeface="Times New Roman" pitchFamily="18" charset="0"/>
            </a:endParaRPr>
          </a:p>
          <a:p>
            <a:pPr marL="457200" lvl="0" indent="-45720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400" b="1" kern="0" dirty="0">
                <a:latin typeface="Times New Roman" pitchFamily="18" charset="0"/>
              </a:rPr>
              <a:t>Convenient form.</a:t>
            </a:r>
          </a:p>
          <a:p>
            <a:pPr marL="457200" lvl="0" indent="-45720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400" b="1" kern="0" dirty="0">
                <a:latin typeface="Times New Roman" pitchFamily="18" charset="0"/>
              </a:rPr>
              <a:t>Easy control</a:t>
            </a:r>
          </a:p>
          <a:p>
            <a:pPr marL="457200" lvl="0" indent="-45720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400" b="1" kern="0" dirty="0">
                <a:latin typeface="Times New Roman" pitchFamily="18" charset="0"/>
              </a:rPr>
              <a:t>Greater flexibility</a:t>
            </a:r>
          </a:p>
          <a:p>
            <a:pPr marL="457200" lvl="0" indent="-45720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400" b="1" kern="0" dirty="0">
                <a:latin typeface="Times New Roman" pitchFamily="18" charset="0"/>
              </a:rPr>
              <a:t>Cheapness</a:t>
            </a:r>
          </a:p>
          <a:p>
            <a:pPr marL="457200" lvl="0" indent="-45720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itchFamily="18" charset="0"/>
              </a:rPr>
              <a:t>Cleanness</a:t>
            </a:r>
          </a:p>
          <a:p>
            <a:pPr marL="457200" lvl="0" indent="-45720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de-DE" sz="2400" b="1" kern="0" dirty="0">
                <a:latin typeface="Times New Roman" pitchFamily="18" charset="0"/>
              </a:rPr>
              <a:t>High transmission efficiency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797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 sources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676400"/>
            <a:ext cx="5486400" cy="5181600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The Sun </a:t>
            </a:r>
          </a:p>
          <a:p>
            <a:pPr lvl="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The Wind </a:t>
            </a:r>
          </a:p>
          <a:p>
            <a:pPr lvl="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Water </a:t>
            </a:r>
          </a:p>
          <a:p>
            <a:pPr lvl="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(iv) Fossil Fuels?</a:t>
            </a:r>
          </a:p>
          <a:p>
            <a:pPr lvl="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(v) Nuclear energy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986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Electricity generation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752600"/>
            <a:ext cx="9144000" cy="5105400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ts val="1800"/>
              </a:spcBef>
              <a:spcAft>
                <a:spcPct val="0"/>
              </a:spcAft>
              <a:buSzPct val="70000"/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conversion of energy available in different forms in nature into electrical energy is known as </a:t>
            </a:r>
            <a:r>
              <a:rPr lang="en-US" sz="24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generation of electrical energy</a:t>
            </a:r>
          </a:p>
          <a:p>
            <a:pPr lvl="0" eaLnBrk="0" fontAlgn="base" hangingPunct="0">
              <a:spcAft>
                <a:spcPct val="0"/>
              </a:spcAft>
              <a:buSzPct val="70000"/>
              <a:defRPr/>
            </a:pPr>
            <a:endParaRPr lang="en-US" sz="2000" b="1" kern="0" dirty="0">
              <a:latin typeface="Times New Roman" pitchFamily="18" charset="0"/>
            </a:endParaRPr>
          </a:p>
          <a:p>
            <a:pPr lvl="0" eaLnBrk="0" fontAlgn="base" hangingPunct="0">
              <a:spcAft>
                <a:spcPct val="0"/>
              </a:spcAft>
              <a:buSzPct val="70000"/>
              <a:defRPr/>
            </a:pPr>
            <a:r>
              <a:rPr lang="en-US" sz="2000" b="1" kern="0" dirty="0">
                <a:latin typeface="Times New Roman" pitchFamily="18" charset="0"/>
              </a:rPr>
              <a:t>What are the available different forms of energy?</a:t>
            </a:r>
          </a:p>
          <a:p>
            <a:pPr lvl="0" eaLnBrk="0" fontAlgn="base" hangingPunct="0">
              <a:spcAft>
                <a:spcPct val="0"/>
              </a:spcAft>
              <a:buSzPct val="70000"/>
              <a:defRPr/>
            </a:pPr>
            <a:endParaRPr lang="en-US" sz="2000" b="1" kern="0" dirty="0">
              <a:latin typeface="Times New Roman" pitchFamily="18" charset="0"/>
            </a:endParaRPr>
          </a:p>
          <a:p>
            <a:pPr lvl="0" eaLnBrk="0" fontAlgn="base" hangingPunct="0">
              <a:spcAft>
                <a:spcPct val="0"/>
              </a:spcAft>
              <a:buSzPct val="70000"/>
              <a:defRPr/>
            </a:pPr>
            <a:r>
              <a:rPr lang="en-US" sz="2000" b="1" kern="0" dirty="0">
                <a:latin typeface="Times New Roman" pitchFamily="18" charset="0"/>
              </a:rPr>
              <a:t>Conventional Energy?</a:t>
            </a:r>
          </a:p>
          <a:p>
            <a:pPr lvl="0" eaLnBrk="0" fontAlgn="base" hangingPunct="0">
              <a:spcAft>
                <a:spcPct val="0"/>
              </a:spcAft>
              <a:buSzPct val="70000"/>
              <a:defRPr/>
            </a:pPr>
            <a:endParaRPr lang="en-US" sz="2000" b="1" kern="0" dirty="0">
              <a:latin typeface="Times New Roman" pitchFamily="18" charset="0"/>
            </a:endParaRPr>
          </a:p>
          <a:p>
            <a:pPr lvl="0" eaLnBrk="0" fontAlgn="base" hangingPunct="0">
              <a:spcAft>
                <a:spcPct val="0"/>
              </a:spcAft>
              <a:buSzPct val="70000"/>
              <a:defRPr/>
            </a:pPr>
            <a:r>
              <a:rPr lang="en-US" sz="2000" b="1" kern="0" dirty="0">
                <a:latin typeface="Times New Roman" pitchFamily="18" charset="0"/>
              </a:rPr>
              <a:t>Non-conventional Energy?</a:t>
            </a:r>
          </a:p>
          <a:p>
            <a:pPr lvl="0" eaLnBrk="0" fontAlgn="base" hangingPunct="0">
              <a:spcAft>
                <a:spcPct val="0"/>
              </a:spcAft>
              <a:buSzPct val="70000"/>
              <a:defRPr/>
            </a:pPr>
            <a:endParaRPr lang="en-US" sz="2000" b="1" kern="0" dirty="0">
              <a:latin typeface="Times New Roman" pitchFamily="18" charset="0"/>
            </a:endParaRP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sz="2000" b="1" kern="0" dirty="0">
                <a:latin typeface="Times New Roman" pitchFamily="18" charset="0"/>
              </a:rPr>
              <a:t>Energy is available in various forms from different natural sources 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sz="2000" b="1" kern="0" dirty="0">
                <a:latin typeface="Times New Roman" pitchFamily="18" charset="0"/>
              </a:rPr>
              <a:t>These forms of energy can be converted into electrical energy by use of suitable arrangements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SzPct val="70000"/>
              <a:buFont typeface="Wingdings" panose="05000000000000000000" pitchFamily="2" charset="2"/>
              <a:buChar char="ü"/>
              <a:defRPr/>
            </a:pPr>
            <a:r>
              <a:rPr lang="en-US" sz="2000" b="1" kern="0" dirty="0">
                <a:latin typeface="Times New Roman" pitchFamily="18" charset="0"/>
              </a:rPr>
              <a:t>The arrangement essentially employs an alternator coupled to a prime mover</a:t>
            </a:r>
          </a:p>
        </p:txBody>
      </p:sp>
    </p:spTree>
    <p:extLst>
      <p:ext uri="{BB962C8B-B14F-4D97-AF65-F5344CB8AC3E}">
        <p14:creationId xmlns:p14="http://schemas.microsoft.com/office/powerpoint/2010/main" val="4247022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Electricity generation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676400"/>
            <a:ext cx="9144000" cy="5181600"/>
          </a:xfrm>
          <a:prstGeom prst="rect">
            <a:avLst/>
          </a:prstGeom>
        </p:spPr>
        <p:txBody>
          <a:bodyPr/>
          <a:lstStyle/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400" b="1" kern="0" dirty="0">
                <a:latin typeface="Times New Roman" pitchFamily="18" charset="0"/>
              </a:rPr>
              <a:t>The prime mover is driven by the energy obtained from </a:t>
            </a:r>
            <a:r>
              <a:rPr lang="en-US" sz="2400" b="1" kern="0" dirty="0">
                <a:solidFill>
                  <a:srgbClr val="0070C0"/>
                </a:solidFill>
                <a:latin typeface="Times New Roman" pitchFamily="18" charset="0"/>
              </a:rPr>
              <a:t>various sources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400" b="1" kern="0" dirty="0">
                <a:latin typeface="Times New Roman" pitchFamily="18" charset="0"/>
              </a:rPr>
              <a:t>The steam is fed to a prime mover which may be a steam engine or a steam turbine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400" b="1" kern="0" dirty="0">
                <a:latin typeface="Times New Roman" pitchFamily="18" charset="0"/>
              </a:rPr>
              <a:t>The turbine converts heat energy of steam into mechanical energy 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400" b="1" kern="0" dirty="0">
                <a:latin typeface="Times New Roman" pitchFamily="18" charset="0"/>
              </a:rPr>
              <a:t>Further converted into electrical energy by the alternator</a:t>
            </a:r>
            <a:endParaRPr kumimoji="0" lang="de-DE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5029201"/>
            <a:ext cx="58674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47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among energy units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06FF35-EE90-408F-933D-E58C63426AFA}"/>
              </a:ext>
            </a:extLst>
          </p:cNvPr>
          <p:cNvSpPr/>
          <p:nvPr/>
        </p:nvSpPr>
        <p:spPr>
          <a:xfrm>
            <a:off x="5069102" y="6488668"/>
            <a:ext cx="4074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(Principles of Power System, V.K .Mehta)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A90176-A4A9-444A-B9B9-0BF948F534D1}"/>
              </a:ext>
            </a:extLst>
          </p:cNvPr>
          <p:cNvSpPr/>
          <p:nvPr/>
        </p:nvSpPr>
        <p:spPr>
          <a:xfrm>
            <a:off x="762000" y="1600200"/>
            <a:ext cx="693419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ED00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and Mechanical</a:t>
            </a:r>
          </a:p>
          <a:p>
            <a:r>
              <a:rPr lang="pl-PL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kWh = 1 kW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pl-PL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hr</a:t>
            </a:r>
          </a:p>
          <a:p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1000 watts x 3600 seconds = 36 x 10</a:t>
            </a:r>
            <a:r>
              <a:rPr lang="en-US" sz="2000" baseline="30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watt-sec. or Joules</a:t>
            </a:r>
          </a:p>
          <a:p>
            <a:r>
              <a:rPr lang="fr-FR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 kWh = 36 × 10</a:t>
            </a:r>
            <a:r>
              <a:rPr lang="fr-FR" sz="2000" baseline="30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fr-FR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Joules</a:t>
            </a:r>
          </a:p>
          <a:p>
            <a:endParaRPr lang="fr-FR" sz="2000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dirty="0">
                <a:solidFill>
                  <a:srgbClr val="ED008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and Mechanical</a:t>
            </a:r>
          </a:p>
          <a:p>
            <a:endParaRPr lang="en-US" sz="2000" b="1" dirty="0">
              <a:solidFill>
                <a:srgbClr val="ED00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b="1" dirty="0">
              <a:solidFill>
                <a:srgbClr val="ED008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40DEB4-594B-4899-BFDB-2BD79EDF27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3532679"/>
            <a:ext cx="6705600" cy="161925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F62616-B7B0-41E5-9ADD-FCEBED507144}"/>
              </a:ext>
            </a:extLst>
          </p:cNvPr>
          <p:cNvSpPr/>
          <p:nvPr/>
        </p:nvSpPr>
        <p:spPr>
          <a:xfrm>
            <a:off x="762000" y="5434267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</a:rPr>
              <a:t>It may be seen that heat energy can be expressed in Joules instead of thermal units </a:t>
            </a:r>
            <a:r>
              <a:rPr lang="en-US" i="1" dirty="0">
                <a:solidFill>
                  <a:srgbClr val="231F20"/>
                </a:solidFill>
                <a:latin typeface="Times New Roman" panose="02020603050405020304" pitchFamily="18" charset="0"/>
              </a:rPr>
              <a:t>viz</a:t>
            </a: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</a:rPr>
              <a:t>. calorie, </a:t>
            </a:r>
            <a:r>
              <a:rPr lang="en-US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B.Th.U</a:t>
            </a:r>
            <a:r>
              <a:rPr lang="en-US" dirty="0">
                <a:solidFill>
                  <a:srgbClr val="231F20"/>
                </a:solidFill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307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energy sources and efficiency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2764" y="1676400"/>
            <a:ext cx="8975035" cy="3048000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>
                <a:solidFill>
                  <a:srgbClr val="ED008D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sz="2400" b="1" dirty="0">
                <a:solidFill>
                  <a:srgbClr val="ED008D"/>
                </a:solidFill>
                <a:latin typeface="Times New Roman" panose="02020603050405020304" pitchFamily="18" charset="0"/>
              </a:rPr>
              <a:t>Parameter     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Hydro</a:t>
            </a:r>
            <a:r>
              <a:rPr lang="en-US" sz="2400" b="1" dirty="0">
                <a:solidFill>
                  <a:srgbClr val="ED008D"/>
                </a:solidFill>
                <a:latin typeface="Times New Roman" panose="02020603050405020304" pitchFamily="18" charset="0"/>
              </a:rPr>
              <a:t>         Fossil-fuels    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Nuclear</a:t>
            </a:r>
            <a:r>
              <a:rPr lang="en-US" sz="2400" b="1" dirty="0">
                <a:solidFill>
                  <a:srgbClr val="ED008D"/>
                </a:solidFill>
                <a:latin typeface="Times New Roman" panose="02020603050405020304" pitchFamily="18" charset="0"/>
              </a:rPr>
              <a:t>           Renewable</a:t>
            </a:r>
          </a:p>
          <a:p>
            <a:r>
              <a:rPr lang="en-US" sz="2400" i="1" dirty="0">
                <a:solidFill>
                  <a:srgbClr val="231F20"/>
                </a:solidFill>
                <a:latin typeface="Times New Roman" panose="02020603050405020304" pitchFamily="18" charset="0"/>
              </a:rPr>
              <a:t>Initial cost    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High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        Low              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Highest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           High</a:t>
            </a:r>
          </a:p>
          <a:p>
            <a:r>
              <a:rPr lang="en-US" sz="2400" i="1" dirty="0">
                <a:solidFill>
                  <a:srgbClr val="231F20"/>
                </a:solidFill>
                <a:latin typeface="Times New Roman" panose="02020603050405020304" pitchFamily="18" charset="0"/>
              </a:rPr>
              <a:t>Running cost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Less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        High             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Least  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            Less</a:t>
            </a:r>
          </a:p>
          <a:p>
            <a:r>
              <a:rPr lang="fr-FR" sz="2400" i="1" dirty="0">
                <a:solidFill>
                  <a:srgbClr val="231F20"/>
                </a:solidFill>
                <a:latin typeface="Times New Roman" panose="02020603050405020304" pitchFamily="18" charset="0"/>
              </a:rPr>
              <a:t>Réservés          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Permanent</a:t>
            </a:r>
            <a:r>
              <a:rPr lang="fr-FR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</a:t>
            </a:r>
            <a:r>
              <a:rPr lang="fr-FR" sz="24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Exhaustable</a:t>
            </a:r>
            <a:r>
              <a:rPr lang="fr-FR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</a:t>
            </a:r>
            <a:r>
              <a:rPr lang="fr-FR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Inexhaustible</a:t>
            </a:r>
            <a:r>
              <a:rPr lang="fr-FR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  </a:t>
            </a:r>
            <a:r>
              <a:rPr lang="fr-FR" sz="24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Unlimited</a:t>
            </a:r>
            <a:endParaRPr lang="fr-FR" sz="240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231F20"/>
                </a:solidFill>
                <a:latin typeface="Times New Roman" panose="02020603050405020304" pitchFamily="18" charset="0"/>
              </a:rPr>
              <a:t>Cleanliness  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Cleanest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   Dirtiest        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Clean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               </a:t>
            </a:r>
            <a:r>
              <a:rPr lang="en-US" sz="2400" dirty="0" err="1">
                <a:solidFill>
                  <a:srgbClr val="231F20"/>
                </a:solidFill>
                <a:latin typeface="Times New Roman" panose="02020603050405020304" pitchFamily="18" charset="0"/>
              </a:rPr>
              <a:t>Clean</a:t>
            </a:r>
            <a:endParaRPr lang="en-US" sz="240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231F20"/>
                </a:solidFill>
                <a:latin typeface="Times New Roman" panose="02020603050405020304" pitchFamily="18" charset="0"/>
              </a:rPr>
              <a:t>Simplicity     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Simplest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   Complex     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Most complex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Simplest</a:t>
            </a:r>
          </a:p>
          <a:p>
            <a:r>
              <a:rPr lang="en-US" sz="2400" i="1" dirty="0">
                <a:solidFill>
                  <a:srgbClr val="231F20"/>
                </a:solidFill>
                <a:latin typeface="Times New Roman" panose="02020603050405020304" pitchFamily="18" charset="0"/>
              </a:rPr>
              <a:t>Reliability   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Most reliable 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Less reliable  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</a:rPr>
              <a:t>More reliable</a:t>
            </a:r>
            <a:r>
              <a:rPr lang="en-US" sz="2400" dirty="0">
                <a:solidFill>
                  <a:srgbClr val="231F20"/>
                </a:solidFill>
                <a:latin typeface="Times New Roman" panose="02020603050405020304" pitchFamily="18" charset="0"/>
              </a:rPr>
              <a:t>    Most reliable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BEF357-FABB-4988-8728-B8DEB46FB62A}"/>
              </a:ext>
            </a:extLst>
          </p:cNvPr>
          <p:cNvSpPr/>
          <p:nvPr/>
        </p:nvSpPr>
        <p:spPr>
          <a:xfrm>
            <a:off x="914400" y="5181600"/>
            <a:ext cx="670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Efficiency </a:t>
            </a:r>
            <a:r>
              <a:rPr lang="el-GR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=</a:t>
            </a:r>
            <a:r>
              <a:rPr lang="en-US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 Output energy/Input energy</a:t>
            </a:r>
          </a:p>
          <a:p>
            <a:endParaRPr lang="en-US" sz="2800" b="1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231F20"/>
                </a:solidFill>
                <a:latin typeface="Times New Roman" panose="02020603050405020304" pitchFamily="18" charset="0"/>
              </a:rPr>
              <a:t>Efficiency???</a:t>
            </a:r>
          </a:p>
        </p:txBody>
      </p:sp>
    </p:spTree>
    <p:extLst>
      <p:ext uri="{BB962C8B-B14F-4D97-AF65-F5344CB8AC3E}">
        <p14:creationId xmlns:p14="http://schemas.microsoft.com/office/powerpoint/2010/main" val="3017904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Example</a:t>
            </a:r>
          </a:p>
        </p:txBody>
      </p:sp>
      <p:sp>
        <p:nvSpPr>
          <p:cNvPr id="3" name="Rectangle 2"/>
          <p:cNvSpPr/>
          <p:nvPr/>
        </p:nvSpPr>
        <p:spPr>
          <a:xfrm>
            <a:off x="152400" y="1981200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energy is supplied to a DC generator at the rate of 4200 J/s. The generator delivers 32·2 A at 120 V.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What is the percentage efficiency of the generator 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(ii) How much energy is lost per minute of operation 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763783"/>
            <a:ext cx="8915400" cy="281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20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Calorific value of fuels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9144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of heat produced by the complete combustion of a unit weight of fuel is known as its </a:t>
            </a:r>
            <a:r>
              <a:rPr lang="en-US" sz="2800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calorific value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Calorific value indicates the amount of heat available from a fuel. The greater the calorific value of fuel, the larger is its ability to produce heat.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3753148"/>
            <a:ext cx="9067800" cy="31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1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energy</a:t>
            </a:r>
          </a:p>
        </p:txBody>
      </p:sp>
      <p:sp>
        <p:nvSpPr>
          <p:cNvPr id="9" name="Rectangle 8"/>
          <p:cNvSpPr/>
          <p:nvPr/>
        </p:nvSpPr>
        <p:spPr>
          <a:xfrm>
            <a:off x="5029200" y="6477000"/>
            <a:ext cx="3962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(Sources: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MoWIE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2012 and 2013; G.T.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Tucho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et al., 2104)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67591" y="1766454"/>
            <a:ext cx="8610600" cy="4542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</a:rPr>
              <a:t>Energy is an important parameter for socio-economic development</a:t>
            </a:r>
          </a:p>
          <a:p>
            <a:pPr marL="342900" indent="-34290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</a:rPr>
              <a:t>Poverty alleviation is a global challenge and access to modern energy to all is one of the necessary conditions to achieve this goal</a:t>
            </a:r>
          </a:p>
          <a:p>
            <a:pPr marL="342900" indent="-34290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</a:rPr>
              <a:t>About 1.4 billion people do not have access to electricity and 2.6 billion people rely on traditional biomass</a:t>
            </a:r>
          </a:p>
          <a:p>
            <a:pPr marL="342900" indent="-34290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</a:rPr>
              <a:t>Access to modern energy helps to improve the conditions to achieve global development goals</a:t>
            </a:r>
          </a:p>
        </p:txBody>
      </p:sp>
    </p:spTree>
    <p:extLst>
      <p:ext uri="{BB962C8B-B14F-4D97-AF65-F5344CB8AC3E}">
        <p14:creationId xmlns:p14="http://schemas.microsoft.com/office/powerpoint/2010/main" val="342706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CC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liquid fuels over solid fuels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752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handling of liquid fuels is easier and they require less storage space.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combustion of liquid fuels is uniform.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solid fuels have higher percentage of moisture and consequently they burn with great difficulty. However, liquid fuels can be burnt with a fair degree of ease and attain high temperature very quickly compared to solid fuels.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waste product of solid fuels is a large quantity of ash and its disposal becomes a problem. However, liquid fuels leave no or very little ash after burning.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firing of liquid fuels can be easily controlled. This permits to meet the variation in load demand easily.</a:t>
            </a:r>
          </a:p>
        </p:txBody>
      </p:sp>
    </p:spTree>
    <p:extLst>
      <p:ext uri="{BB962C8B-B14F-4D97-AF65-F5344CB8AC3E}">
        <p14:creationId xmlns:p14="http://schemas.microsoft.com/office/powerpoint/2010/main" val="3755768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solid fuels over liquid fuels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905000"/>
            <a:ext cx="90678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liquid fuels, there is a danger of explosion.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Liquids fuels are costlier as compared to solid fuels.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liquid fuels give unpleasant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odours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burning.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fuels require special types of burners for burning.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fuels pose problems in cold climates since the oil stored in the tanks is to be heated in order to avoid the stoppage of oil flow.</a:t>
            </a:r>
          </a:p>
        </p:txBody>
      </p:sp>
    </p:spTree>
    <p:extLst>
      <p:ext uri="{BB962C8B-B14F-4D97-AF65-F5344CB8AC3E}">
        <p14:creationId xmlns:p14="http://schemas.microsoft.com/office/powerpoint/2010/main" val="521920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685800" y="2915456"/>
            <a:ext cx="7620000" cy="15636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6600" b="1" kern="0" dirty="0">
                <a:solidFill>
                  <a:srgbClr val="00B0F0"/>
                </a:solidFill>
                <a:latin typeface="RotisSansSerif" pitchFamily="34" charset="0"/>
              </a:rPr>
              <a:t>Thank You</a:t>
            </a:r>
            <a:endParaRPr lang="de-DE" sz="7200" b="1" kern="0" dirty="0">
              <a:solidFill>
                <a:srgbClr val="00B0F0"/>
              </a:solidFill>
              <a:latin typeface="RotisSansSerif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648200" y="5562600"/>
            <a:ext cx="416877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600" b="1" dirty="0">
                <a:solidFill>
                  <a:srgbClr val="00B0F0"/>
                </a:solidFill>
                <a:latin typeface="Garamond" pitchFamily="18" charset="0"/>
              </a:rPr>
              <a:t>Contact: dralam.eee@diu.edu.bd</a:t>
            </a:r>
            <a:endParaRPr lang="de-DE" sz="2600" dirty="0">
              <a:solidFill>
                <a:srgbClr val="00B0F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601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1"/>
            <a:ext cx="9144000" cy="115962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General/background on Energy: Global (cont.)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8600" y="1736340"/>
            <a:ext cx="8763000" cy="4007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06400" indent="-406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SzPct val="168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If the current rate of energy consumption continues, the limited reserves of coal, oil and natural gas may only last  118, 46 and 59 years, respectively</a:t>
            </a:r>
          </a:p>
          <a:p>
            <a:pPr marL="406400" indent="-406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SzPct val="161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About 78% of total GHG emissions related to energy activities and 41% of total CO</a:t>
            </a:r>
            <a:r>
              <a:rPr lang="en-US" sz="2400" b="1" baseline="-250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 emissions come from power generation based on fossil fuels</a:t>
            </a:r>
          </a:p>
          <a:p>
            <a:pPr marL="406400" indent="-406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SzPct val="161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Global warming of about 0.2</a:t>
            </a:r>
            <a:r>
              <a:rPr lang="en-US" sz="2400" b="1" baseline="300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C per decade is projected by IPCC for a range of emission scenarios</a:t>
            </a:r>
          </a:p>
        </p:txBody>
      </p:sp>
      <p:sp>
        <p:nvSpPr>
          <p:cNvPr id="7" name="Rectangle 6"/>
          <p:cNvSpPr/>
          <p:nvPr/>
        </p:nvSpPr>
        <p:spPr>
          <a:xfrm>
            <a:off x="5194300" y="6477000"/>
            <a:ext cx="3810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  <a:latin typeface="Times New Roman" pitchFamily="18" charset="0"/>
                <a:cs typeface="Times New Roman" pitchFamily="18" charset="0"/>
              </a:rPr>
              <a:t>(Sources:, BP, 2012; EIA, 2014; </a:t>
            </a:r>
            <a:r>
              <a:rPr lang="en-US" sz="12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IPCC, 2007 and 2014</a:t>
            </a:r>
            <a:r>
              <a:rPr lang="en-US" sz="1200" dirty="0"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838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General/background on Energy: Global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6452488"/>
            <a:ext cx="3111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(Sources: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WEO, 2010; ; EIA, 2014;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Lior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2012</a:t>
            </a:r>
            <a:r>
              <a:rPr lang="en-US" sz="12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28600" y="1823279"/>
            <a:ext cx="8763000" cy="4191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06400" indent="-406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SzPct val="161000"/>
              <a:buFont typeface="Arial" panose="020B0604020202020204" pitchFamily="34" charset="0"/>
              <a:buChar char="•"/>
              <a:defRPr/>
            </a:pPr>
            <a:r>
              <a:rPr lang="de-DE" sz="2400" b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Energy is recognized </a:t>
            </a: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as a critical input parameter for national economic development</a:t>
            </a:r>
            <a:r>
              <a:rPr lang="en-US" sz="2400" dirty="0">
                <a:solidFill>
                  <a:srgbClr val="000514"/>
                </a:solidFill>
                <a:latin typeface="Garamond" pitchFamily="18" charset="0"/>
              </a:rPr>
              <a:t> </a:t>
            </a:r>
            <a:endParaRPr lang="de-DE" sz="2400" b="1" dirty="0">
              <a:solidFill>
                <a:srgbClr val="000514"/>
              </a:solidFill>
              <a:latin typeface="Times New Roman" pitchFamily="18" charset="0"/>
            </a:endParaRPr>
          </a:p>
          <a:p>
            <a:pPr marL="406400" indent="-406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SzPct val="161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Total energy demands are still met largely by fossil fuels such as coal, oil and natural gas (80%)</a:t>
            </a:r>
            <a:endParaRPr lang="en-US" sz="800" b="1" dirty="0">
              <a:solidFill>
                <a:srgbClr val="000514"/>
              </a:solidFill>
              <a:latin typeface="Times New Roman" pitchFamily="18" charset="0"/>
              <a:cs typeface="Times New Roman" pitchFamily="18" charset="0"/>
            </a:endParaRPr>
          </a:p>
          <a:p>
            <a:pPr marL="406400" indent="-406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SzPct val="161000"/>
              <a:buFont typeface="Arial" panose="020B0604020202020204" pitchFamily="34" charset="0"/>
              <a:buChar char="•"/>
              <a:defRPr/>
            </a:pPr>
            <a:r>
              <a:rPr lang="de-DE" sz="2400" b="1" dirty="0">
                <a:solidFill>
                  <a:srgbClr val="000514"/>
                </a:solidFill>
                <a:latin typeface="Times New Roman" pitchFamily="18" charset="0"/>
              </a:rPr>
              <a:t>About 69% power generation from fossil fuels</a:t>
            </a:r>
          </a:p>
          <a:p>
            <a:pPr marL="406400" indent="-40640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SzPct val="161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In the next 20 years, expected demand for electricity would require the installation of the same power generation capacity that was installed over the entire 20th century</a:t>
            </a:r>
          </a:p>
        </p:txBody>
      </p:sp>
    </p:spTree>
    <p:extLst>
      <p:ext uri="{BB962C8B-B14F-4D97-AF65-F5344CB8AC3E}">
        <p14:creationId xmlns:p14="http://schemas.microsoft.com/office/powerpoint/2010/main" val="3380107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Power Sector Overview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6532000"/>
            <a:ext cx="3111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(Source: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WEO, 2019</a:t>
            </a:r>
            <a:r>
              <a:rPr lang="en-US" sz="12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9EAA3E-CFE4-4AF1-ABC9-534A9AC635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200"/>
            <a:ext cx="9144000" cy="5233288"/>
          </a:xfrm>
          <a:prstGeom prst="rect">
            <a:avLst/>
          </a:prstGeom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A7186F5A-09FD-4A48-903B-D0EB4FDB4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39820"/>
            <a:ext cx="9144000" cy="27498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CC8612-5F06-45C7-A1B4-2DD091FBE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6386" y="6172200"/>
            <a:ext cx="9144000" cy="38100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51FCA6B-812A-4076-BBE4-FFD616027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86" y="1502132"/>
            <a:ext cx="9144000" cy="36599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" name="Right Arrow 17">
            <a:extLst>
              <a:ext uri="{FF2B5EF4-FFF2-40B4-BE49-F238E27FC236}">
                <a16:creationId xmlns:a16="http://schemas.microsoft.com/office/drawing/2014/main" id="{299446B9-9901-4810-8B07-BECF477F60A1}"/>
              </a:ext>
            </a:extLst>
          </p:cNvPr>
          <p:cNvSpPr/>
          <p:nvPr/>
        </p:nvSpPr>
        <p:spPr bwMode="auto">
          <a:xfrm>
            <a:off x="609600" y="5973420"/>
            <a:ext cx="1447800" cy="76200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>
                <a:effectLst/>
                <a:latin typeface="Times New Roman" pitchFamily="18" charset="0"/>
                <a:cs typeface="Times New Roman" pitchFamily="18" charset="0"/>
              </a:rPr>
              <a:t>18 TWh</a:t>
            </a:r>
            <a:endParaRPr kumimoji="0" lang="de-DE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ight Arrow 17">
            <a:extLst>
              <a:ext uri="{FF2B5EF4-FFF2-40B4-BE49-F238E27FC236}">
                <a16:creationId xmlns:a16="http://schemas.microsoft.com/office/drawing/2014/main" id="{0C2EAC7C-0C1B-4F77-BD8A-66385D1898DC}"/>
              </a:ext>
            </a:extLst>
          </p:cNvPr>
          <p:cNvSpPr/>
          <p:nvPr/>
        </p:nvSpPr>
        <p:spPr bwMode="auto">
          <a:xfrm>
            <a:off x="642732" y="3660918"/>
            <a:ext cx="1447800" cy="762000"/>
          </a:xfrm>
          <a:prstGeom prst="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b="1" dirty="0">
                <a:effectLst/>
                <a:latin typeface="Times New Roman" pitchFamily="18" charset="0"/>
                <a:cs typeface="Times New Roman" pitchFamily="18" charset="0"/>
              </a:rPr>
              <a:t>18 TWh</a:t>
            </a:r>
            <a:endParaRPr kumimoji="0" lang="de-DE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44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 Electricity Generation Share by Fuel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6532000"/>
            <a:ext cx="3111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(Source: IRENA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2019 and REN21, 2019</a:t>
            </a:r>
            <a:r>
              <a:rPr lang="en-US" sz="12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F72ACD-23A2-47F8-BCA5-0F638196CE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05000"/>
            <a:ext cx="9144000" cy="462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14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Bangladesh Power Generation Overview:</a:t>
            </a:r>
            <a:b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Energy-mix for power generation in 2020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6532000"/>
            <a:ext cx="3111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(Source: BDB 2019 and SREDA 2020)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9BED7D-2ACF-48BC-ADC4-7574C7C9F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096" y="1908314"/>
            <a:ext cx="8780679" cy="455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067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01"/>
            <a:ext cx="8229600" cy="14266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Bangladesh Power Generation Overview:</a:t>
            </a:r>
            <a:b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Installation Capacity Share (Total 19922 MW) </a:t>
            </a:r>
          </a:p>
        </p:txBody>
      </p:sp>
      <p:sp>
        <p:nvSpPr>
          <p:cNvPr id="9" name="Rectangle 8"/>
          <p:cNvSpPr/>
          <p:nvPr/>
        </p:nvSpPr>
        <p:spPr>
          <a:xfrm>
            <a:off x="5867400" y="6532000"/>
            <a:ext cx="31115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514"/>
                </a:solidFill>
                <a:latin typeface="Times New Roman" pitchFamily="18" charset="0"/>
                <a:cs typeface="Times New Roman" pitchFamily="18" charset="0"/>
              </a:rPr>
              <a:t>(Source: BDB 2019 and SREDA 2020)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F10B7192-7BA8-448F-A026-39066A1EC6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7862433"/>
              </p:ext>
            </p:extLst>
          </p:nvPr>
        </p:nvGraphicFramePr>
        <p:xfrm>
          <a:off x="165100" y="1475600"/>
          <a:ext cx="8674100" cy="5382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0743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Rot="1" noChangeArrowheads="1"/>
          </p:cNvSpPr>
          <p:nvPr/>
        </p:nvSpPr>
        <p:spPr bwMode="auto">
          <a:xfrm>
            <a:off x="1134533" y="140516"/>
            <a:ext cx="7162800" cy="9724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b="1" kern="0" dirty="0">
                <a:solidFill>
                  <a:srgbClr val="00B0F0"/>
                </a:solidFill>
                <a:latin typeface="Times New Roman" pitchFamily="18" charset="0"/>
              </a:rPr>
              <a:t>Energy system</a:t>
            </a:r>
            <a:endParaRPr lang="en-US" sz="3600" b="1" kern="0" dirty="0">
              <a:solidFill>
                <a:srgbClr val="00B0F0"/>
              </a:solidFill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862445"/>
            <a:ext cx="8077200" cy="6001793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1" y="1447800"/>
            <a:ext cx="1524000" cy="5352144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76600" y="1533072"/>
            <a:ext cx="2286000" cy="532492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974774" y="4038600"/>
            <a:ext cx="16002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7689274" y="2590800"/>
            <a:ext cx="1447800" cy="3429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8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ream 1">
    <a:dk1>
      <a:srgbClr val="000514"/>
    </a:dk1>
    <a:lt1>
      <a:srgbClr val="FFFFFF"/>
    </a:lt1>
    <a:dk2>
      <a:srgbClr val="003399"/>
    </a:dk2>
    <a:lt2>
      <a:srgbClr val="E5E5FF"/>
    </a:lt2>
    <a:accent1>
      <a:srgbClr val="0099CC"/>
    </a:accent1>
    <a:accent2>
      <a:srgbClr val="A886E0"/>
    </a:accent2>
    <a:accent3>
      <a:srgbClr val="AAADCA"/>
    </a:accent3>
    <a:accent4>
      <a:srgbClr val="DADADA"/>
    </a:accent4>
    <a:accent5>
      <a:srgbClr val="AACAE2"/>
    </a:accent5>
    <a:accent6>
      <a:srgbClr val="9879CB"/>
    </a:accent6>
    <a:hlink>
      <a:srgbClr val="FFCC00"/>
    </a:hlink>
    <a:folHlink>
      <a:srgbClr val="FFFFCC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13942</TotalTime>
  <Words>1895</Words>
  <Application>Microsoft Office PowerPoint</Application>
  <PresentationFormat>On-screen Show (4:3)</PresentationFormat>
  <Paragraphs>207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Garamond</vt:lpstr>
      <vt:lpstr>RotisSansSerif</vt:lpstr>
      <vt:lpstr>Times New Roman</vt:lpstr>
      <vt:lpstr>Wingdings</vt:lpstr>
      <vt:lpstr>Office Theme</vt:lpstr>
      <vt:lpstr>Global and National Power Sector Overview And Energy Resources </vt:lpstr>
      <vt:lpstr>Importance of energy</vt:lpstr>
      <vt:lpstr>General/background on Energy: Global (cont.)</vt:lpstr>
      <vt:lpstr>General/background on Energy: Global</vt:lpstr>
      <vt:lpstr>Global Power Sector Overview</vt:lpstr>
      <vt:lpstr>World Electricity Generation Share by Fuel</vt:lpstr>
      <vt:lpstr>Bangladesh Power Generation Overview: Energy-mix for power generation in 2020</vt:lpstr>
      <vt:lpstr>Bangladesh Power Generation Overview: Installation Capacity Share (Total 19922 MW) </vt:lpstr>
      <vt:lpstr>PowerPoint Presentation</vt:lpstr>
      <vt:lpstr>PowerPoint Presentation</vt:lpstr>
      <vt:lpstr>PowerPoint Presentation</vt:lpstr>
      <vt:lpstr>Importance of electrical energy</vt:lpstr>
      <vt:lpstr>Energy sources</vt:lpstr>
      <vt:lpstr>Electricity generation</vt:lpstr>
      <vt:lpstr>Electricity generation</vt:lpstr>
      <vt:lpstr>Relationship among energy units</vt:lpstr>
      <vt:lpstr>Comparison of energy sources and efficiency</vt:lpstr>
      <vt:lpstr>An Example</vt:lpstr>
      <vt:lpstr>Calorific value of fuels</vt:lpstr>
      <vt:lpstr>Advantages of liquid fuels over solid fuels</vt:lpstr>
      <vt:lpstr>Advantages of solid fuels over liquid fuels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water users’  association</dc:title>
  <dc:creator>Hira Channa</dc:creator>
  <cp:lastModifiedBy>Mondal, Alam (IFPRI-Dhaka Non-Staff Fellow)</cp:lastModifiedBy>
  <cp:revision>1014</cp:revision>
  <cp:lastPrinted>2015-12-01T22:28:27Z</cp:lastPrinted>
  <dcterms:created xsi:type="dcterms:W3CDTF">2014-01-17T05:08:51Z</dcterms:created>
  <dcterms:modified xsi:type="dcterms:W3CDTF">2020-05-26T07:33:34Z</dcterms:modified>
</cp:coreProperties>
</file>