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656" r:id="rId3"/>
    <p:sldId id="655" r:id="rId4"/>
    <p:sldId id="659" r:id="rId5"/>
    <p:sldId id="493" r:id="rId6"/>
    <p:sldId id="495" r:id="rId7"/>
    <p:sldId id="660" r:id="rId8"/>
    <p:sldId id="496" r:id="rId9"/>
    <p:sldId id="497" r:id="rId10"/>
    <p:sldId id="498" r:id="rId11"/>
    <p:sldId id="499" r:id="rId12"/>
    <p:sldId id="500" r:id="rId13"/>
    <p:sldId id="514" r:id="rId14"/>
    <p:sldId id="501" r:id="rId15"/>
    <p:sldId id="502" r:id="rId16"/>
    <p:sldId id="503" r:id="rId17"/>
    <p:sldId id="504" r:id="rId18"/>
    <p:sldId id="505" r:id="rId19"/>
    <p:sldId id="506" r:id="rId20"/>
    <p:sldId id="616" r:id="rId21"/>
    <p:sldId id="508" r:id="rId22"/>
    <p:sldId id="509" r:id="rId23"/>
    <p:sldId id="510" r:id="rId24"/>
    <p:sldId id="662" r:id="rId25"/>
    <p:sldId id="511" r:id="rId26"/>
    <p:sldId id="512" r:id="rId27"/>
    <p:sldId id="515" r:id="rId28"/>
    <p:sldId id="520" r:id="rId29"/>
    <p:sldId id="519" r:id="rId30"/>
    <p:sldId id="661" r:id="rId31"/>
    <p:sldId id="522" r:id="rId32"/>
    <p:sldId id="525" r:id="rId33"/>
    <p:sldId id="526" r:id="rId34"/>
    <p:sldId id="527" r:id="rId35"/>
    <p:sldId id="528" r:id="rId36"/>
    <p:sldId id="529" r:id="rId37"/>
    <p:sldId id="530" r:id="rId38"/>
    <p:sldId id="316"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071" autoAdjust="0"/>
  </p:normalViewPr>
  <p:slideViewPr>
    <p:cSldViewPr>
      <p:cViewPr varScale="1">
        <p:scale>
          <a:sx n="72" d="100"/>
          <a:sy n="72" d="100"/>
        </p:scale>
        <p:origin x="132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C4A28E5-0A02-4233-9D9B-4ECA035D4A3C}" type="datetimeFigureOut">
              <a:rPr lang="en-US" smtClean="0"/>
              <a:t>5/26/2020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995BDD3-CBCF-4229-B679-4F3D92DE84DC}" type="slidenum">
              <a:rPr lang="en-US" smtClean="0"/>
              <a:t>‹#›</a:t>
            </a:fld>
            <a:endParaRPr lang="en-US"/>
          </a:p>
        </p:txBody>
      </p:sp>
    </p:spTree>
    <p:extLst>
      <p:ext uri="{BB962C8B-B14F-4D97-AF65-F5344CB8AC3E}">
        <p14:creationId xmlns:p14="http://schemas.microsoft.com/office/powerpoint/2010/main" val="377167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5BDD3-CBCF-4229-B679-4F3D92DE84DC}" type="slidenum">
              <a:rPr lang="en-US" smtClean="0"/>
              <a:t>1</a:t>
            </a:fld>
            <a:endParaRPr lang="en-US"/>
          </a:p>
        </p:txBody>
      </p:sp>
    </p:spTree>
    <p:extLst>
      <p:ext uri="{BB962C8B-B14F-4D97-AF65-F5344CB8AC3E}">
        <p14:creationId xmlns:p14="http://schemas.microsoft.com/office/powerpoint/2010/main" val="372691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10</a:t>
            </a:fld>
            <a:endParaRPr lang="en-US"/>
          </a:p>
        </p:txBody>
      </p:sp>
    </p:spTree>
    <p:extLst>
      <p:ext uri="{BB962C8B-B14F-4D97-AF65-F5344CB8AC3E}">
        <p14:creationId xmlns:p14="http://schemas.microsoft.com/office/powerpoint/2010/main" val="3810074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11</a:t>
            </a:fld>
            <a:endParaRPr lang="en-US"/>
          </a:p>
        </p:txBody>
      </p:sp>
    </p:spTree>
    <p:extLst>
      <p:ext uri="{BB962C8B-B14F-4D97-AF65-F5344CB8AC3E}">
        <p14:creationId xmlns:p14="http://schemas.microsoft.com/office/powerpoint/2010/main" val="2899392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12</a:t>
            </a:fld>
            <a:endParaRPr lang="en-US"/>
          </a:p>
        </p:txBody>
      </p:sp>
    </p:spTree>
    <p:extLst>
      <p:ext uri="{BB962C8B-B14F-4D97-AF65-F5344CB8AC3E}">
        <p14:creationId xmlns:p14="http://schemas.microsoft.com/office/powerpoint/2010/main" val="2493798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13</a:t>
            </a:fld>
            <a:endParaRPr lang="en-US"/>
          </a:p>
        </p:txBody>
      </p:sp>
    </p:spTree>
    <p:extLst>
      <p:ext uri="{BB962C8B-B14F-4D97-AF65-F5344CB8AC3E}">
        <p14:creationId xmlns:p14="http://schemas.microsoft.com/office/powerpoint/2010/main" val="1937421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14</a:t>
            </a:fld>
            <a:endParaRPr lang="en-US"/>
          </a:p>
        </p:txBody>
      </p:sp>
    </p:spTree>
    <p:extLst>
      <p:ext uri="{BB962C8B-B14F-4D97-AF65-F5344CB8AC3E}">
        <p14:creationId xmlns:p14="http://schemas.microsoft.com/office/powerpoint/2010/main" val="3579979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15</a:t>
            </a:fld>
            <a:endParaRPr lang="en-US"/>
          </a:p>
        </p:txBody>
      </p:sp>
    </p:spTree>
    <p:extLst>
      <p:ext uri="{BB962C8B-B14F-4D97-AF65-F5344CB8AC3E}">
        <p14:creationId xmlns:p14="http://schemas.microsoft.com/office/powerpoint/2010/main" val="1663348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16</a:t>
            </a:fld>
            <a:endParaRPr lang="en-US"/>
          </a:p>
        </p:txBody>
      </p:sp>
    </p:spTree>
    <p:extLst>
      <p:ext uri="{BB962C8B-B14F-4D97-AF65-F5344CB8AC3E}">
        <p14:creationId xmlns:p14="http://schemas.microsoft.com/office/powerpoint/2010/main" val="410565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17</a:t>
            </a:fld>
            <a:endParaRPr lang="en-US"/>
          </a:p>
        </p:txBody>
      </p:sp>
    </p:spTree>
    <p:extLst>
      <p:ext uri="{BB962C8B-B14F-4D97-AF65-F5344CB8AC3E}">
        <p14:creationId xmlns:p14="http://schemas.microsoft.com/office/powerpoint/2010/main" val="915191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18</a:t>
            </a:fld>
            <a:endParaRPr lang="en-US"/>
          </a:p>
        </p:txBody>
      </p:sp>
    </p:spTree>
    <p:extLst>
      <p:ext uri="{BB962C8B-B14F-4D97-AF65-F5344CB8AC3E}">
        <p14:creationId xmlns:p14="http://schemas.microsoft.com/office/powerpoint/2010/main" val="2283973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19</a:t>
            </a:fld>
            <a:endParaRPr lang="en-US"/>
          </a:p>
        </p:txBody>
      </p:sp>
    </p:spTree>
    <p:extLst>
      <p:ext uri="{BB962C8B-B14F-4D97-AF65-F5344CB8AC3E}">
        <p14:creationId xmlns:p14="http://schemas.microsoft.com/office/powerpoint/2010/main" val="25831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US" sz="1200" b="1" kern="1200" dirty="0">
                <a:solidFill>
                  <a:schemeClr val="tx1"/>
                </a:solidFill>
                <a:latin typeface="Times New Roman" pitchFamily="18" charset="0"/>
                <a:ea typeface="+mn-ea"/>
                <a:cs typeface="+mn-cs"/>
              </a:rPr>
              <a:t>The measure of development in any society of today is synonymous with the level of energy consumption</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US" sz="1200" b="0" kern="1200" dirty="0">
                <a:solidFill>
                  <a:schemeClr val="tx1"/>
                </a:solidFill>
                <a:latin typeface="Times New Roman" pitchFamily="18" charset="0"/>
                <a:ea typeface="+mn-ea"/>
                <a:cs typeface="+mn-cs"/>
              </a:rPr>
              <a:t>Energy is therefore recognized as a critical input parameter for national economic development</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US" sz="1200" b="0" kern="1200" dirty="0">
                <a:solidFill>
                  <a:schemeClr val="tx1"/>
                </a:solidFill>
                <a:latin typeface="Times New Roman" pitchFamily="18" charset="0"/>
                <a:ea typeface="+mn-ea"/>
                <a:cs typeface="+mn-cs"/>
              </a:rPr>
              <a:t>Impact</a:t>
            </a:r>
            <a:r>
              <a:rPr lang="en-US" sz="1200" b="0" kern="1200" baseline="0" dirty="0">
                <a:solidFill>
                  <a:schemeClr val="tx1"/>
                </a:solidFill>
                <a:latin typeface="Times New Roman" pitchFamily="18" charset="0"/>
                <a:ea typeface="+mn-ea"/>
                <a:cs typeface="+mn-cs"/>
              </a:rPr>
              <a:t> of climate change on agriculture sector </a:t>
            </a:r>
            <a:r>
              <a:rPr lang="en-US" sz="1200" b="0" kern="1200" baseline="0" dirty="0">
                <a:solidFill>
                  <a:srgbClr val="FF0000"/>
                </a:solidFill>
                <a:latin typeface="Times New Roman" pitchFamily="18" charset="0"/>
                <a:ea typeface="+mn-ea"/>
                <a:cs typeface="+mn-cs"/>
              </a:rPr>
              <a:t>(from review paper) </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US" sz="1200" b="0" kern="1200" baseline="0" dirty="0">
                <a:solidFill>
                  <a:srgbClr val="FF0000"/>
                </a:solidFill>
                <a:latin typeface="Times New Roman" pitchFamily="18" charset="0"/>
                <a:ea typeface="+mn-ea"/>
                <a:cs typeface="+mn-cs"/>
              </a:rPr>
              <a:t>we have seen the impacts of climate change on agriculture is huge.</a:t>
            </a:r>
            <a:endParaRPr lang="en-US" sz="1200" b="0" kern="1200" dirty="0">
              <a:solidFill>
                <a:srgbClr val="FF0000"/>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6995BDD3-CBCF-4229-B679-4F3D92DE84DC}" type="slidenum">
              <a:rPr lang="en-US" smtClean="0"/>
              <a:t>2</a:t>
            </a:fld>
            <a:endParaRPr lang="en-US"/>
          </a:p>
        </p:txBody>
      </p:sp>
    </p:spTree>
    <p:extLst>
      <p:ext uri="{BB962C8B-B14F-4D97-AF65-F5344CB8AC3E}">
        <p14:creationId xmlns:p14="http://schemas.microsoft.com/office/powerpoint/2010/main" val="1038672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20</a:t>
            </a:fld>
            <a:endParaRPr lang="en-US"/>
          </a:p>
        </p:txBody>
      </p:sp>
    </p:spTree>
    <p:extLst>
      <p:ext uri="{BB962C8B-B14F-4D97-AF65-F5344CB8AC3E}">
        <p14:creationId xmlns:p14="http://schemas.microsoft.com/office/powerpoint/2010/main" val="2428635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21</a:t>
            </a:fld>
            <a:endParaRPr lang="en-US"/>
          </a:p>
        </p:txBody>
      </p:sp>
    </p:spTree>
    <p:extLst>
      <p:ext uri="{BB962C8B-B14F-4D97-AF65-F5344CB8AC3E}">
        <p14:creationId xmlns:p14="http://schemas.microsoft.com/office/powerpoint/2010/main" val="2185808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22</a:t>
            </a:fld>
            <a:endParaRPr lang="en-US"/>
          </a:p>
        </p:txBody>
      </p:sp>
    </p:spTree>
    <p:extLst>
      <p:ext uri="{BB962C8B-B14F-4D97-AF65-F5344CB8AC3E}">
        <p14:creationId xmlns:p14="http://schemas.microsoft.com/office/powerpoint/2010/main" val="3811927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23</a:t>
            </a:fld>
            <a:endParaRPr lang="en-US"/>
          </a:p>
        </p:txBody>
      </p:sp>
    </p:spTree>
    <p:extLst>
      <p:ext uri="{BB962C8B-B14F-4D97-AF65-F5344CB8AC3E}">
        <p14:creationId xmlns:p14="http://schemas.microsoft.com/office/powerpoint/2010/main" val="669417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24</a:t>
            </a:fld>
            <a:endParaRPr lang="en-US"/>
          </a:p>
        </p:txBody>
      </p:sp>
    </p:spTree>
    <p:extLst>
      <p:ext uri="{BB962C8B-B14F-4D97-AF65-F5344CB8AC3E}">
        <p14:creationId xmlns:p14="http://schemas.microsoft.com/office/powerpoint/2010/main" val="4116559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25</a:t>
            </a:fld>
            <a:endParaRPr lang="en-US"/>
          </a:p>
        </p:txBody>
      </p:sp>
    </p:spTree>
    <p:extLst>
      <p:ext uri="{BB962C8B-B14F-4D97-AF65-F5344CB8AC3E}">
        <p14:creationId xmlns:p14="http://schemas.microsoft.com/office/powerpoint/2010/main" val="2450028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26</a:t>
            </a:fld>
            <a:endParaRPr lang="en-US"/>
          </a:p>
        </p:txBody>
      </p:sp>
    </p:spTree>
    <p:extLst>
      <p:ext uri="{BB962C8B-B14F-4D97-AF65-F5344CB8AC3E}">
        <p14:creationId xmlns:p14="http://schemas.microsoft.com/office/powerpoint/2010/main" val="2303489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27</a:t>
            </a:fld>
            <a:endParaRPr lang="en-US"/>
          </a:p>
        </p:txBody>
      </p:sp>
    </p:spTree>
    <p:extLst>
      <p:ext uri="{BB962C8B-B14F-4D97-AF65-F5344CB8AC3E}">
        <p14:creationId xmlns:p14="http://schemas.microsoft.com/office/powerpoint/2010/main" val="456493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28</a:t>
            </a:fld>
            <a:endParaRPr lang="en-US"/>
          </a:p>
        </p:txBody>
      </p:sp>
    </p:spTree>
    <p:extLst>
      <p:ext uri="{BB962C8B-B14F-4D97-AF65-F5344CB8AC3E}">
        <p14:creationId xmlns:p14="http://schemas.microsoft.com/office/powerpoint/2010/main" val="4093401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29</a:t>
            </a:fld>
            <a:endParaRPr lang="en-US"/>
          </a:p>
        </p:txBody>
      </p:sp>
    </p:spTree>
    <p:extLst>
      <p:ext uri="{BB962C8B-B14F-4D97-AF65-F5344CB8AC3E}">
        <p14:creationId xmlns:p14="http://schemas.microsoft.com/office/powerpoint/2010/main" val="71559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US" sz="1200" b="1" kern="1200" dirty="0">
                <a:solidFill>
                  <a:schemeClr val="tx1"/>
                </a:solidFill>
                <a:latin typeface="Times New Roman" pitchFamily="18" charset="0"/>
                <a:ea typeface="+mn-ea"/>
                <a:cs typeface="+mn-cs"/>
              </a:rPr>
              <a:t>The measure of development in any society of today is synonymous with the level of energy consumption</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US" sz="1200" b="0" kern="1200" dirty="0">
                <a:solidFill>
                  <a:schemeClr val="tx1"/>
                </a:solidFill>
                <a:latin typeface="Times New Roman" pitchFamily="18" charset="0"/>
                <a:ea typeface="+mn-ea"/>
                <a:cs typeface="+mn-cs"/>
              </a:rPr>
              <a:t>Energy is therefore recognized as a critical input parameter for national economic development</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US" sz="1200" b="0" kern="1200" dirty="0">
                <a:solidFill>
                  <a:schemeClr val="tx1"/>
                </a:solidFill>
                <a:latin typeface="Times New Roman" pitchFamily="18" charset="0"/>
                <a:ea typeface="+mn-ea"/>
                <a:cs typeface="+mn-cs"/>
              </a:rPr>
              <a:t>Impact</a:t>
            </a:r>
            <a:r>
              <a:rPr lang="en-US" sz="1200" b="0" kern="1200" baseline="0" dirty="0">
                <a:solidFill>
                  <a:schemeClr val="tx1"/>
                </a:solidFill>
                <a:latin typeface="Times New Roman" pitchFamily="18" charset="0"/>
                <a:ea typeface="+mn-ea"/>
                <a:cs typeface="+mn-cs"/>
              </a:rPr>
              <a:t> of climate change on agriculture sector </a:t>
            </a:r>
            <a:r>
              <a:rPr lang="en-US" sz="1200" b="0" kern="1200" baseline="0" dirty="0">
                <a:solidFill>
                  <a:srgbClr val="FF0000"/>
                </a:solidFill>
                <a:latin typeface="Times New Roman" pitchFamily="18" charset="0"/>
                <a:ea typeface="+mn-ea"/>
                <a:cs typeface="+mn-cs"/>
              </a:rPr>
              <a:t>(from review paper) </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US" sz="1200" b="0" kern="1200" baseline="0" dirty="0">
                <a:solidFill>
                  <a:srgbClr val="FF0000"/>
                </a:solidFill>
                <a:latin typeface="Times New Roman" pitchFamily="18" charset="0"/>
                <a:ea typeface="+mn-ea"/>
                <a:cs typeface="+mn-cs"/>
              </a:rPr>
              <a:t>we have seen the impacts of climate change on agriculture is huge.</a:t>
            </a:r>
            <a:endParaRPr lang="en-US" sz="1200" b="0" kern="1200" dirty="0">
              <a:solidFill>
                <a:srgbClr val="FF0000"/>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6995BDD3-CBCF-4229-B679-4F3D92DE84DC}" type="slidenum">
              <a:rPr lang="en-US" smtClean="0"/>
              <a:t>3</a:t>
            </a:fld>
            <a:endParaRPr lang="en-US"/>
          </a:p>
        </p:txBody>
      </p:sp>
    </p:spTree>
    <p:extLst>
      <p:ext uri="{BB962C8B-B14F-4D97-AF65-F5344CB8AC3E}">
        <p14:creationId xmlns:p14="http://schemas.microsoft.com/office/powerpoint/2010/main" val="2747984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30</a:t>
            </a:fld>
            <a:endParaRPr lang="en-US"/>
          </a:p>
        </p:txBody>
      </p:sp>
    </p:spTree>
    <p:extLst>
      <p:ext uri="{BB962C8B-B14F-4D97-AF65-F5344CB8AC3E}">
        <p14:creationId xmlns:p14="http://schemas.microsoft.com/office/powerpoint/2010/main" val="1554084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31</a:t>
            </a:fld>
            <a:endParaRPr lang="en-US"/>
          </a:p>
        </p:txBody>
      </p:sp>
    </p:spTree>
    <p:extLst>
      <p:ext uri="{BB962C8B-B14F-4D97-AF65-F5344CB8AC3E}">
        <p14:creationId xmlns:p14="http://schemas.microsoft.com/office/powerpoint/2010/main" val="681424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32</a:t>
            </a:fld>
            <a:endParaRPr lang="en-US"/>
          </a:p>
        </p:txBody>
      </p:sp>
    </p:spTree>
    <p:extLst>
      <p:ext uri="{BB962C8B-B14F-4D97-AF65-F5344CB8AC3E}">
        <p14:creationId xmlns:p14="http://schemas.microsoft.com/office/powerpoint/2010/main" val="3738366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33</a:t>
            </a:fld>
            <a:endParaRPr lang="en-US"/>
          </a:p>
        </p:txBody>
      </p:sp>
    </p:spTree>
    <p:extLst>
      <p:ext uri="{BB962C8B-B14F-4D97-AF65-F5344CB8AC3E}">
        <p14:creationId xmlns:p14="http://schemas.microsoft.com/office/powerpoint/2010/main" val="1088936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34</a:t>
            </a:fld>
            <a:endParaRPr lang="en-US"/>
          </a:p>
        </p:txBody>
      </p:sp>
    </p:spTree>
    <p:extLst>
      <p:ext uri="{BB962C8B-B14F-4D97-AF65-F5344CB8AC3E}">
        <p14:creationId xmlns:p14="http://schemas.microsoft.com/office/powerpoint/2010/main" val="3264851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35</a:t>
            </a:fld>
            <a:endParaRPr lang="en-US"/>
          </a:p>
        </p:txBody>
      </p:sp>
    </p:spTree>
    <p:extLst>
      <p:ext uri="{BB962C8B-B14F-4D97-AF65-F5344CB8AC3E}">
        <p14:creationId xmlns:p14="http://schemas.microsoft.com/office/powerpoint/2010/main" val="161189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36</a:t>
            </a:fld>
            <a:endParaRPr lang="en-US"/>
          </a:p>
        </p:txBody>
      </p:sp>
    </p:spTree>
    <p:extLst>
      <p:ext uri="{BB962C8B-B14F-4D97-AF65-F5344CB8AC3E}">
        <p14:creationId xmlns:p14="http://schemas.microsoft.com/office/powerpoint/2010/main" val="1673596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37</a:t>
            </a:fld>
            <a:endParaRPr lang="en-US"/>
          </a:p>
        </p:txBody>
      </p:sp>
    </p:spTree>
    <p:extLst>
      <p:ext uri="{BB962C8B-B14F-4D97-AF65-F5344CB8AC3E}">
        <p14:creationId xmlns:p14="http://schemas.microsoft.com/office/powerpoint/2010/main" val="3343441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5BDD3-CBCF-4229-B679-4F3D92DE84DC}" type="slidenum">
              <a:rPr lang="en-US" smtClean="0"/>
              <a:t>38</a:t>
            </a:fld>
            <a:endParaRPr lang="en-US"/>
          </a:p>
        </p:txBody>
      </p:sp>
    </p:spTree>
    <p:extLst>
      <p:ext uri="{BB962C8B-B14F-4D97-AF65-F5344CB8AC3E}">
        <p14:creationId xmlns:p14="http://schemas.microsoft.com/office/powerpoint/2010/main" val="86670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4</a:t>
            </a:fld>
            <a:endParaRPr lang="en-US"/>
          </a:p>
        </p:txBody>
      </p:sp>
    </p:spTree>
    <p:extLst>
      <p:ext uri="{BB962C8B-B14F-4D97-AF65-F5344CB8AC3E}">
        <p14:creationId xmlns:p14="http://schemas.microsoft.com/office/powerpoint/2010/main" val="102457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5</a:t>
            </a:fld>
            <a:endParaRPr lang="en-US"/>
          </a:p>
        </p:txBody>
      </p:sp>
    </p:spTree>
    <p:extLst>
      <p:ext uri="{BB962C8B-B14F-4D97-AF65-F5344CB8AC3E}">
        <p14:creationId xmlns:p14="http://schemas.microsoft.com/office/powerpoint/2010/main" val="488187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6</a:t>
            </a:fld>
            <a:endParaRPr lang="en-US"/>
          </a:p>
        </p:txBody>
      </p:sp>
    </p:spTree>
    <p:extLst>
      <p:ext uri="{BB962C8B-B14F-4D97-AF65-F5344CB8AC3E}">
        <p14:creationId xmlns:p14="http://schemas.microsoft.com/office/powerpoint/2010/main" val="3547327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7</a:t>
            </a:fld>
            <a:endParaRPr lang="en-US"/>
          </a:p>
        </p:txBody>
      </p:sp>
    </p:spTree>
    <p:extLst>
      <p:ext uri="{BB962C8B-B14F-4D97-AF65-F5344CB8AC3E}">
        <p14:creationId xmlns:p14="http://schemas.microsoft.com/office/powerpoint/2010/main" val="365725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8</a:t>
            </a:fld>
            <a:endParaRPr lang="en-US"/>
          </a:p>
        </p:txBody>
      </p:sp>
    </p:spTree>
    <p:extLst>
      <p:ext uri="{BB962C8B-B14F-4D97-AF65-F5344CB8AC3E}">
        <p14:creationId xmlns:p14="http://schemas.microsoft.com/office/powerpoint/2010/main" val="23473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9</a:t>
            </a:fld>
            <a:endParaRPr lang="en-US"/>
          </a:p>
        </p:txBody>
      </p:sp>
    </p:spTree>
    <p:extLst>
      <p:ext uri="{BB962C8B-B14F-4D97-AF65-F5344CB8AC3E}">
        <p14:creationId xmlns:p14="http://schemas.microsoft.com/office/powerpoint/2010/main" val="1735913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pic>
        <p:nvPicPr>
          <p:cNvPr id="4" name="Picture 3"/>
          <p:cNvPicPr>
            <a:picLocks noChangeAspect="1"/>
          </p:cNvPicPr>
          <p:nvPr userDrawn="1"/>
        </p:nvPicPr>
        <p:blipFill>
          <a:blip r:embed="rId2"/>
          <a:stretch>
            <a:fillRect/>
          </a:stretch>
        </p:blipFill>
        <p:spPr>
          <a:xfrm>
            <a:off x="1" y="1"/>
            <a:ext cx="2146300" cy="762000"/>
          </a:xfrm>
          <a:prstGeom prst="rect">
            <a:avLst/>
          </a:prstGeom>
        </p:spPr>
      </p:pic>
      <p:sp>
        <p:nvSpPr>
          <p:cNvPr id="7" name="Rectangle 6"/>
          <p:cNvSpPr/>
          <p:nvPr userDrawn="1"/>
        </p:nvSpPr>
        <p:spPr>
          <a:xfrm>
            <a:off x="5943600" y="18415"/>
            <a:ext cx="3200400" cy="51498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latin typeface="Times New Roman" panose="02020603050405020304" pitchFamily="18" charset="0"/>
                <a:cs typeface="Times New Roman" panose="02020603050405020304" pitchFamily="18" charset="0"/>
              </a:rPr>
              <a:t>EEE, Faculty of Engineering</a:t>
            </a:r>
          </a:p>
        </p:txBody>
      </p:sp>
    </p:spTree>
    <p:extLst>
      <p:ext uri="{BB962C8B-B14F-4D97-AF65-F5344CB8AC3E}">
        <p14:creationId xmlns:p14="http://schemas.microsoft.com/office/powerpoint/2010/main" val="225638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990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267793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990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397234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152400" y="6324600"/>
            <a:ext cx="8686800" cy="38099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Dawit Mekonnen, Hira Channa, &amp; Claudia Ringler                                               KP’s, FO’s and ag productivity</a:t>
            </a:r>
            <a:endParaRPr lang="en-US" dirty="0"/>
          </a:p>
        </p:txBody>
      </p:sp>
    </p:spTree>
    <p:extLst>
      <p:ext uri="{BB962C8B-B14F-4D97-AF65-F5344CB8AC3E}">
        <p14:creationId xmlns:p14="http://schemas.microsoft.com/office/powerpoint/2010/main" val="4771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spTree>
    <p:extLst>
      <p:ext uri="{BB962C8B-B14F-4D97-AF65-F5344CB8AC3E}">
        <p14:creationId xmlns:p14="http://schemas.microsoft.com/office/powerpoint/2010/main" val="317940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Dawit Mekonnen, Hira Channa, &amp; Claudia Ringler                                               KP’s, FO’s and ag productivity</a:t>
            </a:r>
          </a:p>
        </p:txBody>
      </p:sp>
    </p:spTree>
    <p:extLst>
      <p:ext uri="{BB962C8B-B14F-4D97-AF65-F5344CB8AC3E}">
        <p14:creationId xmlns:p14="http://schemas.microsoft.com/office/powerpoint/2010/main" val="101230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990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Dawit Mekonnen, Hira Channa, &amp; Claudia Ringler                                               KP’s, FO’s and ag productivity</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273162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990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Dawit Mekonnen, Hira Channa, &amp; Claudia Ringler                                               KP’s, FO’s and ag productivity</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329813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990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Dawit Mekonnen, Hira Channa, &amp; Claudia Ringler                                               KP’s, FO’s and ag productivity</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222504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990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Dawit Mekonnen, Hira Channa, &amp; Claudia Ringler                                               KP’s, FO’s and ag productivity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55420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990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Dawit Mekonnen, Hira Channa, &amp; Claudia Ringler                                               KP’s, FO’s and ag productivity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415565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9" name="Picture 8" descr="PSSP_banner_v02.psd"/>
          <p:cNvPicPr>
            <a:picLocks noChangeAspect="1"/>
          </p:cNvPicPr>
          <p:nvPr userDrawn="1"/>
        </p:nvPicPr>
        <p:blipFill>
          <a:blip r:embed="rId13">
            <a:alphaModFix amt="91000"/>
            <a:extLst>
              <a:ext uri="{28A0092B-C50C-407E-A947-70E740481C1C}">
                <a14:useLocalDpi xmlns:a14="http://schemas.microsoft.com/office/drawing/2010/main"/>
              </a:ext>
            </a:extLst>
          </a:blip>
          <a:stretch>
            <a:fillRect/>
          </a:stretch>
        </p:blipFill>
        <p:spPr>
          <a:xfrm>
            <a:off x="0" y="1400033"/>
            <a:ext cx="9149208" cy="545796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324600"/>
            <a:ext cx="8686800" cy="38099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Dawit Mekonnen, Hira Channa, &amp; Claudia Ringler                                               KP’s, FO’s and ag productivity</a:t>
            </a:r>
            <a:endParaRPr lang="en-US" dirty="0"/>
          </a:p>
        </p:txBody>
      </p:sp>
    </p:spTree>
    <p:extLst>
      <p:ext uri="{BB962C8B-B14F-4D97-AF65-F5344CB8AC3E}">
        <p14:creationId xmlns:p14="http://schemas.microsoft.com/office/powerpoint/2010/main" val="2174685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077200" cy="2057400"/>
          </a:xfrm>
        </p:spPr>
        <p:txBody>
          <a:bodyPr>
            <a:noAutofit/>
          </a:bodyPr>
          <a:lstStyle/>
          <a:p>
            <a:r>
              <a:rPr lang="en-US" sz="2800" b="1" dirty="0">
                <a:latin typeface="Times New Roman" panose="02020603050405020304" pitchFamily="18" charset="0"/>
                <a:cs typeface="Times New Roman" panose="02020603050405020304" pitchFamily="18" charset="0"/>
              </a:rPr>
              <a:t>Steam Power Plant</a:t>
            </a:r>
          </a:p>
        </p:txBody>
      </p:sp>
    </p:spTree>
    <p:extLst>
      <p:ext uri="{BB962C8B-B14F-4D97-AF65-F5344CB8AC3E}">
        <p14:creationId xmlns:p14="http://schemas.microsoft.com/office/powerpoint/2010/main" val="101345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0"/>
            <a:ext cx="9067800" cy="944562"/>
          </a:xfrm>
        </p:spPr>
        <p:txBody>
          <a:bodyPr>
            <a:noAutofit/>
          </a:bodyPr>
          <a:lstStyle/>
          <a:p>
            <a:r>
              <a:rPr lang="en-US" sz="2800" b="1" dirty="0">
                <a:solidFill>
                  <a:srgbClr val="00B0F0"/>
                </a:solidFill>
                <a:latin typeface="Times New Roman" panose="02020603050405020304" pitchFamily="18" charset="0"/>
                <a:cs typeface="Times New Roman" panose="02020603050405020304" pitchFamily="18" charset="0"/>
              </a:rPr>
              <a:t>Main components of coal Power Station </a:t>
            </a:r>
          </a:p>
        </p:txBody>
      </p:sp>
      <p:sp>
        <p:nvSpPr>
          <p:cNvPr id="4" name="Rectangle 3"/>
          <p:cNvSpPr/>
          <p:nvPr/>
        </p:nvSpPr>
        <p:spPr>
          <a:xfrm>
            <a:off x="609600" y="1905000"/>
            <a:ext cx="8305800" cy="341632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whole schematic arrangement of coal power plant can be divided into the following stages for simplicity:</a:t>
            </a:r>
          </a:p>
          <a:p>
            <a:endParaRPr lang="en-US" sz="2400" b="1" dirty="0">
              <a:latin typeface="Times New Roman" panose="02020603050405020304" pitchFamily="18" charset="0"/>
              <a:cs typeface="Times New Roman" panose="02020603050405020304" pitchFamily="18" charset="0"/>
            </a:endParaRPr>
          </a:p>
          <a:p>
            <a:pPr marL="457200" indent="-457200">
              <a:buAutoNum type="arabicPeriod"/>
            </a:pPr>
            <a:r>
              <a:rPr lang="en-US" sz="2400" b="1" dirty="0">
                <a:latin typeface="Times New Roman" panose="02020603050405020304" pitchFamily="18" charset="0"/>
                <a:cs typeface="Times New Roman" panose="02020603050405020304" pitchFamily="18" charset="0"/>
              </a:rPr>
              <a:t>Coal and ash handling arrangement </a:t>
            </a:r>
          </a:p>
          <a:p>
            <a:pPr marL="457200" indent="-457200">
              <a:buAutoNum type="arabicPeriod"/>
            </a:pPr>
            <a:r>
              <a:rPr lang="en-US" sz="2400" b="1" dirty="0">
                <a:latin typeface="Times New Roman" panose="02020603050405020304" pitchFamily="18" charset="0"/>
                <a:cs typeface="Times New Roman" panose="02020603050405020304" pitchFamily="18" charset="0"/>
              </a:rPr>
              <a:t>Steam generating plant</a:t>
            </a:r>
          </a:p>
          <a:p>
            <a:pPr marL="457200" indent="-457200">
              <a:buAutoNum type="arabicPeriod"/>
            </a:pPr>
            <a:r>
              <a:rPr lang="en-US" sz="2400" b="1" dirty="0">
                <a:latin typeface="Times New Roman" panose="02020603050405020304" pitchFamily="18" charset="0"/>
                <a:cs typeface="Times New Roman" panose="02020603050405020304" pitchFamily="18" charset="0"/>
              </a:rPr>
              <a:t>Steam turbine</a:t>
            </a:r>
          </a:p>
          <a:p>
            <a:pPr marL="457200" indent="-457200">
              <a:buAutoNum type="arabicPeriod"/>
            </a:pPr>
            <a:r>
              <a:rPr lang="en-US" sz="2400" b="1" dirty="0">
                <a:latin typeface="Times New Roman" panose="02020603050405020304" pitchFamily="18" charset="0"/>
                <a:cs typeface="Times New Roman" panose="02020603050405020304" pitchFamily="18" charset="0"/>
              </a:rPr>
              <a:t>Alternator</a:t>
            </a:r>
          </a:p>
          <a:p>
            <a:pPr marL="457200" indent="-457200">
              <a:buAutoNum type="arabicPeriod"/>
            </a:pPr>
            <a:r>
              <a:rPr lang="en-US" sz="2400" b="1" dirty="0">
                <a:latin typeface="Times New Roman" panose="02020603050405020304" pitchFamily="18" charset="0"/>
                <a:cs typeface="Times New Roman" panose="02020603050405020304" pitchFamily="18" charset="0"/>
              </a:rPr>
              <a:t>Feed water</a:t>
            </a:r>
          </a:p>
          <a:p>
            <a:pPr marL="457200" indent="-457200">
              <a:buAutoNum type="arabicPeriod"/>
            </a:pPr>
            <a:r>
              <a:rPr lang="en-US" sz="2400" b="1" dirty="0">
                <a:latin typeface="Times New Roman" panose="02020603050405020304" pitchFamily="18" charset="0"/>
                <a:cs typeface="Times New Roman" panose="02020603050405020304" pitchFamily="18" charset="0"/>
              </a:rPr>
              <a:t>Cooling arrangement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26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0"/>
            <a:ext cx="9067800" cy="944562"/>
          </a:xfrm>
        </p:spPr>
        <p:txBody>
          <a:bodyPr>
            <a:noAutofit/>
          </a:bodyPr>
          <a:lstStyle/>
          <a:p>
            <a:r>
              <a:rPr lang="en-US" sz="2800" b="1" dirty="0">
                <a:solidFill>
                  <a:srgbClr val="00B0F0"/>
                </a:solidFill>
                <a:latin typeface="Times New Roman" panose="02020603050405020304" pitchFamily="18" charset="0"/>
                <a:cs typeface="Times New Roman" panose="02020603050405020304" pitchFamily="18" charset="0"/>
              </a:rPr>
              <a:t>Main components of coal Power Station </a:t>
            </a:r>
          </a:p>
        </p:txBody>
      </p:sp>
      <p:sp>
        <p:nvSpPr>
          <p:cNvPr id="4" name="Rectangle 3"/>
          <p:cNvSpPr/>
          <p:nvPr/>
        </p:nvSpPr>
        <p:spPr>
          <a:xfrm>
            <a:off x="-69224" y="1524000"/>
            <a:ext cx="9144000" cy="5262979"/>
          </a:xfrm>
          <a:prstGeom prst="rect">
            <a:avLst/>
          </a:prstGeom>
        </p:spPr>
        <p:txBody>
          <a:bodyPr wrap="square">
            <a:spAutoFit/>
          </a:bodyPr>
          <a:lstStyle/>
          <a:p>
            <a:pPr marL="457200" indent="-457200">
              <a:buAutoNum type="arabicPeriod"/>
            </a:pPr>
            <a:r>
              <a:rPr lang="en-US" sz="2400" b="1" dirty="0">
                <a:latin typeface="Times New Roman" panose="02020603050405020304" pitchFamily="18" charset="0"/>
                <a:cs typeface="Times New Roman" panose="02020603050405020304" pitchFamily="18" charset="0"/>
              </a:rPr>
              <a:t>Coal and ash handling arrangement </a:t>
            </a:r>
          </a:p>
          <a:p>
            <a:endParaRPr lang="en-US" sz="12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coal is transported to the power station by road or rail and is stored in the coal storage plant</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Then coal is delivered to the coal handling plant where it is pulverized (i.e., crushed into small pieces) in order to increase its surface exposure, thus promoting rapid combustion without using large quantity of excess air</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pulverized coal is fed to the boiler by belt conveyors. The coal is burnt in the boiler and the ash produced after the complete combustion of coal is removed to the ash handling plant and then delivered to the ash storage plant for disposal</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removal of the ash from the boiler furnace is necessary for proper burning of coal</a:t>
            </a:r>
          </a:p>
        </p:txBody>
      </p:sp>
    </p:spTree>
    <p:extLst>
      <p:ext uri="{BB962C8B-B14F-4D97-AF65-F5344CB8AC3E}">
        <p14:creationId xmlns:p14="http://schemas.microsoft.com/office/powerpoint/2010/main" val="2560378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0"/>
            <a:ext cx="9067800" cy="944562"/>
          </a:xfrm>
        </p:spPr>
        <p:txBody>
          <a:bodyPr>
            <a:noAutofit/>
          </a:bodyPr>
          <a:lstStyle/>
          <a:p>
            <a:r>
              <a:rPr lang="en-US" sz="2800" b="1" dirty="0">
                <a:solidFill>
                  <a:srgbClr val="00B0F0"/>
                </a:solidFill>
                <a:latin typeface="Times New Roman" panose="02020603050405020304" pitchFamily="18" charset="0"/>
                <a:cs typeface="Times New Roman" panose="02020603050405020304" pitchFamily="18" charset="0"/>
              </a:rPr>
              <a:t>Main components of coal Power Station </a:t>
            </a:r>
          </a:p>
        </p:txBody>
      </p:sp>
      <p:sp>
        <p:nvSpPr>
          <p:cNvPr id="4" name="Rectangle 3"/>
          <p:cNvSpPr/>
          <p:nvPr/>
        </p:nvSpPr>
        <p:spPr>
          <a:xfrm>
            <a:off x="0" y="1720840"/>
            <a:ext cx="9144000" cy="452431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 Steam generating plant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steam generating plant consists of a boiler for the production of</a:t>
            </a:r>
          </a:p>
          <a:p>
            <a:r>
              <a:rPr lang="en-US" sz="2400" dirty="0">
                <a:latin typeface="Times New Roman" panose="02020603050405020304" pitchFamily="18" charset="0"/>
                <a:cs typeface="Times New Roman" panose="02020603050405020304" pitchFamily="18" charset="0"/>
              </a:rPr>
              <a:t>steam and other auxiliary equipment for the utilization of flue gases:</a:t>
            </a:r>
          </a:p>
          <a:p>
            <a:pPr marL="514350" indent="-514350">
              <a:buAutoNum type="romanLcParenBoth"/>
            </a:pPr>
            <a:r>
              <a:rPr lang="en-US" sz="2400" dirty="0">
                <a:latin typeface="Times New Roman" panose="02020603050405020304" pitchFamily="18" charset="0"/>
                <a:cs typeface="Times New Roman" panose="02020603050405020304" pitchFamily="18" charset="0"/>
              </a:rPr>
              <a:t>Boiler</a:t>
            </a:r>
          </a:p>
          <a:p>
            <a:pPr marL="514350" indent="-514350">
              <a:buAutoNum type="romanLcParenBoth"/>
            </a:pPr>
            <a:r>
              <a:rPr lang="en-US" sz="2400" dirty="0">
                <a:latin typeface="Times New Roman" panose="02020603050405020304" pitchFamily="18" charset="0"/>
                <a:cs typeface="Times New Roman" panose="02020603050405020304" pitchFamily="18" charset="0"/>
              </a:rPr>
              <a:t>Superheater</a:t>
            </a:r>
          </a:p>
          <a:p>
            <a:pPr marL="514350" indent="-514350">
              <a:buAutoNum type="romanLcParenBoth"/>
            </a:pPr>
            <a:r>
              <a:rPr lang="en-US" sz="2400" dirty="0" err="1">
                <a:latin typeface="Times New Roman" panose="02020603050405020304" pitchFamily="18" charset="0"/>
                <a:cs typeface="Times New Roman" panose="02020603050405020304" pitchFamily="18" charset="0"/>
              </a:rPr>
              <a:t>Economiser</a:t>
            </a:r>
            <a:endParaRPr lang="en-US" sz="2400" dirty="0">
              <a:latin typeface="Times New Roman" panose="02020603050405020304" pitchFamily="18" charset="0"/>
              <a:cs typeface="Times New Roman" panose="02020603050405020304" pitchFamily="18" charset="0"/>
            </a:endParaRPr>
          </a:p>
          <a:p>
            <a:pPr marL="514350" indent="-514350">
              <a:buAutoNum type="romanLcParenBoth"/>
            </a:pPr>
            <a:r>
              <a:rPr lang="en-US" sz="2400" dirty="0">
                <a:latin typeface="Times New Roman" panose="02020603050405020304" pitchFamily="18" charset="0"/>
                <a:cs typeface="Times New Roman" panose="02020603050405020304" pitchFamily="18" charset="0"/>
              </a:rPr>
              <a:t>Air preheater.</a:t>
            </a:r>
          </a:p>
          <a:p>
            <a:endParaRPr lang="en-US" sz="2400" dirty="0">
              <a:latin typeface="Times New Roman" panose="02020603050405020304" pitchFamily="18" charset="0"/>
              <a:cs typeface="Times New Roman" panose="02020603050405020304" pitchFamily="18" charset="0"/>
            </a:endParaRPr>
          </a:p>
          <a:p>
            <a:r>
              <a:rPr lang="en-US" sz="2400" i="1" dirty="0">
                <a:solidFill>
                  <a:srgbClr val="00B0F0"/>
                </a:solidFill>
                <a:latin typeface="Times New Roman" panose="02020603050405020304" pitchFamily="18" charset="0"/>
                <a:cs typeface="Times New Roman" panose="02020603050405020304" pitchFamily="18" charset="0"/>
              </a:rPr>
              <a:t>(</a:t>
            </a:r>
            <a:r>
              <a:rPr lang="en-US" sz="2400" i="1" dirty="0" err="1">
                <a:solidFill>
                  <a:srgbClr val="00B0F0"/>
                </a:solidFill>
                <a:latin typeface="Times New Roman" panose="02020603050405020304" pitchFamily="18" charset="0"/>
                <a:cs typeface="Times New Roman" panose="02020603050405020304" pitchFamily="18" charset="0"/>
              </a:rPr>
              <a:t>i</a:t>
            </a:r>
            <a:r>
              <a:rPr lang="en-US" sz="2400" i="1" dirty="0">
                <a:solidFill>
                  <a:srgbClr val="00B0F0"/>
                </a:solidFill>
                <a:latin typeface="Times New Roman" panose="02020603050405020304" pitchFamily="18" charset="0"/>
                <a:cs typeface="Times New Roman" panose="02020603050405020304" pitchFamily="18" charset="0"/>
              </a:rPr>
              <a:t>) Boiler: </a:t>
            </a:r>
            <a:r>
              <a:rPr lang="en-US" sz="2400" dirty="0">
                <a:latin typeface="Times New Roman" panose="02020603050405020304" pitchFamily="18" charset="0"/>
                <a:cs typeface="Times New Roman" panose="02020603050405020304" pitchFamily="18" charset="0"/>
              </a:rPr>
              <a:t>The heat of combustion of coal in the boiler is utilized to convert water into steam at high temperature and pressure. The flue gases from the boiler make their journey through </a:t>
            </a:r>
            <a:r>
              <a:rPr lang="en-US" sz="2400" dirty="0" err="1">
                <a:latin typeface="Times New Roman" panose="02020603050405020304" pitchFamily="18" charset="0"/>
                <a:cs typeface="Times New Roman" panose="02020603050405020304" pitchFamily="18" charset="0"/>
              </a:rPr>
              <a:t>superheater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economiser</a:t>
            </a:r>
            <a:r>
              <a:rPr lang="en-US" sz="2400" dirty="0">
                <a:latin typeface="Times New Roman" panose="02020603050405020304" pitchFamily="18" charset="0"/>
                <a:cs typeface="Times New Roman" panose="02020603050405020304" pitchFamily="18" charset="0"/>
              </a:rPr>
              <a:t>, air pre-heater and are finally exhausted to atmosphere through the chimney.</a:t>
            </a:r>
          </a:p>
        </p:txBody>
      </p:sp>
    </p:spTree>
    <p:extLst>
      <p:ext uri="{BB962C8B-B14F-4D97-AF65-F5344CB8AC3E}">
        <p14:creationId xmlns:p14="http://schemas.microsoft.com/office/powerpoint/2010/main" val="88292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0"/>
            <a:ext cx="9067800" cy="944562"/>
          </a:xfrm>
        </p:spPr>
        <p:txBody>
          <a:bodyPr>
            <a:noAutofit/>
          </a:bodyPr>
          <a:lstStyle/>
          <a:p>
            <a:r>
              <a:rPr lang="en-US" sz="2800" b="1" dirty="0">
                <a:solidFill>
                  <a:srgbClr val="00B0F0"/>
                </a:solidFill>
                <a:latin typeface="Times New Roman" panose="02020603050405020304" pitchFamily="18" charset="0"/>
                <a:cs typeface="Times New Roman" panose="02020603050405020304" pitchFamily="18" charset="0"/>
              </a:rPr>
              <a:t>Main components of coal Power Station </a:t>
            </a:r>
          </a:p>
        </p:txBody>
      </p:sp>
      <p:sp>
        <p:nvSpPr>
          <p:cNvPr id="4" name="Rectangle 3"/>
          <p:cNvSpPr/>
          <p:nvPr/>
        </p:nvSpPr>
        <p:spPr>
          <a:xfrm>
            <a:off x="8586" y="1752600"/>
            <a:ext cx="9144000" cy="3785652"/>
          </a:xfrm>
          <a:prstGeom prst="rect">
            <a:avLst/>
          </a:prstGeom>
        </p:spPr>
        <p:txBody>
          <a:bodyPr wrap="square">
            <a:spAutoFit/>
          </a:bodyPr>
          <a:lstStyle/>
          <a:p>
            <a:r>
              <a:rPr lang="en-US" sz="2400" i="1" dirty="0">
                <a:solidFill>
                  <a:srgbClr val="00B0F0"/>
                </a:solidFill>
                <a:latin typeface="Times New Roman" panose="02020603050405020304" pitchFamily="18" charset="0"/>
                <a:cs typeface="Times New Roman" panose="02020603050405020304" pitchFamily="18" charset="0"/>
              </a:rPr>
              <a:t>(ii) Superheater</a:t>
            </a:r>
            <a:r>
              <a:rPr lang="en-US" sz="2400" dirty="0">
                <a:latin typeface="Times New Roman" panose="02020603050405020304" pitchFamily="18" charset="0"/>
                <a:cs typeface="Times New Roman" panose="02020603050405020304" pitchFamily="18" charset="0"/>
              </a:rPr>
              <a:t>: The steam produced in the boiler is wet and is passed through a superheater where it is dried and superheated.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Superheating provides two principal benefits: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Firstly, the overall efficiency is increased.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Secondly, too much condensation in the last stages of turbine (which would cause blade corrosion) is avoided.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superheated steam from the </a:t>
            </a:r>
            <a:r>
              <a:rPr lang="en-US" sz="2400" dirty="0" err="1">
                <a:latin typeface="Times New Roman" panose="02020603050405020304" pitchFamily="18" charset="0"/>
                <a:cs typeface="Times New Roman" panose="02020603050405020304" pitchFamily="18" charset="0"/>
              </a:rPr>
              <a:t>superheater</a:t>
            </a:r>
            <a:r>
              <a:rPr lang="en-US" sz="2400" dirty="0">
                <a:latin typeface="Times New Roman" panose="02020603050405020304" pitchFamily="18" charset="0"/>
                <a:cs typeface="Times New Roman" panose="02020603050405020304" pitchFamily="18" charset="0"/>
              </a:rPr>
              <a:t> is fed to steam turbine through the main valve.</a:t>
            </a:r>
          </a:p>
        </p:txBody>
      </p:sp>
    </p:spTree>
    <p:extLst>
      <p:ext uri="{BB962C8B-B14F-4D97-AF65-F5344CB8AC3E}">
        <p14:creationId xmlns:p14="http://schemas.microsoft.com/office/powerpoint/2010/main" val="290038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0"/>
            <a:ext cx="9067800" cy="944562"/>
          </a:xfrm>
        </p:spPr>
        <p:txBody>
          <a:bodyPr>
            <a:noAutofit/>
          </a:bodyPr>
          <a:lstStyle/>
          <a:p>
            <a:r>
              <a:rPr lang="en-US" sz="2800" b="1" dirty="0">
                <a:solidFill>
                  <a:srgbClr val="00B0F0"/>
                </a:solidFill>
                <a:latin typeface="Times New Roman" panose="02020603050405020304" pitchFamily="18" charset="0"/>
                <a:cs typeface="Times New Roman" panose="02020603050405020304" pitchFamily="18" charset="0"/>
              </a:rPr>
              <a:t>Main components of coal Power Station </a:t>
            </a:r>
          </a:p>
        </p:txBody>
      </p:sp>
      <p:sp>
        <p:nvSpPr>
          <p:cNvPr id="4" name="Rectangle 3"/>
          <p:cNvSpPr/>
          <p:nvPr/>
        </p:nvSpPr>
        <p:spPr>
          <a:xfrm>
            <a:off x="0" y="1752600"/>
            <a:ext cx="9144000" cy="4524315"/>
          </a:xfrm>
          <a:prstGeom prst="rect">
            <a:avLst/>
          </a:prstGeom>
        </p:spPr>
        <p:txBody>
          <a:bodyPr wrap="square">
            <a:spAutoFit/>
          </a:bodyPr>
          <a:lstStyle/>
          <a:p>
            <a:r>
              <a:rPr lang="en-US" sz="2400" i="1" dirty="0">
                <a:solidFill>
                  <a:srgbClr val="00B0F0"/>
                </a:solidFill>
                <a:latin typeface="Times New Roman" panose="02020603050405020304" pitchFamily="18" charset="0"/>
                <a:cs typeface="Times New Roman" panose="02020603050405020304" pitchFamily="18" charset="0"/>
              </a:rPr>
              <a:t>(iii) </a:t>
            </a:r>
            <a:r>
              <a:rPr lang="en-US" sz="2400" i="1" dirty="0" err="1">
                <a:solidFill>
                  <a:srgbClr val="00B0F0"/>
                </a:solidFill>
                <a:latin typeface="Times New Roman" panose="02020603050405020304" pitchFamily="18" charset="0"/>
                <a:cs typeface="Times New Roman" panose="02020603050405020304" pitchFamily="18" charset="0"/>
              </a:rPr>
              <a:t>Economiser</a:t>
            </a:r>
            <a:r>
              <a:rPr lang="en-US" sz="2400" i="1" dirty="0">
                <a:solidFill>
                  <a:srgbClr val="00B0F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 </a:t>
            </a:r>
            <a:r>
              <a:rPr lang="en-US" sz="2400" dirty="0" err="1">
                <a:latin typeface="Times New Roman" panose="02020603050405020304" pitchFamily="18" charset="0"/>
                <a:cs typeface="Times New Roman" panose="02020603050405020304" pitchFamily="18" charset="0"/>
              </a:rPr>
              <a:t>economiser</a:t>
            </a:r>
            <a:r>
              <a:rPr lang="en-US" sz="2400" dirty="0">
                <a:latin typeface="Times New Roman" panose="02020603050405020304" pitchFamily="18" charset="0"/>
                <a:cs typeface="Times New Roman" panose="02020603050405020304" pitchFamily="18" charset="0"/>
              </a:rPr>
              <a:t> is essentially a feed water heater and derives heat from the flue gases for this purpose. The feed water is fed to the </a:t>
            </a:r>
            <a:r>
              <a:rPr lang="en-US" sz="2400" dirty="0" err="1">
                <a:latin typeface="Times New Roman" panose="02020603050405020304" pitchFamily="18" charset="0"/>
                <a:cs typeface="Times New Roman" panose="02020603050405020304" pitchFamily="18" charset="0"/>
              </a:rPr>
              <a:t>economiser</a:t>
            </a:r>
            <a:r>
              <a:rPr lang="en-US" sz="2400" dirty="0">
                <a:latin typeface="Times New Roman" panose="02020603050405020304" pitchFamily="18" charset="0"/>
                <a:cs typeface="Times New Roman" panose="02020603050405020304" pitchFamily="18" charset="0"/>
              </a:rPr>
              <a:t> before supplying to the boiler. The </a:t>
            </a:r>
            <a:r>
              <a:rPr lang="en-US" sz="2400" dirty="0" err="1">
                <a:latin typeface="Times New Roman" panose="02020603050405020304" pitchFamily="18" charset="0"/>
                <a:cs typeface="Times New Roman" panose="02020603050405020304" pitchFamily="18" charset="0"/>
              </a:rPr>
              <a:t>economiser</a:t>
            </a:r>
            <a:r>
              <a:rPr lang="en-US" sz="2400" dirty="0">
                <a:latin typeface="Times New Roman" panose="02020603050405020304" pitchFamily="18" charset="0"/>
                <a:cs typeface="Times New Roman" panose="02020603050405020304" pitchFamily="18" charset="0"/>
              </a:rPr>
              <a:t> extracts a part of heat of flue gases to increase the feed water temperature.</a:t>
            </a:r>
          </a:p>
          <a:p>
            <a:endParaRPr lang="en-US" sz="2400" dirty="0">
              <a:latin typeface="Times New Roman" panose="02020603050405020304" pitchFamily="18" charset="0"/>
              <a:cs typeface="Times New Roman" panose="02020603050405020304" pitchFamily="18" charset="0"/>
            </a:endParaRPr>
          </a:p>
          <a:p>
            <a:r>
              <a:rPr lang="en-US" sz="2400" i="1" dirty="0">
                <a:solidFill>
                  <a:srgbClr val="00B0F0"/>
                </a:solidFill>
                <a:latin typeface="Times New Roman" panose="02020603050405020304" pitchFamily="18" charset="0"/>
                <a:cs typeface="Times New Roman" panose="02020603050405020304" pitchFamily="18" charset="0"/>
              </a:rPr>
              <a:t>(iv) Air preheater</a:t>
            </a:r>
            <a:r>
              <a:rPr lang="en-US" sz="2400" dirty="0">
                <a:latin typeface="Times New Roman" panose="02020603050405020304" pitchFamily="18" charset="0"/>
                <a:cs typeface="Times New Roman" panose="02020603050405020304" pitchFamily="18" charset="0"/>
              </a:rPr>
              <a:t>: An air preheater increases the temperature of the air supplied for coal burning by deriving heat from flue gases. Air is drawn from the atmosphere by a forced draught fan and is passed through air preheater before supplying to the boiler furnace.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Principal benefits of preheating the air are: increased thermal efficiency and increased steam capacity per square meter of boiler surface.</a:t>
            </a:r>
          </a:p>
        </p:txBody>
      </p:sp>
    </p:spTree>
    <p:extLst>
      <p:ext uri="{BB962C8B-B14F-4D97-AF65-F5344CB8AC3E}">
        <p14:creationId xmlns:p14="http://schemas.microsoft.com/office/powerpoint/2010/main" val="1017863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0"/>
            <a:ext cx="9067800" cy="944562"/>
          </a:xfrm>
        </p:spPr>
        <p:txBody>
          <a:bodyPr>
            <a:noAutofit/>
          </a:bodyPr>
          <a:lstStyle/>
          <a:p>
            <a:r>
              <a:rPr lang="en-US" sz="2800" b="1" dirty="0">
                <a:solidFill>
                  <a:srgbClr val="00B0F0"/>
                </a:solidFill>
                <a:latin typeface="Times New Roman" panose="02020603050405020304" pitchFamily="18" charset="0"/>
                <a:cs typeface="Times New Roman" panose="02020603050405020304" pitchFamily="18" charset="0"/>
              </a:rPr>
              <a:t>Main components of coal Power Station </a:t>
            </a:r>
          </a:p>
        </p:txBody>
      </p:sp>
      <p:sp>
        <p:nvSpPr>
          <p:cNvPr id="4" name="Rectangle 3"/>
          <p:cNvSpPr/>
          <p:nvPr/>
        </p:nvSpPr>
        <p:spPr>
          <a:xfrm>
            <a:off x="0" y="1610931"/>
            <a:ext cx="9144000" cy="446276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3. Steam turbine</a:t>
            </a:r>
          </a:p>
          <a:p>
            <a:r>
              <a:rPr lang="en-US" sz="2400" dirty="0">
                <a:latin typeface="Times New Roman" panose="02020603050405020304" pitchFamily="18" charset="0"/>
                <a:cs typeface="Times New Roman" panose="02020603050405020304" pitchFamily="18" charset="0"/>
              </a:rPr>
              <a:t>The dry and superheated steam from the </a:t>
            </a:r>
            <a:r>
              <a:rPr lang="en-US" sz="2400" dirty="0" err="1">
                <a:latin typeface="Times New Roman" panose="02020603050405020304" pitchFamily="18" charset="0"/>
                <a:cs typeface="Times New Roman" panose="02020603050405020304" pitchFamily="18" charset="0"/>
              </a:rPr>
              <a:t>superheater</a:t>
            </a:r>
            <a:r>
              <a:rPr lang="en-US" sz="2400" dirty="0">
                <a:latin typeface="Times New Roman" panose="02020603050405020304" pitchFamily="18" charset="0"/>
                <a:cs typeface="Times New Roman" panose="02020603050405020304" pitchFamily="18" charset="0"/>
              </a:rPr>
              <a:t> is fed to the steam</a:t>
            </a:r>
          </a:p>
          <a:p>
            <a:r>
              <a:rPr lang="en-US" sz="2400" dirty="0">
                <a:latin typeface="Times New Roman" panose="02020603050405020304" pitchFamily="18" charset="0"/>
                <a:cs typeface="Times New Roman" panose="02020603050405020304" pitchFamily="18" charset="0"/>
              </a:rPr>
              <a:t>turbine through main valve. The heat energy of steam when passing over the blades of turbine is converted into mechanical energy. </a:t>
            </a:r>
          </a:p>
          <a:p>
            <a:endParaRPr lang="en-US" sz="10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4. Alternator</a:t>
            </a:r>
          </a:p>
          <a:p>
            <a:r>
              <a:rPr lang="en-US" sz="2400" dirty="0">
                <a:latin typeface="Times New Roman" panose="02020603050405020304" pitchFamily="18" charset="0"/>
                <a:cs typeface="Times New Roman" panose="02020603050405020304" pitchFamily="18" charset="0"/>
              </a:rPr>
              <a:t>The steam turbine is coupled to an alternator. The alternator converts mechanical energy of turbine into electrical energy. The electrical output from the alternator is delivered to the bus bars through transformer, circuit breakers and isolators.</a:t>
            </a:r>
          </a:p>
          <a:p>
            <a:endParaRPr lang="en-US" sz="10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5. Feed water</a:t>
            </a:r>
          </a:p>
          <a:p>
            <a:r>
              <a:rPr lang="en-US" sz="2400" dirty="0">
                <a:latin typeface="Times New Roman" panose="02020603050405020304" pitchFamily="18" charset="0"/>
                <a:cs typeface="Times New Roman" panose="02020603050405020304" pitchFamily="18" charset="0"/>
              </a:rPr>
              <a:t>The condensate from the condenser is used as feed water to the boiler. </a:t>
            </a:r>
          </a:p>
        </p:txBody>
      </p:sp>
    </p:spTree>
    <p:extLst>
      <p:ext uri="{BB962C8B-B14F-4D97-AF65-F5344CB8AC3E}">
        <p14:creationId xmlns:p14="http://schemas.microsoft.com/office/powerpoint/2010/main" val="2518121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0"/>
            <a:ext cx="9067800" cy="944562"/>
          </a:xfrm>
        </p:spPr>
        <p:txBody>
          <a:bodyPr>
            <a:noAutofit/>
          </a:bodyPr>
          <a:lstStyle/>
          <a:p>
            <a:r>
              <a:rPr lang="en-US" sz="2800" b="1" dirty="0">
                <a:solidFill>
                  <a:srgbClr val="00B0F0"/>
                </a:solidFill>
                <a:latin typeface="Times New Roman" panose="02020603050405020304" pitchFamily="18" charset="0"/>
                <a:cs typeface="Times New Roman" panose="02020603050405020304" pitchFamily="18" charset="0"/>
              </a:rPr>
              <a:t>Main components of coal Power Station </a:t>
            </a:r>
          </a:p>
        </p:txBody>
      </p:sp>
      <p:sp>
        <p:nvSpPr>
          <p:cNvPr id="4" name="Rectangle 3"/>
          <p:cNvSpPr/>
          <p:nvPr/>
        </p:nvSpPr>
        <p:spPr>
          <a:xfrm>
            <a:off x="0" y="1688988"/>
            <a:ext cx="9144000" cy="341632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6. Cooling arrangement</a:t>
            </a:r>
          </a:p>
          <a:p>
            <a:r>
              <a:rPr lang="en-US" sz="2400" dirty="0">
                <a:latin typeface="Times New Roman" panose="02020603050405020304" pitchFamily="18" charset="0"/>
                <a:cs typeface="Times New Roman" panose="02020603050405020304" pitchFamily="18" charset="0"/>
              </a:rPr>
              <a:t>In order to improve the efficiency of the plant, the steam exhausted</a:t>
            </a:r>
          </a:p>
          <a:p>
            <a:r>
              <a:rPr lang="en-US" sz="2400" dirty="0">
                <a:latin typeface="Times New Roman" panose="02020603050405020304" pitchFamily="18" charset="0"/>
                <a:cs typeface="Times New Roman" panose="02020603050405020304" pitchFamily="18" charset="0"/>
              </a:rPr>
              <a:t>from the turbine is condensed by means of a condenser. Water is drawn from a natural source of supply such as a river, canal or lake and is circulated through the condenser.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circulating water takes up the heat of the exhausted steam and itself becomes hot. This hot water coming out from the condenser is discharged at a suitable location down the river. </a:t>
            </a:r>
          </a:p>
        </p:txBody>
      </p:sp>
    </p:spTree>
    <p:extLst>
      <p:ext uri="{BB962C8B-B14F-4D97-AF65-F5344CB8AC3E}">
        <p14:creationId xmlns:p14="http://schemas.microsoft.com/office/powerpoint/2010/main" val="152701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0"/>
            <a:ext cx="9067800" cy="944562"/>
          </a:xfrm>
        </p:spPr>
        <p:txBody>
          <a:bodyPr>
            <a:noAutofit/>
          </a:bodyPr>
          <a:lstStyle/>
          <a:p>
            <a:r>
              <a:rPr lang="en-US" sz="2800" b="1" dirty="0">
                <a:solidFill>
                  <a:srgbClr val="00B0F0"/>
                </a:solidFill>
                <a:latin typeface="Times New Roman" panose="02020603050405020304" pitchFamily="18" charset="0"/>
                <a:cs typeface="Times New Roman" panose="02020603050405020304" pitchFamily="18" charset="0"/>
              </a:rPr>
              <a:t>Choice of Power Station Site </a:t>
            </a:r>
          </a:p>
        </p:txBody>
      </p:sp>
      <p:sp>
        <p:nvSpPr>
          <p:cNvPr id="4" name="Rectangle 3"/>
          <p:cNvSpPr/>
          <p:nvPr/>
        </p:nvSpPr>
        <p:spPr>
          <a:xfrm>
            <a:off x="0" y="1752600"/>
            <a:ext cx="9144000" cy="452431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In order to </a:t>
            </a:r>
            <a:r>
              <a:rPr lang="en-US" sz="2400" i="1" dirty="0">
                <a:solidFill>
                  <a:srgbClr val="00B0F0"/>
                </a:solidFill>
                <a:latin typeface="Times New Roman" panose="02020603050405020304" pitchFamily="18" charset="0"/>
                <a:cs typeface="Times New Roman" panose="02020603050405020304" pitchFamily="18" charset="0"/>
              </a:rPr>
              <a:t>achieve overall economy</a:t>
            </a:r>
            <a:r>
              <a:rPr lang="en-US" sz="2400" dirty="0">
                <a:latin typeface="Times New Roman" panose="02020603050405020304" pitchFamily="18" charset="0"/>
                <a:cs typeface="Times New Roman" panose="02020603050405020304" pitchFamily="18" charset="0"/>
              </a:rPr>
              <a:t>, the following points should be considered while selecting a site for a steam power station :</a:t>
            </a:r>
          </a:p>
          <a:p>
            <a:pPr marL="514350" indent="-514350">
              <a:buAutoNum type="romanLcParenBoth"/>
            </a:pPr>
            <a:r>
              <a:rPr lang="en-US" sz="2400" dirty="0">
                <a:highlight>
                  <a:srgbClr val="FF00FF"/>
                </a:highlight>
                <a:latin typeface="Times New Roman" panose="02020603050405020304" pitchFamily="18" charset="0"/>
                <a:cs typeface="Times New Roman" panose="02020603050405020304" pitchFamily="18" charset="0"/>
              </a:rPr>
              <a:t>Supply of fuel</a:t>
            </a:r>
            <a:r>
              <a:rPr lang="en-US" sz="2400" dirty="0">
                <a:latin typeface="Times New Roman" panose="02020603050405020304" pitchFamily="18" charset="0"/>
                <a:cs typeface="Times New Roman" panose="02020603050405020304" pitchFamily="18" charset="0"/>
              </a:rPr>
              <a:t>. The steam power station should be located near the coal mines so that transportation cost of fuel is minimum. </a:t>
            </a:r>
          </a:p>
          <a:p>
            <a:pPr marL="514350" indent="-514350">
              <a:buAutoNum type="romanLcParenBoth"/>
            </a:pPr>
            <a:r>
              <a:rPr lang="en-US" sz="2400" dirty="0">
                <a:highlight>
                  <a:srgbClr val="FF00FF"/>
                </a:highlight>
                <a:latin typeface="Times New Roman" panose="02020603050405020304" pitchFamily="18" charset="0"/>
                <a:cs typeface="Times New Roman" panose="02020603050405020304" pitchFamily="18" charset="0"/>
              </a:rPr>
              <a:t>Availability of water</a:t>
            </a:r>
            <a:r>
              <a:rPr lang="en-US" sz="2400" dirty="0">
                <a:latin typeface="Times New Roman" panose="02020603050405020304" pitchFamily="18" charset="0"/>
                <a:cs typeface="Times New Roman" panose="02020603050405020304" pitchFamily="18" charset="0"/>
              </a:rPr>
              <a:t>. As huge amount of water is required for the condenser, therefore, such a plant should be located at the bank of a river or near a canal to ensure the continuous supply of water.</a:t>
            </a:r>
          </a:p>
          <a:p>
            <a:pPr marL="514350" indent="-514350">
              <a:buAutoNum type="romanLcParenBoth"/>
            </a:pPr>
            <a:r>
              <a:rPr lang="en-US" sz="2400" dirty="0">
                <a:highlight>
                  <a:srgbClr val="FF00FF"/>
                </a:highlight>
                <a:latin typeface="Times New Roman" panose="02020603050405020304" pitchFamily="18" charset="0"/>
                <a:cs typeface="Times New Roman" panose="02020603050405020304" pitchFamily="18" charset="0"/>
              </a:rPr>
              <a:t>Transportation facilities</a:t>
            </a:r>
            <a:r>
              <a:rPr lang="en-US" sz="2400" dirty="0">
                <a:latin typeface="Times New Roman" panose="02020603050405020304" pitchFamily="18" charset="0"/>
                <a:cs typeface="Times New Roman" panose="02020603050405020304" pitchFamily="18" charset="0"/>
              </a:rPr>
              <a:t>. A modern steam power station often requires the transportation of material and machinery. </a:t>
            </a:r>
          </a:p>
          <a:p>
            <a:pPr marL="514350" indent="-514350">
              <a:buAutoNum type="romanLcParenBoth"/>
            </a:pPr>
            <a:r>
              <a:rPr lang="en-US" sz="2400" dirty="0">
                <a:highlight>
                  <a:srgbClr val="FF00FF"/>
                </a:highlight>
                <a:latin typeface="Times New Roman" panose="02020603050405020304" pitchFamily="18" charset="0"/>
                <a:cs typeface="Times New Roman" panose="02020603050405020304" pitchFamily="18" charset="0"/>
              </a:rPr>
              <a:t>Cost</a:t>
            </a:r>
            <a:r>
              <a:rPr lang="en-US" sz="2400" dirty="0">
                <a:latin typeface="Times New Roman" panose="02020603050405020304" pitchFamily="18" charset="0"/>
                <a:cs typeface="Times New Roman" panose="02020603050405020304" pitchFamily="18" charset="0"/>
              </a:rPr>
              <a:t> and type of land</a:t>
            </a:r>
          </a:p>
          <a:p>
            <a:pPr marL="514350" indent="-514350">
              <a:buAutoNum type="romanLcParenBoth"/>
            </a:pPr>
            <a:r>
              <a:rPr lang="en-US" sz="2400" dirty="0">
                <a:latin typeface="Times New Roman" panose="02020603050405020304" pitchFamily="18" charset="0"/>
                <a:cs typeface="Times New Roman" panose="02020603050405020304" pitchFamily="18" charset="0"/>
              </a:rPr>
              <a:t>Nearness to </a:t>
            </a:r>
            <a:r>
              <a:rPr lang="en-US" sz="2400" dirty="0">
                <a:highlight>
                  <a:srgbClr val="FF00FF"/>
                </a:highlight>
                <a:latin typeface="Times New Roman" panose="02020603050405020304" pitchFamily="18" charset="0"/>
                <a:cs typeface="Times New Roman" panose="02020603050405020304" pitchFamily="18" charset="0"/>
              </a:rPr>
              <a:t>load centers</a:t>
            </a:r>
          </a:p>
          <a:p>
            <a:pPr marL="514350" indent="-514350">
              <a:buAutoNum type="romanLcParenBoth"/>
            </a:pPr>
            <a:r>
              <a:rPr lang="en-US" sz="2400" dirty="0">
                <a:latin typeface="Times New Roman" panose="02020603050405020304" pitchFamily="18" charset="0"/>
                <a:cs typeface="Times New Roman" panose="02020603050405020304" pitchFamily="18" charset="0"/>
              </a:rPr>
              <a:t>Distance from populated area</a:t>
            </a:r>
          </a:p>
        </p:txBody>
      </p:sp>
    </p:spTree>
    <p:extLst>
      <p:ext uri="{BB962C8B-B14F-4D97-AF65-F5344CB8AC3E}">
        <p14:creationId xmlns:p14="http://schemas.microsoft.com/office/powerpoint/2010/main" val="2841235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Thermal efficiency of steam power plant </a:t>
            </a:r>
          </a:p>
        </p:txBody>
      </p:sp>
      <p:sp>
        <p:nvSpPr>
          <p:cNvPr id="4" name="Rectangle 3"/>
          <p:cNvSpPr/>
          <p:nvPr/>
        </p:nvSpPr>
        <p:spPr>
          <a:xfrm>
            <a:off x="0" y="1752600"/>
            <a:ext cx="9144000" cy="120032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Thermal efficiency</a:t>
            </a:r>
            <a:r>
              <a:rPr lang="en-US" sz="2400" dirty="0">
                <a:latin typeface="Times New Roman" panose="02020603050405020304" pitchFamily="18" charset="0"/>
                <a:cs typeface="Times New Roman" panose="02020603050405020304" pitchFamily="18" charset="0"/>
              </a:rPr>
              <a:t>: The ratio of heat equivalent of mechanical energy transmitted to the turbine shaft to the heat of combustion of coal is known as </a:t>
            </a:r>
            <a:r>
              <a:rPr lang="en-US" sz="2400" dirty="0">
                <a:solidFill>
                  <a:srgbClr val="00B0F0"/>
                </a:solidFill>
                <a:latin typeface="Times New Roman" panose="02020603050405020304" pitchFamily="18" charset="0"/>
                <a:cs typeface="Times New Roman" panose="02020603050405020304" pitchFamily="18" charset="0"/>
              </a:rPr>
              <a:t>thermal efficiency </a:t>
            </a:r>
            <a:r>
              <a:rPr lang="en-US" sz="2400" dirty="0">
                <a:latin typeface="Times New Roman" panose="02020603050405020304" pitchFamily="18" charset="0"/>
                <a:cs typeface="Times New Roman" panose="02020603050405020304" pitchFamily="18" charset="0"/>
              </a:rPr>
              <a:t>of steam power station.</a:t>
            </a:r>
          </a:p>
        </p:txBody>
      </p:sp>
      <p:pic>
        <p:nvPicPr>
          <p:cNvPr id="2" name="Picture 1"/>
          <p:cNvPicPr>
            <a:picLocks noChangeAspect="1"/>
          </p:cNvPicPr>
          <p:nvPr/>
        </p:nvPicPr>
        <p:blipFill>
          <a:blip r:embed="rId3"/>
          <a:stretch>
            <a:fillRect/>
          </a:stretch>
        </p:blipFill>
        <p:spPr>
          <a:xfrm>
            <a:off x="685800" y="3001248"/>
            <a:ext cx="5915837" cy="785813"/>
          </a:xfrm>
          <a:prstGeom prst="rect">
            <a:avLst/>
          </a:prstGeom>
        </p:spPr>
      </p:pic>
      <p:sp>
        <p:nvSpPr>
          <p:cNvPr id="5" name="Rectangle 4"/>
          <p:cNvSpPr/>
          <p:nvPr/>
        </p:nvSpPr>
        <p:spPr>
          <a:xfrm>
            <a:off x="76200" y="4267200"/>
            <a:ext cx="9067800" cy="1569660"/>
          </a:xfrm>
          <a:prstGeom prst="rect">
            <a:avLst/>
          </a:prstGeom>
          <a:solidFill>
            <a:srgbClr val="FFFF00"/>
          </a:solidFill>
        </p:spPr>
        <p:txBody>
          <a:bodyPr wrap="square">
            <a:spAutoFit/>
          </a:bodyPr>
          <a:lstStyle/>
          <a:p>
            <a:r>
              <a:rPr lang="en-US" sz="2400" dirty="0">
                <a:latin typeface="Times New Roman" panose="02020603050405020304" pitchFamily="18" charset="0"/>
                <a:cs typeface="Times New Roman" panose="02020603050405020304" pitchFamily="18" charset="0"/>
              </a:rPr>
              <a:t>Thermal efficiency of a modern steam power station is about 30%. It may be important to note that more than 50% of total heat of combustion is lost in the condenser. The other heat losses occur in flue gases, radiation, ash etc.</a:t>
            </a:r>
          </a:p>
        </p:txBody>
      </p:sp>
    </p:spTree>
    <p:extLst>
      <p:ext uri="{BB962C8B-B14F-4D97-AF65-F5344CB8AC3E}">
        <p14:creationId xmlns:p14="http://schemas.microsoft.com/office/powerpoint/2010/main" val="3326569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Overall efficiency of steam power plant </a:t>
            </a:r>
          </a:p>
        </p:txBody>
      </p:sp>
      <p:sp>
        <p:nvSpPr>
          <p:cNvPr id="4" name="Rectangle 3"/>
          <p:cNvSpPr/>
          <p:nvPr/>
        </p:nvSpPr>
        <p:spPr>
          <a:xfrm>
            <a:off x="0" y="1752600"/>
            <a:ext cx="9144000" cy="120032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Overall efficiency</a:t>
            </a:r>
            <a:r>
              <a:rPr lang="en-US" sz="2400" dirty="0">
                <a:latin typeface="Times New Roman" panose="02020603050405020304" pitchFamily="18" charset="0"/>
                <a:cs typeface="Times New Roman" panose="02020603050405020304" pitchFamily="18" charset="0"/>
              </a:rPr>
              <a:t>: The ratio of heat equivalent of electrical output to the heat of combustion of coal is known as overall efficiency of steam power station.</a:t>
            </a:r>
          </a:p>
        </p:txBody>
      </p:sp>
      <p:sp>
        <p:nvSpPr>
          <p:cNvPr id="5" name="Rectangle 4"/>
          <p:cNvSpPr/>
          <p:nvPr/>
        </p:nvSpPr>
        <p:spPr>
          <a:xfrm>
            <a:off x="152400" y="4648200"/>
            <a:ext cx="8877300" cy="461665"/>
          </a:xfrm>
          <a:prstGeom prst="rect">
            <a:avLst/>
          </a:prstGeom>
          <a:solidFill>
            <a:srgbClr val="00B0F0"/>
          </a:solidFill>
        </p:spPr>
        <p:txBody>
          <a:bodyPr wrap="square">
            <a:spAutoFit/>
          </a:bodyPr>
          <a:lstStyle/>
          <a:p>
            <a:r>
              <a:rPr lang="en-US" sz="2400" dirty="0">
                <a:latin typeface="Times New Roman" panose="02020603050405020304" pitchFamily="18" charset="0"/>
                <a:cs typeface="Times New Roman" panose="02020603050405020304" pitchFamily="18" charset="0"/>
              </a:rPr>
              <a:t>Overall efficiency = Thermal efficiency × Electrical efficiency</a:t>
            </a:r>
          </a:p>
        </p:txBody>
      </p:sp>
      <p:pic>
        <p:nvPicPr>
          <p:cNvPr id="3" name="Picture 2"/>
          <p:cNvPicPr>
            <a:picLocks noChangeAspect="1"/>
          </p:cNvPicPr>
          <p:nvPr/>
        </p:nvPicPr>
        <p:blipFill>
          <a:blip r:embed="rId3"/>
          <a:stretch>
            <a:fillRect/>
          </a:stretch>
        </p:blipFill>
        <p:spPr>
          <a:xfrm>
            <a:off x="381000" y="3276600"/>
            <a:ext cx="7753350" cy="704850"/>
          </a:xfrm>
          <a:prstGeom prst="rect">
            <a:avLst/>
          </a:prstGeom>
        </p:spPr>
      </p:pic>
    </p:spTree>
    <p:extLst>
      <p:ext uri="{BB962C8B-B14F-4D97-AF65-F5344CB8AC3E}">
        <p14:creationId xmlns:p14="http://schemas.microsoft.com/office/powerpoint/2010/main" val="220385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2800" b="1" dirty="0">
                <a:solidFill>
                  <a:srgbClr val="00B0F0"/>
                </a:solidFill>
                <a:latin typeface="Times New Roman" panose="02020603050405020304" pitchFamily="18" charset="0"/>
                <a:cs typeface="Times New Roman" panose="02020603050405020304" pitchFamily="18" charset="0"/>
              </a:rPr>
              <a:t>World Electricity Generation Share by Fuel</a:t>
            </a:r>
          </a:p>
        </p:txBody>
      </p:sp>
      <p:sp>
        <p:nvSpPr>
          <p:cNvPr id="9" name="Rectangle 8"/>
          <p:cNvSpPr/>
          <p:nvPr/>
        </p:nvSpPr>
        <p:spPr>
          <a:xfrm>
            <a:off x="5867400" y="6532000"/>
            <a:ext cx="3111500" cy="276999"/>
          </a:xfrm>
          <a:prstGeom prst="rect">
            <a:avLst/>
          </a:prstGeom>
        </p:spPr>
        <p:txBody>
          <a:bodyPr wrap="square">
            <a:spAutoFit/>
          </a:bodyPr>
          <a:lstStyle/>
          <a:p>
            <a:pPr eaLnBrk="0" fontAlgn="base" hangingPunct="0">
              <a:spcBef>
                <a:spcPct val="0"/>
              </a:spcBef>
              <a:spcAft>
                <a:spcPct val="0"/>
              </a:spcAft>
            </a:pPr>
            <a:r>
              <a:rPr lang="en-US" sz="1200" dirty="0">
                <a:solidFill>
                  <a:srgbClr val="000514"/>
                </a:solidFill>
                <a:latin typeface="Times New Roman" pitchFamily="18" charset="0"/>
                <a:cs typeface="Times New Roman" pitchFamily="18" charset="0"/>
              </a:rPr>
              <a:t>(Source: IRENA</a:t>
            </a:r>
            <a:r>
              <a:rPr lang="en-US" sz="1200" dirty="0">
                <a:latin typeface="Times New Roman" pitchFamily="18" charset="0"/>
                <a:cs typeface="Times New Roman" pitchFamily="18" charset="0"/>
              </a:rPr>
              <a:t>, 2019 and REN21, 2019</a:t>
            </a:r>
            <a:r>
              <a:rPr lang="en-US" sz="1200" dirty="0">
                <a:solidFill>
                  <a:srgbClr val="000514"/>
                </a:solidFill>
                <a:latin typeface="Times New Roman" pitchFamily="18" charset="0"/>
                <a:cs typeface="Times New Roman" pitchFamily="18" charset="0"/>
              </a:rPr>
              <a:t>)</a:t>
            </a:r>
          </a:p>
        </p:txBody>
      </p:sp>
      <p:pic>
        <p:nvPicPr>
          <p:cNvPr id="3" name="Picture 2">
            <a:extLst>
              <a:ext uri="{FF2B5EF4-FFF2-40B4-BE49-F238E27FC236}">
                <a16:creationId xmlns:a16="http://schemas.microsoft.com/office/drawing/2014/main" id="{D6F72ACD-23A2-47F8-BCA5-0F638196CE45}"/>
              </a:ext>
            </a:extLst>
          </p:cNvPr>
          <p:cNvPicPr>
            <a:picLocks noChangeAspect="1"/>
          </p:cNvPicPr>
          <p:nvPr/>
        </p:nvPicPr>
        <p:blipFill>
          <a:blip r:embed="rId3"/>
          <a:stretch>
            <a:fillRect/>
          </a:stretch>
        </p:blipFill>
        <p:spPr>
          <a:xfrm>
            <a:off x="0" y="1905000"/>
            <a:ext cx="9144000" cy="4627000"/>
          </a:xfrm>
          <a:prstGeom prst="rect">
            <a:avLst/>
          </a:prstGeom>
        </p:spPr>
      </p:pic>
    </p:spTree>
    <p:extLst>
      <p:ext uri="{BB962C8B-B14F-4D97-AF65-F5344CB8AC3E}">
        <p14:creationId xmlns:p14="http://schemas.microsoft.com/office/powerpoint/2010/main" val="2162140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Equipment of  steam power plant </a:t>
            </a:r>
          </a:p>
        </p:txBody>
      </p:sp>
      <p:sp>
        <p:nvSpPr>
          <p:cNvPr id="4" name="Rectangle 3"/>
          <p:cNvSpPr/>
          <p:nvPr/>
        </p:nvSpPr>
        <p:spPr>
          <a:xfrm>
            <a:off x="0" y="1752600"/>
            <a:ext cx="9144000" cy="267765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most important equipment of a steam power station are:</a:t>
            </a:r>
          </a:p>
          <a:p>
            <a:endParaRPr lang="en-US" sz="2400" dirty="0">
              <a:latin typeface="Times New Roman" panose="02020603050405020304" pitchFamily="18" charset="0"/>
              <a:cs typeface="Times New Roman" panose="02020603050405020304" pitchFamily="18" charset="0"/>
            </a:endParaRPr>
          </a:p>
          <a:p>
            <a:pPr marL="457200" indent="-457200">
              <a:buAutoNum type="arabicPeriod"/>
            </a:pPr>
            <a:r>
              <a:rPr lang="en-US" sz="2400" dirty="0">
                <a:latin typeface="Times New Roman" panose="02020603050405020304" pitchFamily="18" charset="0"/>
                <a:cs typeface="Times New Roman" panose="02020603050405020304" pitchFamily="18" charset="0"/>
              </a:rPr>
              <a:t>Steam generating equipment</a:t>
            </a:r>
          </a:p>
          <a:p>
            <a:pPr marL="457200" indent="-457200">
              <a:buAutoNum type="arabicPeriod"/>
            </a:pPr>
            <a:r>
              <a:rPr lang="en-US" sz="2400" dirty="0">
                <a:latin typeface="Times New Roman" panose="02020603050405020304" pitchFamily="18" charset="0"/>
                <a:cs typeface="Times New Roman" panose="02020603050405020304" pitchFamily="18" charset="0"/>
              </a:rPr>
              <a:t>Condenser </a:t>
            </a:r>
          </a:p>
          <a:p>
            <a:pPr marL="457200" indent="-457200">
              <a:buAutoNum type="arabicPeriod"/>
            </a:pPr>
            <a:r>
              <a:rPr lang="en-US" sz="2400" dirty="0">
                <a:latin typeface="Times New Roman" panose="02020603050405020304" pitchFamily="18" charset="0"/>
                <a:cs typeface="Times New Roman" panose="02020603050405020304" pitchFamily="18" charset="0"/>
              </a:rPr>
              <a:t>Prime mover</a:t>
            </a:r>
          </a:p>
          <a:p>
            <a:pPr marL="457200" indent="-457200">
              <a:buAutoNum type="arabicPeriod"/>
            </a:pPr>
            <a:r>
              <a:rPr lang="en-US" sz="2400" dirty="0">
                <a:latin typeface="Times New Roman" panose="02020603050405020304" pitchFamily="18" charset="0"/>
                <a:cs typeface="Times New Roman" panose="02020603050405020304" pitchFamily="18" charset="0"/>
              </a:rPr>
              <a:t>Water treatment plant</a:t>
            </a:r>
          </a:p>
          <a:p>
            <a:pPr marL="457200" indent="-457200">
              <a:buAutoNum type="arabicPeriod"/>
            </a:pPr>
            <a:r>
              <a:rPr lang="en-US" sz="2400" dirty="0">
                <a:latin typeface="Times New Roman" panose="02020603050405020304" pitchFamily="18" charset="0"/>
                <a:cs typeface="Times New Roman" panose="02020603050405020304" pitchFamily="18" charset="0"/>
              </a:rPr>
              <a:t>Electrical equipment</a:t>
            </a:r>
          </a:p>
        </p:txBody>
      </p:sp>
    </p:spTree>
    <p:extLst>
      <p:ext uri="{BB962C8B-B14F-4D97-AF65-F5344CB8AC3E}">
        <p14:creationId xmlns:p14="http://schemas.microsoft.com/office/powerpoint/2010/main" val="428723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1) Steam generating equipment</a:t>
            </a:r>
          </a:p>
        </p:txBody>
      </p:sp>
      <p:sp>
        <p:nvSpPr>
          <p:cNvPr id="4" name="Rectangle 3"/>
          <p:cNvSpPr/>
          <p:nvPr/>
        </p:nvSpPr>
        <p:spPr>
          <a:xfrm>
            <a:off x="0" y="1752600"/>
            <a:ext cx="9144000" cy="378565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Steam generating equipment. This is an important part of steam power station. It is concerned with the generation of superheated steam and includes such items as 1) </a:t>
            </a:r>
            <a:r>
              <a:rPr lang="en-US" sz="2400" dirty="0">
                <a:solidFill>
                  <a:srgbClr val="00B0F0"/>
                </a:solidFill>
                <a:latin typeface="Times New Roman" panose="02020603050405020304" pitchFamily="18" charset="0"/>
                <a:cs typeface="Times New Roman" panose="02020603050405020304" pitchFamily="18" charset="0"/>
              </a:rPr>
              <a:t>boiler, 2) boiler furnace, 3) </a:t>
            </a:r>
            <a:r>
              <a:rPr lang="en-US" sz="2400" dirty="0" err="1">
                <a:solidFill>
                  <a:srgbClr val="00B0F0"/>
                </a:solidFill>
                <a:latin typeface="Times New Roman" panose="02020603050405020304" pitchFamily="18" charset="0"/>
                <a:cs typeface="Times New Roman" panose="02020603050405020304" pitchFamily="18" charset="0"/>
              </a:rPr>
              <a:t>superheater</a:t>
            </a:r>
            <a:r>
              <a:rPr lang="en-US" sz="2400" dirty="0">
                <a:solidFill>
                  <a:srgbClr val="00B0F0"/>
                </a:solidFill>
                <a:latin typeface="Times New Roman" panose="02020603050405020304" pitchFamily="18" charset="0"/>
                <a:cs typeface="Times New Roman" panose="02020603050405020304" pitchFamily="18" charset="0"/>
              </a:rPr>
              <a:t>, 4) </a:t>
            </a:r>
            <a:r>
              <a:rPr lang="en-US" sz="2400" dirty="0" err="1">
                <a:solidFill>
                  <a:srgbClr val="00B0F0"/>
                </a:solidFill>
                <a:latin typeface="Times New Roman" panose="02020603050405020304" pitchFamily="18" charset="0"/>
                <a:cs typeface="Times New Roman" panose="02020603050405020304" pitchFamily="18" charset="0"/>
              </a:rPr>
              <a:t>economiser</a:t>
            </a:r>
            <a:r>
              <a:rPr lang="en-US" sz="2400" dirty="0">
                <a:solidFill>
                  <a:srgbClr val="00B0F0"/>
                </a:solidFill>
                <a:latin typeface="Times New Roman" panose="02020603050405020304" pitchFamily="18" charset="0"/>
                <a:cs typeface="Times New Roman" panose="02020603050405020304" pitchFamily="18" charset="0"/>
              </a:rPr>
              <a:t>, 5) air pre-heater and 6) other heat reclaiming devices</a:t>
            </a:r>
          </a:p>
          <a:p>
            <a:endParaRPr lang="en-US" sz="2400" dirty="0">
              <a:solidFill>
                <a:srgbClr val="00B0F0"/>
              </a:solidFill>
              <a:latin typeface="Times New Roman" panose="02020603050405020304" pitchFamily="18" charset="0"/>
              <a:cs typeface="Times New Roman" panose="02020603050405020304" pitchFamily="18" charset="0"/>
            </a:endParaRPr>
          </a:p>
          <a:p>
            <a:pPr marL="457200" indent="-457200">
              <a:buAutoNum type="arabicParenBoth"/>
            </a:pPr>
            <a:r>
              <a:rPr lang="en-US" sz="2400" dirty="0">
                <a:solidFill>
                  <a:srgbClr val="00B0F0"/>
                </a:solidFill>
                <a:latin typeface="Times New Roman" panose="02020603050405020304" pitchFamily="18" charset="0"/>
                <a:cs typeface="Times New Roman" panose="02020603050405020304" pitchFamily="18" charset="0"/>
              </a:rPr>
              <a:t>Boiler</a:t>
            </a:r>
            <a:r>
              <a:rPr lang="en-US" sz="2400" dirty="0">
                <a:latin typeface="Times New Roman" panose="02020603050405020304" pitchFamily="18" charset="0"/>
                <a:cs typeface="Times New Roman" panose="02020603050405020304" pitchFamily="18" charset="0"/>
              </a:rPr>
              <a:t>: A boiler is closed vessel in which water is converted into steam by utilizing the heat of coal combustion. Steam boilers are broadly classified into the following two types:</a:t>
            </a:r>
          </a:p>
          <a:p>
            <a:r>
              <a:rPr lang="en-US" sz="2400" dirty="0">
                <a:latin typeface="Times New Roman" panose="02020603050405020304" pitchFamily="18" charset="0"/>
                <a:cs typeface="Times New Roman" panose="02020603050405020304" pitchFamily="18" charset="0"/>
              </a:rPr>
              <a:t>	a) Water tube boilers </a:t>
            </a:r>
          </a:p>
          <a:p>
            <a:r>
              <a:rPr lang="en-US" sz="2400" dirty="0">
                <a:latin typeface="Times New Roman" panose="02020603050405020304" pitchFamily="18" charset="0"/>
                <a:cs typeface="Times New Roman" panose="02020603050405020304" pitchFamily="18" charset="0"/>
              </a:rPr>
              <a:t>	(b) Fire tube boilers</a:t>
            </a:r>
          </a:p>
        </p:txBody>
      </p:sp>
    </p:spTree>
    <p:extLst>
      <p:ext uri="{BB962C8B-B14F-4D97-AF65-F5344CB8AC3E}">
        <p14:creationId xmlns:p14="http://schemas.microsoft.com/office/powerpoint/2010/main" val="857520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1) Steam generating equipment (cont.)</a:t>
            </a:r>
          </a:p>
        </p:txBody>
      </p:sp>
      <p:sp>
        <p:nvSpPr>
          <p:cNvPr id="4" name="Rectangle 3"/>
          <p:cNvSpPr/>
          <p:nvPr/>
        </p:nvSpPr>
        <p:spPr>
          <a:xfrm>
            <a:off x="76200" y="1936283"/>
            <a:ext cx="9067800" cy="33547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(2) </a:t>
            </a:r>
            <a:r>
              <a:rPr lang="en-US" sz="2400" dirty="0">
                <a:solidFill>
                  <a:srgbClr val="00B0F0"/>
                </a:solidFill>
                <a:latin typeface="Times New Roman" panose="02020603050405020304" pitchFamily="18" charset="0"/>
                <a:cs typeface="Times New Roman" panose="02020603050405020304" pitchFamily="18" charset="0"/>
              </a:rPr>
              <a:t>Boiler furnace: </a:t>
            </a:r>
            <a:r>
              <a:rPr lang="en-US" sz="2400" dirty="0">
                <a:latin typeface="Times New Roman" panose="02020603050405020304" pitchFamily="18" charset="0"/>
                <a:cs typeface="Times New Roman" panose="02020603050405020304" pitchFamily="18" charset="0"/>
              </a:rPr>
              <a:t>A boiler furnace is a chamber in which fuel is burnt to liberate the heat energy. In addition, it provides support and enclosure for the combustion equipment i.e., burners.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are following three types of construction of furnace walls :</a:t>
            </a:r>
          </a:p>
          <a:p>
            <a:r>
              <a:rPr lang="en-US" sz="2400" dirty="0">
                <a:latin typeface="Times New Roman" panose="02020603050405020304" pitchFamily="18" charset="0"/>
                <a:cs typeface="Times New Roman" panose="02020603050405020304" pitchFamily="18" charset="0"/>
              </a:rPr>
              <a:t>(a) Plain refractory walls</a:t>
            </a:r>
          </a:p>
          <a:p>
            <a:r>
              <a:rPr lang="en-US" sz="2400" dirty="0">
                <a:latin typeface="Times New Roman" panose="02020603050405020304" pitchFamily="18" charset="0"/>
                <a:cs typeface="Times New Roman" panose="02020603050405020304" pitchFamily="18" charset="0"/>
              </a:rPr>
              <a:t>(b) Hollow refractory walls with an arrangement for air cooling</a:t>
            </a:r>
          </a:p>
          <a:p>
            <a:r>
              <a:rPr lang="en-US" sz="2400" dirty="0">
                <a:latin typeface="Times New Roman" panose="02020603050405020304" pitchFamily="18" charset="0"/>
                <a:cs typeface="Times New Roman" panose="02020603050405020304" pitchFamily="18" charset="0"/>
              </a:rPr>
              <a:t>(c) Water walls</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134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1) Steam generating equipment (Cont.)</a:t>
            </a:r>
          </a:p>
        </p:txBody>
      </p:sp>
      <p:sp>
        <p:nvSpPr>
          <p:cNvPr id="4" name="Rectangle 3"/>
          <p:cNvSpPr/>
          <p:nvPr/>
        </p:nvSpPr>
        <p:spPr>
          <a:xfrm>
            <a:off x="76200" y="1752600"/>
            <a:ext cx="9067800" cy="267765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(3) </a:t>
            </a:r>
            <a:r>
              <a:rPr lang="en-US" sz="2400" b="1" dirty="0">
                <a:latin typeface="Times New Roman" panose="02020603050405020304" pitchFamily="18" charset="0"/>
                <a:cs typeface="Times New Roman" panose="02020603050405020304" pitchFamily="18" charset="0"/>
              </a:rPr>
              <a:t>Superheater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Superheater is a device which superheats the steam i.e., it raises the temperature of steam above boiling point of water. Superheaters are mainly classified into two types:</a:t>
            </a:r>
          </a:p>
          <a:p>
            <a:pPr marL="457200" indent="-457200">
              <a:buAutoNum type="alphaLcParenBoth"/>
            </a:pPr>
            <a:r>
              <a:rPr lang="en-US" sz="2400" dirty="0">
                <a:latin typeface="Times New Roman" panose="02020603050405020304" pitchFamily="18" charset="0"/>
                <a:cs typeface="Times New Roman" panose="02020603050405020304" pitchFamily="18" charset="0"/>
              </a:rPr>
              <a:t>Radiant superheater </a:t>
            </a:r>
          </a:p>
          <a:p>
            <a:pPr marL="457200" indent="-457200">
              <a:buAutoNum type="alphaLcParenBoth"/>
            </a:pPr>
            <a:r>
              <a:rPr lang="en-US" sz="2400" dirty="0">
                <a:latin typeface="Times New Roman" panose="02020603050405020304" pitchFamily="18" charset="0"/>
                <a:cs typeface="Times New Roman" panose="02020603050405020304" pitchFamily="18" charset="0"/>
              </a:rPr>
              <a:t>Convection superheater</a:t>
            </a:r>
          </a:p>
        </p:txBody>
      </p:sp>
    </p:spTree>
    <p:extLst>
      <p:ext uri="{BB962C8B-B14F-4D97-AF65-F5344CB8AC3E}">
        <p14:creationId xmlns:p14="http://schemas.microsoft.com/office/powerpoint/2010/main" val="2180722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1) Steam generating equipment (Cont.)</a:t>
            </a:r>
          </a:p>
        </p:txBody>
      </p:sp>
      <p:sp>
        <p:nvSpPr>
          <p:cNvPr id="4" name="Rectangle 3"/>
          <p:cNvSpPr/>
          <p:nvPr/>
        </p:nvSpPr>
        <p:spPr>
          <a:xfrm>
            <a:off x="76200" y="1752600"/>
            <a:ext cx="9067800" cy="415498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Radiant superheater</a:t>
            </a:r>
            <a:r>
              <a:rPr lang="en-US" sz="2400" dirty="0">
                <a:latin typeface="Times New Roman" panose="02020603050405020304" pitchFamily="18" charset="0"/>
                <a:cs typeface="Times New Roman" panose="02020603050405020304" pitchFamily="18" charset="0"/>
              </a:rPr>
              <a:t> is placed in the furnace between the water walls and receives heat from the burning fuel through radiation process. Disadvantages: </a:t>
            </a:r>
          </a:p>
          <a:p>
            <a:pPr marL="457200" indent="-457200">
              <a:buAutoNum type="alphaLcParenR"/>
            </a:pPr>
            <a:r>
              <a:rPr lang="en-US" sz="2400" dirty="0">
                <a:latin typeface="Times New Roman" panose="02020603050405020304" pitchFamily="18" charset="0"/>
                <a:cs typeface="Times New Roman" panose="02020603050405020304" pitchFamily="18" charset="0"/>
              </a:rPr>
              <a:t>due to high furnace temperature, it may get overheated and requires a careful design and  </a:t>
            </a:r>
          </a:p>
          <a:p>
            <a:pPr marL="457200" indent="-457200">
              <a:buAutoNum type="alphaLcParenR"/>
            </a:pPr>
            <a:r>
              <a:rPr lang="en-US" sz="2400" dirty="0">
                <a:latin typeface="Times New Roman" panose="02020603050405020304" pitchFamily="18" charset="0"/>
                <a:cs typeface="Times New Roman" panose="02020603050405020304" pitchFamily="18" charset="0"/>
              </a:rPr>
              <a:t>the temperature of superheater falls with increase in steam output.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Convection superheater (commonly used) </a:t>
            </a:r>
            <a:r>
              <a:rPr lang="en-US" sz="2400" dirty="0">
                <a:latin typeface="Times New Roman" panose="02020603050405020304" pitchFamily="18" charset="0"/>
                <a:cs typeface="Times New Roman" panose="02020603050405020304" pitchFamily="18" charset="0"/>
              </a:rPr>
              <a:t>is placed in the boiler tube bank and receives heat from flue gases entirely through the convection process. It has the advantage that temperature of superheater increases with the increase in steam output. </a:t>
            </a:r>
          </a:p>
        </p:txBody>
      </p:sp>
    </p:spTree>
    <p:extLst>
      <p:ext uri="{BB962C8B-B14F-4D97-AF65-F5344CB8AC3E}">
        <p14:creationId xmlns:p14="http://schemas.microsoft.com/office/powerpoint/2010/main" val="483683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1) Steam generating equipment (Cont.)</a:t>
            </a:r>
          </a:p>
        </p:txBody>
      </p:sp>
      <p:sp>
        <p:nvSpPr>
          <p:cNvPr id="4" name="Rectangle 3"/>
          <p:cNvSpPr/>
          <p:nvPr/>
        </p:nvSpPr>
        <p:spPr>
          <a:xfrm>
            <a:off x="0" y="1752600"/>
            <a:ext cx="9144000" cy="452431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Economiser</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It is a device which heats the feed water on its way to boiler by deriving heat from the flue gases.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(An </a:t>
            </a:r>
            <a:r>
              <a:rPr lang="en-US" sz="2400" dirty="0" err="1">
                <a:latin typeface="Times New Roman" panose="02020603050405020304" pitchFamily="18" charset="0"/>
                <a:cs typeface="Times New Roman" panose="02020603050405020304" pitchFamily="18" charset="0"/>
              </a:rPr>
              <a:t>economiser</a:t>
            </a:r>
            <a:r>
              <a:rPr lang="en-US" sz="2400" dirty="0">
                <a:latin typeface="Times New Roman" panose="02020603050405020304" pitchFamily="18" charset="0"/>
                <a:cs typeface="Times New Roman" panose="02020603050405020304" pitchFamily="18" charset="0"/>
              </a:rPr>
              <a:t> consists of a large number of closely spaced parallel steel tubes connected by headers of drums. The feed water flows through these tubes and the flue gases flow outside. A part of the heat of flue gases is transferred to feed water, thus raising the temperature of the latter.)</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(5) Air Pre-heater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Superheaters</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economisers</a:t>
            </a:r>
            <a:r>
              <a:rPr lang="en-US" sz="2400" dirty="0">
                <a:latin typeface="Times New Roman" panose="02020603050405020304" pitchFamily="18" charset="0"/>
                <a:cs typeface="Times New Roman" panose="02020603050405020304" pitchFamily="18" charset="0"/>
              </a:rPr>
              <a:t> generally cannot fully extract the heat from flue gases. Therefore, pre-heaters are employed which recover some of the heat in the escaping gases.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409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1) Steam generating equipment (Cont.)</a:t>
            </a:r>
          </a:p>
        </p:txBody>
      </p:sp>
      <p:sp>
        <p:nvSpPr>
          <p:cNvPr id="4" name="Rectangle 3"/>
          <p:cNvSpPr/>
          <p:nvPr/>
        </p:nvSpPr>
        <p:spPr>
          <a:xfrm>
            <a:off x="0" y="1752600"/>
            <a:ext cx="9144000" cy="452431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Depending upon the method of transfer of heat from flue gases to air,</a:t>
            </a:r>
          </a:p>
          <a:p>
            <a:r>
              <a:rPr lang="en-US" sz="2400" b="1" dirty="0">
                <a:latin typeface="Times New Roman" panose="02020603050405020304" pitchFamily="18" charset="0"/>
                <a:cs typeface="Times New Roman" panose="02020603050405020304" pitchFamily="18" charset="0"/>
              </a:rPr>
              <a:t>air pre-heaters are divided into the following two classes</a:t>
            </a:r>
            <a:r>
              <a:rPr lang="en-US" sz="2400" dirty="0">
                <a:latin typeface="Times New Roman" panose="02020603050405020304" pitchFamily="18" charset="0"/>
                <a:cs typeface="Times New Roman" panose="02020603050405020304" pitchFamily="18" charset="0"/>
              </a:rPr>
              <a:t>:</a:t>
            </a:r>
          </a:p>
          <a:p>
            <a:pPr marL="457200" indent="-457200">
              <a:buAutoNum type="alphaLcParenBoth"/>
            </a:pPr>
            <a:r>
              <a:rPr lang="en-US" sz="2400" dirty="0">
                <a:latin typeface="Times New Roman" panose="02020603050405020304" pitchFamily="18" charset="0"/>
                <a:cs typeface="Times New Roman" panose="02020603050405020304" pitchFamily="18" charset="0"/>
              </a:rPr>
              <a:t>Recuperative type </a:t>
            </a:r>
          </a:p>
          <a:p>
            <a:pPr marL="457200" indent="-457200">
              <a:buAutoNum type="alphaLcParenBoth"/>
            </a:pPr>
            <a:r>
              <a:rPr lang="en-US" sz="2400" dirty="0">
                <a:latin typeface="Times New Roman" panose="02020603050405020304" pitchFamily="18" charset="0"/>
                <a:cs typeface="Times New Roman" panose="02020603050405020304" pitchFamily="18" charset="0"/>
              </a:rPr>
              <a:t>Regenerative type</a:t>
            </a:r>
          </a:p>
          <a:p>
            <a:endParaRPr lang="en-US" sz="2400" dirty="0">
              <a:latin typeface="Times New Roman" panose="02020603050405020304" pitchFamily="18" charset="0"/>
              <a:cs typeface="Times New Roman" panose="02020603050405020304" pitchFamily="18" charset="0"/>
            </a:endParaRPr>
          </a:p>
          <a:p>
            <a:r>
              <a:rPr lang="en-US" sz="2400" dirty="0">
                <a:highlight>
                  <a:srgbClr val="FF00FF"/>
                </a:highlight>
                <a:latin typeface="Times New Roman" panose="02020603050405020304" pitchFamily="18" charset="0"/>
                <a:cs typeface="Times New Roman" panose="02020603050405020304" pitchFamily="18" charset="0"/>
              </a:rPr>
              <a:t>Recuperative type air-heater</a:t>
            </a:r>
            <a:r>
              <a:rPr lang="en-US" sz="2400" dirty="0">
                <a:latin typeface="Times New Roman" panose="02020603050405020304" pitchFamily="18" charset="0"/>
                <a:cs typeface="Times New Roman" panose="02020603050405020304" pitchFamily="18" charset="0"/>
              </a:rPr>
              <a:t> consists of a group of steel tubes. The flue gases are passed through the tubes while the air flows externally to the tubes. Thus heat of flue gases is transferred to air. </a:t>
            </a:r>
          </a:p>
          <a:p>
            <a:endParaRPr lang="en-US" sz="2400" dirty="0">
              <a:latin typeface="Times New Roman" panose="02020603050405020304" pitchFamily="18" charset="0"/>
              <a:cs typeface="Times New Roman" panose="02020603050405020304" pitchFamily="18" charset="0"/>
            </a:endParaRPr>
          </a:p>
          <a:p>
            <a:r>
              <a:rPr lang="en-US" sz="2400" dirty="0">
                <a:highlight>
                  <a:srgbClr val="FF00FF"/>
                </a:highlight>
                <a:latin typeface="Times New Roman" panose="02020603050405020304" pitchFamily="18" charset="0"/>
                <a:cs typeface="Times New Roman" panose="02020603050405020304" pitchFamily="18" charset="0"/>
              </a:rPr>
              <a:t>Regenerative type air pre-heater </a:t>
            </a:r>
            <a:r>
              <a:rPr lang="en-US" sz="2400" dirty="0">
                <a:latin typeface="Times New Roman" panose="02020603050405020304" pitchFamily="18" charset="0"/>
                <a:cs typeface="Times New Roman" panose="02020603050405020304" pitchFamily="18" charset="0"/>
              </a:rPr>
              <a:t>consists of slowly moving drum made of corrugated metal plates. The flue gases flow continuously on one side of the drum and air on the other side.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4139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2) Condenser </a:t>
            </a:r>
          </a:p>
        </p:txBody>
      </p:sp>
      <p:sp>
        <p:nvSpPr>
          <p:cNvPr id="2" name="Rectangle 1">
            <a:extLst>
              <a:ext uri="{FF2B5EF4-FFF2-40B4-BE49-F238E27FC236}">
                <a16:creationId xmlns:a16="http://schemas.microsoft.com/office/drawing/2014/main" id="{FD3C9EA1-D3F4-4398-8B12-1AA56AEF888E}"/>
              </a:ext>
            </a:extLst>
          </p:cNvPr>
          <p:cNvSpPr/>
          <p:nvPr/>
        </p:nvSpPr>
        <p:spPr>
          <a:xfrm>
            <a:off x="152400" y="1752600"/>
            <a:ext cx="8991600" cy="4154984"/>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A condenser </a:t>
            </a:r>
            <a:r>
              <a:rPr lang="en-US" sz="2400" dirty="0">
                <a:latin typeface="Times New Roman" panose="02020603050405020304" pitchFamily="18" charset="0"/>
                <a:cs typeface="Times New Roman" panose="02020603050405020304" pitchFamily="18" charset="0"/>
              </a:rPr>
              <a:t>is a device which condenses the steam at the exhaust of turbine. It serves two important functions:</a:t>
            </a:r>
          </a:p>
          <a:p>
            <a:r>
              <a:rPr lang="en-US" sz="2400" dirty="0">
                <a:latin typeface="Times New Roman" panose="02020603050405020304" pitchFamily="18" charset="0"/>
                <a:cs typeface="Times New Roman" panose="02020603050405020304" pitchFamily="18" charset="0"/>
              </a:rPr>
              <a:t>1) It creates a very low pressure at the exhaust of turbine, thus</a:t>
            </a:r>
          </a:p>
          <a:p>
            <a:r>
              <a:rPr lang="en-US" sz="2400" dirty="0">
                <a:latin typeface="Times New Roman" panose="02020603050405020304" pitchFamily="18" charset="0"/>
                <a:cs typeface="Times New Roman" panose="02020603050405020304" pitchFamily="18" charset="0"/>
              </a:rPr>
              <a:t>permitting expansion of the steam in the prime mover to a very low pressure. This helps in converting heat energy of steam into mechanical energy in the prime mover. </a:t>
            </a:r>
          </a:p>
          <a:p>
            <a:r>
              <a:rPr lang="en-US" sz="2400" dirty="0">
                <a:latin typeface="Times New Roman" panose="02020603050405020304" pitchFamily="18" charset="0"/>
                <a:cs typeface="Times New Roman" panose="02020603050405020304" pitchFamily="18" charset="0"/>
              </a:rPr>
              <a:t>2) The condensed steam can be used as feed water to the boiler. </a:t>
            </a:r>
          </a:p>
          <a:p>
            <a:endParaRPr lang="en-US" sz="2400" dirty="0">
              <a:latin typeface="Times New Roman" panose="02020603050405020304" pitchFamily="18" charset="0"/>
              <a:cs typeface="Times New Roman" panose="02020603050405020304" pitchFamily="18" charset="0"/>
            </a:endParaRPr>
          </a:p>
          <a:p>
            <a:r>
              <a:rPr lang="en-US" sz="2400" dirty="0">
                <a:highlight>
                  <a:srgbClr val="0000FF"/>
                </a:highlight>
                <a:latin typeface="Times New Roman" panose="02020603050405020304" pitchFamily="18" charset="0"/>
                <a:cs typeface="Times New Roman" panose="02020603050405020304" pitchFamily="18" charset="0"/>
              </a:rPr>
              <a:t>There are two types of condensers</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Jet condenser</a:t>
            </a:r>
          </a:p>
          <a:p>
            <a:r>
              <a:rPr lang="en-US" sz="2400" dirty="0">
                <a:latin typeface="Times New Roman" panose="02020603050405020304" pitchFamily="18" charset="0"/>
                <a:cs typeface="Times New Roman" panose="02020603050405020304" pitchFamily="18" charset="0"/>
              </a:rPr>
              <a:t>(ii) Surface condenser</a:t>
            </a:r>
          </a:p>
        </p:txBody>
      </p:sp>
    </p:spTree>
    <p:extLst>
      <p:ext uri="{BB962C8B-B14F-4D97-AF65-F5344CB8AC3E}">
        <p14:creationId xmlns:p14="http://schemas.microsoft.com/office/powerpoint/2010/main" val="2346537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2) Condenser (Cont.) </a:t>
            </a:r>
          </a:p>
        </p:txBody>
      </p:sp>
      <p:sp>
        <p:nvSpPr>
          <p:cNvPr id="2" name="Rectangle 1">
            <a:extLst>
              <a:ext uri="{FF2B5EF4-FFF2-40B4-BE49-F238E27FC236}">
                <a16:creationId xmlns:a16="http://schemas.microsoft.com/office/drawing/2014/main" id="{FD3C9EA1-D3F4-4398-8B12-1AA56AEF888E}"/>
              </a:ext>
            </a:extLst>
          </p:cNvPr>
          <p:cNvSpPr/>
          <p:nvPr/>
        </p:nvSpPr>
        <p:spPr>
          <a:xfrm>
            <a:off x="152400" y="1676400"/>
            <a:ext cx="8991600" cy="5262979"/>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In a jet condenser</a:t>
            </a:r>
            <a:r>
              <a:rPr lang="en-US" sz="2400" dirty="0">
                <a:latin typeface="Times New Roman" panose="02020603050405020304" pitchFamily="18" charset="0"/>
                <a:cs typeface="Times New Roman" panose="02020603050405020304" pitchFamily="18" charset="0"/>
              </a:rPr>
              <a:t>, cooling water and exhausted steam are mixed together. Therefore, the temperature of cooling water and condensate is the same when leaving the condenser. </a:t>
            </a:r>
          </a:p>
          <a:p>
            <a:r>
              <a:rPr lang="en-US" sz="2400" b="1" dirty="0">
                <a:latin typeface="Times New Roman" panose="02020603050405020304" pitchFamily="18" charset="0"/>
                <a:cs typeface="Times New Roman" panose="02020603050405020304" pitchFamily="18" charset="0"/>
              </a:rPr>
              <a:t>Advantages </a:t>
            </a:r>
            <a:r>
              <a:rPr lang="en-US" sz="2400" dirty="0">
                <a:latin typeface="Times New Roman" panose="02020603050405020304" pitchFamily="18" charset="0"/>
                <a:cs typeface="Times New Roman" panose="02020603050405020304" pitchFamily="18" charset="0"/>
              </a:rPr>
              <a:t>of this type of condenser are: low initial cost, less floor area required, less cooling water required and low maintenance charges.</a:t>
            </a:r>
          </a:p>
          <a:p>
            <a:r>
              <a:rPr lang="en-US" sz="2400" b="1" dirty="0">
                <a:latin typeface="Times New Roman" panose="02020603050405020304" pitchFamily="18" charset="0"/>
                <a:cs typeface="Times New Roman" panose="02020603050405020304" pitchFamily="18" charset="0"/>
              </a:rPr>
              <a:t>Disadvantages</a:t>
            </a:r>
            <a:r>
              <a:rPr lang="en-US" sz="2400" dirty="0">
                <a:latin typeface="Times New Roman" panose="02020603050405020304" pitchFamily="18" charset="0"/>
                <a:cs typeface="Times New Roman" panose="02020603050405020304" pitchFamily="18" charset="0"/>
              </a:rPr>
              <a:t>: condensate is wasted and high power is required for pumping water.</a:t>
            </a:r>
          </a:p>
          <a:p>
            <a:endParaRPr lang="en-US" sz="2400" dirty="0">
              <a:latin typeface="Times New Roman" panose="02020603050405020304" pitchFamily="18" charset="0"/>
              <a:cs typeface="Times New Roman" panose="02020603050405020304" pitchFamily="18" charset="0"/>
            </a:endParaRPr>
          </a:p>
          <a:p>
            <a:r>
              <a:rPr lang="en-US" sz="2400" b="1" dirty="0">
                <a:highlight>
                  <a:srgbClr val="FF00FF"/>
                </a:highlight>
                <a:latin typeface="Times New Roman" panose="02020603050405020304" pitchFamily="18" charset="0"/>
                <a:cs typeface="Times New Roman" panose="02020603050405020304" pitchFamily="18" charset="0"/>
              </a:rPr>
              <a:t>In a surface condenser</a:t>
            </a:r>
            <a:r>
              <a:rPr lang="en-US" sz="2400" dirty="0">
                <a:latin typeface="Times New Roman" panose="02020603050405020304" pitchFamily="18" charset="0"/>
                <a:cs typeface="Times New Roman" panose="02020603050405020304" pitchFamily="18" charset="0"/>
              </a:rPr>
              <a:t>, there is no direct contact between cooling water and exhausted steam. It consists of a bank of horizontal tubes enclosed in a cast iron shell. </a:t>
            </a:r>
          </a:p>
          <a:p>
            <a:r>
              <a:rPr lang="en-US" sz="2400" b="1" dirty="0">
                <a:latin typeface="Times New Roman" panose="02020603050405020304" pitchFamily="18" charset="0"/>
                <a:cs typeface="Times New Roman" panose="02020603050405020304" pitchFamily="18" charset="0"/>
              </a:rPr>
              <a:t>Advantages</a:t>
            </a:r>
            <a:r>
              <a:rPr lang="en-US" sz="2400" dirty="0">
                <a:latin typeface="Times New Roman" panose="02020603050405020304" pitchFamily="18" charset="0"/>
                <a:cs typeface="Times New Roman" panose="02020603050405020304" pitchFamily="18" charset="0"/>
              </a:rPr>
              <a:t> of this type of condenser are: condensate can be used as feed water, less pumping power required and creation of better vacuum at the turbine exhaust.</a:t>
            </a:r>
          </a:p>
        </p:txBody>
      </p:sp>
    </p:spTree>
    <p:extLst>
      <p:ext uri="{BB962C8B-B14F-4D97-AF65-F5344CB8AC3E}">
        <p14:creationId xmlns:p14="http://schemas.microsoft.com/office/powerpoint/2010/main" val="2617909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3) Prime movers </a:t>
            </a:r>
          </a:p>
        </p:txBody>
      </p:sp>
      <p:sp>
        <p:nvSpPr>
          <p:cNvPr id="2" name="Rectangle 1">
            <a:extLst>
              <a:ext uri="{FF2B5EF4-FFF2-40B4-BE49-F238E27FC236}">
                <a16:creationId xmlns:a16="http://schemas.microsoft.com/office/drawing/2014/main" id="{8CBFD9EE-2B1F-4A5A-A868-9E6D4C65DD9F}"/>
              </a:ext>
            </a:extLst>
          </p:cNvPr>
          <p:cNvSpPr/>
          <p:nvPr/>
        </p:nvSpPr>
        <p:spPr>
          <a:xfrm>
            <a:off x="205408" y="1702904"/>
            <a:ext cx="8686800" cy="489364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prime mover</a:t>
            </a:r>
            <a:r>
              <a:rPr lang="en-US" sz="2400" dirty="0">
                <a:latin typeface="Times New Roman" panose="02020603050405020304" pitchFamily="18" charset="0"/>
                <a:cs typeface="Times New Roman" panose="02020603050405020304" pitchFamily="18" charset="0"/>
              </a:rPr>
              <a:t> converts steam energy into mechanical energy.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Two types of steam prime: </a:t>
            </a:r>
          </a:p>
          <a:p>
            <a:pPr marL="457200" indent="-457200">
              <a:buAutoNum type="arabicParenR"/>
            </a:pPr>
            <a:r>
              <a:rPr lang="en-US" sz="2400" dirty="0">
                <a:latin typeface="Times New Roman" panose="02020603050405020304" pitchFamily="18" charset="0"/>
                <a:cs typeface="Times New Roman" panose="02020603050405020304" pitchFamily="18" charset="0"/>
              </a:rPr>
              <a:t>steam engines and </a:t>
            </a:r>
          </a:p>
          <a:p>
            <a:pPr marL="457200" indent="-457200">
              <a:buAutoNum type="arabicParenR"/>
            </a:pPr>
            <a:r>
              <a:rPr lang="en-US" sz="2400" dirty="0">
                <a:latin typeface="Times New Roman" panose="02020603050405020304" pitchFamily="18" charset="0"/>
                <a:cs typeface="Times New Roman" panose="02020603050405020304" pitchFamily="18" charset="0"/>
              </a:rPr>
              <a:t>2) steam turbines.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steam turbine has several advantages over a steam engine. Therefore, all modern steam power stations employ steam turbines as prime movers.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Steam turbines are generally classified into two types according to the action of steam on moving blades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Impulse turbines and (ii) Reactions turbines</a:t>
            </a:r>
          </a:p>
        </p:txBody>
      </p:sp>
    </p:spTree>
    <p:extLst>
      <p:ext uri="{BB962C8B-B14F-4D97-AF65-F5344CB8AC3E}">
        <p14:creationId xmlns:p14="http://schemas.microsoft.com/office/powerpoint/2010/main" val="186108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2800" b="1" dirty="0">
                <a:solidFill>
                  <a:srgbClr val="00B0F0"/>
                </a:solidFill>
                <a:latin typeface="Times New Roman" panose="02020603050405020304" pitchFamily="18" charset="0"/>
                <a:cs typeface="Times New Roman" panose="02020603050405020304" pitchFamily="18" charset="0"/>
              </a:rPr>
              <a:t>Bangladesh Power Generation Overview:</a:t>
            </a:r>
            <a:br>
              <a:rPr lang="en-US" sz="2800" b="1" dirty="0">
                <a:solidFill>
                  <a:srgbClr val="00B0F0"/>
                </a:solidFill>
                <a:latin typeface="Times New Roman" panose="02020603050405020304" pitchFamily="18" charset="0"/>
                <a:cs typeface="Times New Roman" panose="02020603050405020304" pitchFamily="18" charset="0"/>
              </a:rPr>
            </a:br>
            <a:r>
              <a:rPr lang="en-US" sz="2800" b="1" dirty="0">
                <a:solidFill>
                  <a:srgbClr val="00B0F0"/>
                </a:solidFill>
                <a:latin typeface="Times New Roman" panose="02020603050405020304" pitchFamily="18" charset="0"/>
                <a:cs typeface="Times New Roman" panose="02020603050405020304" pitchFamily="18" charset="0"/>
              </a:rPr>
              <a:t>Energy-mix for power generation in 2020</a:t>
            </a:r>
          </a:p>
        </p:txBody>
      </p:sp>
      <p:sp>
        <p:nvSpPr>
          <p:cNvPr id="9" name="Rectangle 8"/>
          <p:cNvSpPr/>
          <p:nvPr/>
        </p:nvSpPr>
        <p:spPr>
          <a:xfrm>
            <a:off x="5867400" y="6532000"/>
            <a:ext cx="3111500" cy="276999"/>
          </a:xfrm>
          <a:prstGeom prst="rect">
            <a:avLst/>
          </a:prstGeom>
        </p:spPr>
        <p:txBody>
          <a:bodyPr wrap="square">
            <a:spAutoFit/>
          </a:bodyPr>
          <a:lstStyle/>
          <a:p>
            <a:pPr eaLnBrk="0" fontAlgn="base" hangingPunct="0">
              <a:spcBef>
                <a:spcPct val="0"/>
              </a:spcBef>
              <a:spcAft>
                <a:spcPct val="0"/>
              </a:spcAft>
            </a:pPr>
            <a:r>
              <a:rPr lang="en-US" sz="1200" dirty="0">
                <a:solidFill>
                  <a:srgbClr val="000514"/>
                </a:solidFill>
                <a:latin typeface="Times New Roman" pitchFamily="18" charset="0"/>
                <a:cs typeface="Times New Roman" pitchFamily="18" charset="0"/>
              </a:rPr>
              <a:t>(Source: BDB 2019 and SREDA 2020)</a:t>
            </a:r>
          </a:p>
        </p:txBody>
      </p:sp>
      <p:pic>
        <p:nvPicPr>
          <p:cNvPr id="3" name="Picture 2">
            <a:extLst>
              <a:ext uri="{FF2B5EF4-FFF2-40B4-BE49-F238E27FC236}">
                <a16:creationId xmlns:a16="http://schemas.microsoft.com/office/drawing/2014/main" id="{469BED7D-2ACF-48BC-ADC4-7574C7C9F83C}"/>
              </a:ext>
            </a:extLst>
          </p:cNvPr>
          <p:cNvPicPr>
            <a:picLocks noChangeAspect="1"/>
          </p:cNvPicPr>
          <p:nvPr/>
        </p:nvPicPr>
        <p:blipFill>
          <a:blip r:embed="rId3"/>
          <a:stretch>
            <a:fillRect/>
          </a:stretch>
        </p:blipFill>
        <p:spPr>
          <a:xfrm>
            <a:off x="202096" y="1908314"/>
            <a:ext cx="8780679" cy="4550800"/>
          </a:xfrm>
          <a:prstGeom prst="rect">
            <a:avLst/>
          </a:prstGeom>
        </p:spPr>
      </p:pic>
    </p:spTree>
    <p:extLst>
      <p:ext uri="{BB962C8B-B14F-4D97-AF65-F5344CB8AC3E}">
        <p14:creationId xmlns:p14="http://schemas.microsoft.com/office/powerpoint/2010/main" val="1804970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3) Prime movers </a:t>
            </a:r>
          </a:p>
        </p:txBody>
      </p:sp>
      <p:sp>
        <p:nvSpPr>
          <p:cNvPr id="2" name="Rectangle 1">
            <a:extLst>
              <a:ext uri="{FF2B5EF4-FFF2-40B4-BE49-F238E27FC236}">
                <a16:creationId xmlns:a16="http://schemas.microsoft.com/office/drawing/2014/main" id="{8CBFD9EE-2B1F-4A5A-A868-9E6D4C65DD9F}"/>
              </a:ext>
            </a:extLst>
          </p:cNvPr>
          <p:cNvSpPr/>
          <p:nvPr/>
        </p:nvSpPr>
        <p:spPr>
          <a:xfrm>
            <a:off x="228600" y="1825436"/>
            <a:ext cx="8801100" cy="415498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In an impulse turbine</a:t>
            </a:r>
            <a:r>
              <a:rPr lang="en-US" sz="2400" dirty="0">
                <a:latin typeface="Times New Roman" panose="02020603050405020304" pitchFamily="18" charset="0"/>
                <a:cs typeface="Times New Roman" panose="02020603050405020304" pitchFamily="18" charset="0"/>
              </a:rPr>
              <a:t>, the steam expands completely in the stationary nozzles (or fixed blades), the pressure over the moving blades remaining constant. The steam attains a high velocity and impinges against the moving blades. This results in the impulsive force on the moving blades which sets the rotor rotating.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In a reaction turbine</a:t>
            </a:r>
            <a:r>
              <a:rPr lang="en-US" sz="2400" dirty="0">
                <a:latin typeface="Times New Roman" panose="02020603050405020304" pitchFamily="18" charset="0"/>
                <a:cs typeface="Times New Roman" panose="02020603050405020304" pitchFamily="18" charset="0"/>
              </a:rPr>
              <a:t>, the steam is partially expanded in the stationary nozzles, the remaining expansion takes place during its flow over the moving blades. The result is that the momentum of the steam causes a reaction force on the moving blades which sets the rotor in motion.</a:t>
            </a:r>
          </a:p>
        </p:txBody>
      </p:sp>
    </p:spTree>
    <p:extLst>
      <p:ext uri="{BB962C8B-B14F-4D97-AF65-F5344CB8AC3E}">
        <p14:creationId xmlns:p14="http://schemas.microsoft.com/office/powerpoint/2010/main" val="2951056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4) Water treatment plant</a:t>
            </a:r>
          </a:p>
        </p:txBody>
      </p:sp>
      <p:sp>
        <p:nvSpPr>
          <p:cNvPr id="2" name="Rectangle 1">
            <a:extLst>
              <a:ext uri="{FF2B5EF4-FFF2-40B4-BE49-F238E27FC236}">
                <a16:creationId xmlns:a16="http://schemas.microsoft.com/office/drawing/2014/main" id="{7A4F069D-BA7B-4ACC-BCCA-C87F2D631C46}"/>
              </a:ext>
            </a:extLst>
          </p:cNvPr>
          <p:cNvSpPr/>
          <p:nvPr/>
        </p:nvSpPr>
        <p:spPr>
          <a:xfrm>
            <a:off x="95250" y="1752600"/>
            <a:ext cx="9048750" cy="4524315"/>
          </a:xfrm>
          <a:prstGeom prst="rect">
            <a:avLst/>
          </a:prstGeom>
        </p:spPr>
        <p:txBody>
          <a:bodyPr wrap="square">
            <a:spAutoFit/>
          </a:bodyPr>
          <a:lstStyle/>
          <a:p>
            <a:r>
              <a:rPr lang="en-US" sz="2400" b="1" dirty="0">
                <a:highlight>
                  <a:srgbClr val="FFFF00"/>
                </a:highlight>
                <a:latin typeface="Times New Roman" panose="02020603050405020304" pitchFamily="18" charset="0"/>
                <a:cs typeface="Times New Roman" panose="02020603050405020304" pitchFamily="18" charset="0"/>
              </a:rPr>
              <a:t>Boilers require </a:t>
            </a:r>
            <a:r>
              <a:rPr lang="en-US" sz="2400" dirty="0">
                <a:latin typeface="Times New Roman" panose="02020603050405020304" pitchFamily="18" charset="0"/>
                <a:cs typeface="Times New Roman" panose="02020603050405020304" pitchFamily="18" charset="0"/>
              </a:rPr>
              <a:t>clean and soft water for longer life and better efficiency. However, the source of boiler feed water is generally a river or lake which may contain suspended and dissolved impurities, dissolved gases etc. Therefore, it is very important that water is first purified and softened by chemical treatment and then delivered to the boiler.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water from the source of supply is stored in storage tanks. The suspended impurities are removed through sedimentation, coagulation and filtration. Dissolved gases are removed by aeration and degasification. The water is then ‘softened’ by removing temporary and permanent hardness through different chemical processes. The pure and soft water thus available is fed to the boiler for steam generation.</a:t>
            </a:r>
          </a:p>
        </p:txBody>
      </p:sp>
    </p:spTree>
    <p:extLst>
      <p:ext uri="{BB962C8B-B14F-4D97-AF65-F5344CB8AC3E}">
        <p14:creationId xmlns:p14="http://schemas.microsoft.com/office/powerpoint/2010/main" val="3743569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5) Electrical equipment</a:t>
            </a:r>
          </a:p>
        </p:txBody>
      </p:sp>
      <p:sp>
        <p:nvSpPr>
          <p:cNvPr id="2" name="Rectangle 1">
            <a:extLst>
              <a:ext uri="{FF2B5EF4-FFF2-40B4-BE49-F238E27FC236}">
                <a16:creationId xmlns:a16="http://schemas.microsoft.com/office/drawing/2014/main" id="{86D9D99F-B16D-4EB0-A0C7-B78DA3183CB9}"/>
              </a:ext>
            </a:extLst>
          </p:cNvPr>
          <p:cNvSpPr/>
          <p:nvPr/>
        </p:nvSpPr>
        <p:spPr>
          <a:xfrm>
            <a:off x="0" y="1676400"/>
            <a:ext cx="9144000" cy="489364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 modern power plant contains many electrical equipment. The most important items are:</a:t>
            </a:r>
          </a:p>
          <a:p>
            <a:r>
              <a:rPr lang="en-US" sz="2400" dirty="0">
                <a:highlight>
                  <a:srgbClr val="0000FF"/>
                </a:highlight>
                <a:latin typeface="Times New Roman" panose="02020603050405020304" pitchFamily="18" charset="0"/>
                <a:cs typeface="Times New Roman" panose="02020603050405020304" pitchFamily="18" charset="0"/>
              </a:rPr>
              <a:t>Alternators</a:t>
            </a:r>
            <a:r>
              <a:rPr lang="en-US" sz="2400" dirty="0">
                <a:latin typeface="Times New Roman" panose="02020603050405020304" pitchFamily="18" charset="0"/>
                <a:cs typeface="Times New Roman" panose="02020603050405020304" pitchFamily="18" charset="0"/>
              </a:rPr>
              <a:t>: Each alternator is coupled to a steam turbine and converts mechanical energy of the turbine into electrical energy. </a:t>
            </a:r>
          </a:p>
          <a:p>
            <a:endParaRPr lang="en-US" sz="2400" dirty="0">
              <a:latin typeface="Times New Roman" panose="02020603050405020304" pitchFamily="18" charset="0"/>
              <a:cs typeface="Times New Roman" panose="02020603050405020304" pitchFamily="18" charset="0"/>
            </a:endParaRPr>
          </a:p>
          <a:p>
            <a:r>
              <a:rPr lang="en-US" sz="2400" dirty="0">
                <a:highlight>
                  <a:srgbClr val="0000FF"/>
                </a:highlight>
                <a:latin typeface="Times New Roman" panose="02020603050405020304" pitchFamily="18" charset="0"/>
                <a:cs typeface="Times New Roman" panose="02020603050405020304" pitchFamily="18" charset="0"/>
              </a:rPr>
              <a:t>Transformers</a:t>
            </a:r>
            <a:r>
              <a:rPr lang="en-US" sz="2400" dirty="0">
                <a:latin typeface="Times New Roman" panose="02020603050405020304" pitchFamily="18" charset="0"/>
                <a:cs typeface="Times New Roman" panose="02020603050405020304" pitchFamily="18" charset="0"/>
              </a:rPr>
              <a:t>: A generating station has different types of transformers:</a:t>
            </a:r>
          </a:p>
          <a:p>
            <a:pPr marL="457200" indent="-457200">
              <a:buAutoNum type="arabicParenR"/>
            </a:pPr>
            <a:r>
              <a:rPr lang="en-US" sz="2400" dirty="0">
                <a:latin typeface="Times New Roman" panose="02020603050405020304" pitchFamily="18" charset="0"/>
                <a:cs typeface="Times New Roman" panose="02020603050405020304" pitchFamily="18" charset="0"/>
              </a:rPr>
              <a:t>main step-up transformers which step-up the generation voltage</a:t>
            </a:r>
          </a:p>
          <a:p>
            <a:pPr marL="457200" indent="-457200">
              <a:buAutoNum type="arabicParenR"/>
            </a:pPr>
            <a:r>
              <a:rPr lang="en-US" sz="2400" dirty="0">
                <a:latin typeface="Times New Roman" panose="02020603050405020304" pitchFamily="18" charset="0"/>
                <a:cs typeface="Times New Roman" panose="02020603050405020304" pitchFamily="18" charset="0"/>
              </a:rPr>
              <a:t>station transformers which are used for general service (e.g., lighting)</a:t>
            </a:r>
          </a:p>
          <a:p>
            <a:pPr marL="457200" indent="-457200">
              <a:buAutoNum type="arabicParenR"/>
            </a:pPr>
            <a:r>
              <a:rPr lang="en-US" sz="2400" dirty="0">
                <a:latin typeface="Times New Roman" panose="02020603050405020304" pitchFamily="18" charset="0"/>
                <a:cs typeface="Times New Roman" panose="02020603050405020304" pitchFamily="18" charset="0"/>
              </a:rPr>
              <a:t>auxiliary transformers which supply to individual unit-auxiliaries.</a:t>
            </a:r>
          </a:p>
          <a:p>
            <a:endParaRPr lang="en-US" sz="2400" dirty="0">
              <a:latin typeface="Times New Roman" panose="02020603050405020304" pitchFamily="18" charset="0"/>
              <a:cs typeface="Times New Roman" panose="02020603050405020304" pitchFamily="18" charset="0"/>
            </a:endParaRPr>
          </a:p>
          <a:p>
            <a:r>
              <a:rPr lang="en-US" sz="2400" dirty="0">
                <a:highlight>
                  <a:srgbClr val="0000FF"/>
                </a:highlight>
                <a:latin typeface="Times New Roman" panose="02020603050405020304" pitchFamily="18" charset="0"/>
                <a:cs typeface="Times New Roman" panose="02020603050405020304" pitchFamily="18" charset="0"/>
              </a:rPr>
              <a:t>Switchgear: </a:t>
            </a:r>
            <a:r>
              <a:rPr lang="en-US" sz="2400" dirty="0">
                <a:latin typeface="Times New Roman" panose="02020603050405020304" pitchFamily="18" charset="0"/>
                <a:cs typeface="Times New Roman" panose="02020603050405020304" pitchFamily="18" charset="0"/>
              </a:rPr>
              <a:t>It houses such equipment which locates the fault on the system and isolate the faulty part from the healthy section. It contains circuit breakers, relays, switches and other control devices.</a:t>
            </a:r>
          </a:p>
        </p:txBody>
      </p:sp>
    </p:spTree>
    <p:extLst>
      <p:ext uri="{BB962C8B-B14F-4D97-AF65-F5344CB8AC3E}">
        <p14:creationId xmlns:p14="http://schemas.microsoft.com/office/powerpoint/2010/main" val="3241430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Examples: coal (thermal) power plant</a:t>
            </a:r>
          </a:p>
        </p:txBody>
      </p:sp>
      <p:pic>
        <p:nvPicPr>
          <p:cNvPr id="4" name="Picture 3">
            <a:extLst>
              <a:ext uri="{FF2B5EF4-FFF2-40B4-BE49-F238E27FC236}">
                <a16:creationId xmlns:a16="http://schemas.microsoft.com/office/drawing/2014/main" id="{CD89F9AE-ADBE-48EB-BC61-68F155FCB96E}"/>
              </a:ext>
            </a:extLst>
          </p:cNvPr>
          <p:cNvPicPr>
            <a:picLocks noChangeAspect="1"/>
          </p:cNvPicPr>
          <p:nvPr/>
        </p:nvPicPr>
        <p:blipFill>
          <a:blip r:embed="rId3"/>
          <a:stretch>
            <a:fillRect/>
          </a:stretch>
        </p:blipFill>
        <p:spPr>
          <a:xfrm>
            <a:off x="914400" y="3657600"/>
            <a:ext cx="7162800" cy="2247900"/>
          </a:xfrm>
          <a:prstGeom prst="rect">
            <a:avLst/>
          </a:prstGeom>
        </p:spPr>
      </p:pic>
      <p:sp>
        <p:nvSpPr>
          <p:cNvPr id="3" name="Rectangle 2">
            <a:extLst>
              <a:ext uri="{FF2B5EF4-FFF2-40B4-BE49-F238E27FC236}">
                <a16:creationId xmlns:a16="http://schemas.microsoft.com/office/drawing/2014/main" id="{440D7284-C223-4466-A77B-D04520D3DEA0}"/>
              </a:ext>
            </a:extLst>
          </p:cNvPr>
          <p:cNvSpPr/>
          <p:nvPr/>
        </p:nvSpPr>
        <p:spPr>
          <a:xfrm>
            <a:off x="152400" y="2240627"/>
            <a:ext cx="8877300" cy="1200329"/>
          </a:xfrm>
          <a:prstGeom prst="rect">
            <a:avLst/>
          </a:prstGeom>
        </p:spPr>
        <p:txBody>
          <a:bodyPr wrap="square">
            <a:spAutoFit/>
          </a:bodyPr>
          <a:lstStyle/>
          <a:p>
            <a:r>
              <a:rPr lang="en-US" sz="2400" b="1" dirty="0">
                <a:solidFill>
                  <a:srgbClr val="ED008D"/>
                </a:solidFill>
                <a:latin typeface="Times New Roman" panose="02020603050405020304" pitchFamily="18" charset="0"/>
              </a:rPr>
              <a:t>Example 2.1. </a:t>
            </a:r>
            <a:r>
              <a:rPr lang="en-US" sz="2400" i="1" dirty="0">
                <a:solidFill>
                  <a:srgbClr val="231F20"/>
                </a:solidFill>
                <a:latin typeface="Times New Roman" panose="02020603050405020304" pitchFamily="18" charset="0"/>
              </a:rPr>
              <a:t>A steam power station has an overall efficiency of 20% and 0·6 kg of coal is burnt per kWh of electrical energy generated. Calculate the calorific value of fuel.</a:t>
            </a:r>
            <a:endParaRPr lang="en-US" sz="2400" dirty="0"/>
          </a:p>
        </p:txBody>
      </p:sp>
    </p:spTree>
    <p:extLst>
      <p:ext uri="{BB962C8B-B14F-4D97-AF65-F5344CB8AC3E}">
        <p14:creationId xmlns:p14="http://schemas.microsoft.com/office/powerpoint/2010/main" val="333482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Examples: coal (thermal) power plant</a:t>
            </a:r>
          </a:p>
        </p:txBody>
      </p:sp>
      <p:pic>
        <p:nvPicPr>
          <p:cNvPr id="3" name="Picture 2">
            <a:extLst>
              <a:ext uri="{FF2B5EF4-FFF2-40B4-BE49-F238E27FC236}">
                <a16:creationId xmlns:a16="http://schemas.microsoft.com/office/drawing/2014/main" id="{3AB82BC5-6098-4324-A95A-7968AF3B1AF3}"/>
              </a:ext>
            </a:extLst>
          </p:cNvPr>
          <p:cNvPicPr>
            <a:picLocks noChangeAspect="1"/>
          </p:cNvPicPr>
          <p:nvPr/>
        </p:nvPicPr>
        <p:blipFill>
          <a:blip r:embed="rId3"/>
          <a:stretch>
            <a:fillRect/>
          </a:stretch>
        </p:blipFill>
        <p:spPr>
          <a:xfrm>
            <a:off x="0" y="1335960"/>
            <a:ext cx="9144000" cy="1476375"/>
          </a:xfrm>
          <a:prstGeom prst="rect">
            <a:avLst/>
          </a:prstGeom>
        </p:spPr>
      </p:pic>
      <p:pic>
        <p:nvPicPr>
          <p:cNvPr id="2" name="Picture 1">
            <a:extLst>
              <a:ext uri="{FF2B5EF4-FFF2-40B4-BE49-F238E27FC236}">
                <a16:creationId xmlns:a16="http://schemas.microsoft.com/office/drawing/2014/main" id="{98158377-BD06-4EB9-AE77-170BE8D6279E}"/>
              </a:ext>
            </a:extLst>
          </p:cNvPr>
          <p:cNvPicPr>
            <a:picLocks noChangeAspect="1"/>
          </p:cNvPicPr>
          <p:nvPr/>
        </p:nvPicPr>
        <p:blipFill>
          <a:blip r:embed="rId4"/>
          <a:stretch>
            <a:fillRect/>
          </a:stretch>
        </p:blipFill>
        <p:spPr>
          <a:xfrm>
            <a:off x="838200" y="3198018"/>
            <a:ext cx="8077200" cy="461963"/>
          </a:xfrm>
          <a:prstGeom prst="rect">
            <a:avLst/>
          </a:prstGeom>
        </p:spPr>
      </p:pic>
      <p:pic>
        <p:nvPicPr>
          <p:cNvPr id="4" name="Picture 3">
            <a:extLst>
              <a:ext uri="{FF2B5EF4-FFF2-40B4-BE49-F238E27FC236}">
                <a16:creationId xmlns:a16="http://schemas.microsoft.com/office/drawing/2014/main" id="{AED1F116-17F0-4EA1-9DA5-CFB15B326088}"/>
              </a:ext>
            </a:extLst>
          </p:cNvPr>
          <p:cNvPicPr>
            <a:picLocks noChangeAspect="1"/>
          </p:cNvPicPr>
          <p:nvPr/>
        </p:nvPicPr>
        <p:blipFill>
          <a:blip r:embed="rId5"/>
          <a:stretch>
            <a:fillRect/>
          </a:stretch>
        </p:blipFill>
        <p:spPr>
          <a:xfrm>
            <a:off x="838200" y="4124735"/>
            <a:ext cx="8077200" cy="904875"/>
          </a:xfrm>
          <a:prstGeom prst="rect">
            <a:avLst/>
          </a:prstGeom>
        </p:spPr>
      </p:pic>
      <p:pic>
        <p:nvPicPr>
          <p:cNvPr id="5" name="Picture 4">
            <a:extLst>
              <a:ext uri="{FF2B5EF4-FFF2-40B4-BE49-F238E27FC236}">
                <a16:creationId xmlns:a16="http://schemas.microsoft.com/office/drawing/2014/main" id="{A4EA719A-BFB2-434C-89B1-89250BACA299}"/>
              </a:ext>
            </a:extLst>
          </p:cNvPr>
          <p:cNvPicPr>
            <a:picLocks noChangeAspect="1"/>
          </p:cNvPicPr>
          <p:nvPr/>
        </p:nvPicPr>
        <p:blipFill>
          <a:blip r:embed="rId6"/>
          <a:stretch>
            <a:fillRect/>
          </a:stretch>
        </p:blipFill>
        <p:spPr>
          <a:xfrm>
            <a:off x="838201" y="5638800"/>
            <a:ext cx="8077200" cy="904875"/>
          </a:xfrm>
          <a:prstGeom prst="rect">
            <a:avLst/>
          </a:prstGeom>
        </p:spPr>
      </p:pic>
    </p:spTree>
    <p:extLst>
      <p:ext uri="{BB962C8B-B14F-4D97-AF65-F5344CB8AC3E}">
        <p14:creationId xmlns:p14="http://schemas.microsoft.com/office/powerpoint/2010/main" val="206405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Examples: coal (thermal) power plant</a:t>
            </a:r>
          </a:p>
        </p:txBody>
      </p:sp>
      <p:pic>
        <p:nvPicPr>
          <p:cNvPr id="4" name="Picture 3">
            <a:extLst>
              <a:ext uri="{FF2B5EF4-FFF2-40B4-BE49-F238E27FC236}">
                <a16:creationId xmlns:a16="http://schemas.microsoft.com/office/drawing/2014/main" id="{053E1719-B3F5-4432-A640-279223C9202F}"/>
              </a:ext>
            </a:extLst>
          </p:cNvPr>
          <p:cNvPicPr>
            <a:picLocks noChangeAspect="1"/>
          </p:cNvPicPr>
          <p:nvPr/>
        </p:nvPicPr>
        <p:blipFill>
          <a:blip r:embed="rId3"/>
          <a:stretch>
            <a:fillRect/>
          </a:stretch>
        </p:blipFill>
        <p:spPr>
          <a:xfrm>
            <a:off x="228600" y="3780183"/>
            <a:ext cx="8534400" cy="3048000"/>
          </a:xfrm>
          <a:prstGeom prst="rect">
            <a:avLst/>
          </a:prstGeom>
        </p:spPr>
      </p:pic>
      <p:sp>
        <p:nvSpPr>
          <p:cNvPr id="3" name="Rectangle 2">
            <a:extLst>
              <a:ext uri="{FF2B5EF4-FFF2-40B4-BE49-F238E27FC236}">
                <a16:creationId xmlns:a16="http://schemas.microsoft.com/office/drawing/2014/main" id="{0B0B03E3-8950-41EC-BA78-B4E91332497D}"/>
              </a:ext>
            </a:extLst>
          </p:cNvPr>
          <p:cNvSpPr/>
          <p:nvPr/>
        </p:nvSpPr>
        <p:spPr>
          <a:xfrm>
            <a:off x="95250" y="1752600"/>
            <a:ext cx="8953500" cy="1938992"/>
          </a:xfrm>
          <a:prstGeom prst="rect">
            <a:avLst/>
          </a:prstGeom>
        </p:spPr>
        <p:txBody>
          <a:bodyPr wrap="square">
            <a:spAutoFit/>
          </a:bodyPr>
          <a:lstStyle/>
          <a:p>
            <a:r>
              <a:rPr lang="en-US" sz="2400" b="1" dirty="0">
                <a:solidFill>
                  <a:srgbClr val="ED008D"/>
                </a:solidFill>
                <a:latin typeface="Times New Roman" panose="02020603050405020304" pitchFamily="18" charset="0"/>
              </a:rPr>
              <a:t>Example 2.3. </a:t>
            </a:r>
            <a:r>
              <a:rPr lang="en-US" sz="2400" i="1" dirty="0">
                <a:solidFill>
                  <a:srgbClr val="231F20"/>
                </a:solidFill>
                <a:latin typeface="Times New Roman" panose="02020603050405020304" pitchFamily="18" charset="0"/>
              </a:rPr>
              <a:t>A steam power station spends BDT30 lakhs per annum for coal used in the station. The coal has a calorific value of 5000 kcal/kg and costs Rs. 300 per ton. If the station has thermal efficiency of 33% and electrical efficiency of 90%, find the average load on the station.</a:t>
            </a:r>
            <a:endParaRPr lang="en-US" sz="2400" dirty="0"/>
          </a:p>
        </p:txBody>
      </p:sp>
    </p:spTree>
    <p:extLst>
      <p:ext uri="{BB962C8B-B14F-4D97-AF65-F5344CB8AC3E}">
        <p14:creationId xmlns:p14="http://schemas.microsoft.com/office/powerpoint/2010/main" val="79514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Examples: coal (thermal) power plant</a:t>
            </a:r>
          </a:p>
        </p:txBody>
      </p:sp>
      <p:pic>
        <p:nvPicPr>
          <p:cNvPr id="3" name="Picture 2">
            <a:extLst>
              <a:ext uri="{FF2B5EF4-FFF2-40B4-BE49-F238E27FC236}">
                <a16:creationId xmlns:a16="http://schemas.microsoft.com/office/drawing/2014/main" id="{927E685F-C96E-45B6-8F36-09D6568B297B}"/>
              </a:ext>
            </a:extLst>
          </p:cNvPr>
          <p:cNvPicPr>
            <a:picLocks noChangeAspect="1"/>
          </p:cNvPicPr>
          <p:nvPr/>
        </p:nvPicPr>
        <p:blipFill>
          <a:blip r:embed="rId3"/>
          <a:stretch>
            <a:fillRect/>
          </a:stretch>
        </p:blipFill>
        <p:spPr>
          <a:xfrm>
            <a:off x="1" y="1272460"/>
            <a:ext cx="9144000" cy="1800225"/>
          </a:xfrm>
          <a:prstGeom prst="rect">
            <a:avLst/>
          </a:prstGeom>
        </p:spPr>
      </p:pic>
      <p:pic>
        <p:nvPicPr>
          <p:cNvPr id="5" name="Picture 4">
            <a:extLst>
              <a:ext uri="{FF2B5EF4-FFF2-40B4-BE49-F238E27FC236}">
                <a16:creationId xmlns:a16="http://schemas.microsoft.com/office/drawing/2014/main" id="{75ADFF1C-1FE7-451D-8384-CD5B8FA83DEA}"/>
              </a:ext>
            </a:extLst>
          </p:cNvPr>
          <p:cNvPicPr>
            <a:picLocks noChangeAspect="1"/>
          </p:cNvPicPr>
          <p:nvPr/>
        </p:nvPicPr>
        <p:blipFill>
          <a:blip r:embed="rId4"/>
          <a:stretch>
            <a:fillRect/>
          </a:stretch>
        </p:blipFill>
        <p:spPr>
          <a:xfrm>
            <a:off x="762000" y="3408962"/>
            <a:ext cx="7620000" cy="327378"/>
          </a:xfrm>
          <a:prstGeom prst="rect">
            <a:avLst/>
          </a:prstGeom>
        </p:spPr>
      </p:pic>
      <p:pic>
        <p:nvPicPr>
          <p:cNvPr id="2" name="Picture 1">
            <a:extLst>
              <a:ext uri="{FF2B5EF4-FFF2-40B4-BE49-F238E27FC236}">
                <a16:creationId xmlns:a16="http://schemas.microsoft.com/office/drawing/2014/main" id="{3FE4F156-0446-4081-B5DC-680AB5F6DEAE}"/>
              </a:ext>
            </a:extLst>
          </p:cNvPr>
          <p:cNvPicPr>
            <a:picLocks noChangeAspect="1"/>
          </p:cNvPicPr>
          <p:nvPr/>
        </p:nvPicPr>
        <p:blipFill>
          <a:blip r:embed="rId5"/>
          <a:stretch>
            <a:fillRect/>
          </a:stretch>
        </p:blipFill>
        <p:spPr>
          <a:xfrm>
            <a:off x="419100" y="3732475"/>
            <a:ext cx="7962900" cy="1352550"/>
          </a:xfrm>
          <a:prstGeom prst="rect">
            <a:avLst/>
          </a:prstGeom>
        </p:spPr>
      </p:pic>
      <p:pic>
        <p:nvPicPr>
          <p:cNvPr id="4" name="Picture 3">
            <a:extLst>
              <a:ext uri="{FF2B5EF4-FFF2-40B4-BE49-F238E27FC236}">
                <a16:creationId xmlns:a16="http://schemas.microsoft.com/office/drawing/2014/main" id="{9AA46B4E-6144-4BA8-9EF0-AD4EC7CD8E2D}"/>
              </a:ext>
            </a:extLst>
          </p:cNvPr>
          <p:cNvPicPr>
            <a:picLocks noChangeAspect="1"/>
          </p:cNvPicPr>
          <p:nvPr/>
        </p:nvPicPr>
        <p:blipFill>
          <a:blip r:embed="rId6"/>
          <a:stretch>
            <a:fillRect/>
          </a:stretch>
        </p:blipFill>
        <p:spPr>
          <a:xfrm>
            <a:off x="495300" y="5388660"/>
            <a:ext cx="7886700" cy="1085850"/>
          </a:xfrm>
          <a:prstGeom prst="rect">
            <a:avLst/>
          </a:prstGeom>
        </p:spPr>
      </p:pic>
    </p:spTree>
    <p:extLst>
      <p:ext uri="{BB962C8B-B14F-4D97-AF65-F5344CB8AC3E}">
        <p14:creationId xmlns:p14="http://schemas.microsoft.com/office/powerpoint/2010/main" val="2056449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Examples: coal (thermal) power plant</a:t>
            </a:r>
          </a:p>
        </p:txBody>
      </p:sp>
      <p:pic>
        <p:nvPicPr>
          <p:cNvPr id="2" name="Picture 1">
            <a:extLst>
              <a:ext uri="{FF2B5EF4-FFF2-40B4-BE49-F238E27FC236}">
                <a16:creationId xmlns:a16="http://schemas.microsoft.com/office/drawing/2014/main" id="{1CFBEE7E-7F94-4C28-9D55-E8345B72BDE4}"/>
              </a:ext>
            </a:extLst>
          </p:cNvPr>
          <p:cNvPicPr>
            <a:picLocks noChangeAspect="1"/>
          </p:cNvPicPr>
          <p:nvPr/>
        </p:nvPicPr>
        <p:blipFill>
          <a:blip r:embed="rId3"/>
          <a:stretch>
            <a:fillRect/>
          </a:stretch>
        </p:blipFill>
        <p:spPr>
          <a:xfrm>
            <a:off x="38100" y="1476018"/>
            <a:ext cx="9067800" cy="1038582"/>
          </a:xfrm>
          <a:prstGeom prst="rect">
            <a:avLst/>
          </a:prstGeom>
        </p:spPr>
      </p:pic>
      <p:pic>
        <p:nvPicPr>
          <p:cNvPr id="4" name="Picture 3">
            <a:extLst>
              <a:ext uri="{FF2B5EF4-FFF2-40B4-BE49-F238E27FC236}">
                <a16:creationId xmlns:a16="http://schemas.microsoft.com/office/drawing/2014/main" id="{E3965219-A9E6-4316-B157-991B51A95F21}"/>
              </a:ext>
            </a:extLst>
          </p:cNvPr>
          <p:cNvPicPr>
            <a:picLocks noChangeAspect="1"/>
          </p:cNvPicPr>
          <p:nvPr/>
        </p:nvPicPr>
        <p:blipFill>
          <a:blip r:embed="rId4"/>
          <a:stretch>
            <a:fillRect/>
          </a:stretch>
        </p:blipFill>
        <p:spPr>
          <a:xfrm>
            <a:off x="38100" y="3090863"/>
            <a:ext cx="9105900" cy="2928937"/>
          </a:xfrm>
          <a:prstGeom prst="rect">
            <a:avLst/>
          </a:prstGeom>
        </p:spPr>
      </p:pic>
    </p:spTree>
    <p:extLst>
      <p:ext uri="{BB962C8B-B14F-4D97-AF65-F5344CB8AC3E}">
        <p14:creationId xmlns:p14="http://schemas.microsoft.com/office/powerpoint/2010/main" val="33380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685800" y="2915456"/>
            <a:ext cx="7620000" cy="1563688"/>
          </a:xfrm>
          <a:prstGeom prst="rect">
            <a:avLst/>
          </a:prstGeom>
          <a:ln>
            <a:miter lim="800000"/>
            <a:headEnd/>
            <a:tailEnd/>
          </a:ln>
        </p:spPr>
        <p:txBody>
          <a:bodyPr/>
          <a:lstStyle/>
          <a:p>
            <a:pPr algn="ctr" fontAlgn="base">
              <a:spcBef>
                <a:spcPct val="0"/>
              </a:spcBef>
              <a:spcAft>
                <a:spcPct val="0"/>
              </a:spcAft>
              <a:defRPr/>
            </a:pPr>
            <a:r>
              <a:rPr lang="de-DE" sz="6600" b="1" kern="0" dirty="0">
                <a:solidFill>
                  <a:srgbClr val="00B0F0"/>
                </a:solidFill>
                <a:latin typeface="RotisSansSerif" pitchFamily="34" charset="0"/>
              </a:rPr>
              <a:t>Thank You</a:t>
            </a:r>
            <a:endParaRPr lang="de-DE" sz="7200" b="1" kern="0" dirty="0">
              <a:solidFill>
                <a:srgbClr val="00B0F0"/>
              </a:solidFill>
              <a:latin typeface="RotisSansSerif" pitchFamily="34" charset="0"/>
            </a:endParaRPr>
          </a:p>
        </p:txBody>
      </p:sp>
      <p:sp>
        <p:nvSpPr>
          <p:cNvPr id="7" name="Text Box 4"/>
          <p:cNvSpPr txBox="1">
            <a:spLocks noChangeArrowheads="1"/>
          </p:cNvSpPr>
          <p:nvPr/>
        </p:nvSpPr>
        <p:spPr bwMode="auto">
          <a:xfrm>
            <a:off x="4648200" y="5562600"/>
            <a:ext cx="4168775" cy="892552"/>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de-DE" sz="2600" b="1" dirty="0">
                <a:solidFill>
                  <a:srgbClr val="00B0F0"/>
                </a:solidFill>
                <a:latin typeface="Garamond" pitchFamily="18" charset="0"/>
              </a:rPr>
              <a:t>Contact: dralam.eee@diu.edu.bd</a:t>
            </a:r>
            <a:endParaRPr lang="de-DE" sz="2600" dirty="0">
              <a:solidFill>
                <a:srgbClr val="00B0F0"/>
              </a:solidFill>
              <a:latin typeface="Garamond" pitchFamily="18" charset="0"/>
            </a:endParaRPr>
          </a:p>
        </p:txBody>
      </p:sp>
    </p:spTree>
    <p:extLst>
      <p:ext uri="{BB962C8B-B14F-4D97-AF65-F5344CB8AC3E}">
        <p14:creationId xmlns:p14="http://schemas.microsoft.com/office/powerpoint/2010/main" val="159460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944562"/>
          </a:xfrm>
        </p:spPr>
        <p:txBody>
          <a:bodyPr>
            <a:normAutofit/>
          </a:bodyPr>
          <a:lstStyle/>
          <a:p>
            <a:r>
              <a:rPr lang="en-US" b="1" dirty="0">
                <a:solidFill>
                  <a:srgbClr val="00B0F0"/>
                </a:solidFill>
                <a:latin typeface="Times New Roman" panose="02020603050405020304" pitchFamily="18" charset="0"/>
                <a:cs typeface="Times New Roman" panose="02020603050405020304" pitchFamily="18" charset="0"/>
              </a:rPr>
              <a:t>Electricity generation</a:t>
            </a:r>
          </a:p>
        </p:txBody>
      </p:sp>
      <p:sp>
        <p:nvSpPr>
          <p:cNvPr id="6" name="Rectangle 3"/>
          <p:cNvSpPr txBox="1">
            <a:spLocks noChangeArrowheads="1"/>
          </p:cNvSpPr>
          <p:nvPr/>
        </p:nvSpPr>
        <p:spPr>
          <a:xfrm>
            <a:off x="0" y="1676400"/>
            <a:ext cx="9144000" cy="5181600"/>
          </a:xfrm>
          <a:prstGeom prst="rect">
            <a:avLst/>
          </a:prstGeom>
        </p:spPr>
        <p:txBody>
          <a:bodyPr/>
          <a:lstStyle/>
          <a:p>
            <a:pPr marL="342900" lvl="0" indent="-342900" eaLnBrk="0" fontAlgn="base" hangingPunct="0">
              <a:lnSpc>
                <a:spcPct val="150000"/>
              </a:lnSpc>
              <a:spcAft>
                <a:spcPct val="0"/>
              </a:spcAft>
              <a:buSzPct val="70000"/>
              <a:buFont typeface="Wingdings" panose="05000000000000000000" pitchFamily="2" charset="2"/>
              <a:buChar char="Ø"/>
              <a:defRPr/>
            </a:pPr>
            <a:r>
              <a:rPr lang="en-US" sz="2400" b="1" kern="0" dirty="0">
                <a:latin typeface="Times New Roman" pitchFamily="18" charset="0"/>
              </a:rPr>
              <a:t>The prime mover is driven by the energy obtained from </a:t>
            </a:r>
            <a:r>
              <a:rPr lang="en-US" sz="2400" b="1" kern="0" dirty="0">
                <a:solidFill>
                  <a:srgbClr val="0070C0"/>
                </a:solidFill>
                <a:latin typeface="Times New Roman" pitchFamily="18" charset="0"/>
              </a:rPr>
              <a:t>various sources</a:t>
            </a:r>
          </a:p>
          <a:p>
            <a:pPr marL="342900" lvl="0" indent="-342900" eaLnBrk="0" fontAlgn="base" hangingPunct="0">
              <a:lnSpc>
                <a:spcPct val="150000"/>
              </a:lnSpc>
              <a:spcAft>
                <a:spcPct val="0"/>
              </a:spcAft>
              <a:buSzPct val="70000"/>
              <a:buFont typeface="Wingdings" panose="05000000000000000000" pitchFamily="2" charset="2"/>
              <a:buChar char="Ø"/>
              <a:defRPr/>
            </a:pPr>
            <a:r>
              <a:rPr lang="en-US" sz="2400" b="1" kern="0" dirty="0">
                <a:latin typeface="Times New Roman" pitchFamily="18" charset="0"/>
              </a:rPr>
              <a:t>The steam is fed to a prime mover which may be a steam engine or a steam turbine</a:t>
            </a:r>
          </a:p>
          <a:p>
            <a:pPr marL="342900" lvl="0" indent="-342900" eaLnBrk="0" fontAlgn="base" hangingPunct="0">
              <a:lnSpc>
                <a:spcPct val="150000"/>
              </a:lnSpc>
              <a:spcAft>
                <a:spcPct val="0"/>
              </a:spcAft>
              <a:buSzPct val="70000"/>
              <a:buFont typeface="Wingdings" panose="05000000000000000000" pitchFamily="2" charset="2"/>
              <a:buChar char="Ø"/>
              <a:defRPr/>
            </a:pPr>
            <a:r>
              <a:rPr lang="en-US" sz="2400" b="1" kern="0" dirty="0">
                <a:latin typeface="Times New Roman" pitchFamily="18" charset="0"/>
              </a:rPr>
              <a:t>The turbine converts heat energy of steam into mechanical energy </a:t>
            </a:r>
          </a:p>
          <a:p>
            <a:pPr marL="342900" lvl="0" indent="-342900" eaLnBrk="0" fontAlgn="base" hangingPunct="0">
              <a:lnSpc>
                <a:spcPct val="150000"/>
              </a:lnSpc>
              <a:spcAft>
                <a:spcPct val="0"/>
              </a:spcAft>
              <a:buSzPct val="70000"/>
              <a:buFont typeface="Wingdings" panose="05000000000000000000" pitchFamily="2" charset="2"/>
              <a:buChar char="Ø"/>
              <a:defRPr/>
            </a:pPr>
            <a:r>
              <a:rPr lang="en-US" sz="2400" b="1" kern="0" dirty="0">
                <a:latin typeface="Times New Roman" pitchFamily="18" charset="0"/>
              </a:rPr>
              <a:t>Further converted into electrical energy by the alternator</a:t>
            </a:r>
            <a:endParaRPr kumimoji="0" lang="de-DE" sz="2400" b="1" i="0" u="none" strike="noStrike" kern="0" cap="none" spc="0" normalizeH="0" baseline="0" noProof="0" dirty="0">
              <a:ln>
                <a:noFill/>
              </a:ln>
              <a:effectLst/>
              <a:uLnTx/>
              <a:uFillTx/>
              <a:latin typeface="Times New Roman" pitchFamily="18" charset="0"/>
            </a:endParaRPr>
          </a:p>
        </p:txBody>
      </p:sp>
      <p:pic>
        <p:nvPicPr>
          <p:cNvPr id="2" name="Picture 1"/>
          <p:cNvPicPr>
            <a:picLocks noChangeAspect="1"/>
          </p:cNvPicPr>
          <p:nvPr/>
        </p:nvPicPr>
        <p:blipFill>
          <a:blip r:embed="rId3"/>
          <a:stretch>
            <a:fillRect/>
          </a:stretch>
        </p:blipFill>
        <p:spPr>
          <a:xfrm>
            <a:off x="1676400" y="5029201"/>
            <a:ext cx="5867400" cy="1828800"/>
          </a:xfrm>
          <a:prstGeom prst="rect">
            <a:avLst/>
          </a:prstGeom>
        </p:spPr>
      </p:pic>
    </p:spTree>
    <p:extLst>
      <p:ext uri="{BB962C8B-B14F-4D97-AF65-F5344CB8AC3E}">
        <p14:creationId xmlns:p14="http://schemas.microsoft.com/office/powerpoint/2010/main" val="4834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944562"/>
          </a:xfrm>
        </p:spPr>
        <p:txBody>
          <a:bodyPr>
            <a:normAutofit/>
          </a:bodyPr>
          <a:lstStyle/>
          <a:p>
            <a:r>
              <a:rPr lang="en-US" b="1" dirty="0">
                <a:solidFill>
                  <a:srgbClr val="00B0F0"/>
                </a:solidFill>
                <a:latin typeface="Times New Roman" panose="02020603050405020304" pitchFamily="18" charset="0"/>
                <a:cs typeface="Times New Roman" panose="02020603050405020304" pitchFamily="18" charset="0"/>
              </a:rPr>
              <a:t>Power generation stations</a:t>
            </a:r>
          </a:p>
        </p:txBody>
      </p:sp>
      <p:sp>
        <p:nvSpPr>
          <p:cNvPr id="3" name="Rectangle 2"/>
          <p:cNvSpPr/>
          <p:nvPr/>
        </p:nvSpPr>
        <p:spPr>
          <a:xfrm>
            <a:off x="76200" y="1752600"/>
            <a:ext cx="9067800" cy="452431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Bulk electric power is produced by special plants known as </a:t>
            </a:r>
            <a:r>
              <a:rPr lang="en-US" sz="2400" i="1" dirty="0">
                <a:solidFill>
                  <a:srgbClr val="00B0F0"/>
                </a:solidFill>
                <a:latin typeface="Times New Roman" panose="02020603050405020304" pitchFamily="18" charset="0"/>
                <a:cs typeface="Times New Roman" panose="02020603050405020304" pitchFamily="18" charset="0"/>
              </a:rPr>
              <a:t>generating stations or power plants</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 generating station essentially employs a prime mover coupled to an alternator for the production of electric power. The prime mover (turbine) converts energy from some other form into mechanical energy. The alternator converts mechanical energy of the prime mover into electrical energy. </a:t>
            </a:r>
          </a:p>
          <a:p>
            <a:r>
              <a:rPr lang="en-US" sz="2400" dirty="0">
                <a:highlight>
                  <a:srgbClr val="0000FF"/>
                </a:highlight>
                <a:latin typeface="Times New Roman" panose="02020603050405020304" pitchFamily="18" charset="0"/>
                <a:cs typeface="Times New Roman" panose="02020603050405020304" pitchFamily="18" charset="0"/>
              </a:rPr>
              <a:t>Generating stations are classified as under </a:t>
            </a:r>
            <a:r>
              <a:rPr lang="en-US" sz="2400" dirty="0">
                <a:latin typeface="Times New Roman" panose="02020603050405020304" pitchFamily="18" charset="0"/>
                <a:cs typeface="Times New Roman" panose="02020603050405020304" pitchFamily="18" charset="0"/>
              </a:rPr>
              <a:t>: </a:t>
            </a:r>
          </a:p>
          <a:p>
            <a:pPr marL="514350" indent="-514350">
              <a:buAutoNum type="romanLcParenBoth"/>
            </a:pPr>
            <a:r>
              <a:rPr lang="en-US" sz="2400" dirty="0">
                <a:latin typeface="Times New Roman" panose="02020603050405020304" pitchFamily="18" charset="0"/>
                <a:cs typeface="Times New Roman" panose="02020603050405020304" pitchFamily="18" charset="0"/>
              </a:rPr>
              <a:t>Steam power stations </a:t>
            </a:r>
          </a:p>
          <a:p>
            <a:pPr marL="514350" indent="-514350">
              <a:buAutoNum type="romanLcParenBoth"/>
            </a:pPr>
            <a:r>
              <a:rPr lang="en-US" sz="2400" dirty="0">
                <a:latin typeface="Times New Roman" panose="02020603050405020304" pitchFamily="18" charset="0"/>
                <a:cs typeface="Times New Roman" panose="02020603050405020304" pitchFamily="18" charset="0"/>
              </a:rPr>
              <a:t>Hydroelectric power stations </a:t>
            </a:r>
          </a:p>
          <a:p>
            <a:pPr marL="514350" indent="-514350">
              <a:buAutoNum type="romanLcParenBoth"/>
            </a:pPr>
            <a:r>
              <a:rPr lang="en-US" sz="2400" dirty="0">
                <a:latin typeface="Times New Roman" panose="02020603050405020304" pitchFamily="18" charset="0"/>
                <a:cs typeface="Times New Roman" panose="02020603050405020304" pitchFamily="18" charset="0"/>
              </a:rPr>
              <a:t>Diesel power stations</a:t>
            </a:r>
          </a:p>
          <a:p>
            <a:pPr marL="514350" indent="-514350">
              <a:buAutoNum type="romanLcParenBoth"/>
            </a:pPr>
            <a:r>
              <a:rPr lang="en-US" sz="2400" dirty="0">
                <a:latin typeface="Times New Roman" panose="02020603050405020304" pitchFamily="18" charset="0"/>
                <a:cs typeface="Times New Roman" panose="02020603050405020304" pitchFamily="18" charset="0"/>
              </a:rPr>
              <a:t>Nuclear power stations</a:t>
            </a:r>
          </a:p>
        </p:txBody>
      </p:sp>
    </p:spTree>
    <p:extLst>
      <p:ext uri="{BB962C8B-B14F-4D97-AF65-F5344CB8AC3E}">
        <p14:creationId xmlns:p14="http://schemas.microsoft.com/office/powerpoint/2010/main" val="448531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274638"/>
            <a:ext cx="8382000" cy="944562"/>
          </a:xfrm>
        </p:spPr>
        <p:txBody>
          <a:bodyPr>
            <a:normAutofit fontScale="90000"/>
          </a:bodyPr>
          <a:lstStyle/>
          <a:p>
            <a:r>
              <a:rPr lang="en-US" b="1" dirty="0">
                <a:solidFill>
                  <a:srgbClr val="00B0F0"/>
                </a:solidFill>
                <a:latin typeface="Times New Roman" panose="02020603050405020304" pitchFamily="18" charset="0"/>
                <a:cs typeface="Times New Roman" panose="02020603050405020304" pitchFamily="18" charset="0"/>
              </a:rPr>
              <a:t>Steam power plant (thermal plant)</a:t>
            </a:r>
          </a:p>
        </p:txBody>
      </p:sp>
      <p:sp>
        <p:nvSpPr>
          <p:cNvPr id="3" name="Rectangle 2"/>
          <p:cNvSpPr/>
          <p:nvPr/>
        </p:nvSpPr>
        <p:spPr>
          <a:xfrm>
            <a:off x="0" y="1752600"/>
            <a:ext cx="9144000" cy="415498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 generating station which converts heat energy of fossil fuel (coal, oil, natural gas) combustion into electrical energy is known as a </a:t>
            </a:r>
            <a:r>
              <a:rPr lang="en-US" sz="2400" i="1" dirty="0">
                <a:solidFill>
                  <a:srgbClr val="00B0F0"/>
                </a:solidFill>
                <a:latin typeface="Times New Roman" panose="02020603050405020304" pitchFamily="18" charset="0"/>
                <a:cs typeface="Times New Roman" panose="02020603050405020304" pitchFamily="18" charset="0"/>
              </a:rPr>
              <a:t>steam power plant</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steam power station basically works on the </a:t>
            </a:r>
            <a:r>
              <a:rPr lang="en-US" sz="2400" dirty="0">
                <a:highlight>
                  <a:srgbClr val="FFFF00"/>
                </a:highlight>
                <a:latin typeface="Times New Roman" panose="02020603050405020304" pitchFamily="18" charset="0"/>
                <a:cs typeface="Times New Roman" panose="02020603050405020304" pitchFamily="18" charset="0"/>
              </a:rPr>
              <a:t>Rankine cycle</a:t>
            </a:r>
            <a:r>
              <a:rPr lang="en-US" sz="24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Steam is produced in the boiler by utilizing the heat of fossil fuel combustion.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steam is then expanded in the prime mover (steam turbine) and is condensed in a condenser to be fed into the boiler again. </a:t>
            </a: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steam turbine drives the alternator which converts mechanical energy of the turbine into electrical energy. </a:t>
            </a:r>
          </a:p>
        </p:txBody>
      </p:sp>
    </p:spTree>
    <p:extLst>
      <p:ext uri="{BB962C8B-B14F-4D97-AF65-F5344CB8AC3E}">
        <p14:creationId xmlns:p14="http://schemas.microsoft.com/office/powerpoint/2010/main" val="174076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274638"/>
            <a:ext cx="8382000" cy="944562"/>
          </a:xfrm>
        </p:spPr>
        <p:txBody>
          <a:bodyPr>
            <a:normAutofit fontScale="90000"/>
          </a:bodyPr>
          <a:lstStyle/>
          <a:p>
            <a:r>
              <a:rPr lang="en-US" b="1" dirty="0">
                <a:solidFill>
                  <a:srgbClr val="00B0F0"/>
                </a:solidFill>
                <a:latin typeface="Times New Roman" panose="02020603050405020304" pitchFamily="18" charset="0"/>
                <a:cs typeface="Times New Roman" panose="02020603050405020304" pitchFamily="18" charset="0"/>
              </a:rPr>
              <a:t>Steam power plant (thermal plant)</a:t>
            </a:r>
          </a:p>
        </p:txBody>
      </p:sp>
      <p:pic>
        <p:nvPicPr>
          <p:cNvPr id="2" name="Picture 1">
            <a:extLst>
              <a:ext uri="{FF2B5EF4-FFF2-40B4-BE49-F238E27FC236}">
                <a16:creationId xmlns:a16="http://schemas.microsoft.com/office/drawing/2014/main" id="{79C6391C-9D4B-4993-97EC-FF21110E44DA}"/>
              </a:ext>
            </a:extLst>
          </p:cNvPr>
          <p:cNvPicPr>
            <a:picLocks noChangeAspect="1"/>
          </p:cNvPicPr>
          <p:nvPr/>
        </p:nvPicPr>
        <p:blipFill>
          <a:blip r:embed="rId3"/>
          <a:stretch>
            <a:fillRect/>
          </a:stretch>
        </p:blipFill>
        <p:spPr>
          <a:xfrm>
            <a:off x="36444" y="2025445"/>
            <a:ext cx="9067800" cy="2092735"/>
          </a:xfrm>
          <a:prstGeom prst="rect">
            <a:avLst/>
          </a:prstGeom>
        </p:spPr>
      </p:pic>
      <p:sp>
        <p:nvSpPr>
          <p:cNvPr id="4" name="Rectangle 3">
            <a:extLst>
              <a:ext uri="{FF2B5EF4-FFF2-40B4-BE49-F238E27FC236}">
                <a16:creationId xmlns:a16="http://schemas.microsoft.com/office/drawing/2014/main" id="{67EE4D21-311F-4B13-9CF6-850CD66AFB1C}"/>
              </a:ext>
            </a:extLst>
          </p:cNvPr>
          <p:cNvSpPr/>
          <p:nvPr/>
        </p:nvSpPr>
        <p:spPr>
          <a:xfrm>
            <a:off x="990600" y="1545535"/>
            <a:ext cx="2895599" cy="523220"/>
          </a:xfrm>
          <a:prstGeom prst="rect">
            <a:avLst/>
          </a:prstGeom>
        </p:spPr>
        <p:txBody>
          <a:bodyPr wrap="square">
            <a:spAutoFit/>
          </a:bodyPr>
          <a:lstStyle/>
          <a:p>
            <a:r>
              <a:rPr lang="en-US" sz="2800" b="1" dirty="0">
                <a:highlight>
                  <a:srgbClr val="FFFF00"/>
                </a:highlight>
                <a:latin typeface="Times New Roman" panose="02020603050405020304" pitchFamily="18" charset="0"/>
                <a:cs typeface="Times New Roman" panose="02020603050405020304" pitchFamily="18" charset="0"/>
              </a:rPr>
              <a:t>Rankine cycle</a:t>
            </a:r>
            <a:endParaRPr lang="en-US" sz="2800" b="1" dirty="0"/>
          </a:p>
        </p:txBody>
      </p:sp>
      <p:pic>
        <p:nvPicPr>
          <p:cNvPr id="5" name="Picture 4">
            <a:extLst>
              <a:ext uri="{FF2B5EF4-FFF2-40B4-BE49-F238E27FC236}">
                <a16:creationId xmlns:a16="http://schemas.microsoft.com/office/drawing/2014/main" id="{D7959D39-D2D3-463B-AB1B-37EC983D65FC}"/>
              </a:ext>
            </a:extLst>
          </p:cNvPr>
          <p:cNvPicPr>
            <a:picLocks noChangeAspect="1"/>
          </p:cNvPicPr>
          <p:nvPr/>
        </p:nvPicPr>
        <p:blipFill>
          <a:blip r:embed="rId4"/>
          <a:stretch>
            <a:fillRect/>
          </a:stretch>
        </p:blipFill>
        <p:spPr>
          <a:xfrm>
            <a:off x="2806149" y="4114867"/>
            <a:ext cx="3800061" cy="2739820"/>
          </a:xfrm>
          <a:prstGeom prst="rect">
            <a:avLst/>
          </a:prstGeom>
        </p:spPr>
      </p:pic>
    </p:spTree>
    <p:extLst>
      <p:ext uri="{BB962C8B-B14F-4D97-AF65-F5344CB8AC3E}">
        <p14:creationId xmlns:p14="http://schemas.microsoft.com/office/powerpoint/2010/main" val="91512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274638"/>
            <a:ext cx="8382000" cy="944562"/>
          </a:xfrm>
        </p:spPr>
        <p:txBody>
          <a:bodyPr>
            <a:normAutofit/>
          </a:bodyPr>
          <a:lstStyle/>
          <a:p>
            <a:r>
              <a:rPr lang="en-US" b="1" dirty="0">
                <a:solidFill>
                  <a:srgbClr val="00B0F0"/>
                </a:solidFill>
                <a:latin typeface="Times New Roman" panose="02020603050405020304" pitchFamily="18" charset="0"/>
                <a:cs typeface="Times New Roman" panose="02020603050405020304" pitchFamily="18" charset="0"/>
              </a:rPr>
              <a:t>Pros and cons of coal power plant</a:t>
            </a:r>
          </a:p>
        </p:txBody>
      </p:sp>
      <p:sp>
        <p:nvSpPr>
          <p:cNvPr id="3" name="Rectangle 2"/>
          <p:cNvSpPr/>
          <p:nvPr/>
        </p:nvSpPr>
        <p:spPr>
          <a:xfrm>
            <a:off x="0" y="1752600"/>
            <a:ext cx="9144000" cy="452431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Advantages</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The fuel (i.e., coal) used is quite cheap.</a:t>
            </a:r>
          </a:p>
          <a:p>
            <a:r>
              <a:rPr lang="en-US" sz="2400" dirty="0">
                <a:latin typeface="Times New Roman" panose="02020603050405020304" pitchFamily="18" charset="0"/>
                <a:cs typeface="Times New Roman" panose="02020603050405020304" pitchFamily="18" charset="0"/>
              </a:rPr>
              <a:t>(ii) Less initial cost as compared to other generating stations.</a:t>
            </a:r>
          </a:p>
          <a:p>
            <a:r>
              <a:rPr lang="en-US" sz="2400" dirty="0">
                <a:latin typeface="Times New Roman" panose="02020603050405020304" pitchFamily="18" charset="0"/>
                <a:cs typeface="Times New Roman" panose="02020603050405020304" pitchFamily="18" charset="0"/>
              </a:rPr>
              <a:t>(iii) It can be installed at any place irrespective of the existence of coal. The coal can be transported to the site of the plant by rail or road.</a:t>
            </a:r>
          </a:p>
          <a:p>
            <a:r>
              <a:rPr lang="en-US" sz="2400" dirty="0">
                <a:latin typeface="Times New Roman" panose="02020603050405020304" pitchFamily="18" charset="0"/>
                <a:cs typeface="Times New Roman" panose="02020603050405020304" pitchFamily="18" charset="0"/>
              </a:rPr>
              <a:t>(iv) It requires less space as compared to the hydroelectric power station.</a:t>
            </a:r>
          </a:p>
          <a:p>
            <a:r>
              <a:rPr lang="en-US" sz="2400" dirty="0">
                <a:latin typeface="Times New Roman" panose="02020603050405020304" pitchFamily="18" charset="0"/>
                <a:cs typeface="Times New Roman" panose="02020603050405020304" pitchFamily="18" charset="0"/>
              </a:rPr>
              <a:t>(v) The cost of generation is lesser than that of the diesel power station.</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Disadvantages</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It pollutes the atmosphere due to the production of large amount of smoke and fumes.</a:t>
            </a:r>
          </a:p>
          <a:p>
            <a:r>
              <a:rPr lang="en-US" sz="2400" dirty="0">
                <a:latin typeface="Times New Roman" panose="02020603050405020304" pitchFamily="18" charset="0"/>
                <a:cs typeface="Times New Roman" panose="02020603050405020304" pitchFamily="18" charset="0"/>
              </a:rPr>
              <a:t>(ii) It is costlier in running cost as compared to hydroelectric plant.</a:t>
            </a:r>
          </a:p>
        </p:txBody>
      </p:sp>
    </p:spTree>
    <p:extLst>
      <p:ext uri="{BB962C8B-B14F-4D97-AF65-F5344CB8AC3E}">
        <p14:creationId xmlns:p14="http://schemas.microsoft.com/office/powerpoint/2010/main" val="3160872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0"/>
            <a:ext cx="9067800" cy="944562"/>
          </a:xfrm>
        </p:spPr>
        <p:txBody>
          <a:bodyPr>
            <a:noAutofit/>
          </a:bodyPr>
          <a:lstStyle/>
          <a:p>
            <a:r>
              <a:rPr lang="en-US" sz="2800" b="1" dirty="0">
                <a:solidFill>
                  <a:srgbClr val="00B0F0"/>
                </a:solidFill>
                <a:latin typeface="Times New Roman" panose="02020603050405020304" pitchFamily="18" charset="0"/>
                <a:cs typeface="Times New Roman" panose="02020603050405020304" pitchFamily="18" charset="0"/>
              </a:rPr>
              <a:t>Schematic Arrangement of Coal Power Station (Thermal)</a:t>
            </a:r>
          </a:p>
        </p:txBody>
      </p:sp>
      <p:pic>
        <p:nvPicPr>
          <p:cNvPr id="2" name="Picture 1"/>
          <p:cNvPicPr>
            <a:picLocks noChangeAspect="1"/>
          </p:cNvPicPr>
          <p:nvPr/>
        </p:nvPicPr>
        <p:blipFill>
          <a:blip r:embed="rId3"/>
          <a:stretch>
            <a:fillRect/>
          </a:stretch>
        </p:blipFill>
        <p:spPr>
          <a:xfrm>
            <a:off x="0" y="690321"/>
            <a:ext cx="9144000" cy="6243879"/>
          </a:xfrm>
          <a:prstGeom prst="rect">
            <a:avLst/>
          </a:prstGeom>
        </p:spPr>
      </p:pic>
    </p:spTree>
    <p:extLst>
      <p:ext uri="{BB962C8B-B14F-4D97-AF65-F5344CB8AC3E}">
        <p14:creationId xmlns:p14="http://schemas.microsoft.com/office/powerpoint/2010/main" val="1838200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14038</TotalTime>
  <Words>2938</Words>
  <Application>Microsoft Office PowerPoint</Application>
  <PresentationFormat>On-screen Show (4:3)</PresentationFormat>
  <Paragraphs>256</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Garamond</vt:lpstr>
      <vt:lpstr>RotisSansSerif</vt:lpstr>
      <vt:lpstr>Times New Roman</vt:lpstr>
      <vt:lpstr>Wingdings</vt:lpstr>
      <vt:lpstr>Office Theme</vt:lpstr>
      <vt:lpstr>Steam Power Plant</vt:lpstr>
      <vt:lpstr>World Electricity Generation Share by Fuel</vt:lpstr>
      <vt:lpstr>Bangladesh Power Generation Overview: Energy-mix for power generation in 2020</vt:lpstr>
      <vt:lpstr>Electricity generation</vt:lpstr>
      <vt:lpstr>Power generation stations</vt:lpstr>
      <vt:lpstr>Steam power plant (thermal plant)</vt:lpstr>
      <vt:lpstr>Steam power plant (thermal plant)</vt:lpstr>
      <vt:lpstr>Pros and cons of coal power plant</vt:lpstr>
      <vt:lpstr>Schematic Arrangement of Coal Power Station (Thermal)</vt:lpstr>
      <vt:lpstr>Main components of coal Power Station </vt:lpstr>
      <vt:lpstr>Main components of coal Power Station </vt:lpstr>
      <vt:lpstr>Main components of coal Power Station </vt:lpstr>
      <vt:lpstr>Main components of coal Power Station </vt:lpstr>
      <vt:lpstr>Main components of coal Power Station </vt:lpstr>
      <vt:lpstr>Main components of coal Power Station </vt:lpstr>
      <vt:lpstr>Main components of coal Power Station </vt:lpstr>
      <vt:lpstr>Choice of Power Station Site </vt:lpstr>
      <vt:lpstr>Thermal efficiency of steam power plant </vt:lpstr>
      <vt:lpstr>Overall efficiency of steam power plant </vt:lpstr>
      <vt:lpstr>Equipment of  steam power plant </vt:lpstr>
      <vt:lpstr>1) Steam generating equipment</vt:lpstr>
      <vt:lpstr>1) Steam generating equipment (cont.)</vt:lpstr>
      <vt:lpstr>1) Steam generating equipment (Cont.)</vt:lpstr>
      <vt:lpstr>1) Steam generating equipment (Cont.)</vt:lpstr>
      <vt:lpstr>1) Steam generating equipment (Cont.)</vt:lpstr>
      <vt:lpstr>1) Steam generating equipment (Cont.)</vt:lpstr>
      <vt:lpstr>2) Condenser </vt:lpstr>
      <vt:lpstr>2) Condenser (Cont.) </vt:lpstr>
      <vt:lpstr>3) Prime movers </vt:lpstr>
      <vt:lpstr>3) Prime movers </vt:lpstr>
      <vt:lpstr>4) Water treatment plant</vt:lpstr>
      <vt:lpstr>5) Electrical equipment</vt:lpstr>
      <vt:lpstr>Examples: coal (thermal) power plant</vt:lpstr>
      <vt:lpstr>Examples: coal (thermal) power plant</vt:lpstr>
      <vt:lpstr>Examples: coal (thermal) power plant</vt:lpstr>
      <vt:lpstr>Examples: coal (thermal) power plant</vt:lpstr>
      <vt:lpstr>Examples: coal (thermal) power plant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water users’  association</dc:title>
  <dc:creator>Hira Channa</dc:creator>
  <cp:lastModifiedBy>Mondal, Alam (IFPRI-Dhaka Non-Staff Fellow)</cp:lastModifiedBy>
  <cp:revision>1036</cp:revision>
  <cp:lastPrinted>2015-12-01T22:28:27Z</cp:lastPrinted>
  <dcterms:created xsi:type="dcterms:W3CDTF">2014-01-17T05:08:51Z</dcterms:created>
  <dcterms:modified xsi:type="dcterms:W3CDTF">2020-05-26T07:33:23Z</dcterms:modified>
</cp:coreProperties>
</file>