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sldIdLst>
    <p:sldId id="292" r:id="rId2"/>
    <p:sldId id="293" r:id="rId3"/>
    <p:sldId id="326" r:id="rId4"/>
    <p:sldId id="295" r:id="rId5"/>
    <p:sldId id="329" r:id="rId6"/>
    <p:sldId id="330" r:id="rId7"/>
    <p:sldId id="331" r:id="rId8"/>
    <p:sldId id="320" r:id="rId9"/>
    <p:sldId id="321" r:id="rId10"/>
    <p:sldId id="317" r:id="rId11"/>
    <p:sldId id="298" r:id="rId12"/>
    <p:sldId id="299" r:id="rId13"/>
    <p:sldId id="300" r:id="rId14"/>
    <p:sldId id="305" r:id="rId15"/>
    <p:sldId id="301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  <a:srgbClr val="00FF00"/>
    <a:srgbClr val="CC66FF"/>
    <a:srgbClr val="00FFFF"/>
    <a:srgbClr val="0000FF"/>
    <a:srgbClr val="000000"/>
    <a:srgbClr val="00CC00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34" autoAdjust="0"/>
    <p:restoredTop sz="94504" autoAdjust="0"/>
  </p:normalViewPr>
  <p:slideViewPr>
    <p:cSldViewPr>
      <p:cViewPr varScale="1">
        <p:scale>
          <a:sx n="67" d="100"/>
          <a:sy n="67" d="100"/>
        </p:scale>
        <p:origin x="16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423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23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F224F1E5-634A-4840-8FEE-5D8FC17245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612C7E-1B81-47E4-9C40-2477D839C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B742C3-1C4A-4A9C-B20A-37C2B74CD2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6FC26-72DF-45F4-9955-8F8659CF98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C1FA8A-42FB-46CE-A1A7-47DE3D02B8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581F2-4E39-4337-A2C8-8BB6DB0F8A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32DDD2-7F06-46F1-9511-F6DCD922F0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7D7F87-5245-4BBC-A813-ED3C027F3B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6AF96-9437-4746-8123-5509EB2F87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34E684-1E6C-4B67-83B6-D99F016444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24E5BB-7E70-4F2C-AF9C-1E97BCC5BF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4131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4131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4131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4131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4132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13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3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3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0743583B-72C9-49FC-937B-013D81A041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485900"/>
            <a:ext cx="7772400" cy="1219200"/>
          </a:xfrm>
        </p:spPr>
        <p:txBody>
          <a:bodyPr/>
          <a:lstStyle/>
          <a:p>
            <a:pPr algn="ctr" eaLnBrk="1" hangingPunct="1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Lecture on</a:t>
            </a:r>
            <a:b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Optical Fiber Communication</a:t>
            </a:r>
            <a:endParaRPr lang="en-US" sz="3200" dirty="0" smtClean="0">
              <a:latin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05000" y="3429000"/>
            <a:ext cx="5943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Presented by:</a:t>
            </a:r>
          </a:p>
          <a:p>
            <a:pPr>
              <a:defRPr/>
            </a:pPr>
            <a:r>
              <a:rPr lang="en-US" sz="2800" b="1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Sanjida</a:t>
            </a:r>
            <a:r>
              <a:rPr lang="en-US" sz="2800" b="1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Alam</a:t>
            </a:r>
            <a:endParaRPr lang="en-US" sz="2800" b="1" dirty="0"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800" b="1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Lecturer, Dept. of Electrical and Electronic Engineering</a:t>
            </a:r>
          </a:p>
          <a:p>
            <a:pPr>
              <a:defRPr/>
            </a:pPr>
            <a:r>
              <a:rPr lang="en-US" sz="2800" b="1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Daffodil International University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3"/>
          <p:cNvSpPr txBox="1">
            <a:spLocks noChangeArrowheads="1"/>
          </p:cNvSpPr>
          <p:nvPr/>
        </p:nvSpPr>
        <p:spPr bwMode="auto">
          <a:xfrm>
            <a:off x="304800" y="2438400"/>
            <a:ext cx="2819400" cy="1196975"/>
          </a:xfrm>
          <a:prstGeom prst="rect">
            <a:avLst/>
          </a:prstGeom>
          <a:solidFill>
            <a:srgbClr val="99FFCC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Arial" charset="0"/>
              </a:rPr>
              <a:t>Typical structure of MM Graded index fiber</a:t>
            </a:r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685800" y="4876800"/>
            <a:ext cx="3429000" cy="15319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latin typeface="Arial" charset="0"/>
              </a:rPr>
              <a:t>Structure:</a:t>
            </a:r>
          </a:p>
          <a:p>
            <a:pPr>
              <a:spcBef>
                <a:spcPct val="5000"/>
              </a:spcBef>
            </a:pPr>
            <a:r>
              <a:rPr lang="en-US">
                <a:solidFill>
                  <a:srgbClr val="000000"/>
                </a:solidFill>
                <a:latin typeface="Arial" charset="0"/>
              </a:rPr>
              <a:t>Core diameter    : 30 ~ 100 </a:t>
            </a:r>
            <a:r>
              <a:rPr lang="en-US">
                <a:solidFill>
                  <a:srgbClr val="000000"/>
                </a:solidFill>
                <a:latin typeface="Arial" charset="0"/>
                <a:sym typeface="Symbol" pitchFamily="18" charset="2"/>
              </a:rPr>
              <a:t>m </a:t>
            </a:r>
          </a:p>
          <a:p>
            <a:pPr>
              <a:spcBef>
                <a:spcPct val="5000"/>
              </a:spcBef>
            </a:pPr>
            <a:r>
              <a:rPr lang="en-US">
                <a:solidFill>
                  <a:srgbClr val="000000"/>
                </a:solidFill>
                <a:latin typeface="Arial" charset="0"/>
                <a:sym typeface="Symbol" pitchFamily="18" charset="2"/>
              </a:rPr>
              <a:t>Cladding dia.      : 100 ~ 150 </a:t>
            </a:r>
          </a:p>
          <a:p>
            <a:pPr>
              <a:spcBef>
                <a:spcPct val="5000"/>
              </a:spcBef>
            </a:pPr>
            <a:r>
              <a:rPr lang="en-US">
                <a:solidFill>
                  <a:srgbClr val="000000"/>
                </a:solidFill>
                <a:latin typeface="Arial" charset="0"/>
                <a:sym typeface="Symbol" pitchFamily="18" charset="2"/>
              </a:rPr>
              <a:t>Buffer jacket dia.: 250 ~ 1000 </a:t>
            </a:r>
          </a:p>
          <a:p>
            <a:pPr>
              <a:spcBef>
                <a:spcPct val="5000"/>
              </a:spcBef>
            </a:pPr>
            <a:r>
              <a:rPr lang="en-US">
                <a:solidFill>
                  <a:srgbClr val="000000"/>
                </a:solidFill>
                <a:latin typeface="Arial" charset="0"/>
                <a:sym typeface="Symbol" pitchFamily="18" charset="2"/>
              </a:rPr>
              <a:t>NA                      : 0.2 ~ 0.3</a:t>
            </a:r>
          </a:p>
        </p:txBody>
      </p:sp>
      <p:sp>
        <p:nvSpPr>
          <p:cNvPr id="14341" name="Oval 7"/>
          <p:cNvSpPr>
            <a:spLocks noChangeAspect="1" noChangeArrowheads="1"/>
          </p:cNvSpPr>
          <p:nvPr/>
        </p:nvSpPr>
        <p:spPr bwMode="auto">
          <a:xfrm>
            <a:off x="3505200" y="1981200"/>
            <a:ext cx="2286000" cy="2286000"/>
          </a:xfrm>
          <a:prstGeom prst="ellipse">
            <a:avLst/>
          </a:prstGeom>
          <a:solidFill>
            <a:srgbClr val="FF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Oval 8"/>
          <p:cNvSpPr>
            <a:spLocks noChangeArrowheads="1"/>
          </p:cNvSpPr>
          <p:nvPr/>
        </p:nvSpPr>
        <p:spPr bwMode="auto">
          <a:xfrm>
            <a:off x="3962400" y="2438400"/>
            <a:ext cx="1371600" cy="1371600"/>
          </a:xfrm>
          <a:prstGeom prst="ellipse">
            <a:avLst/>
          </a:prstGeom>
          <a:solidFill>
            <a:schemeClr val="folHlink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Oval 9"/>
          <p:cNvSpPr>
            <a:spLocks noChangeAspect="1" noChangeArrowheads="1"/>
          </p:cNvSpPr>
          <p:nvPr/>
        </p:nvSpPr>
        <p:spPr bwMode="auto">
          <a:xfrm>
            <a:off x="4173538" y="2667000"/>
            <a:ext cx="941387" cy="941388"/>
          </a:xfrm>
          <a:prstGeom prst="ellipse">
            <a:avLst/>
          </a:prstGeom>
          <a:solidFill>
            <a:srgbClr val="66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Oval 10"/>
          <p:cNvSpPr>
            <a:spLocks noChangeArrowheads="1"/>
          </p:cNvSpPr>
          <p:nvPr/>
        </p:nvSpPr>
        <p:spPr bwMode="auto">
          <a:xfrm>
            <a:off x="4464050" y="2943225"/>
            <a:ext cx="365125" cy="3651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Line 11"/>
          <p:cNvSpPr>
            <a:spLocks noChangeShapeType="1"/>
          </p:cNvSpPr>
          <p:nvPr/>
        </p:nvSpPr>
        <p:spPr bwMode="auto">
          <a:xfrm>
            <a:off x="6248400" y="1981200"/>
            <a:ext cx="0" cy="2286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6" name="Line 12"/>
          <p:cNvSpPr>
            <a:spLocks noChangeShapeType="1"/>
          </p:cNvSpPr>
          <p:nvPr/>
        </p:nvSpPr>
        <p:spPr bwMode="auto">
          <a:xfrm>
            <a:off x="6248400" y="3124200"/>
            <a:ext cx="1143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7" name="Line 13"/>
          <p:cNvSpPr>
            <a:spLocks noChangeShapeType="1"/>
          </p:cNvSpPr>
          <p:nvPr/>
        </p:nvSpPr>
        <p:spPr bwMode="auto">
          <a:xfrm>
            <a:off x="4572000" y="26670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8" name="Line 14"/>
          <p:cNvSpPr>
            <a:spLocks noChangeShapeType="1"/>
          </p:cNvSpPr>
          <p:nvPr/>
        </p:nvSpPr>
        <p:spPr bwMode="auto">
          <a:xfrm>
            <a:off x="4572000" y="35814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9" name="Line 15"/>
          <p:cNvSpPr>
            <a:spLocks noChangeShapeType="1"/>
          </p:cNvSpPr>
          <p:nvPr/>
        </p:nvSpPr>
        <p:spPr bwMode="auto">
          <a:xfrm>
            <a:off x="4648200" y="3305175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0" name="Line 16"/>
          <p:cNvSpPr>
            <a:spLocks noChangeShapeType="1"/>
          </p:cNvSpPr>
          <p:nvPr/>
        </p:nvSpPr>
        <p:spPr bwMode="auto">
          <a:xfrm flipV="1">
            <a:off x="4572000" y="2943225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1" name="Text Box 19"/>
          <p:cNvSpPr txBox="1">
            <a:spLocks noChangeArrowheads="1"/>
          </p:cNvSpPr>
          <p:nvPr/>
        </p:nvSpPr>
        <p:spPr bwMode="auto">
          <a:xfrm>
            <a:off x="7467600" y="2819400"/>
            <a:ext cx="1752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Refractive index</a:t>
            </a:r>
          </a:p>
        </p:txBody>
      </p:sp>
      <p:sp>
        <p:nvSpPr>
          <p:cNvPr id="14352" name="Text Box 20"/>
          <p:cNvSpPr txBox="1">
            <a:spLocks noChangeArrowheads="1"/>
          </p:cNvSpPr>
          <p:nvPr/>
        </p:nvSpPr>
        <p:spPr bwMode="auto">
          <a:xfrm>
            <a:off x="6972300" y="3048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latin typeface="Arial" charset="0"/>
              </a:rPr>
              <a:t>n</a:t>
            </a:r>
            <a:r>
              <a:rPr lang="en-US" baseline="-25000">
                <a:latin typeface="Arial" charset="0"/>
              </a:rPr>
              <a:t>1</a:t>
            </a:r>
          </a:p>
        </p:txBody>
      </p:sp>
      <p:sp>
        <p:nvSpPr>
          <p:cNvPr id="14353" name="Text Box 21"/>
          <p:cNvSpPr txBox="1">
            <a:spLocks noChangeArrowheads="1"/>
          </p:cNvSpPr>
          <p:nvPr/>
        </p:nvSpPr>
        <p:spPr bwMode="auto">
          <a:xfrm>
            <a:off x="6477000" y="3276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latin typeface="Arial" charset="0"/>
              </a:rPr>
              <a:t>n</a:t>
            </a:r>
            <a:r>
              <a:rPr lang="en-US" baseline="-25000">
                <a:latin typeface="Arial" charset="0"/>
              </a:rPr>
              <a:t>2</a:t>
            </a:r>
          </a:p>
        </p:txBody>
      </p:sp>
      <p:sp>
        <p:nvSpPr>
          <p:cNvPr id="14354" name="Rectangle 26"/>
          <p:cNvSpPr>
            <a:spLocks noGrp="1" noChangeArrowheads="1"/>
          </p:cNvSpPr>
          <p:nvPr>
            <p:ph type="title"/>
          </p:nvPr>
        </p:nvSpPr>
        <p:spPr>
          <a:xfrm>
            <a:off x="375443" y="695325"/>
            <a:ext cx="8537575" cy="1203325"/>
          </a:xfrm>
          <a:noFill/>
        </p:spPr>
        <p:txBody>
          <a:bodyPr/>
          <a:lstStyle/>
          <a:p>
            <a:pPr algn="ctr" eaLnBrk="1" hangingPunct="1"/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Types </a:t>
            </a:r>
            <a:r>
              <a:rPr lang="en-US" sz="3200" dirty="0" smtClean="0"/>
              <a:t>of </a:t>
            </a:r>
            <a:r>
              <a:rPr lang="en-US" sz="3200" dirty="0" err="1" smtClean="0"/>
              <a:t>OF</a:t>
            </a:r>
            <a:r>
              <a:rPr lang="en-US" sz="3200" dirty="0" smtClean="0"/>
              <a:t> with specification and Performance </a:t>
            </a:r>
            <a:r>
              <a:rPr lang="en-US" sz="3200" dirty="0" err="1" smtClean="0"/>
              <a:t>Ch.of</a:t>
            </a:r>
            <a:r>
              <a:rPr lang="en-US" sz="3200" dirty="0" smtClean="0"/>
              <a:t> MM Graded index Fiber</a:t>
            </a:r>
            <a:br>
              <a:rPr lang="en-US" sz="3200" dirty="0" smtClean="0"/>
            </a:br>
            <a:endParaRPr lang="en-US" sz="3200" dirty="0" smtClean="0"/>
          </a:p>
        </p:txBody>
      </p:sp>
      <p:sp>
        <p:nvSpPr>
          <p:cNvPr id="14355" name="Text Box 27"/>
          <p:cNvSpPr txBox="1">
            <a:spLocks noChangeArrowheads="1"/>
          </p:cNvSpPr>
          <p:nvPr/>
        </p:nvSpPr>
        <p:spPr bwMode="auto">
          <a:xfrm>
            <a:off x="5486400" y="1600200"/>
            <a:ext cx="1808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Fiber diameter</a:t>
            </a:r>
          </a:p>
        </p:txBody>
      </p:sp>
      <p:sp>
        <p:nvSpPr>
          <p:cNvPr id="14356" name="AutoShape 28"/>
          <p:cNvSpPr>
            <a:spLocks noChangeArrowheads="1"/>
          </p:cNvSpPr>
          <p:nvPr/>
        </p:nvSpPr>
        <p:spPr bwMode="auto">
          <a:xfrm>
            <a:off x="7010400" y="2057400"/>
            <a:ext cx="1981200" cy="609600"/>
          </a:xfrm>
          <a:prstGeom prst="wedgeRectCallout">
            <a:avLst>
              <a:gd name="adj1" fmla="val -70431"/>
              <a:gd name="adj2" fmla="val 9687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Gradual change in refractive ind.</a:t>
            </a:r>
            <a:endParaRPr lang="en-US" i="1"/>
          </a:p>
        </p:txBody>
      </p:sp>
      <p:sp>
        <p:nvSpPr>
          <p:cNvPr id="14357" name="Freeform 33"/>
          <p:cNvSpPr>
            <a:spLocks/>
          </p:cNvSpPr>
          <p:nvPr/>
        </p:nvSpPr>
        <p:spPr bwMode="auto">
          <a:xfrm>
            <a:off x="6477000" y="2667000"/>
            <a:ext cx="457200" cy="914400"/>
          </a:xfrm>
          <a:custGeom>
            <a:avLst/>
            <a:gdLst>
              <a:gd name="T0" fmla="*/ 0 w 288"/>
              <a:gd name="T1" fmla="*/ 0 h 576"/>
              <a:gd name="T2" fmla="*/ 48 w 288"/>
              <a:gd name="T3" fmla="*/ 192 h 576"/>
              <a:gd name="T4" fmla="*/ 288 w 288"/>
              <a:gd name="T5" fmla="*/ 288 h 576"/>
              <a:gd name="T6" fmla="*/ 48 w 288"/>
              <a:gd name="T7" fmla="*/ 384 h 576"/>
              <a:gd name="T8" fmla="*/ 0 w 288"/>
              <a:gd name="T9" fmla="*/ 576 h 5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"/>
              <a:gd name="T16" fmla="*/ 0 h 576"/>
              <a:gd name="T17" fmla="*/ 288 w 288"/>
              <a:gd name="T18" fmla="*/ 576 h 5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" h="576">
                <a:moveTo>
                  <a:pt x="0" y="0"/>
                </a:moveTo>
                <a:cubicBezTo>
                  <a:pt x="0" y="72"/>
                  <a:pt x="0" y="144"/>
                  <a:pt x="48" y="192"/>
                </a:cubicBezTo>
                <a:cubicBezTo>
                  <a:pt x="96" y="240"/>
                  <a:pt x="288" y="256"/>
                  <a:pt x="288" y="288"/>
                </a:cubicBezTo>
                <a:cubicBezTo>
                  <a:pt x="288" y="320"/>
                  <a:pt x="96" y="336"/>
                  <a:pt x="48" y="384"/>
                </a:cubicBezTo>
                <a:cubicBezTo>
                  <a:pt x="0" y="432"/>
                  <a:pt x="8" y="544"/>
                  <a:pt x="0" y="57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971800"/>
            <a:ext cx="7772400" cy="685800"/>
          </a:xfrm>
        </p:spPr>
        <p:txBody>
          <a:bodyPr/>
          <a:lstStyle/>
          <a:p>
            <a:pPr algn="ctr" eaLnBrk="1" hangingPunct="1"/>
            <a:r>
              <a:rPr lang="en-US" smtClean="0"/>
              <a:t>How Fibers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General Principle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990600" y="2286000"/>
            <a:ext cx="7239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latin typeface="Arial" charset="0"/>
              </a:rPr>
              <a:t>The classical understanding of fiber optics                      comes from </a:t>
            </a:r>
            <a:r>
              <a:rPr lang="en-US" sz="2800">
                <a:solidFill>
                  <a:srgbClr val="0000FF"/>
                </a:solidFill>
                <a:latin typeface="Arial" charset="0"/>
              </a:rPr>
              <a:t>Snell’s Law</a:t>
            </a:r>
            <a:r>
              <a:rPr lang="en-US" sz="2800">
                <a:latin typeface="Arial" charset="0"/>
              </a:rPr>
              <a:t>!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143000" y="3581400"/>
            <a:ext cx="68580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5613" eaLnBrk="1" hangingPunct="1">
              <a:spcBef>
                <a:spcPct val="50000"/>
              </a:spcBef>
              <a:buFontTx/>
              <a:buChar char="•"/>
            </a:pPr>
            <a:r>
              <a:rPr lang="en-US" sz="2400">
                <a:latin typeface="Times New Roman" pitchFamily="18" charset="0"/>
              </a:rPr>
              <a:t>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Step index fibers:</a:t>
            </a:r>
            <a:r>
              <a:rPr lang="en-US" sz="2400">
                <a:latin typeface="Arial" charset="0"/>
              </a:rPr>
              <a:t> Total Internal Reflection</a:t>
            </a:r>
          </a:p>
          <a:p>
            <a:pPr defTabSz="455613" eaLnBrk="1" hangingPunct="1">
              <a:spcBef>
                <a:spcPct val="50000"/>
              </a:spcBef>
              <a:buFontTx/>
              <a:buChar char="•"/>
            </a:pPr>
            <a:r>
              <a:rPr lang="en-US" sz="2400">
                <a:latin typeface="Arial" charset="0"/>
              </a:rPr>
              <a:t>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GRIN fibers:</a:t>
            </a:r>
            <a:r>
              <a:rPr lang="en-US" sz="2400">
                <a:latin typeface="Arial" charset="0"/>
              </a:rPr>
              <a:t> layered changes in refractive index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980281" y="170703"/>
            <a:ext cx="7793037" cy="1462087"/>
          </a:xfrm>
        </p:spPr>
        <p:txBody>
          <a:bodyPr/>
          <a:lstStyle/>
          <a:p>
            <a:pPr eaLnBrk="1" hangingPunct="1"/>
            <a:r>
              <a:rPr lang="en-US" smtClean="0"/>
              <a:t>Total Internal Reflection</a:t>
            </a:r>
          </a:p>
        </p:txBody>
      </p:sp>
      <p:graphicFrame>
        <p:nvGraphicFramePr>
          <p:cNvPr id="1026" name="Object 3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26030151"/>
              </p:ext>
            </p:extLst>
          </p:nvPr>
        </p:nvGraphicFramePr>
        <p:xfrm>
          <a:off x="466725" y="4394598"/>
          <a:ext cx="3200400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3" imgW="1117440" imgH="228600" progId="Equation.3">
                  <p:embed/>
                </p:oleObj>
              </mc:Choice>
              <mc:Fallback>
                <p:oleObj name="Equation" r:id="rId3" imgW="1117440" imgH="22860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725" y="4394598"/>
                        <a:ext cx="3200400" cy="654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4879975" y="2819400"/>
            <a:ext cx="3800475" cy="4572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Rectangle 8"/>
          <p:cNvSpPr>
            <a:spLocks noChangeArrowheads="1"/>
          </p:cNvSpPr>
          <p:nvPr/>
        </p:nvSpPr>
        <p:spPr bwMode="auto">
          <a:xfrm>
            <a:off x="4876800" y="3276600"/>
            <a:ext cx="3800475" cy="1676400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Line 9"/>
          <p:cNvSpPr>
            <a:spLocks noChangeShapeType="1"/>
          </p:cNvSpPr>
          <p:nvPr/>
        </p:nvSpPr>
        <p:spPr bwMode="auto">
          <a:xfrm>
            <a:off x="6780213" y="2743200"/>
            <a:ext cx="0" cy="1295400"/>
          </a:xfrm>
          <a:prstGeom prst="line">
            <a:avLst/>
          </a:prstGeom>
          <a:noFill/>
          <a:ln w="12700" cap="rnd">
            <a:solidFill>
              <a:srgbClr val="00008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868988" y="3276600"/>
            <a:ext cx="1822450" cy="304800"/>
            <a:chOff x="1632" y="1440"/>
            <a:chExt cx="2208" cy="192"/>
          </a:xfrm>
        </p:grpSpPr>
        <p:sp>
          <p:nvSpPr>
            <p:cNvPr id="1055" name="Line 11"/>
            <p:cNvSpPr>
              <a:spLocks noChangeShapeType="1"/>
            </p:cNvSpPr>
            <p:nvPr/>
          </p:nvSpPr>
          <p:spPr bwMode="auto">
            <a:xfrm flipV="1">
              <a:off x="1632" y="1440"/>
              <a:ext cx="1104" cy="144"/>
            </a:xfrm>
            <a:prstGeom prst="line">
              <a:avLst/>
            </a:prstGeom>
            <a:noFill/>
            <a:ln w="2540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6" name="Line 12"/>
            <p:cNvSpPr>
              <a:spLocks noChangeShapeType="1"/>
            </p:cNvSpPr>
            <p:nvPr/>
          </p:nvSpPr>
          <p:spPr bwMode="auto">
            <a:xfrm>
              <a:off x="2736" y="1440"/>
              <a:ext cx="1104" cy="192"/>
            </a:xfrm>
            <a:prstGeom prst="line">
              <a:avLst/>
            </a:prstGeom>
            <a:noFill/>
            <a:ln w="25400">
              <a:solidFill>
                <a:srgbClr val="0066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7469" name="Text Box 13"/>
          <p:cNvSpPr txBox="1">
            <a:spLocks noChangeArrowheads="1"/>
          </p:cNvSpPr>
          <p:nvPr/>
        </p:nvSpPr>
        <p:spPr bwMode="auto">
          <a:xfrm>
            <a:off x="6019800" y="3810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dirty="0">
                <a:solidFill>
                  <a:srgbClr val="006600"/>
                </a:solidFill>
                <a:latin typeface="Times New Roman" pitchFamily="18" charset="0"/>
                <a:sym typeface="Symbol" pitchFamily="18" charset="2"/>
              </a:rPr>
              <a:t></a:t>
            </a:r>
            <a:r>
              <a:rPr lang="en-US" sz="2400" baseline="-25000" dirty="0" err="1">
                <a:solidFill>
                  <a:srgbClr val="006600"/>
                </a:solidFill>
                <a:latin typeface="Times New Roman" pitchFamily="18" charset="0"/>
                <a:sym typeface="Symbol" pitchFamily="18" charset="2"/>
              </a:rPr>
              <a:t>i</a:t>
            </a:r>
            <a:endParaRPr lang="en-US" sz="2400" baseline="-25000" dirty="0">
              <a:solidFill>
                <a:srgbClr val="006600"/>
              </a:solidFill>
              <a:latin typeface="Times New Roman" pitchFamily="18" charset="0"/>
            </a:endParaRPr>
          </a:p>
        </p:txBody>
      </p:sp>
      <p:sp>
        <p:nvSpPr>
          <p:cNvPr id="147470" name="AutoShape 14"/>
          <p:cNvSpPr>
            <a:spLocks noChangeArrowheads="1"/>
          </p:cNvSpPr>
          <p:nvPr/>
        </p:nvSpPr>
        <p:spPr bwMode="auto">
          <a:xfrm rot="-8670322">
            <a:off x="6056313" y="3570288"/>
            <a:ext cx="769937" cy="252412"/>
          </a:xfrm>
          <a:custGeom>
            <a:avLst/>
            <a:gdLst>
              <a:gd name="T0" fmla="*/ 384969 w 21600"/>
              <a:gd name="T1" fmla="*/ 0 h 21600"/>
              <a:gd name="T2" fmla="*/ 4028 w 21600"/>
              <a:gd name="T3" fmla="*/ 107930 h 21600"/>
              <a:gd name="T4" fmla="*/ 384969 w 21600"/>
              <a:gd name="T5" fmla="*/ 0 h 21600"/>
              <a:gd name="T6" fmla="*/ 765909 w 21600"/>
              <a:gd name="T7" fmla="*/ 107930 h 21600"/>
              <a:gd name="T8" fmla="*/ 0 60000 65536"/>
              <a:gd name="T9" fmla="*/ 0 60000 65536"/>
              <a:gd name="T10" fmla="*/ 0 60000 65536"/>
              <a:gd name="T11" fmla="*/ 0 60000 65536"/>
              <a:gd name="T12" fmla="*/ 93 w 21600"/>
              <a:gd name="T13" fmla="*/ 0 h 21600"/>
              <a:gd name="T14" fmla="*/ 21507 w 21600"/>
              <a:gd name="T15" fmla="*/ 122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13" y="9236"/>
                </a:moveTo>
                <a:cubicBezTo>
                  <a:pt x="889" y="3932"/>
                  <a:pt x="5439" y="-1"/>
                  <a:pt x="10800" y="0"/>
                </a:cubicBezTo>
                <a:cubicBezTo>
                  <a:pt x="16160" y="0"/>
                  <a:pt x="20710" y="3932"/>
                  <a:pt x="21486" y="9236"/>
                </a:cubicBezTo>
                <a:cubicBezTo>
                  <a:pt x="20710" y="3932"/>
                  <a:pt x="16160" y="-1"/>
                  <a:pt x="10799" y="0"/>
                </a:cubicBezTo>
                <a:cubicBezTo>
                  <a:pt x="5439" y="0"/>
                  <a:pt x="889" y="3932"/>
                  <a:pt x="113" y="9236"/>
                </a:cubicBezTo>
                <a:close/>
              </a:path>
            </a:pathLst>
          </a:custGeom>
          <a:solidFill>
            <a:schemeClr val="hlink"/>
          </a:solidFill>
          <a:ln w="25400">
            <a:solidFill>
              <a:srgbClr val="008000"/>
            </a:solidFill>
            <a:prstDash val="sysDot"/>
            <a:miter lim="800000"/>
            <a:headEnd/>
            <a:tailEnd/>
          </a:ln>
        </p:spPr>
        <p:txBody>
          <a:bodyPr rot="10800000" wrap="none" anchor="ctr"/>
          <a:lstStyle/>
          <a:p>
            <a:pPr algn="ctr" eaLnBrk="1" hangingPunct="1"/>
            <a:endParaRPr lang="en-US" sz="2400">
              <a:solidFill>
                <a:srgbClr val="9900FF"/>
              </a:solidFill>
              <a:latin typeface="Times New Roman" pitchFamily="18" charset="0"/>
            </a:endParaRPr>
          </a:p>
        </p:txBody>
      </p:sp>
      <p:sp>
        <p:nvSpPr>
          <p:cNvPr id="1036" name="Line 15"/>
          <p:cNvSpPr>
            <a:spLocks noChangeShapeType="1"/>
          </p:cNvSpPr>
          <p:nvPr/>
        </p:nvSpPr>
        <p:spPr bwMode="auto">
          <a:xfrm flipV="1">
            <a:off x="6781800" y="2971800"/>
            <a:ext cx="3810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37" name="Text Box 16"/>
          <p:cNvSpPr txBox="1">
            <a:spLocks noChangeArrowheads="1"/>
          </p:cNvSpPr>
          <p:nvPr/>
        </p:nvSpPr>
        <p:spPr bwMode="auto">
          <a:xfrm>
            <a:off x="7086600" y="2819400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Times New Roman" pitchFamily="18" charset="0"/>
              </a:rPr>
              <a:t>Exit rays</a:t>
            </a:r>
          </a:p>
        </p:txBody>
      </p:sp>
      <p:sp>
        <p:nvSpPr>
          <p:cNvPr id="1038" name="Text Box 17"/>
          <p:cNvSpPr txBox="1">
            <a:spLocks noChangeArrowheads="1"/>
          </p:cNvSpPr>
          <p:nvPr/>
        </p:nvSpPr>
        <p:spPr bwMode="auto">
          <a:xfrm>
            <a:off x="5140325" y="2819399"/>
            <a:ext cx="1828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low index, </a:t>
            </a:r>
            <a:r>
              <a:rPr lang="en-US" sz="2000" i="1" dirty="0">
                <a:solidFill>
                  <a:schemeClr val="bg1"/>
                </a:solidFill>
                <a:latin typeface="Times New Roman" pitchFamily="18" charset="0"/>
              </a:rPr>
              <a:t>n</a:t>
            </a:r>
            <a:r>
              <a:rPr lang="en-US" sz="2000" baseline="-25000" dirty="0">
                <a:solidFill>
                  <a:schemeClr val="bg1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039" name="Text Box 18"/>
          <p:cNvSpPr txBox="1">
            <a:spLocks noChangeArrowheads="1"/>
          </p:cNvSpPr>
          <p:nvPr/>
        </p:nvSpPr>
        <p:spPr bwMode="auto">
          <a:xfrm>
            <a:off x="4724400" y="3505200"/>
            <a:ext cx="1447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high index,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i="1" dirty="0">
                <a:latin typeface="Times New Roman" pitchFamily="18" charset="0"/>
              </a:rPr>
              <a:t>n</a:t>
            </a:r>
            <a:r>
              <a:rPr lang="en-US" sz="2000" baseline="-25000" dirty="0">
                <a:latin typeface="Times New Roman" pitchFamily="18" charset="0"/>
              </a:rPr>
              <a:t>1</a:t>
            </a:r>
          </a:p>
        </p:txBody>
      </p:sp>
      <p:sp>
        <p:nvSpPr>
          <p:cNvPr id="1040" name="Line 19"/>
          <p:cNvSpPr>
            <a:spLocks noChangeShapeType="1"/>
          </p:cNvSpPr>
          <p:nvPr/>
        </p:nvSpPr>
        <p:spPr bwMode="auto">
          <a:xfrm>
            <a:off x="6781800" y="3276600"/>
            <a:ext cx="9906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41" name="Line 20"/>
          <p:cNvSpPr>
            <a:spLocks noChangeShapeType="1"/>
          </p:cNvSpPr>
          <p:nvPr/>
        </p:nvSpPr>
        <p:spPr bwMode="auto">
          <a:xfrm flipV="1">
            <a:off x="6096000" y="3276600"/>
            <a:ext cx="68580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7477" name="AutoShape 21"/>
          <p:cNvSpPr>
            <a:spLocks noChangeArrowheads="1"/>
          </p:cNvSpPr>
          <p:nvPr/>
        </p:nvSpPr>
        <p:spPr bwMode="auto">
          <a:xfrm rot="-8670322">
            <a:off x="6329363" y="3478213"/>
            <a:ext cx="595312" cy="252412"/>
          </a:xfrm>
          <a:custGeom>
            <a:avLst/>
            <a:gdLst>
              <a:gd name="T0" fmla="*/ 297656 w 21600"/>
              <a:gd name="T1" fmla="*/ 0 h 21600"/>
              <a:gd name="T2" fmla="*/ 80009 w 21600"/>
              <a:gd name="T3" fmla="*/ 40094 h 21600"/>
              <a:gd name="T4" fmla="*/ 297656 w 21600"/>
              <a:gd name="T5" fmla="*/ 0 h 21600"/>
              <a:gd name="T6" fmla="*/ 515303 w 21600"/>
              <a:gd name="T7" fmla="*/ 40094 h 21600"/>
              <a:gd name="T8" fmla="*/ 0 60000 65536"/>
              <a:gd name="T9" fmla="*/ 0 60000 65536"/>
              <a:gd name="T10" fmla="*/ 0 60000 65536"/>
              <a:gd name="T11" fmla="*/ 0 60000 65536"/>
              <a:gd name="T12" fmla="*/ 1483 w 21600"/>
              <a:gd name="T13" fmla="*/ 0 h 21600"/>
              <a:gd name="T14" fmla="*/ 20117 w 21600"/>
              <a:gd name="T15" fmla="*/ 5338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903" y="3431"/>
                </a:moveTo>
                <a:cubicBezTo>
                  <a:pt x="4946" y="1242"/>
                  <a:pt x="7806" y="-1"/>
                  <a:pt x="10800" y="0"/>
                </a:cubicBezTo>
                <a:cubicBezTo>
                  <a:pt x="13793" y="0"/>
                  <a:pt x="16653" y="1242"/>
                  <a:pt x="18696" y="3431"/>
                </a:cubicBezTo>
                <a:cubicBezTo>
                  <a:pt x="16653" y="1242"/>
                  <a:pt x="13793" y="-1"/>
                  <a:pt x="10799" y="0"/>
                </a:cubicBezTo>
                <a:cubicBezTo>
                  <a:pt x="7806" y="0"/>
                  <a:pt x="4946" y="1242"/>
                  <a:pt x="2903" y="3431"/>
                </a:cubicBezTo>
                <a:close/>
              </a:path>
            </a:pathLst>
          </a:custGeom>
          <a:solidFill>
            <a:schemeClr val="hlink"/>
          </a:solidFill>
          <a:ln w="25400">
            <a:solidFill>
              <a:srgbClr val="008000"/>
            </a:solidFill>
            <a:prstDash val="sysDot"/>
            <a:miter lim="800000"/>
            <a:headEnd/>
            <a:tailEnd/>
          </a:ln>
        </p:spPr>
        <p:txBody>
          <a:bodyPr rot="10800000" wrap="none" anchor="ctr"/>
          <a:lstStyle/>
          <a:p>
            <a:pPr algn="ctr" eaLnBrk="1" hangingPunct="1"/>
            <a:endParaRPr lang="en-US" sz="2400">
              <a:solidFill>
                <a:srgbClr val="9900FF"/>
              </a:solidFill>
              <a:latin typeface="Times New Roman" pitchFamily="18" charset="0"/>
            </a:endParaRPr>
          </a:p>
        </p:txBody>
      </p:sp>
      <p:sp>
        <p:nvSpPr>
          <p:cNvPr id="1043" name="Line 22"/>
          <p:cNvSpPr>
            <a:spLocks noChangeShapeType="1"/>
          </p:cNvSpPr>
          <p:nvPr/>
        </p:nvSpPr>
        <p:spPr bwMode="auto">
          <a:xfrm flipV="1">
            <a:off x="6400800" y="3276600"/>
            <a:ext cx="3810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4" name="Line 23"/>
          <p:cNvSpPr>
            <a:spLocks noChangeShapeType="1"/>
          </p:cNvSpPr>
          <p:nvPr/>
        </p:nvSpPr>
        <p:spPr bwMode="auto">
          <a:xfrm flipH="1" flipV="1">
            <a:off x="6477000" y="36576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7480" name="Text Box 24"/>
          <p:cNvSpPr txBox="1">
            <a:spLocks noChangeArrowheads="1"/>
          </p:cNvSpPr>
          <p:nvPr/>
        </p:nvSpPr>
        <p:spPr bwMode="auto">
          <a:xfrm>
            <a:off x="6934200" y="4495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</a:t>
            </a:r>
            <a:r>
              <a:rPr lang="en-US" sz="2400" baseline="-2500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c</a:t>
            </a:r>
            <a:endParaRPr lang="en-US" sz="2400" baseline="-2500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147481" name="AutoShape 25"/>
          <p:cNvSpPr>
            <a:spLocks noChangeArrowheads="1"/>
          </p:cNvSpPr>
          <p:nvPr/>
        </p:nvSpPr>
        <p:spPr bwMode="auto">
          <a:xfrm rot="-8670322">
            <a:off x="6596063" y="3443288"/>
            <a:ext cx="328612" cy="161925"/>
          </a:xfrm>
          <a:custGeom>
            <a:avLst/>
            <a:gdLst>
              <a:gd name="T0" fmla="*/ 164306 w 21600"/>
              <a:gd name="T1" fmla="*/ 0 h 21600"/>
              <a:gd name="T2" fmla="*/ 119350 w 21600"/>
              <a:gd name="T3" fmla="*/ 6874 h 21600"/>
              <a:gd name="T4" fmla="*/ 164306 w 21600"/>
              <a:gd name="T5" fmla="*/ 7272 h 21600"/>
              <a:gd name="T6" fmla="*/ 209262 w 21600"/>
              <a:gd name="T7" fmla="*/ 6874 h 21600"/>
              <a:gd name="T8" fmla="*/ 0 60000 65536"/>
              <a:gd name="T9" fmla="*/ 0 60000 65536"/>
              <a:gd name="T10" fmla="*/ 0 60000 65536"/>
              <a:gd name="T11" fmla="*/ 0 60000 65536"/>
              <a:gd name="T12" fmla="*/ 5984 w 21600"/>
              <a:gd name="T13" fmla="*/ 0 h 21600"/>
              <a:gd name="T14" fmla="*/ 15616 w 21600"/>
              <a:gd name="T15" fmla="*/ 200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7984" y="1381"/>
                </a:moveTo>
                <a:cubicBezTo>
                  <a:pt x="8897" y="1108"/>
                  <a:pt x="9846" y="969"/>
                  <a:pt x="10800" y="970"/>
                </a:cubicBezTo>
                <a:cubicBezTo>
                  <a:pt x="11753" y="970"/>
                  <a:pt x="12702" y="1108"/>
                  <a:pt x="13615" y="1381"/>
                </a:cubicBezTo>
                <a:lnTo>
                  <a:pt x="13893" y="452"/>
                </a:lnTo>
                <a:cubicBezTo>
                  <a:pt x="12889" y="152"/>
                  <a:pt x="11847" y="-1"/>
                  <a:pt x="10799" y="0"/>
                </a:cubicBezTo>
                <a:cubicBezTo>
                  <a:pt x="9752" y="0"/>
                  <a:pt x="8710" y="152"/>
                  <a:pt x="7706" y="452"/>
                </a:cubicBezTo>
                <a:close/>
              </a:path>
            </a:pathLst>
          </a:custGeom>
          <a:solidFill>
            <a:schemeClr val="hlink"/>
          </a:solidFill>
          <a:ln w="25400">
            <a:solidFill>
              <a:srgbClr val="008000"/>
            </a:solidFill>
            <a:prstDash val="sysDot"/>
            <a:miter lim="800000"/>
            <a:headEnd/>
            <a:tailEnd/>
          </a:ln>
        </p:spPr>
        <p:txBody>
          <a:bodyPr rot="10800000" wrap="none" anchor="ctr"/>
          <a:lstStyle/>
          <a:p>
            <a:pPr algn="ctr" eaLnBrk="1" hangingPunct="1"/>
            <a:endParaRPr lang="en-US" sz="2400">
              <a:solidFill>
                <a:srgbClr val="9900FF"/>
              </a:solidFill>
              <a:latin typeface="Times New Roman" pitchFamily="18" charset="0"/>
            </a:endParaRPr>
          </a:p>
        </p:txBody>
      </p:sp>
      <p:sp>
        <p:nvSpPr>
          <p:cNvPr id="1047" name="Line 26"/>
          <p:cNvSpPr>
            <a:spLocks noChangeShapeType="1"/>
          </p:cNvSpPr>
          <p:nvPr/>
        </p:nvSpPr>
        <p:spPr bwMode="auto">
          <a:xfrm flipH="1" flipV="1">
            <a:off x="6705600" y="36576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7483" name="Text Box 27"/>
          <p:cNvSpPr txBox="1">
            <a:spLocks noChangeArrowheads="1"/>
          </p:cNvSpPr>
          <p:nvPr/>
        </p:nvSpPr>
        <p:spPr bwMode="auto">
          <a:xfrm>
            <a:off x="7086600" y="39624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rgbClr val="006600"/>
                </a:solidFill>
                <a:latin typeface="Times New Roman" pitchFamily="18" charset="0"/>
                <a:sym typeface="Symbol" pitchFamily="18" charset="2"/>
              </a:rPr>
              <a:t></a:t>
            </a:r>
            <a:r>
              <a:rPr lang="en-US" sz="2400" baseline="-25000">
                <a:solidFill>
                  <a:srgbClr val="006600"/>
                </a:solidFill>
                <a:latin typeface="Times New Roman" pitchFamily="18" charset="0"/>
                <a:sym typeface="Symbol" pitchFamily="18" charset="2"/>
              </a:rPr>
              <a:t>i</a:t>
            </a:r>
            <a:endParaRPr lang="en-US" sz="2400" baseline="-25000">
              <a:solidFill>
                <a:srgbClr val="006600"/>
              </a:solidFill>
              <a:latin typeface="Times New Roman" pitchFamily="18" charset="0"/>
            </a:endParaRPr>
          </a:p>
        </p:txBody>
      </p:sp>
      <p:sp>
        <p:nvSpPr>
          <p:cNvPr id="1049" name="Text Box 28"/>
          <p:cNvSpPr txBox="1">
            <a:spLocks noChangeArrowheads="1"/>
          </p:cNvSpPr>
          <p:nvPr/>
        </p:nvSpPr>
        <p:spPr bwMode="auto">
          <a:xfrm>
            <a:off x="4953000" y="4343400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Incident rays</a:t>
            </a:r>
          </a:p>
        </p:txBody>
      </p:sp>
      <p:sp>
        <p:nvSpPr>
          <p:cNvPr id="1050" name="Line 29"/>
          <p:cNvSpPr>
            <a:spLocks noChangeShapeType="1"/>
          </p:cNvSpPr>
          <p:nvPr/>
        </p:nvSpPr>
        <p:spPr bwMode="auto">
          <a:xfrm>
            <a:off x="6781800" y="3048000"/>
            <a:ext cx="152400" cy="0"/>
          </a:xfrm>
          <a:prstGeom prst="line">
            <a:avLst/>
          </a:prstGeom>
          <a:noFill/>
          <a:ln w="9525">
            <a:solidFill>
              <a:srgbClr val="FF33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1" name="Line 30"/>
          <p:cNvSpPr>
            <a:spLocks noChangeShapeType="1"/>
          </p:cNvSpPr>
          <p:nvPr/>
        </p:nvSpPr>
        <p:spPr bwMode="auto">
          <a:xfrm>
            <a:off x="6934200" y="3048000"/>
            <a:ext cx="0" cy="228600"/>
          </a:xfrm>
          <a:prstGeom prst="line">
            <a:avLst/>
          </a:prstGeom>
          <a:noFill/>
          <a:ln w="9525">
            <a:solidFill>
              <a:srgbClr val="FF33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7487" name="Text Box 31"/>
          <p:cNvSpPr txBox="1">
            <a:spLocks noChangeArrowheads="1"/>
          </p:cNvSpPr>
          <p:nvPr/>
        </p:nvSpPr>
        <p:spPr bwMode="auto">
          <a:xfrm>
            <a:off x="6705600" y="2209800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000">
                <a:solidFill>
                  <a:schemeClr val="hlink"/>
                </a:solidFill>
                <a:sym typeface="Symbol" pitchFamily="18" charset="2"/>
              </a:rPr>
              <a:t></a:t>
            </a:r>
            <a:r>
              <a:rPr lang="en-US" sz="2000" baseline="-25000">
                <a:solidFill>
                  <a:schemeClr val="hlink"/>
                </a:solidFill>
                <a:sym typeface="Symbol" pitchFamily="18" charset="2"/>
              </a:rPr>
              <a:t>t</a:t>
            </a:r>
            <a:r>
              <a:rPr lang="en-US" sz="2000">
                <a:solidFill>
                  <a:schemeClr val="hlink"/>
                </a:solidFill>
                <a:sym typeface="Symbol" pitchFamily="18" charset="2"/>
              </a:rPr>
              <a:t> = </a:t>
            </a:r>
            <a:r>
              <a:rPr lang="en-US" sz="200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90</a:t>
            </a:r>
            <a:r>
              <a:rPr lang="en-US" sz="2000" baseline="3000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0</a:t>
            </a:r>
          </a:p>
        </p:txBody>
      </p:sp>
      <p:sp>
        <p:nvSpPr>
          <p:cNvPr id="1053" name="Line 32"/>
          <p:cNvSpPr>
            <a:spLocks noChangeShapeType="1"/>
          </p:cNvSpPr>
          <p:nvPr/>
        </p:nvSpPr>
        <p:spPr bwMode="auto">
          <a:xfrm flipV="1">
            <a:off x="6934200" y="25908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027" name="Object 35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44392724"/>
              </p:ext>
            </p:extLst>
          </p:nvPr>
        </p:nvGraphicFramePr>
        <p:xfrm>
          <a:off x="472923" y="5063332"/>
          <a:ext cx="2514600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5" imgW="799920" imgH="228600" progId="Equation.3">
                  <p:embed/>
                </p:oleObj>
              </mc:Choice>
              <mc:Fallback>
                <p:oleObj name="Equation" r:id="rId5" imgW="799920" imgH="228600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923" y="5063332"/>
                        <a:ext cx="2514600" cy="719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4910085"/>
              </p:ext>
            </p:extLst>
          </p:nvPr>
        </p:nvGraphicFramePr>
        <p:xfrm>
          <a:off x="608013" y="5727700"/>
          <a:ext cx="1828800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7" imgW="698400" imgH="431640" progId="Equation.3">
                  <p:embed/>
                </p:oleObj>
              </mc:Choice>
              <mc:Fallback>
                <p:oleObj name="Equation" r:id="rId7" imgW="698400" imgH="431640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013" y="5727700"/>
                        <a:ext cx="1828800" cy="1130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4" name="Rectangle 38"/>
          <p:cNvSpPr>
            <a:spLocks noChangeArrowheads="1"/>
          </p:cNvSpPr>
          <p:nvPr/>
        </p:nvSpPr>
        <p:spPr bwMode="auto">
          <a:xfrm>
            <a:off x="50800" y="3913337"/>
            <a:ext cx="406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  <a:latin typeface="Arial" charset="0"/>
              </a:rPr>
              <a:t>According to Snell’s Law</a:t>
            </a:r>
          </a:p>
        </p:txBody>
      </p:sp>
      <p:sp>
        <p:nvSpPr>
          <p:cNvPr id="3" name="Rectangle 2"/>
          <p:cNvSpPr/>
          <p:nvPr/>
        </p:nvSpPr>
        <p:spPr>
          <a:xfrm>
            <a:off x="61195" y="2023408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a ray is incident on the interface between two dielectrics of different refractive indices (e.g. glass-air), </a:t>
            </a:r>
            <a:r>
              <a:rPr lang="en-US" sz="2400" dirty="0">
                <a:solidFill>
                  <a:srgbClr val="3333C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reflection and refraction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occur.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69" grpId="0" autoUpdateAnimBg="0"/>
      <p:bldP spid="147470" grpId="0" animBg="1" autoUpdateAnimBg="0"/>
      <p:bldP spid="147477" grpId="0" animBg="1" autoUpdateAnimBg="0"/>
      <p:bldP spid="147480" grpId="0" autoUpdateAnimBg="0"/>
      <p:bldP spid="147481" grpId="0" animBg="1" autoUpdateAnimBg="0"/>
      <p:bldP spid="147483" grpId="0" autoUpdateAnimBg="0"/>
      <p:bldP spid="147487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914400" y="2438400"/>
            <a:ext cx="7315200" cy="4572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914400" y="2895600"/>
            <a:ext cx="7315200" cy="1676400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Rectangle 4"/>
          <p:cNvSpPr>
            <a:spLocks noGrp="1" noChangeArrowheads="1"/>
          </p:cNvSpPr>
          <p:nvPr>
            <p:ph type="title"/>
          </p:nvPr>
        </p:nvSpPr>
        <p:spPr>
          <a:xfrm>
            <a:off x="1143000" y="457200"/>
            <a:ext cx="7793038" cy="1004888"/>
          </a:xfrm>
        </p:spPr>
        <p:txBody>
          <a:bodyPr/>
          <a:lstStyle/>
          <a:p>
            <a:pPr eaLnBrk="1" hangingPunct="1"/>
            <a:r>
              <a:rPr lang="en-US" smtClean="0"/>
              <a:t>Step Index Fiber</a:t>
            </a:r>
          </a:p>
        </p:txBody>
      </p:sp>
      <p:sp>
        <p:nvSpPr>
          <p:cNvPr id="2054" name="Line 5"/>
          <p:cNvSpPr>
            <a:spLocks noChangeShapeType="1"/>
          </p:cNvSpPr>
          <p:nvPr/>
        </p:nvSpPr>
        <p:spPr bwMode="auto">
          <a:xfrm>
            <a:off x="4572000" y="2362200"/>
            <a:ext cx="0" cy="1752600"/>
          </a:xfrm>
          <a:prstGeom prst="line">
            <a:avLst/>
          </a:prstGeom>
          <a:noFill/>
          <a:ln w="12700" cap="rnd">
            <a:solidFill>
              <a:srgbClr val="00008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962400" y="1981200"/>
            <a:ext cx="1371600" cy="2057400"/>
            <a:chOff x="2352" y="864"/>
            <a:chExt cx="864" cy="1296"/>
          </a:xfrm>
        </p:grpSpPr>
        <p:sp>
          <p:nvSpPr>
            <p:cNvPr id="2084" name="Line 7"/>
            <p:cNvSpPr>
              <a:spLocks noChangeShapeType="1"/>
            </p:cNvSpPr>
            <p:nvPr/>
          </p:nvSpPr>
          <p:spPr bwMode="auto">
            <a:xfrm flipV="1">
              <a:off x="2352" y="1440"/>
              <a:ext cx="384" cy="72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5" name="Line 8"/>
            <p:cNvSpPr>
              <a:spLocks noChangeShapeType="1"/>
            </p:cNvSpPr>
            <p:nvPr/>
          </p:nvSpPr>
          <p:spPr bwMode="auto">
            <a:xfrm flipV="1">
              <a:off x="2736" y="864"/>
              <a:ext cx="480" cy="57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200400" y="2590800"/>
            <a:ext cx="3200400" cy="1219200"/>
            <a:chOff x="1872" y="1248"/>
            <a:chExt cx="2016" cy="768"/>
          </a:xfrm>
        </p:grpSpPr>
        <p:sp>
          <p:nvSpPr>
            <p:cNvPr id="2082" name="Line 10"/>
            <p:cNvSpPr>
              <a:spLocks noChangeShapeType="1"/>
            </p:cNvSpPr>
            <p:nvPr/>
          </p:nvSpPr>
          <p:spPr bwMode="auto">
            <a:xfrm flipV="1">
              <a:off x="1872" y="1440"/>
              <a:ext cx="864" cy="576"/>
            </a:xfrm>
            <a:prstGeom prst="line">
              <a:avLst/>
            </a:prstGeom>
            <a:noFill/>
            <a:ln w="25400">
              <a:solidFill>
                <a:srgbClr val="99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3" name="Line 11"/>
            <p:cNvSpPr>
              <a:spLocks noChangeShapeType="1"/>
            </p:cNvSpPr>
            <p:nvPr/>
          </p:nvSpPr>
          <p:spPr bwMode="auto">
            <a:xfrm flipV="1">
              <a:off x="2736" y="1248"/>
              <a:ext cx="1152" cy="192"/>
            </a:xfrm>
            <a:prstGeom prst="line">
              <a:avLst/>
            </a:prstGeom>
            <a:noFill/>
            <a:ln w="25400">
              <a:solidFill>
                <a:srgbClr val="99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2819400" y="2895600"/>
            <a:ext cx="3505200" cy="304800"/>
            <a:chOff x="1632" y="1440"/>
            <a:chExt cx="2208" cy="192"/>
          </a:xfrm>
        </p:grpSpPr>
        <p:sp>
          <p:nvSpPr>
            <p:cNvPr id="2080" name="Line 13"/>
            <p:cNvSpPr>
              <a:spLocks noChangeShapeType="1"/>
            </p:cNvSpPr>
            <p:nvPr/>
          </p:nvSpPr>
          <p:spPr bwMode="auto">
            <a:xfrm flipV="1">
              <a:off x="1632" y="1440"/>
              <a:ext cx="1104" cy="144"/>
            </a:xfrm>
            <a:prstGeom prst="line">
              <a:avLst/>
            </a:prstGeom>
            <a:noFill/>
            <a:ln w="2540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1" name="Line 14"/>
            <p:cNvSpPr>
              <a:spLocks noChangeShapeType="1"/>
            </p:cNvSpPr>
            <p:nvPr/>
          </p:nvSpPr>
          <p:spPr bwMode="auto">
            <a:xfrm>
              <a:off x="2736" y="1440"/>
              <a:ext cx="1104" cy="192"/>
            </a:xfrm>
            <a:prstGeom prst="line">
              <a:avLst/>
            </a:prstGeom>
            <a:noFill/>
            <a:ln w="25400">
              <a:solidFill>
                <a:srgbClr val="0066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8" name="Rectangle 15"/>
          <p:cNvSpPr>
            <a:spLocks noChangeArrowheads="1"/>
          </p:cNvSpPr>
          <p:nvPr/>
        </p:nvSpPr>
        <p:spPr bwMode="auto">
          <a:xfrm>
            <a:off x="403860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59" name="Rectangle 17"/>
          <p:cNvSpPr>
            <a:spLocks noChangeArrowheads="1"/>
          </p:cNvSpPr>
          <p:nvPr/>
        </p:nvSpPr>
        <p:spPr bwMode="auto">
          <a:xfrm>
            <a:off x="2327275" y="23622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2400" i="1">
                <a:solidFill>
                  <a:schemeClr val="bg1"/>
                </a:solidFill>
                <a:latin typeface="Times New Roman" pitchFamily="18" charset="0"/>
              </a:rPr>
              <a:t>n</a:t>
            </a:r>
            <a:r>
              <a:rPr lang="en-US" sz="2400" i="1" baseline="-25000">
                <a:solidFill>
                  <a:schemeClr val="bg1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060" name="Rectangle 18"/>
          <p:cNvSpPr>
            <a:spLocks noChangeArrowheads="1"/>
          </p:cNvSpPr>
          <p:nvPr/>
        </p:nvSpPr>
        <p:spPr bwMode="auto">
          <a:xfrm>
            <a:off x="2327275" y="28956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2400" i="1">
                <a:latin typeface="Times New Roman" pitchFamily="18" charset="0"/>
              </a:rPr>
              <a:t>n</a:t>
            </a:r>
            <a:r>
              <a:rPr lang="en-US" sz="2400" i="1" baseline="-25000">
                <a:latin typeface="Times New Roman" pitchFamily="18" charset="0"/>
              </a:rPr>
              <a:t>1</a:t>
            </a:r>
          </a:p>
        </p:txBody>
      </p:sp>
      <p:sp>
        <p:nvSpPr>
          <p:cNvPr id="153619" name="Text Box 19"/>
          <p:cNvSpPr txBox="1">
            <a:spLocks noChangeArrowheads="1"/>
          </p:cNvSpPr>
          <p:nvPr/>
        </p:nvSpPr>
        <p:spPr bwMode="auto">
          <a:xfrm>
            <a:off x="4038600" y="386715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</a:t>
            </a:r>
            <a:r>
              <a:rPr lang="en-US" sz="2400" baseline="-2500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i</a:t>
            </a:r>
            <a:endParaRPr lang="en-US" sz="2400" baseline="-250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53620" name="Text Box 20"/>
          <p:cNvSpPr txBox="1">
            <a:spLocks noChangeArrowheads="1"/>
          </p:cNvSpPr>
          <p:nvPr/>
        </p:nvSpPr>
        <p:spPr bwMode="auto">
          <a:xfrm>
            <a:off x="3429000" y="3505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rgbClr val="9900FF"/>
                </a:solidFill>
                <a:latin typeface="Times New Roman" pitchFamily="18" charset="0"/>
                <a:sym typeface="Symbol" pitchFamily="18" charset="2"/>
              </a:rPr>
              <a:t></a:t>
            </a:r>
            <a:r>
              <a:rPr lang="en-US" sz="2400" baseline="-25000">
                <a:solidFill>
                  <a:srgbClr val="9900FF"/>
                </a:solidFill>
                <a:latin typeface="Times New Roman" pitchFamily="18" charset="0"/>
                <a:sym typeface="Symbol" pitchFamily="18" charset="2"/>
              </a:rPr>
              <a:t>i</a:t>
            </a:r>
            <a:endParaRPr lang="en-US" sz="2400" baseline="-25000">
              <a:solidFill>
                <a:srgbClr val="9900FF"/>
              </a:solidFill>
              <a:latin typeface="Times New Roman" pitchFamily="18" charset="0"/>
            </a:endParaRPr>
          </a:p>
        </p:txBody>
      </p:sp>
      <p:sp>
        <p:nvSpPr>
          <p:cNvPr id="153621" name="Text Box 21"/>
          <p:cNvSpPr txBox="1">
            <a:spLocks noChangeArrowheads="1"/>
          </p:cNvSpPr>
          <p:nvPr/>
        </p:nvSpPr>
        <p:spPr bwMode="auto">
          <a:xfrm>
            <a:off x="2657475" y="30194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rgbClr val="006600"/>
                </a:solidFill>
                <a:latin typeface="Times New Roman" pitchFamily="18" charset="0"/>
                <a:sym typeface="Symbol" pitchFamily="18" charset="2"/>
              </a:rPr>
              <a:t></a:t>
            </a:r>
            <a:r>
              <a:rPr lang="en-US" sz="2400" baseline="-25000">
                <a:solidFill>
                  <a:srgbClr val="006600"/>
                </a:solidFill>
                <a:latin typeface="Times New Roman" pitchFamily="18" charset="0"/>
                <a:sym typeface="Symbol" pitchFamily="18" charset="2"/>
              </a:rPr>
              <a:t>i</a:t>
            </a:r>
            <a:endParaRPr lang="en-US" sz="2400" baseline="-25000">
              <a:solidFill>
                <a:srgbClr val="006600"/>
              </a:solidFill>
              <a:latin typeface="Times New Roman" pitchFamily="18" charset="0"/>
            </a:endParaRPr>
          </a:p>
        </p:txBody>
      </p:sp>
      <p:sp>
        <p:nvSpPr>
          <p:cNvPr id="2064" name="Rectangle 22"/>
          <p:cNvSpPr>
            <a:spLocks noChangeArrowheads="1"/>
          </p:cNvSpPr>
          <p:nvPr/>
        </p:nvSpPr>
        <p:spPr bwMode="auto">
          <a:xfrm>
            <a:off x="609600" y="6096000"/>
            <a:ext cx="533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</a:t>
            </a:r>
            <a:r>
              <a:rPr lang="en-US" sz="2400" baseline="-250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i  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 </a:t>
            </a:r>
            <a:r>
              <a:rPr lang="en-US" sz="2400" baseline="-250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c 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for total internal reflection</a:t>
            </a:r>
          </a:p>
        </p:txBody>
      </p:sp>
      <p:sp>
        <p:nvSpPr>
          <p:cNvPr id="2065" name="Text Box 23"/>
          <p:cNvSpPr txBox="1">
            <a:spLocks noChangeArrowheads="1"/>
          </p:cNvSpPr>
          <p:nvPr/>
        </p:nvSpPr>
        <p:spPr bwMode="auto">
          <a:xfrm>
            <a:off x="762000" y="24384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Arial" charset="0"/>
              </a:rPr>
              <a:t>Cladding</a:t>
            </a:r>
          </a:p>
        </p:txBody>
      </p:sp>
      <p:sp>
        <p:nvSpPr>
          <p:cNvPr id="2066" name="Text Box 24"/>
          <p:cNvSpPr txBox="1">
            <a:spLocks noChangeArrowheads="1"/>
          </p:cNvSpPr>
          <p:nvPr/>
        </p:nvSpPr>
        <p:spPr bwMode="auto">
          <a:xfrm>
            <a:off x="838200" y="29718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Arial" charset="0"/>
              </a:rPr>
              <a:t>Core</a:t>
            </a:r>
          </a:p>
        </p:txBody>
      </p:sp>
      <p:sp>
        <p:nvSpPr>
          <p:cNvPr id="153625" name="Text Box 25"/>
          <p:cNvSpPr txBox="1">
            <a:spLocks noChangeArrowheads="1"/>
          </p:cNvSpPr>
          <p:nvPr/>
        </p:nvSpPr>
        <p:spPr bwMode="auto">
          <a:xfrm>
            <a:off x="5105400" y="1371600"/>
            <a:ext cx="2286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Escapes core (freedom!)</a:t>
            </a:r>
          </a:p>
        </p:txBody>
      </p:sp>
      <p:sp>
        <p:nvSpPr>
          <p:cNvPr id="153626" name="Text Box 26"/>
          <p:cNvSpPr txBox="1">
            <a:spLocks noChangeArrowheads="1"/>
          </p:cNvSpPr>
          <p:nvPr/>
        </p:nvSpPr>
        <p:spPr bwMode="auto">
          <a:xfrm>
            <a:off x="6400800" y="3352800"/>
            <a:ext cx="1676400" cy="4064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Stuck in core</a:t>
            </a:r>
          </a:p>
        </p:txBody>
      </p:sp>
      <p:sp>
        <p:nvSpPr>
          <p:cNvPr id="153627" name="Text Box 27"/>
          <p:cNvSpPr txBox="1">
            <a:spLocks noChangeArrowheads="1"/>
          </p:cNvSpPr>
          <p:nvPr/>
        </p:nvSpPr>
        <p:spPr bwMode="auto">
          <a:xfrm>
            <a:off x="6324600" y="2362200"/>
            <a:ext cx="251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000">
                <a:solidFill>
                  <a:schemeClr val="hlink"/>
                </a:solidFill>
                <a:latin typeface="Arial" charset="0"/>
              </a:rPr>
              <a:t>Escapes from core</a:t>
            </a:r>
          </a:p>
        </p:txBody>
      </p:sp>
      <p:sp>
        <p:nvSpPr>
          <p:cNvPr id="2070" name="Text Box 28"/>
          <p:cNvSpPr txBox="1">
            <a:spLocks noChangeArrowheads="1"/>
          </p:cNvSpPr>
          <p:nvPr/>
        </p:nvSpPr>
        <p:spPr bwMode="auto">
          <a:xfrm>
            <a:off x="304800" y="5105400"/>
            <a:ext cx="2590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c = </a:t>
            </a:r>
            <a:r>
              <a:rPr lang="en-US" sz="24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C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ritical Angle</a:t>
            </a:r>
            <a:r>
              <a:rPr lang="en-US" sz="2000">
                <a:latin typeface="Times New Roman" pitchFamily="18" charset="0"/>
              </a:rPr>
              <a:t>,</a:t>
            </a:r>
            <a:r>
              <a:rPr lang="en-US" sz="2000">
                <a:solidFill>
                  <a:schemeClr val="accent2"/>
                </a:solidFill>
                <a:latin typeface="Times New Roman" pitchFamily="18" charset="0"/>
              </a:rPr>
              <a:t/>
            </a:r>
            <a:br>
              <a:rPr lang="en-US" sz="2000">
                <a:solidFill>
                  <a:schemeClr val="accent2"/>
                </a:solidFill>
                <a:latin typeface="Times New Roman" pitchFamily="18" charset="0"/>
              </a:rPr>
            </a:br>
            <a:endParaRPr lang="en-US" sz="20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53629" name="AutoShape 29"/>
          <p:cNvSpPr>
            <a:spLocks noChangeArrowheads="1"/>
          </p:cNvSpPr>
          <p:nvPr/>
        </p:nvSpPr>
        <p:spPr bwMode="auto">
          <a:xfrm rot="-8670322">
            <a:off x="4349750" y="3254375"/>
            <a:ext cx="228600" cy="185738"/>
          </a:xfrm>
          <a:custGeom>
            <a:avLst/>
            <a:gdLst>
              <a:gd name="T0" fmla="*/ 114300 w 21600"/>
              <a:gd name="T1" fmla="*/ 0 h 21600"/>
              <a:gd name="T2" fmla="*/ 1196 w 21600"/>
              <a:gd name="T3" fmla="*/ 79420 h 21600"/>
              <a:gd name="T4" fmla="*/ 114300 w 21600"/>
              <a:gd name="T5" fmla="*/ 0 h 21600"/>
              <a:gd name="T6" fmla="*/ 227404 w 21600"/>
              <a:gd name="T7" fmla="*/ 79420 h 21600"/>
              <a:gd name="T8" fmla="*/ 0 60000 65536"/>
              <a:gd name="T9" fmla="*/ 0 60000 65536"/>
              <a:gd name="T10" fmla="*/ 0 60000 65536"/>
              <a:gd name="T11" fmla="*/ 0 60000 65536"/>
              <a:gd name="T12" fmla="*/ 93 w 21600"/>
              <a:gd name="T13" fmla="*/ 0 h 21600"/>
              <a:gd name="T14" fmla="*/ 21507 w 21600"/>
              <a:gd name="T15" fmla="*/ 1221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13" y="9236"/>
                </a:moveTo>
                <a:cubicBezTo>
                  <a:pt x="889" y="3932"/>
                  <a:pt x="5439" y="-1"/>
                  <a:pt x="10800" y="0"/>
                </a:cubicBezTo>
                <a:cubicBezTo>
                  <a:pt x="16160" y="0"/>
                  <a:pt x="20710" y="3932"/>
                  <a:pt x="21486" y="9236"/>
                </a:cubicBezTo>
                <a:cubicBezTo>
                  <a:pt x="20710" y="3932"/>
                  <a:pt x="16160" y="-1"/>
                  <a:pt x="10799" y="0"/>
                </a:cubicBezTo>
                <a:cubicBezTo>
                  <a:pt x="5439" y="0"/>
                  <a:pt x="889" y="3932"/>
                  <a:pt x="113" y="9236"/>
                </a:cubicBezTo>
                <a:close/>
              </a:path>
            </a:pathLst>
          </a:custGeom>
          <a:solidFill>
            <a:schemeClr val="hlink"/>
          </a:solidFill>
          <a:ln w="12700">
            <a:solidFill>
              <a:srgbClr val="FF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30" name="AutoShape 30"/>
          <p:cNvSpPr>
            <a:spLocks noChangeArrowheads="1"/>
          </p:cNvSpPr>
          <p:nvPr/>
        </p:nvSpPr>
        <p:spPr bwMode="auto">
          <a:xfrm rot="-8670322">
            <a:off x="4038600" y="3352800"/>
            <a:ext cx="533400" cy="185738"/>
          </a:xfrm>
          <a:custGeom>
            <a:avLst/>
            <a:gdLst>
              <a:gd name="T0" fmla="*/ 266700 w 21600"/>
              <a:gd name="T1" fmla="*/ 0 h 21600"/>
              <a:gd name="T2" fmla="*/ 2790 w 21600"/>
              <a:gd name="T3" fmla="*/ 79420 h 21600"/>
              <a:gd name="T4" fmla="*/ 266700 w 21600"/>
              <a:gd name="T5" fmla="*/ 0 h 21600"/>
              <a:gd name="T6" fmla="*/ 530610 w 21600"/>
              <a:gd name="T7" fmla="*/ 79420 h 21600"/>
              <a:gd name="T8" fmla="*/ 0 60000 65536"/>
              <a:gd name="T9" fmla="*/ 0 60000 65536"/>
              <a:gd name="T10" fmla="*/ 0 60000 65536"/>
              <a:gd name="T11" fmla="*/ 0 60000 65536"/>
              <a:gd name="T12" fmla="*/ 93 w 21600"/>
              <a:gd name="T13" fmla="*/ 0 h 21600"/>
              <a:gd name="T14" fmla="*/ 21507 w 21600"/>
              <a:gd name="T15" fmla="*/ 1221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13" y="9236"/>
                </a:moveTo>
                <a:cubicBezTo>
                  <a:pt x="889" y="3932"/>
                  <a:pt x="5439" y="-1"/>
                  <a:pt x="10800" y="0"/>
                </a:cubicBezTo>
                <a:cubicBezTo>
                  <a:pt x="16160" y="0"/>
                  <a:pt x="20710" y="3932"/>
                  <a:pt x="21486" y="9236"/>
                </a:cubicBezTo>
                <a:cubicBezTo>
                  <a:pt x="20710" y="3932"/>
                  <a:pt x="16160" y="-1"/>
                  <a:pt x="10799" y="0"/>
                </a:cubicBezTo>
                <a:cubicBezTo>
                  <a:pt x="5439" y="0"/>
                  <a:pt x="889" y="3932"/>
                  <a:pt x="113" y="9236"/>
                </a:cubicBezTo>
                <a:close/>
              </a:path>
            </a:pathLst>
          </a:custGeom>
          <a:solidFill>
            <a:schemeClr val="hlink"/>
          </a:solidFill>
          <a:ln w="12700">
            <a:solidFill>
              <a:srgbClr val="9900FF"/>
            </a:solidFill>
            <a:prstDash val="sysDot"/>
            <a:miter lim="800000"/>
            <a:headEnd/>
            <a:tailEnd/>
          </a:ln>
        </p:spPr>
        <p:txBody>
          <a:bodyPr rot="10800000" wrap="none" anchor="ctr"/>
          <a:lstStyle/>
          <a:p>
            <a:pPr algn="ctr" eaLnBrk="1" hangingPunct="1"/>
            <a:endParaRPr lang="en-US" sz="2400">
              <a:solidFill>
                <a:srgbClr val="9900FF"/>
              </a:solidFill>
              <a:latin typeface="Times New Roman" pitchFamily="18" charset="0"/>
            </a:endParaRPr>
          </a:p>
        </p:txBody>
      </p:sp>
      <p:sp>
        <p:nvSpPr>
          <p:cNvPr id="153631" name="AutoShape 31"/>
          <p:cNvSpPr>
            <a:spLocks noChangeArrowheads="1"/>
          </p:cNvSpPr>
          <p:nvPr/>
        </p:nvSpPr>
        <p:spPr bwMode="auto">
          <a:xfrm rot="-8670322">
            <a:off x="3287713" y="3074988"/>
            <a:ext cx="1581150" cy="693737"/>
          </a:xfrm>
          <a:custGeom>
            <a:avLst/>
            <a:gdLst>
              <a:gd name="T0" fmla="*/ 790575 w 21600"/>
              <a:gd name="T1" fmla="*/ 0 h 21600"/>
              <a:gd name="T2" fmla="*/ 62075 w 21600"/>
              <a:gd name="T3" fmla="*/ 212136 h 21600"/>
              <a:gd name="T4" fmla="*/ 790575 w 21600"/>
              <a:gd name="T5" fmla="*/ 0 h 21600"/>
              <a:gd name="T6" fmla="*/ 1519075 w 21600"/>
              <a:gd name="T7" fmla="*/ 212136 h 21600"/>
              <a:gd name="T8" fmla="*/ 0 60000 65536"/>
              <a:gd name="T9" fmla="*/ 0 60000 65536"/>
              <a:gd name="T10" fmla="*/ 0 60000 65536"/>
              <a:gd name="T11" fmla="*/ 0 60000 65536"/>
              <a:gd name="T12" fmla="*/ 115 w 21600"/>
              <a:gd name="T13" fmla="*/ 0 h 21600"/>
              <a:gd name="T14" fmla="*/ 21485 w 21600"/>
              <a:gd name="T15" fmla="*/ 923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848" y="6605"/>
                </a:moveTo>
                <a:cubicBezTo>
                  <a:pt x="2535" y="2602"/>
                  <a:pt x="6456" y="-1"/>
                  <a:pt x="10800" y="0"/>
                </a:cubicBezTo>
                <a:cubicBezTo>
                  <a:pt x="15143" y="0"/>
                  <a:pt x="19064" y="2602"/>
                  <a:pt x="20751" y="6605"/>
                </a:cubicBezTo>
                <a:cubicBezTo>
                  <a:pt x="19064" y="2602"/>
                  <a:pt x="15143" y="-1"/>
                  <a:pt x="10799" y="0"/>
                </a:cubicBezTo>
                <a:cubicBezTo>
                  <a:pt x="6456" y="0"/>
                  <a:pt x="2535" y="2602"/>
                  <a:pt x="848" y="6605"/>
                </a:cubicBezTo>
                <a:close/>
              </a:path>
            </a:pathLst>
          </a:custGeom>
          <a:solidFill>
            <a:schemeClr val="hlink"/>
          </a:solidFill>
          <a:ln w="12700">
            <a:solidFill>
              <a:srgbClr val="008000"/>
            </a:solidFill>
            <a:prstDash val="sysDot"/>
            <a:miter lim="800000"/>
            <a:headEnd/>
            <a:tailEnd/>
          </a:ln>
        </p:spPr>
        <p:txBody>
          <a:bodyPr rot="10800000" wrap="none" anchor="ctr"/>
          <a:lstStyle/>
          <a:p>
            <a:pPr algn="ctr" eaLnBrk="1" hangingPunct="1"/>
            <a:endParaRPr lang="en-US" sz="2400">
              <a:solidFill>
                <a:srgbClr val="9900FF"/>
              </a:solidFill>
              <a:latin typeface="Times New Roman" pitchFamily="18" charset="0"/>
            </a:endParaRPr>
          </a:p>
        </p:txBody>
      </p:sp>
      <p:sp>
        <p:nvSpPr>
          <p:cNvPr id="153632" name="AutoShape 32"/>
          <p:cNvSpPr>
            <a:spLocks noChangeArrowheads="1"/>
          </p:cNvSpPr>
          <p:nvPr/>
        </p:nvSpPr>
        <p:spPr bwMode="auto">
          <a:xfrm rot="-8670322">
            <a:off x="3657600" y="3027363"/>
            <a:ext cx="1295400" cy="693737"/>
          </a:xfrm>
          <a:custGeom>
            <a:avLst/>
            <a:gdLst>
              <a:gd name="T0" fmla="*/ 647700 w 21600"/>
              <a:gd name="T1" fmla="*/ 0 h 21600"/>
              <a:gd name="T2" fmla="*/ 129000 w 21600"/>
              <a:gd name="T3" fmla="*/ 139101 h 21600"/>
              <a:gd name="T4" fmla="*/ 647700 w 21600"/>
              <a:gd name="T5" fmla="*/ 0 h 21600"/>
              <a:gd name="T6" fmla="*/ 1166400 w 21600"/>
              <a:gd name="T7" fmla="*/ 139101 h 21600"/>
              <a:gd name="T8" fmla="*/ 0 60000 65536"/>
              <a:gd name="T9" fmla="*/ 0 60000 65536"/>
              <a:gd name="T10" fmla="*/ 0 60000 65536"/>
              <a:gd name="T11" fmla="*/ 0 60000 65536"/>
              <a:gd name="T12" fmla="*/ 902 w 21600"/>
              <a:gd name="T13" fmla="*/ 0 h 21600"/>
              <a:gd name="T14" fmla="*/ 20698 w 21600"/>
              <a:gd name="T15" fmla="*/ 648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51" y="4331"/>
                </a:moveTo>
                <a:cubicBezTo>
                  <a:pt x="4190" y="1605"/>
                  <a:pt x="7395" y="-1"/>
                  <a:pt x="10800" y="0"/>
                </a:cubicBezTo>
                <a:cubicBezTo>
                  <a:pt x="14204" y="0"/>
                  <a:pt x="17409" y="1605"/>
                  <a:pt x="19448" y="4331"/>
                </a:cubicBezTo>
                <a:cubicBezTo>
                  <a:pt x="17409" y="1605"/>
                  <a:pt x="14204" y="-1"/>
                  <a:pt x="10799" y="0"/>
                </a:cubicBezTo>
                <a:cubicBezTo>
                  <a:pt x="7395" y="0"/>
                  <a:pt x="4190" y="1605"/>
                  <a:pt x="2151" y="4331"/>
                </a:cubicBezTo>
                <a:close/>
              </a:path>
            </a:pathLst>
          </a:custGeom>
          <a:solidFill>
            <a:schemeClr val="hlink"/>
          </a:solidFill>
          <a:ln w="12700">
            <a:solidFill>
              <a:srgbClr val="0000FF"/>
            </a:solidFill>
            <a:prstDash val="dash"/>
            <a:miter lim="800000"/>
            <a:headEnd/>
            <a:tailEnd/>
          </a:ln>
        </p:spPr>
        <p:txBody>
          <a:bodyPr rot="10800000" wrap="none" anchor="ctr"/>
          <a:lstStyle/>
          <a:p>
            <a:pPr algn="ctr" eaLnBrk="1" hangingPunct="1"/>
            <a:endParaRPr lang="en-US" sz="2400">
              <a:solidFill>
                <a:srgbClr val="9900FF"/>
              </a:solidFill>
              <a:latin typeface="Times New Roman" pitchFamily="18" charset="0"/>
            </a:endParaRPr>
          </a:p>
        </p:txBody>
      </p: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3003550" y="2895600"/>
            <a:ext cx="3200400" cy="609600"/>
            <a:chOff x="960" y="3024"/>
            <a:chExt cx="2016" cy="384"/>
          </a:xfrm>
        </p:grpSpPr>
        <p:sp>
          <p:nvSpPr>
            <p:cNvPr id="2078" name="Line 34"/>
            <p:cNvSpPr>
              <a:spLocks noChangeShapeType="1"/>
            </p:cNvSpPr>
            <p:nvPr/>
          </p:nvSpPr>
          <p:spPr bwMode="auto">
            <a:xfrm flipV="1">
              <a:off x="960" y="3024"/>
              <a:ext cx="960" cy="38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9" name="Line 35"/>
            <p:cNvSpPr>
              <a:spLocks noChangeShapeType="1"/>
            </p:cNvSpPr>
            <p:nvPr/>
          </p:nvSpPr>
          <p:spPr bwMode="auto">
            <a:xfrm>
              <a:off x="1920" y="3024"/>
              <a:ext cx="1056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636" name="Text Box 36"/>
          <p:cNvSpPr txBox="1">
            <a:spLocks noChangeArrowheads="1"/>
          </p:cNvSpPr>
          <p:nvPr/>
        </p:nvSpPr>
        <p:spPr bwMode="auto">
          <a:xfrm>
            <a:off x="2667000" y="3427413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</a:t>
            </a:r>
            <a:r>
              <a:rPr lang="en-US" sz="2400" baseline="-2500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c</a:t>
            </a:r>
            <a:endParaRPr lang="en-US" sz="2400" baseline="-250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077" name="Text Box 37"/>
          <p:cNvSpPr txBox="1">
            <a:spLocks noChangeArrowheads="1"/>
          </p:cNvSpPr>
          <p:nvPr/>
        </p:nvSpPr>
        <p:spPr bwMode="auto">
          <a:xfrm>
            <a:off x="3048000" y="2286000"/>
            <a:ext cx="1219200" cy="528638"/>
          </a:xfrm>
          <a:prstGeom prst="rect">
            <a:avLst/>
          </a:prstGeom>
          <a:solidFill>
            <a:srgbClr val="FFFF00"/>
          </a:solidFill>
          <a:ln w="9525">
            <a:solidFill>
              <a:srgbClr val="99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i="1">
                <a:latin typeface="Times New Roman" pitchFamily="18" charset="0"/>
              </a:rPr>
              <a:t>n</a:t>
            </a:r>
            <a:r>
              <a:rPr lang="en-US" sz="2800" i="1" baseline="-25000">
                <a:latin typeface="Times New Roman" pitchFamily="18" charset="0"/>
              </a:rPr>
              <a:t>1 </a:t>
            </a:r>
            <a:r>
              <a:rPr lang="en-US" sz="2800">
                <a:latin typeface="Times New Roman" pitchFamily="18" charset="0"/>
              </a:rPr>
              <a:t>&gt; </a:t>
            </a:r>
            <a:r>
              <a:rPr lang="en-US" sz="2800" i="1">
                <a:latin typeface="Times New Roman" pitchFamily="18" charset="0"/>
              </a:rPr>
              <a:t>n</a:t>
            </a:r>
            <a:r>
              <a:rPr lang="en-US" sz="2800" i="1" baseline="-25000">
                <a:latin typeface="Times New Roman" pitchFamily="18" charset="0"/>
              </a:rPr>
              <a:t>2</a:t>
            </a:r>
          </a:p>
        </p:txBody>
      </p:sp>
      <p:graphicFrame>
        <p:nvGraphicFramePr>
          <p:cNvPr id="2050" name="Object 38"/>
          <p:cNvGraphicFramePr>
            <a:graphicFrameLocks noGrp="1" noChangeAspect="1"/>
          </p:cNvGraphicFramePr>
          <p:nvPr>
            <p:ph idx="1"/>
          </p:nvPr>
        </p:nvGraphicFramePr>
        <p:xfrm>
          <a:off x="3200400" y="4876800"/>
          <a:ext cx="1676400" cy="103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3" imgW="698400" imgH="431640" progId="Equation.3">
                  <p:embed/>
                </p:oleObj>
              </mc:Choice>
              <mc:Fallback>
                <p:oleObj name="Equation" r:id="rId3" imgW="698400" imgH="43164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4876800"/>
                        <a:ext cx="1676400" cy="1036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53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53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9" grpId="0" autoUpdateAnimBg="0"/>
      <p:bldP spid="153620" grpId="0" autoUpdateAnimBg="0"/>
      <p:bldP spid="153621" grpId="0" autoUpdateAnimBg="0"/>
      <p:bldP spid="153625" grpId="0" autoUpdateAnimBg="0"/>
      <p:bldP spid="153626" grpId="0" animBg="1" autoUpdateAnimBg="0"/>
      <p:bldP spid="153627" grpId="0" autoUpdateAnimBg="0"/>
      <p:bldP spid="153629" grpId="0" animBg="1"/>
      <p:bldP spid="153630" grpId="0" animBg="1" autoUpdateAnimBg="0"/>
      <p:bldP spid="153631" grpId="0" animBg="1" autoUpdateAnimBg="0"/>
      <p:bldP spid="153632" grpId="0" animBg="1"/>
      <p:bldP spid="15363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762000"/>
            <a:ext cx="7793038" cy="700088"/>
          </a:xfrm>
        </p:spPr>
        <p:txBody>
          <a:bodyPr/>
          <a:lstStyle/>
          <a:p>
            <a:pPr eaLnBrk="1" hangingPunct="1"/>
            <a:r>
              <a:rPr lang="en-US" sz="4000" smtClean="0"/>
              <a:t>Graded Index Fiber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1676400" y="2616200"/>
            <a:ext cx="4876800" cy="812800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3B3B3B"/>
              </a:gs>
            </a:gsLst>
            <a:lin ang="5400000" scaled="1"/>
          </a:gradFill>
          <a:ln w="1587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676400" y="3429000"/>
            <a:ext cx="4876800" cy="812800"/>
          </a:xfrm>
          <a:prstGeom prst="rect">
            <a:avLst/>
          </a:prstGeom>
          <a:gradFill rotWithShape="0">
            <a:gsLst>
              <a:gs pos="0">
                <a:srgbClr val="3B3B3B"/>
              </a:gs>
              <a:gs pos="100000">
                <a:srgbClr val="808080"/>
              </a:gs>
            </a:gsLst>
            <a:lin ang="5400000" scaled="1"/>
          </a:gradFill>
          <a:ln w="1587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1676400" y="2209800"/>
            <a:ext cx="4876800" cy="406400"/>
          </a:xfrm>
          <a:prstGeom prst="rect">
            <a:avLst/>
          </a:prstGeom>
          <a:solidFill>
            <a:srgbClr val="DDDDDD"/>
          </a:solidFill>
          <a:ln w="1587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1676400" y="4241800"/>
            <a:ext cx="4876800" cy="406400"/>
          </a:xfrm>
          <a:prstGeom prst="rect">
            <a:avLst/>
          </a:prstGeom>
          <a:solidFill>
            <a:srgbClr val="DDDDDD"/>
          </a:solidFill>
          <a:ln w="1587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1219200" y="3352800"/>
            <a:ext cx="56388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 flipH="1">
            <a:off x="7315200" y="1905000"/>
            <a:ext cx="0" cy="297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7620000" y="2117725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i="1">
                <a:latin typeface="Times New Roman" pitchFamily="18" charset="0"/>
              </a:rPr>
              <a:t>n</a:t>
            </a:r>
            <a:r>
              <a:rPr lang="en-US" sz="2400" i="1" baseline="-25000">
                <a:latin typeface="Times New Roman" pitchFamily="18" charset="0"/>
              </a:rPr>
              <a:t>2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7620000" y="41910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i="1">
                <a:latin typeface="Times New Roman" pitchFamily="18" charset="0"/>
              </a:rPr>
              <a:t>n</a:t>
            </a:r>
            <a:r>
              <a:rPr lang="en-US" sz="2400" i="1" baseline="-25000">
                <a:latin typeface="Times New Roman" pitchFamily="18" charset="0"/>
              </a:rPr>
              <a:t>2</a:t>
            </a: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8077200" y="31242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i="1">
                <a:latin typeface="Times New Roman" pitchFamily="18" charset="0"/>
              </a:rPr>
              <a:t>n</a:t>
            </a:r>
            <a:r>
              <a:rPr lang="en-US" sz="2400" i="1" baseline="-25000">
                <a:latin typeface="Times New Roman" pitchFamily="18" charset="0"/>
              </a:rPr>
              <a:t>1</a:t>
            </a:r>
          </a:p>
        </p:txBody>
      </p:sp>
      <p:grpSp>
        <p:nvGrpSpPr>
          <p:cNvPr id="17420" name="Group 12"/>
          <p:cNvGrpSpPr>
            <a:grpSpLocks/>
          </p:cNvGrpSpPr>
          <p:nvPr/>
        </p:nvGrpSpPr>
        <p:grpSpPr bwMode="auto">
          <a:xfrm>
            <a:off x="7315200" y="2209800"/>
            <a:ext cx="838200" cy="2362200"/>
            <a:chOff x="4608" y="1105"/>
            <a:chExt cx="528" cy="576"/>
          </a:xfrm>
        </p:grpSpPr>
        <p:sp>
          <p:nvSpPr>
            <p:cNvPr id="17451" name="Line 13"/>
            <p:cNvSpPr>
              <a:spLocks noChangeShapeType="1"/>
            </p:cNvSpPr>
            <p:nvPr/>
          </p:nvSpPr>
          <p:spPr bwMode="auto">
            <a:xfrm>
              <a:off x="4800" y="110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2" name="Line 14"/>
            <p:cNvSpPr>
              <a:spLocks noChangeShapeType="1"/>
            </p:cNvSpPr>
            <p:nvPr/>
          </p:nvSpPr>
          <p:spPr bwMode="auto">
            <a:xfrm>
              <a:off x="4800" y="158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3" name="Line 15"/>
            <p:cNvSpPr>
              <a:spLocks noChangeShapeType="1"/>
            </p:cNvSpPr>
            <p:nvPr/>
          </p:nvSpPr>
          <p:spPr bwMode="auto">
            <a:xfrm>
              <a:off x="4608" y="1105"/>
              <a:ext cx="192" cy="0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4" name="Line 16"/>
            <p:cNvSpPr>
              <a:spLocks noChangeShapeType="1"/>
            </p:cNvSpPr>
            <p:nvPr/>
          </p:nvSpPr>
          <p:spPr bwMode="auto">
            <a:xfrm>
              <a:off x="4608" y="1681"/>
              <a:ext cx="192" cy="0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5" name="Line 17"/>
            <p:cNvSpPr>
              <a:spLocks noChangeShapeType="1"/>
            </p:cNvSpPr>
            <p:nvPr/>
          </p:nvSpPr>
          <p:spPr bwMode="auto">
            <a:xfrm>
              <a:off x="4608" y="1201"/>
              <a:ext cx="384" cy="0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6" name="Line 18"/>
            <p:cNvSpPr>
              <a:spLocks noChangeShapeType="1"/>
            </p:cNvSpPr>
            <p:nvPr/>
          </p:nvSpPr>
          <p:spPr bwMode="auto">
            <a:xfrm>
              <a:off x="4608" y="1585"/>
              <a:ext cx="384" cy="0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7" name="Line 19"/>
            <p:cNvSpPr>
              <a:spLocks noChangeShapeType="1"/>
            </p:cNvSpPr>
            <p:nvPr/>
          </p:nvSpPr>
          <p:spPr bwMode="auto">
            <a:xfrm>
              <a:off x="4800" y="1201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8" name="Line 20"/>
            <p:cNvSpPr>
              <a:spLocks noChangeShapeType="1"/>
            </p:cNvSpPr>
            <p:nvPr/>
          </p:nvSpPr>
          <p:spPr bwMode="auto">
            <a:xfrm>
              <a:off x="4800" y="1585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9" name="Freeform 21"/>
            <p:cNvSpPr>
              <a:spLocks/>
            </p:cNvSpPr>
            <p:nvPr/>
          </p:nvSpPr>
          <p:spPr bwMode="auto">
            <a:xfrm>
              <a:off x="4992" y="1201"/>
              <a:ext cx="144" cy="384"/>
            </a:xfrm>
            <a:custGeom>
              <a:avLst/>
              <a:gdLst>
                <a:gd name="T0" fmla="*/ 0 w 144"/>
                <a:gd name="T1" fmla="*/ 0 h 384"/>
                <a:gd name="T2" fmla="*/ 96 w 144"/>
                <a:gd name="T3" fmla="*/ 96 h 384"/>
                <a:gd name="T4" fmla="*/ 144 w 144"/>
                <a:gd name="T5" fmla="*/ 192 h 384"/>
                <a:gd name="T6" fmla="*/ 96 w 144"/>
                <a:gd name="T7" fmla="*/ 288 h 384"/>
                <a:gd name="T8" fmla="*/ 0 w 144"/>
                <a:gd name="T9" fmla="*/ 384 h 3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"/>
                <a:gd name="T16" fmla="*/ 0 h 384"/>
                <a:gd name="T17" fmla="*/ 144 w 144"/>
                <a:gd name="T18" fmla="*/ 384 h 3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" h="384">
                  <a:moveTo>
                    <a:pt x="0" y="0"/>
                  </a:moveTo>
                  <a:cubicBezTo>
                    <a:pt x="36" y="32"/>
                    <a:pt x="72" y="64"/>
                    <a:pt x="96" y="96"/>
                  </a:cubicBezTo>
                  <a:cubicBezTo>
                    <a:pt x="120" y="128"/>
                    <a:pt x="144" y="160"/>
                    <a:pt x="144" y="192"/>
                  </a:cubicBezTo>
                  <a:cubicBezTo>
                    <a:pt x="144" y="224"/>
                    <a:pt x="120" y="256"/>
                    <a:pt x="96" y="288"/>
                  </a:cubicBezTo>
                  <a:cubicBezTo>
                    <a:pt x="72" y="320"/>
                    <a:pt x="36" y="352"/>
                    <a:pt x="0" y="384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21" name="Text Box 22"/>
          <p:cNvSpPr txBox="1">
            <a:spLocks noChangeArrowheads="1"/>
          </p:cNvSpPr>
          <p:nvPr/>
        </p:nvSpPr>
        <p:spPr bwMode="auto">
          <a:xfrm>
            <a:off x="76200" y="2362200"/>
            <a:ext cx="1447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i="1">
                <a:solidFill>
                  <a:srgbClr val="3366FF"/>
                </a:solidFill>
                <a:latin typeface="Times New Roman" pitchFamily="18" charset="0"/>
              </a:rPr>
              <a:t>n</a:t>
            </a:r>
            <a:r>
              <a:rPr lang="en-US" sz="2400">
                <a:solidFill>
                  <a:srgbClr val="3366FF"/>
                </a:solidFill>
                <a:latin typeface="Times New Roman" pitchFamily="18" charset="0"/>
              </a:rPr>
              <a:t> varies Gradually</a:t>
            </a:r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685800" y="2895600"/>
            <a:ext cx="2209800" cy="3657600"/>
            <a:chOff x="432" y="1296"/>
            <a:chExt cx="1392" cy="2304"/>
          </a:xfrm>
        </p:grpSpPr>
        <p:sp>
          <p:nvSpPr>
            <p:cNvPr id="17443" name="Oval 25"/>
            <p:cNvSpPr>
              <a:spLocks noChangeArrowheads="1"/>
            </p:cNvSpPr>
            <p:nvPr/>
          </p:nvSpPr>
          <p:spPr bwMode="auto">
            <a:xfrm>
              <a:off x="1296" y="1296"/>
              <a:ext cx="288" cy="192"/>
            </a:xfrm>
            <a:prstGeom prst="ellips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4" name="Rectangle 26"/>
            <p:cNvSpPr>
              <a:spLocks noChangeArrowheads="1"/>
            </p:cNvSpPr>
            <p:nvPr/>
          </p:nvSpPr>
          <p:spPr bwMode="auto">
            <a:xfrm>
              <a:off x="432" y="3168"/>
              <a:ext cx="1392" cy="336"/>
            </a:xfrm>
            <a:prstGeom prst="rect">
              <a:avLst/>
            </a:prstGeom>
            <a:solidFill>
              <a:srgbClr val="33333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5" name="Rectangle 27"/>
            <p:cNvSpPr>
              <a:spLocks noChangeArrowheads="1"/>
            </p:cNvSpPr>
            <p:nvPr/>
          </p:nvSpPr>
          <p:spPr bwMode="auto">
            <a:xfrm>
              <a:off x="432" y="2832"/>
              <a:ext cx="1392" cy="336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6" name="Line 28"/>
            <p:cNvSpPr>
              <a:spLocks noChangeShapeType="1"/>
            </p:cNvSpPr>
            <p:nvPr/>
          </p:nvSpPr>
          <p:spPr bwMode="auto">
            <a:xfrm>
              <a:off x="1127" y="2736"/>
              <a:ext cx="1" cy="86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7" name="Line 29"/>
            <p:cNvSpPr>
              <a:spLocks noChangeShapeType="1"/>
            </p:cNvSpPr>
            <p:nvPr/>
          </p:nvSpPr>
          <p:spPr bwMode="auto">
            <a:xfrm flipV="1">
              <a:off x="816" y="3168"/>
              <a:ext cx="336" cy="28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8" name="Line 30"/>
            <p:cNvSpPr>
              <a:spLocks noChangeShapeType="1"/>
            </p:cNvSpPr>
            <p:nvPr/>
          </p:nvSpPr>
          <p:spPr bwMode="auto">
            <a:xfrm flipV="1">
              <a:off x="1152" y="3024"/>
              <a:ext cx="432" cy="14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9" name="Line 31"/>
            <p:cNvSpPr>
              <a:spLocks noChangeShapeType="1"/>
            </p:cNvSpPr>
            <p:nvPr/>
          </p:nvSpPr>
          <p:spPr bwMode="auto">
            <a:xfrm flipH="1">
              <a:off x="1200" y="1488"/>
              <a:ext cx="288" cy="1392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0" name="Oval 32"/>
            <p:cNvSpPr>
              <a:spLocks noChangeArrowheads="1"/>
            </p:cNvSpPr>
            <p:nvPr/>
          </p:nvSpPr>
          <p:spPr bwMode="auto">
            <a:xfrm>
              <a:off x="480" y="2880"/>
              <a:ext cx="1248" cy="624"/>
            </a:xfrm>
            <a:prstGeom prst="ellips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2819400" y="2667000"/>
            <a:ext cx="2667000" cy="3886200"/>
            <a:chOff x="1776" y="1152"/>
            <a:chExt cx="1680" cy="2448"/>
          </a:xfrm>
        </p:grpSpPr>
        <p:sp>
          <p:nvSpPr>
            <p:cNvPr id="17436" name="Rectangle 34"/>
            <p:cNvSpPr>
              <a:spLocks noChangeArrowheads="1"/>
            </p:cNvSpPr>
            <p:nvPr/>
          </p:nvSpPr>
          <p:spPr bwMode="auto">
            <a:xfrm>
              <a:off x="2064" y="3168"/>
              <a:ext cx="1392" cy="336"/>
            </a:xfrm>
            <a:prstGeom prst="rect">
              <a:avLst/>
            </a:prstGeom>
            <a:solidFill>
              <a:srgbClr val="33333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7" name="Rectangle 35"/>
            <p:cNvSpPr>
              <a:spLocks noChangeArrowheads="1"/>
            </p:cNvSpPr>
            <p:nvPr/>
          </p:nvSpPr>
          <p:spPr bwMode="auto">
            <a:xfrm>
              <a:off x="2064" y="2832"/>
              <a:ext cx="1392" cy="336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8" name="Line 36"/>
            <p:cNvSpPr>
              <a:spLocks noChangeShapeType="1"/>
            </p:cNvSpPr>
            <p:nvPr/>
          </p:nvSpPr>
          <p:spPr bwMode="auto">
            <a:xfrm>
              <a:off x="2759" y="2736"/>
              <a:ext cx="1" cy="86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9" name="Line 37"/>
            <p:cNvSpPr>
              <a:spLocks noChangeShapeType="1"/>
            </p:cNvSpPr>
            <p:nvPr/>
          </p:nvSpPr>
          <p:spPr bwMode="auto">
            <a:xfrm flipV="1">
              <a:off x="2496" y="3168"/>
              <a:ext cx="576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0" name="Oval 38"/>
            <p:cNvSpPr>
              <a:spLocks noChangeArrowheads="1"/>
            </p:cNvSpPr>
            <p:nvPr/>
          </p:nvSpPr>
          <p:spPr bwMode="auto">
            <a:xfrm>
              <a:off x="1776" y="1152"/>
              <a:ext cx="288" cy="192"/>
            </a:xfrm>
            <a:prstGeom prst="ellips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1" name="Line 39"/>
            <p:cNvSpPr>
              <a:spLocks noChangeShapeType="1"/>
            </p:cNvSpPr>
            <p:nvPr/>
          </p:nvSpPr>
          <p:spPr bwMode="auto">
            <a:xfrm>
              <a:off x="1968" y="1344"/>
              <a:ext cx="768" cy="1536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2" name="Oval 40"/>
            <p:cNvSpPr>
              <a:spLocks noChangeArrowheads="1"/>
            </p:cNvSpPr>
            <p:nvPr/>
          </p:nvSpPr>
          <p:spPr bwMode="auto">
            <a:xfrm>
              <a:off x="2160" y="2880"/>
              <a:ext cx="1248" cy="624"/>
            </a:xfrm>
            <a:prstGeom prst="ellips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41"/>
          <p:cNvGrpSpPr>
            <a:grpSpLocks/>
          </p:cNvGrpSpPr>
          <p:nvPr/>
        </p:nvGrpSpPr>
        <p:grpSpPr bwMode="auto">
          <a:xfrm>
            <a:off x="3581400" y="2895600"/>
            <a:ext cx="4724400" cy="3657600"/>
            <a:chOff x="2256" y="1296"/>
            <a:chExt cx="2976" cy="2304"/>
          </a:xfrm>
        </p:grpSpPr>
        <p:sp>
          <p:nvSpPr>
            <p:cNvPr id="17428" name="Rectangle 42"/>
            <p:cNvSpPr>
              <a:spLocks noChangeArrowheads="1"/>
            </p:cNvSpPr>
            <p:nvPr/>
          </p:nvSpPr>
          <p:spPr bwMode="auto">
            <a:xfrm>
              <a:off x="3840" y="2832"/>
              <a:ext cx="1392" cy="336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9" name="Rectangle 43"/>
            <p:cNvSpPr>
              <a:spLocks noChangeArrowheads="1"/>
            </p:cNvSpPr>
            <p:nvPr/>
          </p:nvSpPr>
          <p:spPr bwMode="auto">
            <a:xfrm>
              <a:off x="3840" y="3168"/>
              <a:ext cx="1392" cy="336"/>
            </a:xfrm>
            <a:prstGeom prst="rect">
              <a:avLst/>
            </a:prstGeom>
            <a:solidFill>
              <a:srgbClr val="33333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0" name="Line 44"/>
            <p:cNvSpPr>
              <a:spLocks noChangeShapeType="1"/>
            </p:cNvSpPr>
            <p:nvPr/>
          </p:nvSpPr>
          <p:spPr bwMode="auto">
            <a:xfrm>
              <a:off x="4535" y="2736"/>
              <a:ext cx="1" cy="86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1" name="Line 45"/>
            <p:cNvSpPr>
              <a:spLocks noChangeShapeType="1"/>
            </p:cNvSpPr>
            <p:nvPr/>
          </p:nvSpPr>
          <p:spPr bwMode="auto">
            <a:xfrm>
              <a:off x="4512" y="3168"/>
              <a:ext cx="240" cy="28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2" name="Line 46"/>
            <p:cNvSpPr>
              <a:spLocks noChangeShapeType="1"/>
            </p:cNvSpPr>
            <p:nvPr/>
          </p:nvSpPr>
          <p:spPr bwMode="auto">
            <a:xfrm>
              <a:off x="4128" y="2928"/>
              <a:ext cx="384" cy="24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3" name="Oval 47"/>
            <p:cNvSpPr>
              <a:spLocks noChangeArrowheads="1"/>
            </p:cNvSpPr>
            <p:nvPr/>
          </p:nvSpPr>
          <p:spPr bwMode="auto">
            <a:xfrm>
              <a:off x="2256" y="1296"/>
              <a:ext cx="288" cy="192"/>
            </a:xfrm>
            <a:prstGeom prst="ellips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4" name="Oval 48"/>
            <p:cNvSpPr>
              <a:spLocks noChangeArrowheads="1"/>
            </p:cNvSpPr>
            <p:nvPr/>
          </p:nvSpPr>
          <p:spPr bwMode="auto">
            <a:xfrm>
              <a:off x="3840" y="2832"/>
              <a:ext cx="1296" cy="672"/>
            </a:xfrm>
            <a:prstGeom prst="ellips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5" name="Line 49"/>
            <p:cNvSpPr>
              <a:spLocks noChangeShapeType="1"/>
            </p:cNvSpPr>
            <p:nvPr/>
          </p:nvSpPr>
          <p:spPr bwMode="auto">
            <a:xfrm>
              <a:off x="2496" y="1440"/>
              <a:ext cx="1488" cy="1488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50"/>
          <p:cNvGrpSpPr>
            <a:grpSpLocks/>
          </p:cNvGrpSpPr>
          <p:nvPr/>
        </p:nvGrpSpPr>
        <p:grpSpPr bwMode="auto">
          <a:xfrm>
            <a:off x="1905000" y="2819400"/>
            <a:ext cx="4344988" cy="1111250"/>
            <a:chOff x="1200" y="1248"/>
            <a:chExt cx="2737" cy="700"/>
          </a:xfrm>
        </p:grpSpPr>
        <p:sp>
          <p:nvSpPr>
            <p:cNvPr id="17426" name="Freeform 51"/>
            <p:cNvSpPr>
              <a:spLocks/>
            </p:cNvSpPr>
            <p:nvPr/>
          </p:nvSpPr>
          <p:spPr bwMode="auto">
            <a:xfrm>
              <a:off x="1200" y="1248"/>
              <a:ext cx="1392" cy="336"/>
            </a:xfrm>
            <a:custGeom>
              <a:avLst/>
              <a:gdLst>
                <a:gd name="T0" fmla="*/ 0 w 624"/>
                <a:gd name="T1" fmla="*/ 144 h 144"/>
                <a:gd name="T2" fmla="*/ 144 w 624"/>
                <a:gd name="T3" fmla="*/ 48 h 144"/>
                <a:gd name="T4" fmla="*/ 336 w 624"/>
                <a:gd name="T5" fmla="*/ 0 h 144"/>
                <a:gd name="T6" fmla="*/ 480 w 624"/>
                <a:gd name="T7" fmla="*/ 48 h 144"/>
                <a:gd name="T8" fmla="*/ 624 w 624"/>
                <a:gd name="T9" fmla="*/ 144 h 1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4"/>
                <a:gd name="T16" fmla="*/ 0 h 144"/>
                <a:gd name="T17" fmla="*/ 624 w 624"/>
                <a:gd name="T18" fmla="*/ 144 h 1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4" h="144">
                  <a:moveTo>
                    <a:pt x="0" y="144"/>
                  </a:moveTo>
                  <a:cubicBezTo>
                    <a:pt x="44" y="108"/>
                    <a:pt x="88" y="72"/>
                    <a:pt x="144" y="48"/>
                  </a:cubicBezTo>
                  <a:cubicBezTo>
                    <a:pt x="200" y="24"/>
                    <a:pt x="280" y="0"/>
                    <a:pt x="336" y="0"/>
                  </a:cubicBezTo>
                  <a:cubicBezTo>
                    <a:pt x="392" y="0"/>
                    <a:pt x="432" y="24"/>
                    <a:pt x="480" y="48"/>
                  </a:cubicBezTo>
                  <a:cubicBezTo>
                    <a:pt x="528" y="72"/>
                    <a:pt x="600" y="128"/>
                    <a:pt x="624" y="144"/>
                  </a:cubicBez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7" name="Freeform 52"/>
            <p:cNvSpPr>
              <a:spLocks/>
            </p:cNvSpPr>
            <p:nvPr/>
          </p:nvSpPr>
          <p:spPr bwMode="auto">
            <a:xfrm rot="-10561247">
              <a:off x="2545" y="1612"/>
              <a:ext cx="1392" cy="336"/>
            </a:xfrm>
            <a:custGeom>
              <a:avLst/>
              <a:gdLst>
                <a:gd name="T0" fmla="*/ 0 w 624"/>
                <a:gd name="T1" fmla="*/ 144 h 144"/>
                <a:gd name="T2" fmla="*/ 144 w 624"/>
                <a:gd name="T3" fmla="*/ 48 h 144"/>
                <a:gd name="T4" fmla="*/ 336 w 624"/>
                <a:gd name="T5" fmla="*/ 0 h 144"/>
                <a:gd name="T6" fmla="*/ 480 w 624"/>
                <a:gd name="T7" fmla="*/ 48 h 144"/>
                <a:gd name="T8" fmla="*/ 624 w 624"/>
                <a:gd name="T9" fmla="*/ 144 h 1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4"/>
                <a:gd name="T16" fmla="*/ 0 h 144"/>
                <a:gd name="T17" fmla="*/ 624 w 624"/>
                <a:gd name="T18" fmla="*/ 144 h 1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4" h="144">
                  <a:moveTo>
                    <a:pt x="0" y="144"/>
                  </a:moveTo>
                  <a:cubicBezTo>
                    <a:pt x="44" y="108"/>
                    <a:pt x="88" y="72"/>
                    <a:pt x="144" y="48"/>
                  </a:cubicBezTo>
                  <a:cubicBezTo>
                    <a:pt x="200" y="24"/>
                    <a:pt x="280" y="0"/>
                    <a:pt x="336" y="0"/>
                  </a:cubicBezTo>
                  <a:cubicBezTo>
                    <a:pt x="392" y="0"/>
                    <a:pt x="432" y="24"/>
                    <a:pt x="480" y="48"/>
                  </a:cubicBezTo>
                  <a:cubicBezTo>
                    <a:pt x="528" y="72"/>
                    <a:pt x="600" y="128"/>
                    <a:pt x="624" y="144"/>
                  </a:cubicBez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Outline of Talk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17713"/>
            <a:ext cx="6838950" cy="4114800"/>
          </a:xfrm>
        </p:spPr>
        <p:txBody>
          <a:bodyPr/>
          <a:lstStyle/>
          <a:p>
            <a:pPr eaLnBrk="1" hangingPunct="1">
              <a:buClr>
                <a:srgbClr val="FF3300"/>
              </a:buClr>
              <a:buSzTx/>
              <a:buFont typeface="Wingdings" pitchFamily="2" charset="2"/>
              <a:buChar char="Ø"/>
            </a:pPr>
            <a:r>
              <a:rPr lang="en-US" dirty="0" smtClean="0">
                <a:solidFill>
                  <a:srgbClr val="0000FF"/>
                </a:solidFill>
              </a:rPr>
              <a:t>OF communication system</a:t>
            </a:r>
          </a:p>
          <a:p>
            <a:pPr eaLnBrk="1" hangingPunct="1">
              <a:buClr>
                <a:srgbClr val="FF3300"/>
              </a:buClr>
              <a:buSzTx/>
              <a:buFont typeface="Wingdings" pitchFamily="2" charset="2"/>
              <a:buChar char="Ø"/>
            </a:pPr>
            <a:r>
              <a:rPr lang="en-US" dirty="0" smtClean="0">
                <a:solidFill>
                  <a:srgbClr val="0000FF"/>
                </a:solidFill>
              </a:rPr>
              <a:t>What is an optical fiber?</a:t>
            </a:r>
          </a:p>
          <a:p>
            <a:pPr eaLnBrk="1" hangingPunct="1">
              <a:buClr>
                <a:srgbClr val="FF3300"/>
              </a:buClr>
              <a:buSzTx/>
              <a:buFont typeface="Wingdings" pitchFamily="2" charset="2"/>
              <a:buChar char="Ø"/>
            </a:pPr>
            <a:r>
              <a:rPr lang="en-US" dirty="0" smtClean="0">
                <a:solidFill>
                  <a:srgbClr val="0000FF"/>
                </a:solidFill>
              </a:rPr>
              <a:t>Types of optical fiber</a:t>
            </a:r>
          </a:p>
          <a:p>
            <a:pPr eaLnBrk="1" hangingPunct="1">
              <a:buClr>
                <a:srgbClr val="FF3300"/>
              </a:buClr>
              <a:buSzTx/>
              <a:buFont typeface="Wingdings" pitchFamily="2" charset="2"/>
              <a:buChar char="Ø"/>
            </a:pPr>
            <a:r>
              <a:rPr lang="en-US" dirty="0" smtClean="0">
                <a:solidFill>
                  <a:srgbClr val="0000FF"/>
                </a:solidFill>
              </a:rPr>
              <a:t>How fibers works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41388"/>
          </a:xfrm>
          <a:noFill/>
        </p:spPr>
        <p:txBody>
          <a:bodyPr anchor="ctr" anchorCtr="1"/>
          <a:lstStyle/>
          <a:p>
            <a:pPr eaLnBrk="1" hangingPunct="1"/>
            <a:r>
              <a:rPr lang="en-US" sz="3600" smtClean="0"/>
              <a:t>Optical fiber communication system</a:t>
            </a:r>
          </a:p>
        </p:txBody>
      </p:sp>
      <p:pic>
        <p:nvPicPr>
          <p:cNvPr id="7171" name="Picture 5"/>
          <p:cNvPicPr>
            <a:picLocks noChangeAspect="1" noChangeArrowheads="1"/>
          </p:cNvPicPr>
          <p:nvPr/>
        </p:nvPicPr>
        <p:blipFill>
          <a:blip r:embed="rId2"/>
          <a:srcRect l="4385" r="4385"/>
          <a:stretch>
            <a:fillRect/>
          </a:stretch>
        </p:blipFill>
        <p:spPr bwMode="auto">
          <a:xfrm>
            <a:off x="609600" y="3876675"/>
            <a:ext cx="8001000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172" name="Group 6"/>
          <p:cNvGrpSpPr>
            <a:grpSpLocks/>
          </p:cNvGrpSpPr>
          <p:nvPr/>
        </p:nvGrpSpPr>
        <p:grpSpPr bwMode="auto">
          <a:xfrm>
            <a:off x="304800" y="2438400"/>
            <a:ext cx="8610600" cy="1066800"/>
            <a:chOff x="192" y="864"/>
            <a:chExt cx="5424" cy="672"/>
          </a:xfrm>
        </p:grpSpPr>
        <p:sp>
          <p:nvSpPr>
            <p:cNvPr id="7175" name="Rectangle 7"/>
            <p:cNvSpPr>
              <a:spLocks noChangeArrowheads="1"/>
            </p:cNvSpPr>
            <p:nvPr/>
          </p:nvSpPr>
          <p:spPr bwMode="auto">
            <a:xfrm>
              <a:off x="912" y="912"/>
              <a:ext cx="912" cy="6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charset="0"/>
                </a:rPr>
                <a:t>Optical </a:t>
              </a:r>
            </a:p>
            <a:p>
              <a:pPr algn="ctr"/>
              <a:r>
                <a:rPr lang="en-US" sz="2000">
                  <a:latin typeface="Arial" charset="0"/>
                </a:rPr>
                <a:t>Transmitter</a:t>
              </a:r>
            </a:p>
          </p:txBody>
        </p:sp>
        <p:sp>
          <p:nvSpPr>
            <p:cNvPr id="7176" name="Rectangle 8"/>
            <p:cNvSpPr>
              <a:spLocks noChangeArrowheads="1"/>
            </p:cNvSpPr>
            <p:nvPr/>
          </p:nvSpPr>
          <p:spPr bwMode="auto">
            <a:xfrm>
              <a:off x="2256" y="912"/>
              <a:ext cx="1248" cy="6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charset="0"/>
                </a:rPr>
                <a:t>Comm. Channel </a:t>
              </a:r>
            </a:p>
            <a:p>
              <a:pPr algn="ctr"/>
              <a:r>
                <a:rPr lang="en-US" sz="2000">
                  <a:latin typeface="Arial" charset="0"/>
                </a:rPr>
                <a:t>(Optical fiber</a:t>
              </a:r>
              <a:r>
                <a:rPr lang="en-US">
                  <a:latin typeface="Arial" charset="0"/>
                </a:rPr>
                <a:t>)</a:t>
              </a:r>
            </a:p>
          </p:txBody>
        </p:sp>
        <p:sp>
          <p:nvSpPr>
            <p:cNvPr id="7177" name="Rectangle 9"/>
            <p:cNvSpPr>
              <a:spLocks noChangeArrowheads="1"/>
            </p:cNvSpPr>
            <p:nvPr/>
          </p:nvSpPr>
          <p:spPr bwMode="auto">
            <a:xfrm>
              <a:off x="3936" y="912"/>
              <a:ext cx="816" cy="6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charset="0"/>
                </a:rPr>
                <a:t>Optical </a:t>
              </a:r>
            </a:p>
            <a:p>
              <a:pPr algn="ctr"/>
              <a:r>
                <a:rPr lang="en-US" sz="2000">
                  <a:latin typeface="Arial" charset="0"/>
                </a:rPr>
                <a:t>Receiver</a:t>
              </a:r>
            </a:p>
          </p:txBody>
        </p:sp>
        <p:sp>
          <p:nvSpPr>
            <p:cNvPr id="7178" name="AutoShape 10"/>
            <p:cNvSpPr>
              <a:spLocks noChangeArrowheads="1"/>
            </p:cNvSpPr>
            <p:nvPr/>
          </p:nvSpPr>
          <p:spPr bwMode="auto">
            <a:xfrm>
              <a:off x="1824" y="1152"/>
              <a:ext cx="432" cy="192"/>
            </a:xfrm>
            <a:prstGeom prst="rightArrow">
              <a:avLst>
                <a:gd name="adj1" fmla="val 50000"/>
                <a:gd name="adj2" fmla="val 5625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9" name="AutoShape 11"/>
            <p:cNvSpPr>
              <a:spLocks noChangeArrowheads="1"/>
            </p:cNvSpPr>
            <p:nvPr/>
          </p:nvSpPr>
          <p:spPr bwMode="auto">
            <a:xfrm>
              <a:off x="3504" y="1104"/>
              <a:ext cx="432" cy="192"/>
            </a:xfrm>
            <a:prstGeom prst="rightArrow">
              <a:avLst>
                <a:gd name="adj1" fmla="val 50000"/>
                <a:gd name="adj2" fmla="val 5625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0" name="AutoShape 12"/>
            <p:cNvSpPr>
              <a:spLocks noChangeArrowheads="1"/>
            </p:cNvSpPr>
            <p:nvPr/>
          </p:nvSpPr>
          <p:spPr bwMode="auto">
            <a:xfrm>
              <a:off x="192" y="1152"/>
              <a:ext cx="720" cy="192"/>
            </a:xfrm>
            <a:prstGeom prst="rightArrow">
              <a:avLst>
                <a:gd name="adj1" fmla="val 50000"/>
                <a:gd name="adj2" fmla="val 9375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1" name="AutoShape 13"/>
            <p:cNvSpPr>
              <a:spLocks noChangeArrowheads="1"/>
            </p:cNvSpPr>
            <p:nvPr/>
          </p:nvSpPr>
          <p:spPr bwMode="auto">
            <a:xfrm>
              <a:off x="4752" y="1152"/>
              <a:ext cx="864" cy="192"/>
            </a:xfrm>
            <a:prstGeom prst="rightArrow">
              <a:avLst>
                <a:gd name="adj1" fmla="val 50000"/>
                <a:gd name="adj2" fmla="val 1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2" name="Text Box 14"/>
            <p:cNvSpPr txBox="1">
              <a:spLocks noChangeArrowheads="1"/>
            </p:cNvSpPr>
            <p:nvPr/>
          </p:nvSpPr>
          <p:spPr bwMode="auto">
            <a:xfrm>
              <a:off x="192" y="864"/>
              <a:ext cx="54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latin typeface="Arial" charset="0"/>
                </a:rPr>
                <a:t>Input</a:t>
              </a:r>
            </a:p>
          </p:txBody>
        </p:sp>
        <p:sp>
          <p:nvSpPr>
            <p:cNvPr id="7183" name="Text Box 15"/>
            <p:cNvSpPr txBox="1">
              <a:spLocks noChangeArrowheads="1"/>
            </p:cNvSpPr>
            <p:nvPr/>
          </p:nvSpPr>
          <p:spPr bwMode="auto">
            <a:xfrm>
              <a:off x="4848" y="864"/>
              <a:ext cx="6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latin typeface="Arial" charset="0"/>
                </a:rPr>
                <a:t>Output</a:t>
              </a:r>
            </a:p>
          </p:txBody>
        </p:sp>
      </p:grpSp>
      <p:sp>
        <p:nvSpPr>
          <p:cNvPr id="7173" name="Text Box 16"/>
          <p:cNvSpPr txBox="1">
            <a:spLocks noChangeArrowheads="1"/>
          </p:cNvSpPr>
          <p:nvPr/>
        </p:nvSpPr>
        <p:spPr bwMode="auto">
          <a:xfrm>
            <a:off x="3581400" y="1524000"/>
            <a:ext cx="2667000" cy="6508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Attenuation, Dispersion, crosstalk &amp; noise</a:t>
            </a:r>
          </a:p>
        </p:txBody>
      </p:sp>
      <p:sp>
        <p:nvSpPr>
          <p:cNvPr id="7174" name="AutoShape 17"/>
          <p:cNvSpPr>
            <a:spLocks noChangeArrowheads="1"/>
          </p:cNvSpPr>
          <p:nvPr/>
        </p:nvSpPr>
        <p:spPr bwMode="auto">
          <a:xfrm rot="-4886336">
            <a:off x="2781300" y="2095500"/>
            <a:ext cx="990600" cy="457200"/>
          </a:xfrm>
          <a:prstGeom prst="curvedDownArrow">
            <a:avLst>
              <a:gd name="adj1" fmla="val 39522"/>
              <a:gd name="adj2" fmla="val 86667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2667000" y="5029200"/>
            <a:ext cx="3733800" cy="1524000"/>
          </a:xfrm>
          <a:prstGeom prst="rect">
            <a:avLst/>
          </a:prstGeom>
          <a:solidFill>
            <a:srgbClr val="FF0000"/>
          </a:solidFill>
          <a:ln w="1587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2667000" y="5181600"/>
            <a:ext cx="4114800" cy="1219200"/>
          </a:xfrm>
          <a:prstGeom prst="rect">
            <a:avLst/>
          </a:prstGeom>
          <a:solidFill>
            <a:srgbClr val="FFCC00"/>
          </a:solidFill>
          <a:ln w="1587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852487"/>
          </a:xfrm>
        </p:spPr>
        <p:txBody>
          <a:bodyPr/>
          <a:lstStyle/>
          <a:p>
            <a:pPr eaLnBrk="1" hangingPunct="1"/>
            <a:r>
              <a:rPr lang="en-US" smtClean="0"/>
              <a:t>What is an Optical Fiber?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066800" y="1752600"/>
            <a:ext cx="708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>
                <a:latin typeface="Arial" charset="0"/>
              </a:rPr>
              <a:t>An optical fiber is a 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waveguide for light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838200" y="2209800"/>
            <a:ext cx="72390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5613" eaLnBrk="1" hangingPunct="1">
              <a:spcBef>
                <a:spcPct val="50000"/>
              </a:spcBef>
            </a:pPr>
            <a:r>
              <a:rPr lang="en-US" sz="2400">
                <a:latin typeface="Arial" charset="0"/>
              </a:rPr>
              <a:t>Consists of :</a:t>
            </a:r>
          </a:p>
          <a:p>
            <a:pPr defTabSz="455613"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</a:t>
            </a:r>
            <a:r>
              <a:rPr lang="en-US" sz="2400" b="1">
                <a:latin typeface="Arial" charset="0"/>
              </a:rPr>
              <a:t>Core:</a:t>
            </a:r>
            <a:r>
              <a:rPr lang="en-US" sz="2400">
                <a:latin typeface="Arial" charset="0"/>
              </a:rPr>
              <a:t>		inner part where wave propagates</a:t>
            </a:r>
          </a:p>
          <a:p>
            <a:pPr defTabSz="455613" eaLnBrk="1" hangingPunct="1">
              <a:spcBef>
                <a:spcPct val="50000"/>
              </a:spcBef>
            </a:pPr>
            <a:r>
              <a:rPr lang="en-US" sz="2400">
                <a:latin typeface="Arial" charset="0"/>
              </a:rPr>
              <a:t>	</a:t>
            </a:r>
            <a:r>
              <a:rPr lang="en-US" sz="2400" b="1">
                <a:latin typeface="Arial" charset="0"/>
              </a:rPr>
              <a:t>Cladding:</a:t>
            </a:r>
            <a:r>
              <a:rPr lang="en-US" sz="2400">
                <a:latin typeface="Arial" charset="0"/>
              </a:rPr>
              <a:t> outer part used to keep wave in core</a:t>
            </a:r>
          </a:p>
          <a:p>
            <a:pPr defTabSz="455613" eaLnBrk="1" hangingPunct="1">
              <a:spcBef>
                <a:spcPct val="50000"/>
              </a:spcBef>
            </a:pPr>
            <a:r>
              <a:rPr lang="en-US" sz="2400">
                <a:latin typeface="Arial" charset="0"/>
              </a:rPr>
              <a:t>	</a:t>
            </a:r>
            <a:r>
              <a:rPr lang="en-US" sz="2400" b="1">
                <a:solidFill>
                  <a:srgbClr val="CCCC00"/>
                </a:solidFill>
                <a:latin typeface="Arial" charset="0"/>
              </a:rPr>
              <a:t>Buffer</a:t>
            </a:r>
            <a:r>
              <a:rPr lang="en-US" sz="2400">
                <a:latin typeface="Arial" charset="0"/>
              </a:rPr>
              <a:t>	:	protective coating</a:t>
            </a:r>
          </a:p>
          <a:p>
            <a:pPr defTabSz="455613" eaLnBrk="1" hangingPunct="1">
              <a:spcBef>
                <a:spcPct val="50000"/>
              </a:spcBef>
            </a:pPr>
            <a:r>
              <a:rPr lang="en-US" sz="2400">
                <a:latin typeface="Arial" charset="0"/>
              </a:rPr>
              <a:t>	</a:t>
            </a:r>
            <a:r>
              <a:rPr lang="en-US" sz="2400" b="1">
                <a:solidFill>
                  <a:srgbClr val="FF0000"/>
                </a:solidFill>
                <a:latin typeface="Arial" charset="0"/>
              </a:rPr>
              <a:t>Jacket:</a:t>
            </a:r>
            <a:r>
              <a:rPr lang="en-US" sz="2400">
                <a:latin typeface="Arial" charset="0"/>
              </a:rPr>
              <a:t>	outer protective shield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2667000" y="5334000"/>
            <a:ext cx="4495800" cy="914400"/>
          </a:xfrm>
          <a:prstGeom prst="rect">
            <a:avLst/>
          </a:prstGeom>
          <a:solidFill>
            <a:srgbClr val="C0C0C0"/>
          </a:solidFill>
          <a:ln w="1587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2667000" y="5486400"/>
            <a:ext cx="4953000" cy="609600"/>
          </a:xfrm>
          <a:prstGeom prst="rect">
            <a:avLst/>
          </a:prstGeom>
          <a:solidFill>
            <a:srgbClr val="808080"/>
          </a:solidFill>
          <a:ln w="1587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Freeform 9"/>
          <p:cNvSpPr>
            <a:spLocks/>
          </p:cNvSpPr>
          <p:nvPr/>
        </p:nvSpPr>
        <p:spPr bwMode="auto">
          <a:xfrm>
            <a:off x="228600" y="3033713"/>
            <a:ext cx="2362200" cy="2757487"/>
          </a:xfrm>
          <a:custGeom>
            <a:avLst/>
            <a:gdLst>
              <a:gd name="T0" fmla="*/ 511 w 1344"/>
              <a:gd name="T1" fmla="*/ 0 h 1737"/>
              <a:gd name="T2" fmla="*/ 292 w 1344"/>
              <a:gd name="T3" fmla="*/ 9 h 1737"/>
              <a:gd name="T4" fmla="*/ 0 w 1344"/>
              <a:gd name="T5" fmla="*/ 9 h 1737"/>
              <a:gd name="T6" fmla="*/ 0 w 1344"/>
              <a:gd name="T7" fmla="*/ 1737 h 1737"/>
              <a:gd name="T8" fmla="*/ 1344 w 1344"/>
              <a:gd name="T9" fmla="*/ 1737 h 17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44"/>
              <a:gd name="T16" fmla="*/ 0 h 1737"/>
              <a:gd name="T17" fmla="*/ 1344 w 1344"/>
              <a:gd name="T18" fmla="*/ 1737 h 17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44" h="1737">
                <a:moveTo>
                  <a:pt x="511" y="0"/>
                </a:moveTo>
                <a:cubicBezTo>
                  <a:pt x="368" y="12"/>
                  <a:pt x="441" y="9"/>
                  <a:pt x="292" y="9"/>
                </a:cubicBezTo>
                <a:lnTo>
                  <a:pt x="0" y="9"/>
                </a:lnTo>
                <a:lnTo>
                  <a:pt x="0" y="1737"/>
                </a:lnTo>
                <a:lnTo>
                  <a:pt x="1344" y="1737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0" name="Freeform 10"/>
          <p:cNvSpPr>
            <a:spLocks/>
          </p:cNvSpPr>
          <p:nvPr/>
        </p:nvSpPr>
        <p:spPr bwMode="auto">
          <a:xfrm>
            <a:off x="533400" y="3567113"/>
            <a:ext cx="1600200" cy="1843087"/>
          </a:xfrm>
          <a:custGeom>
            <a:avLst/>
            <a:gdLst>
              <a:gd name="T0" fmla="*/ 511 w 1344"/>
              <a:gd name="T1" fmla="*/ 0 h 1737"/>
              <a:gd name="T2" fmla="*/ 292 w 1344"/>
              <a:gd name="T3" fmla="*/ 9 h 1737"/>
              <a:gd name="T4" fmla="*/ 0 w 1344"/>
              <a:gd name="T5" fmla="*/ 9 h 1737"/>
              <a:gd name="T6" fmla="*/ 0 w 1344"/>
              <a:gd name="T7" fmla="*/ 1737 h 1737"/>
              <a:gd name="T8" fmla="*/ 1344 w 1344"/>
              <a:gd name="T9" fmla="*/ 1737 h 17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44"/>
              <a:gd name="T16" fmla="*/ 0 h 1737"/>
              <a:gd name="T17" fmla="*/ 1344 w 1344"/>
              <a:gd name="T18" fmla="*/ 1737 h 17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44" h="1737">
                <a:moveTo>
                  <a:pt x="511" y="0"/>
                </a:moveTo>
                <a:cubicBezTo>
                  <a:pt x="368" y="12"/>
                  <a:pt x="441" y="9"/>
                  <a:pt x="292" y="9"/>
                </a:cubicBezTo>
                <a:lnTo>
                  <a:pt x="0" y="9"/>
                </a:lnTo>
                <a:lnTo>
                  <a:pt x="0" y="1737"/>
                </a:lnTo>
                <a:lnTo>
                  <a:pt x="1344" y="1737"/>
                </a:lnTo>
              </a:path>
            </a:pathLst>
          </a:custGeom>
          <a:noFill/>
          <a:ln w="28575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1" name="Freeform 11"/>
          <p:cNvSpPr>
            <a:spLocks/>
          </p:cNvSpPr>
          <p:nvPr/>
        </p:nvSpPr>
        <p:spPr bwMode="auto">
          <a:xfrm>
            <a:off x="838200" y="4100513"/>
            <a:ext cx="838200" cy="1157287"/>
          </a:xfrm>
          <a:custGeom>
            <a:avLst/>
            <a:gdLst>
              <a:gd name="T0" fmla="*/ 511 w 1344"/>
              <a:gd name="T1" fmla="*/ 0 h 1737"/>
              <a:gd name="T2" fmla="*/ 292 w 1344"/>
              <a:gd name="T3" fmla="*/ 9 h 1737"/>
              <a:gd name="T4" fmla="*/ 0 w 1344"/>
              <a:gd name="T5" fmla="*/ 9 h 1737"/>
              <a:gd name="T6" fmla="*/ 0 w 1344"/>
              <a:gd name="T7" fmla="*/ 1737 h 1737"/>
              <a:gd name="T8" fmla="*/ 1344 w 1344"/>
              <a:gd name="T9" fmla="*/ 1737 h 17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44"/>
              <a:gd name="T16" fmla="*/ 0 h 1737"/>
              <a:gd name="T17" fmla="*/ 1344 w 1344"/>
              <a:gd name="T18" fmla="*/ 1737 h 17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44" h="1737">
                <a:moveTo>
                  <a:pt x="511" y="0"/>
                </a:moveTo>
                <a:cubicBezTo>
                  <a:pt x="368" y="12"/>
                  <a:pt x="441" y="9"/>
                  <a:pt x="292" y="9"/>
                </a:cubicBezTo>
                <a:lnTo>
                  <a:pt x="0" y="9"/>
                </a:lnTo>
                <a:lnTo>
                  <a:pt x="0" y="1737"/>
                </a:lnTo>
                <a:lnTo>
                  <a:pt x="1344" y="1737"/>
                </a:lnTo>
              </a:path>
            </a:pathLst>
          </a:custGeom>
          <a:noFill/>
          <a:ln w="28575">
            <a:solidFill>
              <a:srgbClr val="CC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2" name="Freeform 12"/>
          <p:cNvSpPr>
            <a:spLocks/>
          </p:cNvSpPr>
          <p:nvPr/>
        </p:nvSpPr>
        <p:spPr bwMode="auto">
          <a:xfrm>
            <a:off x="1066800" y="4724400"/>
            <a:ext cx="304800" cy="381000"/>
          </a:xfrm>
          <a:custGeom>
            <a:avLst/>
            <a:gdLst>
              <a:gd name="T0" fmla="*/ 511 w 1344"/>
              <a:gd name="T1" fmla="*/ 0 h 1737"/>
              <a:gd name="T2" fmla="*/ 292 w 1344"/>
              <a:gd name="T3" fmla="*/ 9 h 1737"/>
              <a:gd name="T4" fmla="*/ 0 w 1344"/>
              <a:gd name="T5" fmla="*/ 9 h 1737"/>
              <a:gd name="T6" fmla="*/ 0 w 1344"/>
              <a:gd name="T7" fmla="*/ 1737 h 1737"/>
              <a:gd name="T8" fmla="*/ 1344 w 1344"/>
              <a:gd name="T9" fmla="*/ 1737 h 17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44"/>
              <a:gd name="T16" fmla="*/ 0 h 1737"/>
              <a:gd name="T17" fmla="*/ 1344 w 1344"/>
              <a:gd name="T18" fmla="*/ 1737 h 17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44" h="1737">
                <a:moveTo>
                  <a:pt x="511" y="0"/>
                </a:moveTo>
                <a:cubicBezTo>
                  <a:pt x="368" y="12"/>
                  <a:pt x="441" y="9"/>
                  <a:pt x="292" y="9"/>
                </a:cubicBezTo>
                <a:lnTo>
                  <a:pt x="0" y="9"/>
                </a:lnTo>
                <a:lnTo>
                  <a:pt x="0" y="1737"/>
                </a:lnTo>
                <a:lnTo>
                  <a:pt x="1344" y="1737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914400" y="30480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>
            <a:off x="838200" y="3581400"/>
            <a:ext cx="457200" cy="0"/>
          </a:xfrm>
          <a:prstGeom prst="line">
            <a:avLst/>
          </a:prstGeom>
          <a:noFill/>
          <a:ln w="28575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>
            <a:off x="838200" y="4114800"/>
            <a:ext cx="457200" cy="0"/>
          </a:xfrm>
          <a:prstGeom prst="line">
            <a:avLst/>
          </a:prstGeom>
          <a:noFill/>
          <a:ln w="28575">
            <a:solidFill>
              <a:srgbClr val="CC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>
            <a:off x="1066800" y="4724400"/>
            <a:ext cx="228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>
            <a:off x="2209800" y="57912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>
            <a:off x="2133600" y="5410200"/>
            <a:ext cx="533400" cy="0"/>
          </a:xfrm>
          <a:prstGeom prst="line">
            <a:avLst/>
          </a:prstGeom>
          <a:noFill/>
          <a:ln w="28575">
            <a:solidFill>
              <a:srgbClr val="00FF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>
            <a:off x="1600200" y="5257800"/>
            <a:ext cx="1066800" cy="0"/>
          </a:xfrm>
          <a:prstGeom prst="line">
            <a:avLst/>
          </a:prstGeom>
          <a:noFill/>
          <a:ln w="28575">
            <a:solidFill>
              <a:srgbClr val="CC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>
            <a:off x="1219200" y="5105400"/>
            <a:ext cx="1447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61" name="Text Box 22"/>
          <p:cNvSpPr txBox="1">
            <a:spLocks noChangeArrowheads="1"/>
          </p:cNvSpPr>
          <p:nvPr/>
        </p:nvSpPr>
        <p:spPr bwMode="auto">
          <a:xfrm>
            <a:off x="7010400" y="4048125"/>
            <a:ext cx="1981200" cy="831850"/>
          </a:xfrm>
          <a:prstGeom prst="rect">
            <a:avLst/>
          </a:prstGeom>
          <a:solidFill>
            <a:srgbClr val="99FFCC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>
                <a:latin typeface="Arial" charset="0"/>
              </a:rPr>
              <a:t>SiO</a:t>
            </a:r>
            <a:r>
              <a:rPr lang="en-US" sz="2400" baseline="-25000">
                <a:latin typeface="Arial" charset="0"/>
              </a:rPr>
              <a:t>2</a:t>
            </a:r>
            <a:r>
              <a:rPr lang="en-US" sz="2400">
                <a:latin typeface="Arial" charset="0"/>
              </a:rPr>
              <a:t> doped with GeO</a:t>
            </a:r>
            <a:r>
              <a:rPr lang="en-US" sz="2400" baseline="-25000">
                <a:latin typeface="Arial" charset="0"/>
              </a:rPr>
              <a:t>2</a:t>
            </a:r>
          </a:p>
        </p:txBody>
      </p:sp>
      <p:sp>
        <p:nvSpPr>
          <p:cNvPr id="10262" name="Line 23"/>
          <p:cNvSpPr>
            <a:spLocks noChangeShapeType="1"/>
          </p:cNvSpPr>
          <p:nvPr/>
        </p:nvSpPr>
        <p:spPr bwMode="auto">
          <a:xfrm flipH="1">
            <a:off x="7467600" y="4876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63" name="Line 24"/>
          <p:cNvSpPr>
            <a:spLocks noChangeShapeType="1"/>
          </p:cNvSpPr>
          <p:nvPr/>
        </p:nvSpPr>
        <p:spPr bwMode="auto">
          <a:xfrm flipH="1">
            <a:off x="7086600" y="48768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64" name="Text Box 25"/>
          <p:cNvSpPr txBox="1">
            <a:spLocks noChangeArrowheads="1"/>
          </p:cNvSpPr>
          <p:nvPr/>
        </p:nvSpPr>
        <p:spPr bwMode="auto">
          <a:xfrm>
            <a:off x="3810000" y="55626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High </a:t>
            </a:r>
            <a:r>
              <a:rPr lang="en-US" sz="2400" i="1">
                <a:latin typeface="Times New Roman" pitchFamily="18" charset="0"/>
              </a:rPr>
              <a:t>n</a:t>
            </a:r>
          </a:p>
        </p:txBody>
      </p:sp>
      <p:sp>
        <p:nvSpPr>
          <p:cNvPr id="10265" name="Text Box 26"/>
          <p:cNvSpPr txBox="1">
            <a:spLocks noChangeArrowheads="1"/>
          </p:cNvSpPr>
          <p:nvPr/>
        </p:nvSpPr>
        <p:spPr bwMode="auto">
          <a:xfrm>
            <a:off x="5867400" y="4343400"/>
            <a:ext cx="1066800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Low </a:t>
            </a:r>
            <a:r>
              <a:rPr lang="en-US" sz="2400" i="1">
                <a:latin typeface="Times New Roman" pitchFamily="18" charset="0"/>
              </a:rPr>
              <a:t>n</a:t>
            </a:r>
          </a:p>
        </p:txBody>
      </p:sp>
      <p:sp>
        <p:nvSpPr>
          <p:cNvPr id="10266" name="Line 27"/>
          <p:cNvSpPr>
            <a:spLocks noChangeShapeType="1"/>
          </p:cNvSpPr>
          <p:nvPr/>
        </p:nvSpPr>
        <p:spPr bwMode="auto">
          <a:xfrm flipH="1">
            <a:off x="6324600" y="48768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 of fiber optic waveguide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114800"/>
          </a:xfrm>
        </p:spPr>
        <p:txBody>
          <a:bodyPr/>
          <a:lstStyle/>
          <a:p>
            <a:pPr eaLnBrk="1" hangingPunct="1">
              <a:buClr>
                <a:srgbClr val="0000FF"/>
              </a:buClr>
              <a:buFont typeface="Wingdings" pitchFamily="2" charset="2"/>
              <a:buChar char="q"/>
            </a:pPr>
            <a:r>
              <a:rPr lang="en-US" dirty="0" smtClean="0">
                <a:solidFill>
                  <a:schemeClr val="hlink"/>
                </a:solidFill>
              </a:rPr>
              <a:t>According to the refractive index profile</a:t>
            </a:r>
          </a:p>
          <a:p>
            <a:pPr lvl="1" eaLnBrk="1" hangingPunct="1"/>
            <a:r>
              <a:rPr lang="en-US" dirty="0" smtClean="0"/>
              <a:t>Step index fiber</a:t>
            </a:r>
          </a:p>
          <a:p>
            <a:pPr lvl="1" eaLnBrk="1" hangingPunct="1"/>
            <a:r>
              <a:rPr lang="en-US" dirty="0" smtClean="0"/>
              <a:t>Graded index fiber</a:t>
            </a:r>
          </a:p>
          <a:p>
            <a:pPr eaLnBrk="1" hangingPunct="1">
              <a:buClr>
                <a:srgbClr val="0000FF"/>
              </a:buClr>
              <a:buFont typeface="Wingdings" pitchFamily="2" charset="2"/>
              <a:buChar char="q"/>
            </a:pPr>
            <a:r>
              <a:rPr lang="en-US" dirty="0" smtClean="0">
                <a:solidFill>
                  <a:schemeClr val="hlink"/>
                </a:solidFill>
              </a:rPr>
              <a:t>According to the mode of propagation</a:t>
            </a:r>
          </a:p>
          <a:p>
            <a:pPr lvl="1" eaLnBrk="1" hangingPunct="1"/>
            <a:r>
              <a:rPr lang="en-US" dirty="0" smtClean="0"/>
              <a:t>Single mode fiber (SM)</a:t>
            </a:r>
          </a:p>
          <a:p>
            <a:pPr lvl="1" eaLnBrk="1" hangingPunct="1"/>
            <a:r>
              <a:rPr lang="en-US" dirty="0" smtClean="0"/>
              <a:t>Multimode fiber (MM)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Basic comparison between SM and MM Fiber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4114800"/>
          </a:xfrm>
        </p:spPr>
        <p:txBody>
          <a:bodyPr/>
          <a:lstStyle/>
          <a:p>
            <a:pPr algn="just"/>
            <a:r>
              <a:rPr lang="en-US" sz="2800" dirty="0">
                <a:latin typeface="Are"/>
              </a:rPr>
              <a:t>Single mode means the fiber enables one type of light mode to be propagated at a time. </a:t>
            </a:r>
            <a:endParaRPr lang="en-US" sz="2800" dirty="0" smtClean="0">
              <a:latin typeface="Are"/>
            </a:endParaRPr>
          </a:p>
          <a:p>
            <a:pPr algn="just"/>
            <a:r>
              <a:rPr lang="en-US" sz="2800" dirty="0" smtClean="0">
                <a:latin typeface="Are"/>
              </a:rPr>
              <a:t>While </a:t>
            </a:r>
            <a:r>
              <a:rPr lang="en-US" sz="2800" dirty="0">
                <a:latin typeface="Are"/>
              </a:rPr>
              <a:t>multimode means the fiber can propagate multiple modes. </a:t>
            </a:r>
            <a:endParaRPr lang="en-US" sz="2800" dirty="0" smtClean="0">
              <a:latin typeface="Are"/>
            </a:endParaRPr>
          </a:p>
          <a:p>
            <a:pPr algn="just"/>
            <a:r>
              <a:rPr lang="en-US" sz="2800" dirty="0" smtClean="0">
                <a:latin typeface="Are"/>
              </a:rPr>
              <a:t>The </a:t>
            </a:r>
            <a:r>
              <a:rPr lang="en-US" sz="2800" dirty="0">
                <a:latin typeface="Are"/>
              </a:rPr>
              <a:t>differences between single mode and multimode fiber mainly lies in fiber core diameter, wavelength &amp; light source, bandwidth, color sheath, distance and cost.</a:t>
            </a:r>
          </a:p>
        </p:txBody>
      </p:sp>
    </p:spTree>
    <p:extLst>
      <p:ext uri="{BB962C8B-B14F-4D97-AF65-F5344CB8AC3E}">
        <p14:creationId xmlns:p14="http://schemas.microsoft.com/office/powerpoint/2010/main" val="1645144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Basic comparison between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Step index fiber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Graded Index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Fiber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index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fiber: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Refractive index changes sharply.</a:t>
            </a:r>
          </a:p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Graded Index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Fiber: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Refractive index changes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gradually.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801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6425" y="381000"/>
            <a:ext cx="8156575" cy="1203325"/>
          </a:xfrm>
        </p:spPr>
        <p:txBody>
          <a:bodyPr/>
          <a:lstStyle/>
          <a:p>
            <a:pPr algn="ctr" eaLnBrk="1" hangingPunct="1"/>
            <a:r>
              <a:rPr lang="en-US" sz="3200" dirty="0" smtClean="0">
                <a:latin typeface="Arial" charset="0"/>
              </a:rPr>
              <a:t>Specification and Performance Ch. of        MM step index fiber</a:t>
            </a:r>
          </a:p>
        </p:txBody>
      </p:sp>
      <p:grpSp>
        <p:nvGrpSpPr>
          <p:cNvPr id="12291" name="Group 3"/>
          <p:cNvGrpSpPr>
            <a:grpSpLocks/>
          </p:cNvGrpSpPr>
          <p:nvPr/>
        </p:nvGrpSpPr>
        <p:grpSpPr bwMode="auto">
          <a:xfrm>
            <a:off x="3505200" y="2209800"/>
            <a:ext cx="2286000" cy="2286000"/>
            <a:chOff x="1152" y="1296"/>
            <a:chExt cx="1440" cy="1440"/>
          </a:xfrm>
        </p:grpSpPr>
        <p:sp>
          <p:nvSpPr>
            <p:cNvPr id="12311" name="Oval 4"/>
            <p:cNvSpPr>
              <a:spLocks noChangeAspect="1" noChangeArrowheads="1"/>
            </p:cNvSpPr>
            <p:nvPr/>
          </p:nvSpPr>
          <p:spPr bwMode="auto">
            <a:xfrm>
              <a:off x="1152" y="1296"/>
              <a:ext cx="1440" cy="1440"/>
            </a:xfrm>
            <a:prstGeom prst="ellipse">
              <a:avLst/>
            </a:prstGeom>
            <a:solidFill>
              <a:srgbClr val="FF99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2" name="Oval 5"/>
            <p:cNvSpPr>
              <a:spLocks noChangeArrowheads="1"/>
            </p:cNvSpPr>
            <p:nvPr/>
          </p:nvSpPr>
          <p:spPr bwMode="auto">
            <a:xfrm>
              <a:off x="1440" y="1584"/>
              <a:ext cx="864" cy="864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3" name="Oval 6"/>
            <p:cNvSpPr>
              <a:spLocks noChangeArrowheads="1"/>
            </p:cNvSpPr>
            <p:nvPr/>
          </p:nvSpPr>
          <p:spPr bwMode="auto">
            <a:xfrm>
              <a:off x="1632" y="1776"/>
              <a:ext cx="480" cy="480"/>
            </a:xfrm>
            <a:prstGeom prst="ellipse">
              <a:avLst/>
            </a:prstGeom>
            <a:solidFill>
              <a:srgbClr val="66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4" name="Oval 7"/>
            <p:cNvSpPr>
              <a:spLocks noChangeArrowheads="1"/>
            </p:cNvSpPr>
            <p:nvPr/>
          </p:nvSpPr>
          <p:spPr bwMode="auto">
            <a:xfrm>
              <a:off x="1728" y="1872"/>
              <a:ext cx="288" cy="28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292" name="Text Box 8"/>
          <p:cNvSpPr txBox="1">
            <a:spLocks noChangeArrowheads="1"/>
          </p:cNvSpPr>
          <p:nvPr/>
        </p:nvSpPr>
        <p:spPr bwMode="auto">
          <a:xfrm>
            <a:off x="304800" y="2971800"/>
            <a:ext cx="2971800" cy="831850"/>
          </a:xfrm>
          <a:prstGeom prst="rect">
            <a:avLst/>
          </a:prstGeom>
          <a:solidFill>
            <a:srgbClr val="99FFCC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Typical structure of MM step index fiber</a:t>
            </a:r>
          </a:p>
        </p:txBody>
      </p:sp>
      <p:sp>
        <p:nvSpPr>
          <p:cNvPr id="12293" name="Line 9"/>
          <p:cNvSpPr>
            <a:spLocks noChangeShapeType="1"/>
          </p:cNvSpPr>
          <p:nvPr/>
        </p:nvSpPr>
        <p:spPr bwMode="auto">
          <a:xfrm>
            <a:off x="6248400" y="2209800"/>
            <a:ext cx="0" cy="2286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4" name="Line 10"/>
          <p:cNvSpPr>
            <a:spLocks noChangeShapeType="1"/>
          </p:cNvSpPr>
          <p:nvPr/>
        </p:nvSpPr>
        <p:spPr bwMode="auto">
          <a:xfrm>
            <a:off x="6248400" y="3352800"/>
            <a:ext cx="1143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5" name="Line 11"/>
          <p:cNvSpPr>
            <a:spLocks noChangeShapeType="1"/>
          </p:cNvSpPr>
          <p:nvPr/>
        </p:nvSpPr>
        <p:spPr bwMode="auto">
          <a:xfrm>
            <a:off x="4572000" y="29718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6" name="Line 12"/>
          <p:cNvSpPr>
            <a:spLocks noChangeShapeType="1"/>
          </p:cNvSpPr>
          <p:nvPr/>
        </p:nvSpPr>
        <p:spPr bwMode="auto">
          <a:xfrm>
            <a:off x="4648200" y="37338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7" name="Line 13"/>
          <p:cNvSpPr>
            <a:spLocks noChangeShapeType="1"/>
          </p:cNvSpPr>
          <p:nvPr/>
        </p:nvSpPr>
        <p:spPr bwMode="auto">
          <a:xfrm>
            <a:off x="4648200" y="35814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8" name="Line 14"/>
          <p:cNvSpPr>
            <a:spLocks noChangeShapeType="1"/>
          </p:cNvSpPr>
          <p:nvPr/>
        </p:nvSpPr>
        <p:spPr bwMode="auto">
          <a:xfrm>
            <a:off x="4648200" y="31242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9" name="Line 15"/>
          <p:cNvSpPr>
            <a:spLocks noChangeShapeType="1"/>
          </p:cNvSpPr>
          <p:nvPr/>
        </p:nvSpPr>
        <p:spPr bwMode="auto">
          <a:xfrm>
            <a:off x="6477000" y="2971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0" name="Line 16"/>
          <p:cNvSpPr>
            <a:spLocks noChangeShapeType="1"/>
          </p:cNvSpPr>
          <p:nvPr/>
        </p:nvSpPr>
        <p:spPr bwMode="auto">
          <a:xfrm>
            <a:off x="6477000" y="3124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1" name="Line 17"/>
          <p:cNvSpPr>
            <a:spLocks noChangeShapeType="1"/>
          </p:cNvSpPr>
          <p:nvPr/>
        </p:nvSpPr>
        <p:spPr bwMode="auto">
          <a:xfrm>
            <a:off x="7010400" y="3124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2" name="Line 18"/>
          <p:cNvSpPr>
            <a:spLocks noChangeShapeType="1"/>
          </p:cNvSpPr>
          <p:nvPr/>
        </p:nvSpPr>
        <p:spPr bwMode="auto">
          <a:xfrm flipV="1">
            <a:off x="6477000" y="3581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3" name="Line 19"/>
          <p:cNvSpPr>
            <a:spLocks noChangeShapeType="1"/>
          </p:cNvSpPr>
          <p:nvPr/>
        </p:nvSpPr>
        <p:spPr bwMode="auto">
          <a:xfrm>
            <a:off x="6477000" y="3581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4" name="Text Box 20"/>
          <p:cNvSpPr txBox="1">
            <a:spLocks noChangeArrowheads="1"/>
          </p:cNvSpPr>
          <p:nvPr/>
        </p:nvSpPr>
        <p:spPr bwMode="auto">
          <a:xfrm>
            <a:off x="7467600" y="3048000"/>
            <a:ext cx="1447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Refractive index</a:t>
            </a:r>
          </a:p>
        </p:txBody>
      </p:sp>
      <p:sp>
        <p:nvSpPr>
          <p:cNvPr id="12305" name="Text Box 21"/>
          <p:cNvSpPr txBox="1">
            <a:spLocks noChangeArrowheads="1"/>
          </p:cNvSpPr>
          <p:nvPr/>
        </p:nvSpPr>
        <p:spPr bwMode="auto">
          <a:xfrm>
            <a:off x="6972300" y="3276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latin typeface="Arial" charset="0"/>
              </a:rPr>
              <a:t>n</a:t>
            </a:r>
            <a:r>
              <a:rPr lang="en-US" baseline="-25000">
                <a:latin typeface="Arial" charset="0"/>
              </a:rPr>
              <a:t>1</a:t>
            </a:r>
          </a:p>
        </p:txBody>
      </p:sp>
      <p:sp>
        <p:nvSpPr>
          <p:cNvPr id="12306" name="Text Box 22"/>
          <p:cNvSpPr txBox="1">
            <a:spLocks noChangeArrowheads="1"/>
          </p:cNvSpPr>
          <p:nvPr/>
        </p:nvSpPr>
        <p:spPr bwMode="auto">
          <a:xfrm>
            <a:off x="6477000" y="3505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latin typeface="Arial" charset="0"/>
              </a:rPr>
              <a:t>n</a:t>
            </a:r>
            <a:r>
              <a:rPr lang="en-US" baseline="-25000">
                <a:latin typeface="Arial" charset="0"/>
              </a:rPr>
              <a:t>2</a:t>
            </a:r>
          </a:p>
        </p:txBody>
      </p:sp>
      <p:sp>
        <p:nvSpPr>
          <p:cNvPr id="12307" name="Text Box 23"/>
          <p:cNvSpPr txBox="1">
            <a:spLocks noChangeArrowheads="1"/>
          </p:cNvSpPr>
          <p:nvPr/>
        </p:nvSpPr>
        <p:spPr bwMode="auto">
          <a:xfrm>
            <a:off x="533400" y="5105400"/>
            <a:ext cx="3505200" cy="1503363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latin typeface="Arial" charset="0"/>
              </a:rPr>
              <a:t>Structure:</a:t>
            </a:r>
          </a:p>
          <a:p>
            <a:pPr>
              <a:spcBef>
                <a:spcPct val="5000"/>
              </a:spcBef>
            </a:pPr>
            <a:r>
              <a:rPr lang="en-US">
                <a:solidFill>
                  <a:srgbClr val="000000"/>
                </a:solidFill>
                <a:latin typeface="Arial" charset="0"/>
              </a:rPr>
              <a:t>Core diameter    : 50 ~ 400 </a:t>
            </a:r>
            <a:r>
              <a:rPr lang="en-US">
                <a:solidFill>
                  <a:srgbClr val="000000"/>
                </a:solidFill>
                <a:latin typeface="Arial" charset="0"/>
                <a:sym typeface="Symbol" pitchFamily="18" charset="2"/>
              </a:rPr>
              <a:t>m Cladding dia.      : 125 ~ 500 m</a:t>
            </a:r>
            <a:r>
              <a:rPr lang="en-US">
                <a:latin typeface="Arial" charset="0"/>
                <a:sym typeface="Symbol" pitchFamily="18" charset="2"/>
              </a:rPr>
              <a:t> </a:t>
            </a:r>
            <a:r>
              <a:rPr lang="en-US">
                <a:solidFill>
                  <a:srgbClr val="000000"/>
                </a:solidFill>
                <a:latin typeface="Arial" charset="0"/>
                <a:sym typeface="Symbol" pitchFamily="18" charset="2"/>
              </a:rPr>
              <a:t>Buffer jacket dia.:250 ~ 1000 m</a:t>
            </a:r>
            <a:r>
              <a:rPr lang="en-US">
                <a:latin typeface="Arial" charset="0"/>
                <a:sym typeface="Symbol" pitchFamily="18" charset="2"/>
              </a:rPr>
              <a:t> </a:t>
            </a:r>
            <a:endParaRPr 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  <a:p>
            <a:pPr>
              <a:spcBef>
                <a:spcPct val="5000"/>
              </a:spcBef>
            </a:pPr>
            <a:r>
              <a:rPr lang="en-US">
                <a:solidFill>
                  <a:srgbClr val="000000"/>
                </a:solidFill>
                <a:latin typeface="Arial" charset="0"/>
                <a:sym typeface="Symbol" pitchFamily="18" charset="2"/>
              </a:rPr>
              <a:t>NA                      : 0.16 ~ 0.5</a:t>
            </a:r>
          </a:p>
        </p:txBody>
      </p:sp>
      <p:sp>
        <p:nvSpPr>
          <p:cNvPr id="12309" name="Text Box 25"/>
          <p:cNvSpPr txBox="1">
            <a:spLocks noChangeArrowheads="1"/>
          </p:cNvSpPr>
          <p:nvPr/>
        </p:nvSpPr>
        <p:spPr bwMode="auto">
          <a:xfrm>
            <a:off x="5486400" y="1727200"/>
            <a:ext cx="1808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Fiber diameter</a:t>
            </a:r>
          </a:p>
        </p:txBody>
      </p:sp>
      <p:sp>
        <p:nvSpPr>
          <p:cNvPr id="12310" name="AutoShape 26"/>
          <p:cNvSpPr>
            <a:spLocks noChangeArrowheads="1"/>
          </p:cNvSpPr>
          <p:nvPr/>
        </p:nvSpPr>
        <p:spPr bwMode="auto">
          <a:xfrm>
            <a:off x="7162800" y="2362200"/>
            <a:ext cx="1752600" cy="609600"/>
          </a:xfrm>
          <a:prstGeom prst="wedgeRectCallout">
            <a:avLst>
              <a:gd name="adj1" fmla="val -86144"/>
              <a:gd name="adj2" fmla="val 7031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Step change in refractive index</a:t>
            </a:r>
            <a:endParaRPr lang="en-US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381000" y="2667000"/>
            <a:ext cx="2895600" cy="831850"/>
          </a:xfrm>
          <a:prstGeom prst="rect">
            <a:avLst/>
          </a:prstGeom>
          <a:solidFill>
            <a:srgbClr val="99FFCC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Typical structure of SM step index fiber</a:t>
            </a:r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685800" y="4876800"/>
            <a:ext cx="3886200" cy="1820863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latin typeface="Arial" charset="0"/>
              </a:rPr>
              <a:t>Structure:</a:t>
            </a:r>
          </a:p>
          <a:p>
            <a:pPr>
              <a:spcBef>
                <a:spcPct val="5000"/>
              </a:spcBef>
            </a:pPr>
            <a:r>
              <a:rPr lang="en-US">
                <a:solidFill>
                  <a:srgbClr val="000000"/>
                </a:solidFill>
                <a:latin typeface="Arial" charset="0"/>
              </a:rPr>
              <a:t>Core diameter    : 5 ~ 10 </a:t>
            </a:r>
            <a:r>
              <a:rPr lang="en-US">
                <a:solidFill>
                  <a:srgbClr val="000000"/>
                </a:solidFill>
                <a:latin typeface="Arial" charset="0"/>
                <a:sym typeface="Symbol" pitchFamily="18" charset="2"/>
              </a:rPr>
              <a:t>m </a:t>
            </a:r>
          </a:p>
          <a:p>
            <a:pPr>
              <a:spcBef>
                <a:spcPct val="5000"/>
              </a:spcBef>
            </a:pPr>
            <a:r>
              <a:rPr lang="en-US">
                <a:solidFill>
                  <a:srgbClr val="000000"/>
                </a:solidFill>
                <a:latin typeface="Arial" charset="0"/>
                <a:sym typeface="Symbol" pitchFamily="18" charset="2"/>
              </a:rPr>
              <a:t>Cladding dia.      : generally 125 m</a:t>
            </a:r>
            <a:r>
              <a:rPr lang="en-US">
                <a:latin typeface="Arial" charset="0"/>
                <a:sym typeface="Symbol" pitchFamily="18" charset="2"/>
              </a:rPr>
              <a:t> </a:t>
            </a:r>
            <a:endParaRPr 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  <a:p>
            <a:pPr>
              <a:spcBef>
                <a:spcPct val="5000"/>
              </a:spcBef>
            </a:pPr>
            <a:r>
              <a:rPr lang="en-US">
                <a:solidFill>
                  <a:srgbClr val="000000"/>
                </a:solidFill>
                <a:latin typeface="Arial" charset="0"/>
                <a:sym typeface="Symbol" pitchFamily="18" charset="2"/>
              </a:rPr>
              <a:t>Buffer jacket dia.: 250 ~ 1000 m</a:t>
            </a:r>
            <a:r>
              <a:rPr lang="en-US">
                <a:latin typeface="Arial" charset="0"/>
                <a:sym typeface="Symbol" pitchFamily="18" charset="2"/>
              </a:rPr>
              <a:t> </a:t>
            </a:r>
            <a:endParaRPr 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  <a:p>
            <a:pPr>
              <a:spcBef>
                <a:spcPct val="5000"/>
              </a:spcBef>
            </a:pPr>
            <a:r>
              <a:rPr lang="en-US">
                <a:solidFill>
                  <a:srgbClr val="000000"/>
                </a:solidFill>
                <a:latin typeface="Arial" charset="0"/>
                <a:sym typeface="Symbol" pitchFamily="18" charset="2"/>
              </a:rPr>
              <a:t>NA                      : 0.08 ~ 0.15,  </a:t>
            </a:r>
          </a:p>
          <a:p>
            <a:pPr>
              <a:spcBef>
                <a:spcPct val="5000"/>
              </a:spcBef>
            </a:pPr>
            <a:r>
              <a:rPr lang="en-US">
                <a:solidFill>
                  <a:srgbClr val="000000"/>
                </a:solidFill>
                <a:latin typeface="Arial" charset="0"/>
                <a:sym typeface="Symbol" pitchFamily="18" charset="2"/>
              </a:rPr>
              <a:t>                             around 0.1</a:t>
            </a:r>
          </a:p>
        </p:txBody>
      </p:sp>
      <p:sp>
        <p:nvSpPr>
          <p:cNvPr id="13317" name="Oval 6"/>
          <p:cNvSpPr>
            <a:spLocks noChangeAspect="1" noChangeArrowheads="1"/>
          </p:cNvSpPr>
          <p:nvPr/>
        </p:nvSpPr>
        <p:spPr bwMode="auto">
          <a:xfrm>
            <a:off x="3657600" y="1981200"/>
            <a:ext cx="2286000" cy="2286000"/>
          </a:xfrm>
          <a:prstGeom prst="ellipse">
            <a:avLst/>
          </a:prstGeom>
          <a:solidFill>
            <a:srgbClr val="FF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Oval 7"/>
          <p:cNvSpPr>
            <a:spLocks noChangeArrowheads="1"/>
          </p:cNvSpPr>
          <p:nvPr/>
        </p:nvSpPr>
        <p:spPr bwMode="auto">
          <a:xfrm>
            <a:off x="4114800" y="2438400"/>
            <a:ext cx="1371600" cy="1371600"/>
          </a:xfrm>
          <a:prstGeom prst="ellipse">
            <a:avLst/>
          </a:prstGeom>
          <a:solidFill>
            <a:schemeClr val="folHlink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Oval 8"/>
          <p:cNvSpPr>
            <a:spLocks noChangeAspect="1" noChangeArrowheads="1"/>
          </p:cNvSpPr>
          <p:nvPr/>
        </p:nvSpPr>
        <p:spPr bwMode="auto">
          <a:xfrm>
            <a:off x="4325938" y="2667000"/>
            <a:ext cx="941387" cy="941388"/>
          </a:xfrm>
          <a:prstGeom prst="ellipse">
            <a:avLst/>
          </a:prstGeom>
          <a:solidFill>
            <a:srgbClr val="66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Oval 9"/>
          <p:cNvSpPr>
            <a:spLocks noChangeArrowheads="1"/>
          </p:cNvSpPr>
          <p:nvPr/>
        </p:nvSpPr>
        <p:spPr bwMode="auto">
          <a:xfrm>
            <a:off x="4752975" y="3079750"/>
            <a:ext cx="92075" cy="9207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Line 10"/>
          <p:cNvSpPr>
            <a:spLocks noChangeShapeType="1"/>
          </p:cNvSpPr>
          <p:nvPr/>
        </p:nvSpPr>
        <p:spPr bwMode="auto">
          <a:xfrm>
            <a:off x="6400800" y="1981200"/>
            <a:ext cx="0" cy="2286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22" name="Line 11"/>
          <p:cNvSpPr>
            <a:spLocks noChangeShapeType="1"/>
          </p:cNvSpPr>
          <p:nvPr/>
        </p:nvSpPr>
        <p:spPr bwMode="auto">
          <a:xfrm>
            <a:off x="6400800" y="3124200"/>
            <a:ext cx="1143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23" name="Line 12"/>
          <p:cNvSpPr>
            <a:spLocks noChangeShapeType="1"/>
          </p:cNvSpPr>
          <p:nvPr/>
        </p:nvSpPr>
        <p:spPr bwMode="auto">
          <a:xfrm>
            <a:off x="4800600" y="26670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4" name="Line 13"/>
          <p:cNvSpPr>
            <a:spLocks noChangeShapeType="1"/>
          </p:cNvSpPr>
          <p:nvPr/>
        </p:nvSpPr>
        <p:spPr bwMode="auto">
          <a:xfrm>
            <a:off x="4724400" y="3609975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5" name="Line 14"/>
          <p:cNvSpPr>
            <a:spLocks noChangeShapeType="1"/>
          </p:cNvSpPr>
          <p:nvPr/>
        </p:nvSpPr>
        <p:spPr bwMode="auto">
          <a:xfrm>
            <a:off x="4800600" y="31623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6" name="Line 15"/>
          <p:cNvSpPr>
            <a:spLocks noChangeShapeType="1"/>
          </p:cNvSpPr>
          <p:nvPr/>
        </p:nvSpPr>
        <p:spPr bwMode="auto">
          <a:xfrm>
            <a:off x="4800600" y="3076575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7" name="Line 16"/>
          <p:cNvSpPr>
            <a:spLocks noChangeShapeType="1"/>
          </p:cNvSpPr>
          <p:nvPr/>
        </p:nvSpPr>
        <p:spPr bwMode="auto">
          <a:xfrm>
            <a:off x="6629400" y="2667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8" name="Line 17"/>
          <p:cNvSpPr>
            <a:spLocks noChangeShapeType="1"/>
          </p:cNvSpPr>
          <p:nvPr/>
        </p:nvSpPr>
        <p:spPr bwMode="auto">
          <a:xfrm flipV="1">
            <a:off x="6629400" y="3352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9" name="Text Box 18"/>
          <p:cNvSpPr txBox="1">
            <a:spLocks noChangeArrowheads="1"/>
          </p:cNvSpPr>
          <p:nvPr/>
        </p:nvSpPr>
        <p:spPr bwMode="auto">
          <a:xfrm>
            <a:off x="7620000" y="2819400"/>
            <a:ext cx="1752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Refractive index</a:t>
            </a:r>
          </a:p>
        </p:txBody>
      </p:sp>
      <p:sp>
        <p:nvSpPr>
          <p:cNvPr id="13330" name="Text Box 19"/>
          <p:cNvSpPr txBox="1">
            <a:spLocks noChangeArrowheads="1"/>
          </p:cNvSpPr>
          <p:nvPr/>
        </p:nvSpPr>
        <p:spPr bwMode="auto">
          <a:xfrm>
            <a:off x="7124700" y="3048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latin typeface="Arial" charset="0"/>
              </a:rPr>
              <a:t>n</a:t>
            </a:r>
            <a:r>
              <a:rPr lang="en-US" baseline="-25000">
                <a:latin typeface="Arial" charset="0"/>
              </a:rPr>
              <a:t>1</a:t>
            </a:r>
          </a:p>
        </p:txBody>
      </p:sp>
      <p:sp>
        <p:nvSpPr>
          <p:cNvPr id="13331" name="Text Box 20"/>
          <p:cNvSpPr txBox="1">
            <a:spLocks noChangeArrowheads="1"/>
          </p:cNvSpPr>
          <p:nvPr/>
        </p:nvSpPr>
        <p:spPr bwMode="auto">
          <a:xfrm>
            <a:off x="6629400" y="3276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latin typeface="Arial" charset="0"/>
              </a:rPr>
              <a:t>n</a:t>
            </a:r>
            <a:r>
              <a:rPr lang="en-US" baseline="-25000">
                <a:latin typeface="Arial" charset="0"/>
              </a:rPr>
              <a:t>2</a:t>
            </a:r>
          </a:p>
        </p:txBody>
      </p:sp>
      <p:sp>
        <p:nvSpPr>
          <p:cNvPr id="13332" name="Line 21"/>
          <p:cNvSpPr>
            <a:spLocks noChangeShapeType="1"/>
          </p:cNvSpPr>
          <p:nvPr/>
        </p:nvSpPr>
        <p:spPr bwMode="auto">
          <a:xfrm>
            <a:off x="6629400" y="31718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3" name="Line 22"/>
          <p:cNvSpPr>
            <a:spLocks noChangeShapeType="1"/>
          </p:cNvSpPr>
          <p:nvPr/>
        </p:nvSpPr>
        <p:spPr bwMode="auto">
          <a:xfrm>
            <a:off x="6629400" y="284797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4" name="Line 23"/>
          <p:cNvSpPr>
            <a:spLocks noChangeShapeType="1"/>
          </p:cNvSpPr>
          <p:nvPr/>
        </p:nvSpPr>
        <p:spPr bwMode="auto">
          <a:xfrm>
            <a:off x="6629400" y="307657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5" name="Line 24"/>
          <p:cNvSpPr>
            <a:spLocks noChangeShapeType="1"/>
          </p:cNvSpPr>
          <p:nvPr/>
        </p:nvSpPr>
        <p:spPr bwMode="auto">
          <a:xfrm>
            <a:off x="6629400" y="317182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6" name="Line 25"/>
          <p:cNvSpPr>
            <a:spLocks noChangeShapeType="1"/>
          </p:cNvSpPr>
          <p:nvPr/>
        </p:nvSpPr>
        <p:spPr bwMode="auto">
          <a:xfrm>
            <a:off x="6934200" y="3095625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7" name="Line 26"/>
          <p:cNvSpPr>
            <a:spLocks noChangeShapeType="1"/>
          </p:cNvSpPr>
          <p:nvPr/>
        </p:nvSpPr>
        <p:spPr bwMode="auto">
          <a:xfrm>
            <a:off x="6934200" y="3095625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8" name="Line 27"/>
          <p:cNvSpPr>
            <a:spLocks noChangeShapeType="1"/>
          </p:cNvSpPr>
          <p:nvPr/>
        </p:nvSpPr>
        <p:spPr bwMode="auto">
          <a:xfrm>
            <a:off x="6934200" y="3076575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9" name="Rectangle 29"/>
          <p:cNvSpPr>
            <a:spLocks noGrp="1" noChangeArrowheads="1"/>
          </p:cNvSpPr>
          <p:nvPr>
            <p:ph type="title"/>
          </p:nvPr>
        </p:nvSpPr>
        <p:spPr>
          <a:xfrm>
            <a:off x="606425" y="381000"/>
            <a:ext cx="7623175" cy="1203325"/>
          </a:xfrm>
          <a:noFill/>
        </p:spPr>
        <p:txBody>
          <a:bodyPr/>
          <a:lstStyle/>
          <a:p>
            <a:pPr algn="ctr" eaLnBrk="1" hangingPunct="1"/>
            <a:r>
              <a:rPr lang="en-US" sz="3200" dirty="0" smtClean="0"/>
              <a:t>Specification and Performance Ch. of  SM step index fiber</a:t>
            </a:r>
          </a:p>
        </p:txBody>
      </p:sp>
      <p:sp>
        <p:nvSpPr>
          <p:cNvPr id="13340" name="Line 30"/>
          <p:cNvSpPr>
            <a:spLocks noChangeShapeType="1"/>
          </p:cNvSpPr>
          <p:nvPr/>
        </p:nvSpPr>
        <p:spPr bwMode="auto">
          <a:xfrm>
            <a:off x="6629400" y="34480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1" name="Text Box 31"/>
          <p:cNvSpPr txBox="1">
            <a:spLocks noChangeArrowheads="1"/>
          </p:cNvSpPr>
          <p:nvPr/>
        </p:nvSpPr>
        <p:spPr bwMode="auto">
          <a:xfrm>
            <a:off x="5486400" y="1600200"/>
            <a:ext cx="1808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Fiber diameter</a:t>
            </a:r>
          </a:p>
        </p:txBody>
      </p:sp>
      <p:sp>
        <p:nvSpPr>
          <p:cNvPr id="13342" name="AutoShape 32"/>
          <p:cNvSpPr>
            <a:spLocks noChangeArrowheads="1"/>
          </p:cNvSpPr>
          <p:nvPr/>
        </p:nvSpPr>
        <p:spPr bwMode="auto">
          <a:xfrm>
            <a:off x="7239000" y="1981200"/>
            <a:ext cx="1752600" cy="609600"/>
          </a:xfrm>
          <a:prstGeom prst="wedgeRectCallout">
            <a:avLst>
              <a:gd name="adj1" fmla="val -82880"/>
              <a:gd name="adj2" fmla="val 1281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Step change in refractive index</a:t>
            </a:r>
            <a:endParaRPr lang="en-US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1300</TotalTime>
  <Words>529</Words>
  <Application>Microsoft Office PowerPoint</Application>
  <PresentationFormat>On-screen Show (4:3)</PresentationFormat>
  <Paragraphs>116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Are</vt:lpstr>
      <vt:lpstr>Arial</vt:lpstr>
      <vt:lpstr>Symbol</vt:lpstr>
      <vt:lpstr>Tahoma</vt:lpstr>
      <vt:lpstr>Times New Roman</vt:lpstr>
      <vt:lpstr>Wingdings</vt:lpstr>
      <vt:lpstr>Blends</vt:lpstr>
      <vt:lpstr>Equation</vt:lpstr>
      <vt:lpstr>Lecture on Optical Fiber Communication</vt:lpstr>
      <vt:lpstr>Outline of Talk</vt:lpstr>
      <vt:lpstr>Optical fiber communication system</vt:lpstr>
      <vt:lpstr>What is an Optical Fiber?</vt:lpstr>
      <vt:lpstr>Types of fiber optic waveguide</vt:lpstr>
      <vt:lpstr>Basic comparison between SM and MM Fiber</vt:lpstr>
      <vt:lpstr>Basic comparison between Step index fiber and Graded Index Fiber</vt:lpstr>
      <vt:lpstr>Specification and Performance Ch. of        MM step index fiber</vt:lpstr>
      <vt:lpstr>Specification and Performance Ch. of  SM step index fiber</vt:lpstr>
      <vt:lpstr>               Types of OF with specification and Performance Ch.of MM Graded index Fiber </vt:lpstr>
      <vt:lpstr>How Fibers Work</vt:lpstr>
      <vt:lpstr>The General Principle</vt:lpstr>
      <vt:lpstr>Total Internal Reflection</vt:lpstr>
      <vt:lpstr>Step Index Fiber</vt:lpstr>
      <vt:lpstr>Graded Index Fiber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Phase Velocity and Group Velocity</dc:title>
  <dc:creator>Md. Rafiqul Islam</dc:creator>
  <cp:lastModifiedBy>Microsoft</cp:lastModifiedBy>
  <cp:revision>115</cp:revision>
  <dcterms:created xsi:type="dcterms:W3CDTF">2005-07-26T16:24:24Z</dcterms:created>
  <dcterms:modified xsi:type="dcterms:W3CDTF">2020-06-03T05:09:18Z</dcterms:modified>
</cp:coreProperties>
</file>