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337" r:id="rId2"/>
    <p:sldId id="329" r:id="rId3"/>
    <p:sldId id="322" r:id="rId4"/>
    <p:sldId id="276" r:id="rId5"/>
    <p:sldId id="277" r:id="rId6"/>
    <p:sldId id="332" r:id="rId7"/>
    <p:sldId id="27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FFFF"/>
    <a:srgbClr val="66CCFF"/>
    <a:srgbClr val="FF9999"/>
    <a:srgbClr val="FFCCCC"/>
    <a:srgbClr val="FFFF66"/>
    <a:srgbClr val="0000F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04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Tahoma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Tahoma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</p:grpSp>
      <p:sp>
        <p:nvSpPr>
          <p:cNvPr id="1423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23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A1C517E-6AB3-409A-8202-319FD24CD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B9E6B-78C0-463A-B5E1-23C4ABD85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36A98-1210-4A30-8DBE-0C773AE38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757CD-D1B2-4F63-A053-8774768FE4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B633A-6E98-4DEB-9DF3-B26D0B3DA9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D074B-3AEC-48B9-87DE-2C45DB1E2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29CEF-C1D5-4091-907B-856E42AD0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AA0A2-5B8B-46A7-8E10-2787C97F3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F6831-DD32-4F25-B7E2-AFB9405BC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47B75-C5B4-49A9-A19D-D1140659AF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2C6C0-D234-4A8A-94DB-0DE208D67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839D3-8EEC-4AC6-90E9-D4B5754F1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413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413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413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413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413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13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fld id="{B0E5FDE5-C3E9-4FC8-A9AE-6210FEE05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485900"/>
            <a:ext cx="7772400" cy="12192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on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Optical Fiber Communication</a:t>
            </a:r>
            <a:endParaRPr lang="en-US" sz="3200" dirty="0" smtClean="0"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05000" y="3429000"/>
            <a:ext cx="5943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Presented by:</a:t>
            </a:r>
          </a:p>
          <a:p>
            <a:pPr>
              <a:defRPr/>
            </a:pPr>
            <a:r>
              <a:rPr lang="en-US" sz="2800" b="1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Sanjida</a:t>
            </a:r>
            <a:r>
              <a:rPr lang="en-US" sz="28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Alam</a:t>
            </a:r>
            <a:endParaRPr lang="en-US" sz="2800" b="1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Lecturer, Dept. of Electrical and Electronic Engineering</a:t>
            </a:r>
          </a:p>
          <a:p>
            <a:pPr>
              <a:defRPr/>
            </a:pPr>
            <a:r>
              <a:rPr lang="en-US" sz="28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Daffodil International University</a:t>
            </a:r>
          </a:p>
        </p:txBody>
      </p:sp>
    </p:spTree>
    <p:extLst>
      <p:ext uri="{BB962C8B-B14F-4D97-AF65-F5344CB8AC3E}">
        <p14:creationId xmlns:p14="http://schemas.microsoft.com/office/powerpoint/2010/main" val="369028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 of Talk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1" y="2286000"/>
            <a:ext cx="3505200" cy="87788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b="1" dirty="0" smtClean="0">
                <a:solidFill>
                  <a:srgbClr val="990000"/>
                </a:solidFill>
              </a:rPr>
              <a:t>Losses </a:t>
            </a:r>
            <a:r>
              <a:rPr lang="en-US" b="1" dirty="0" smtClean="0">
                <a:solidFill>
                  <a:srgbClr val="990000"/>
                </a:solidFill>
              </a:rPr>
              <a:t>of fiber</a:t>
            </a:r>
          </a:p>
          <a:p>
            <a:pPr marL="0" indent="0" eaLnBrk="1" hangingPunct="1">
              <a:buNone/>
            </a:pPr>
            <a:endParaRPr lang="en-US" dirty="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Source of Losses in Silica OF</a:t>
            </a:r>
          </a:p>
        </p:txBody>
      </p:sp>
      <p:sp>
        <p:nvSpPr>
          <p:cNvPr id="31747" name="Text Box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400050" eaLnBrk="1" hangingPunct="1"/>
            <a:r>
              <a:rPr lang="en-US" sz="2800" smtClean="0"/>
              <a:t>Losses in silica fiber are mainly occur due to two mechanisms:</a:t>
            </a:r>
          </a:p>
          <a:p>
            <a:pPr marL="228600" lvl="1" indent="285750" defTabSz="400050" eaLnBrk="1" hangingPunct="1"/>
            <a:r>
              <a:rPr lang="en-US" sz="2400" smtClean="0"/>
              <a:t>Intrinsic absorption mechanism (due to </a:t>
            </a:r>
          </a:p>
          <a:p>
            <a:pPr marL="228600" lvl="1" indent="285750" defTabSz="400050" eaLnBrk="1" hangingPunct="1">
              <a:buFont typeface="Wingdings" pitchFamily="2" charset="2"/>
              <a:buNone/>
            </a:pPr>
            <a:r>
              <a:rPr lang="en-US" sz="2400" smtClean="0"/>
              <a:t>characteristic of glass fiber)</a:t>
            </a:r>
          </a:p>
          <a:p>
            <a:pPr marL="228600" lvl="1" indent="285750" defTabSz="400050" eaLnBrk="1" hangingPunct="1"/>
            <a:r>
              <a:rPr lang="en-US" sz="2400" smtClean="0"/>
              <a:t>Extrinsic absorption mechanism (due to impurities: </a:t>
            </a:r>
          </a:p>
          <a:p>
            <a:pPr marL="228600" lvl="1" indent="285750" defTabSz="400050" eaLnBrk="1" hangingPunct="1">
              <a:buFont typeface="Wingdings" pitchFamily="2" charset="2"/>
              <a:buNone/>
            </a:pPr>
            <a:r>
              <a:rPr lang="en-US" sz="2400" smtClean="0"/>
              <a:t>such as OH bonds and transition metal ions (iron, </a:t>
            </a:r>
          </a:p>
          <a:p>
            <a:pPr marL="228600" lvl="1" indent="285750" defTabSz="400050" eaLnBrk="1" hangingPunct="1">
              <a:buFont typeface="Wingdings" pitchFamily="2" charset="2"/>
              <a:buNone/>
            </a:pPr>
            <a:r>
              <a:rPr lang="en-US" sz="2400" smtClean="0"/>
              <a:t>cobalt, copper etc.))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914400"/>
            <a:ext cx="7793038" cy="620713"/>
          </a:xfrm>
        </p:spPr>
        <p:txBody>
          <a:bodyPr/>
          <a:lstStyle/>
          <a:p>
            <a:pPr eaLnBrk="1" hangingPunct="1"/>
            <a:r>
              <a:rPr lang="en-US" sz="3600" dirty="0" smtClean="0"/>
              <a:t>Sources of Attenuation in Silica OF</a:t>
            </a:r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152400" y="2590800"/>
            <a:ext cx="8610600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00050" eaLnBrk="0" hangingPunct="0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 </a:t>
            </a:r>
            <a:r>
              <a:rPr lang="en-US" sz="2000">
                <a:solidFill>
                  <a:srgbClr val="0000FF"/>
                </a:solidFill>
                <a:latin typeface="Verdana" pitchFamily="34" charset="0"/>
              </a:rPr>
              <a:t>Intrinsic absorption loss mechanisms are:</a:t>
            </a:r>
          </a:p>
          <a:p>
            <a:pPr marL="342900" lvl="1" indent="57150" defTabSz="400050" eaLnBrk="0" hangingPunct="0">
              <a:spcBef>
                <a:spcPct val="50000"/>
              </a:spcBef>
              <a:buClr>
                <a:srgbClr val="00FFFF"/>
              </a:buClr>
              <a:buFont typeface="Wingdings" pitchFamily="2" charset="2"/>
              <a:buChar char="Ø"/>
            </a:pPr>
            <a:r>
              <a:rPr lang="en-US">
                <a:latin typeface="Verdana" pitchFamily="34" charset="0"/>
              </a:rPr>
              <a:t> </a:t>
            </a:r>
            <a:r>
              <a:rPr lang="en-US">
                <a:solidFill>
                  <a:srgbClr val="FF3300"/>
                </a:solidFill>
                <a:latin typeface="Verdana" pitchFamily="34" charset="0"/>
              </a:rPr>
              <a:t>Material absorption:</a:t>
            </a:r>
            <a:r>
              <a:rPr lang="en-US">
                <a:latin typeface="Verdana" pitchFamily="34" charset="0"/>
              </a:rPr>
              <a:t> </a:t>
            </a:r>
          </a:p>
          <a:p>
            <a:pPr marL="342900" lvl="1" indent="57150" defTabSz="400050" eaLnBrk="0" hangingPunct="0">
              <a:spcBef>
                <a:spcPct val="50000"/>
              </a:spcBef>
              <a:buClr>
                <a:srgbClr val="00FFFF"/>
              </a:buClr>
              <a:buFont typeface="Wingdings" pitchFamily="2" charset="2"/>
              <a:buNone/>
            </a:pPr>
            <a:r>
              <a:rPr lang="en-US">
                <a:latin typeface="Verdana" pitchFamily="34" charset="0"/>
              </a:rPr>
              <a:t>	The atomic bonds associated with the core material absorb the 		     long wavelength light.(Si-O; 9.2 </a:t>
            </a:r>
            <a:r>
              <a:rPr lang="en-US">
                <a:latin typeface="Verdana" pitchFamily="34" charset="0"/>
                <a:sym typeface="Symbol" pitchFamily="18" charset="2"/>
              </a:rPr>
              <a:t>m, Ge-O; 11.0 </a:t>
            </a:r>
            <a:r>
              <a:rPr lang="en-US">
                <a:latin typeface="Arial" charset="0"/>
                <a:sym typeface="Symbol" pitchFamily="18" charset="2"/>
              </a:rPr>
              <a:t>m; P-O; 8.1; m) </a:t>
            </a:r>
            <a:r>
              <a:rPr lang="en-US">
                <a:latin typeface="Verdana" pitchFamily="34" charset="0"/>
              </a:rPr>
              <a:t>	</a:t>
            </a:r>
          </a:p>
          <a:p>
            <a:pPr marL="342900" lvl="1" indent="57150" defTabSz="400050" eaLnBrk="0" hangingPunct="0">
              <a:spcBef>
                <a:spcPct val="50000"/>
              </a:spcBef>
              <a:buClr>
                <a:srgbClr val="00FFFF"/>
              </a:buClr>
              <a:buFont typeface="Wingdings" pitchFamily="2" charset="2"/>
              <a:buChar char="Ø"/>
            </a:pPr>
            <a:r>
              <a:rPr lang="en-US">
                <a:latin typeface="Verdana" pitchFamily="34" charset="0"/>
              </a:rPr>
              <a:t> </a:t>
            </a:r>
            <a:r>
              <a:rPr lang="en-US">
                <a:solidFill>
                  <a:srgbClr val="FF3300"/>
                </a:solidFill>
                <a:latin typeface="Verdana" pitchFamily="34" charset="0"/>
              </a:rPr>
              <a:t>Electron absorption:</a:t>
            </a:r>
            <a:r>
              <a:rPr lang="en-US">
                <a:latin typeface="Verdana" pitchFamily="34" charset="0"/>
              </a:rPr>
              <a:t> </a:t>
            </a:r>
          </a:p>
          <a:p>
            <a:pPr marL="342900" lvl="1" indent="57150" defTabSz="400050" eaLnBrk="0" hangingPunct="0">
              <a:spcBef>
                <a:spcPct val="50000"/>
              </a:spcBef>
              <a:buClr>
                <a:srgbClr val="00FFFF"/>
              </a:buClr>
              <a:buFont typeface="Wingdings" pitchFamily="2" charset="2"/>
              <a:buNone/>
            </a:pPr>
            <a:r>
              <a:rPr lang="en-US">
                <a:latin typeface="Verdana" pitchFamily="34" charset="0"/>
              </a:rPr>
              <a:t>	In the ultraviolet region, light is absorbed in order to excite the   	   		electron in a core atoms to a higher energy state.</a:t>
            </a:r>
          </a:p>
          <a:p>
            <a:pPr marL="342900" lvl="1" indent="57150" defTabSz="400050" eaLnBrk="0" hangingPunct="0">
              <a:spcBef>
                <a:spcPct val="50000"/>
              </a:spcBef>
              <a:buClr>
                <a:srgbClr val="00FFFF"/>
              </a:buClr>
              <a:buFont typeface="Wingdings" pitchFamily="2" charset="2"/>
              <a:buChar char="Ø"/>
            </a:pPr>
            <a:r>
              <a:rPr lang="en-US">
                <a:latin typeface="Verdana" pitchFamily="34" charset="0"/>
              </a:rPr>
              <a:t> </a:t>
            </a:r>
            <a:r>
              <a:rPr lang="en-US">
                <a:solidFill>
                  <a:srgbClr val="FF3300"/>
                </a:solidFill>
                <a:latin typeface="Verdana" pitchFamily="34" charset="0"/>
              </a:rPr>
              <a:t>Rayleigh scattering:</a:t>
            </a:r>
            <a:r>
              <a:rPr lang="en-US">
                <a:latin typeface="Verdana" pitchFamily="34" charset="0"/>
              </a:rPr>
              <a:t> </a:t>
            </a:r>
          </a:p>
          <a:p>
            <a:pPr marL="342900" lvl="1" indent="57150" defTabSz="400050" eaLnBrk="0" hangingPunct="0">
              <a:spcBef>
                <a:spcPct val="50000"/>
              </a:spcBef>
              <a:buClr>
                <a:srgbClr val="00FFFF"/>
              </a:buClr>
              <a:buFont typeface="Wingdings" pitchFamily="2" charset="2"/>
              <a:buNone/>
            </a:pPr>
            <a:r>
              <a:rPr lang="en-US">
                <a:latin typeface="Verdana" pitchFamily="34" charset="0"/>
              </a:rPr>
              <a:t>	Due to small irregularities in the structure of the fiber core, which 		are caused by density fluctuations into the glass material at  			     manufacture.	This loss reduces with forth power of </a:t>
            </a:r>
            <a:r>
              <a:rPr lang="en-US">
                <a:latin typeface="Verdana" pitchFamily="34" charset="0"/>
                <a:sym typeface="Symbol" pitchFamily="18" charset="2"/>
              </a:rPr>
              <a:t></a:t>
            </a:r>
            <a:r>
              <a:rPr lang="en-US">
                <a:latin typeface="Verdana" pitchFamily="34" charset="0"/>
              </a:rPr>
              <a:t> (~ </a:t>
            </a:r>
            <a:r>
              <a:rPr lang="en-US">
                <a:latin typeface="Verdana" pitchFamily="34" charset="0"/>
                <a:sym typeface="Symbol" pitchFamily="18" charset="2"/>
              </a:rPr>
              <a:t></a:t>
            </a:r>
            <a:r>
              <a:rPr lang="en-US" baseline="30000">
                <a:latin typeface="Verdana" pitchFamily="34" charset="0"/>
                <a:sym typeface="Symbol" pitchFamily="18" charset="2"/>
              </a:rPr>
              <a:t>-4</a:t>
            </a:r>
            <a:r>
              <a:rPr lang="en-US">
                <a:latin typeface="Verdana" pitchFamily="34" charset="0"/>
              </a:rPr>
              <a:t>).</a:t>
            </a:r>
            <a:r>
              <a:rPr lang="en-US">
                <a:solidFill>
                  <a:srgbClr val="0000FF"/>
                </a:solidFill>
                <a:latin typeface="Verdan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8" cy="717550"/>
          </a:xfrm>
        </p:spPr>
        <p:txBody>
          <a:bodyPr/>
          <a:lstStyle/>
          <a:p>
            <a:pPr algn="ctr" eaLnBrk="1" hangingPunct="1"/>
            <a:r>
              <a:rPr lang="en-US" sz="2800" b="1" smtClean="0"/>
              <a:t>Attenuation wavelength Ch. Of Glass fiber (Early fiber)</a:t>
            </a:r>
          </a:p>
        </p:txBody>
      </p:sp>
      <p:grpSp>
        <p:nvGrpSpPr>
          <p:cNvPr id="33795" name="Group 44"/>
          <p:cNvGrpSpPr>
            <a:grpSpLocks/>
          </p:cNvGrpSpPr>
          <p:nvPr/>
        </p:nvGrpSpPr>
        <p:grpSpPr bwMode="auto">
          <a:xfrm>
            <a:off x="914400" y="990600"/>
            <a:ext cx="6858000" cy="5548313"/>
            <a:chOff x="576" y="624"/>
            <a:chExt cx="4320" cy="3495"/>
          </a:xfrm>
        </p:grpSpPr>
        <p:sp>
          <p:nvSpPr>
            <p:cNvPr id="33796" name="Line 3"/>
            <p:cNvSpPr>
              <a:spLocks noChangeShapeType="1"/>
            </p:cNvSpPr>
            <p:nvPr/>
          </p:nvSpPr>
          <p:spPr bwMode="auto">
            <a:xfrm>
              <a:off x="1008" y="1056"/>
              <a:ext cx="0" cy="24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7" name="Line 4"/>
            <p:cNvSpPr>
              <a:spLocks noChangeShapeType="1"/>
            </p:cNvSpPr>
            <p:nvPr/>
          </p:nvSpPr>
          <p:spPr bwMode="auto">
            <a:xfrm>
              <a:off x="1104" y="3504"/>
              <a:ext cx="30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8" name="Line 5"/>
            <p:cNvSpPr>
              <a:spLocks noChangeShapeType="1"/>
            </p:cNvSpPr>
            <p:nvPr/>
          </p:nvSpPr>
          <p:spPr bwMode="auto">
            <a:xfrm>
              <a:off x="1104" y="35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9" name="Line 6"/>
            <p:cNvSpPr>
              <a:spLocks noChangeShapeType="1"/>
            </p:cNvSpPr>
            <p:nvPr/>
          </p:nvSpPr>
          <p:spPr bwMode="auto">
            <a:xfrm>
              <a:off x="1536" y="35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0" name="Line 7"/>
            <p:cNvSpPr>
              <a:spLocks noChangeShapeType="1"/>
            </p:cNvSpPr>
            <p:nvPr/>
          </p:nvSpPr>
          <p:spPr bwMode="auto">
            <a:xfrm>
              <a:off x="1968" y="35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1" name="Line 8"/>
            <p:cNvSpPr>
              <a:spLocks noChangeShapeType="1"/>
            </p:cNvSpPr>
            <p:nvPr/>
          </p:nvSpPr>
          <p:spPr bwMode="auto">
            <a:xfrm>
              <a:off x="2400" y="35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2" name="Line 9"/>
            <p:cNvSpPr>
              <a:spLocks noChangeShapeType="1"/>
            </p:cNvSpPr>
            <p:nvPr/>
          </p:nvSpPr>
          <p:spPr bwMode="auto">
            <a:xfrm>
              <a:off x="2832" y="35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3" name="Line 10"/>
            <p:cNvSpPr>
              <a:spLocks noChangeShapeType="1"/>
            </p:cNvSpPr>
            <p:nvPr/>
          </p:nvSpPr>
          <p:spPr bwMode="auto">
            <a:xfrm>
              <a:off x="3264" y="35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4" name="Line 11"/>
            <p:cNvSpPr>
              <a:spLocks noChangeShapeType="1"/>
            </p:cNvSpPr>
            <p:nvPr/>
          </p:nvSpPr>
          <p:spPr bwMode="auto">
            <a:xfrm>
              <a:off x="3696" y="35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5" name="Line 12"/>
            <p:cNvSpPr>
              <a:spLocks noChangeShapeType="1"/>
            </p:cNvSpPr>
            <p:nvPr/>
          </p:nvSpPr>
          <p:spPr bwMode="auto">
            <a:xfrm>
              <a:off x="4128" y="35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6" name="Line 13"/>
            <p:cNvSpPr>
              <a:spLocks noChangeShapeType="1"/>
            </p:cNvSpPr>
            <p:nvPr/>
          </p:nvSpPr>
          <p:spPr bwMode="auto">
            <a:xfrm>
              <a:off x="912" y="350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7" name="Line 14"/>
            <p:cNvSpPr>
              <a:spLocks noChangeShapeType="1"/>
            </p:cNvSpPr>
            <p:nvPr/>
          </p:nvSpPr>
          <p:spPr bwMode="auto">
            <a:xfrm>
              <a:off x="912" y="288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8" name="Line 15"/>
            <p:cNvSpPr>
              <a:spLocks noChangeShapeType="1"/>
            </p:cNvSpPr>
            <p:nvPr/>
          </p:nvSpPr>
          <p:spPr bwMode="auto">
            <a:xfrm>
              <a:off x="912" y="22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9" name="Line 16"/>
            <p:cNvSpPr>
              <a:spLocks noChangeShapeType="1"/>
            </p:cNvSpPr>
            <p:nvPr/>
          </p:nvSpPr>
          <p:spPr bwMode="auto">
            <a:xfrm>
              <a:off x="912" y="16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0" name="Text Box 17"/>
            <p:cNvSpPr txBox="1">
              <a:spLocks noChangeArrowheads="1"/>
            </p:cNvSpPr>
            <p:nvPr/>
          </p:nvSpPr>
          <p:spPr bwMode="auto">
            <a:xfrm>
              <a:off x="576" y="3408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0.1</a:t>
              </a:r>
            </a:p>
          </p:txBody>
        </p:sp>
        <p:sp>
          <p:nvSpPr>
            <p:cNvPr id="33811" name="Text Box 18"/>
            <p:cNvSpPr txBox="1">
              <a:spLocks noChangeArrowheads="1"/>
            </p:cNvSpPr>
            <p:nvPr/>
          </p:nvSpPr>
          <p:spPr bwMode="auto">
            <a:xfrm>
              <a:off x="576" y="2772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1</a:t>
              </a:r>
            </a:p>
          </p:txBody>
        </p:sp>
        <p:sp>
          <p:nvSpPr>
            <p:cNvPr id="33812" name="Text Box 19"/>
            <p:cNvSpPr txBox="1">
              <a:spLocks noChangeArrowheads="1"/>
            </p:cNvSpPr>
            <p:nvPr/>
          </p:nvSpPr>
          <p:spPr bwMode="auto">
            <a:xfrm>
              <a:off x="576" y="2148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10</a:t>
              </a:r>
            </a:p>
          </p:txBody>
        </p:sp>
        <p:sp>
          <p:nvSpPr>
            <p:cNvPr id="33813" name="Text Box 20"/>
            <p:cNvSpPr txBox="1">
              <a:spLocks noChangeArrowheads="1"/>
            </p:cNvSpPr>
            <p:nvPr/>
          </p:nvSpPr>
          <p:spPr bwMode="auto">
            <a:xfrm>
              <a:off x="576" y="1518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100</a:t>
              </a:r>
            </a:p>
          </p:txBody>
        </p:sp>
        <p:sp>
          <p:nvSpPr>
            <p:cNvPr id="33814" name="Text Box 21"/>
            <p:cNvSpPr txBox="1">
              <a:spLocks noChangeArrowheads="1"/>
            </p:cNvSpPr>
            <p:nvPr/>
          </p:nvSpPr>
          <p:spPr bwMode="auto">
            <a:xfrm>
              <a:off x="912" y="3648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0.4</a:t>
              </a:r>
            </a:p>
          </p:txBody>
        </p:sp>
        <p:sp>
          <p:nvSpPr>
            <p:cNvPr id="33815" name="Text Box 22"/>
            <p:cNvSpPr txBox="1">
              <a:spLocks noChangeArrowheads="1"/>
            </p:cNvSpPr>
            <p:nvPr/>
          </p:nvSpPr>
          <p:spPr bwMode="auto">
            <a:xfrm>
              <a:off x="1344" y="3648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0.6</a:t>
              </a:r>
            </a:p>
          </p:txBody>
        </p:sp>
        <p:sp>
          <p:nvSpPr>
            <p:cNvPr id="33816" name="Text Box 23"/>
            <p:cNvSpPr txBox="1">
              <a:spLocks noChangeArrowheads="1"/>
            </p:cNvSpPr>
            <p:nvPr/>
          </p:nvSpPr>
          <p:spPr bwMode="auto">
            <a:xfrm>
              <a:off x="1776" y="3648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0.8</a:t>
              </a:r>
            </a:p>
          </p:txBody>
        </p:sp>
        <p:sp>
          <p:nvSpPr>
            <p:cNvPr id="33817" name="Text Box 24"/>
            <p:cNvSpPr txBox="1">
              <a:spLocks noChangeArrowheads="1"/>
            </p:cNvSpPr>
            <p:nvPr/>
          </p:nvSpPr>
          <p:spPr bwMode="auto">
            <a:xfrm>
              <a:off x="2256" y="3648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1.0</a:t>
              </a:r>
            </a:p>
          </p:txBody>
        </p:sp>
        <p:sp>
          <p:nvSpPr>
            <p:cNvPr id="33818" name="Text Box 25"/>
            <p:cNvSpPr txBox="1">
              <a:spLocks noChangeArrowheads="1"/>
            </p:cNvSpPr>
            <p:nvPr/>
          </p:nvSpPr>
          <p:spPr bwMode="auto">
            <a:xfrm>
              <a:off x="2688" y="3648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1.2</a:t>
              </a:r>
            </a:p>
          </p:txBody>
        </p:sp>
        <p:sp>
          <p:nvSpPr>
            <p:cNvPr id="33819" name="Text Box 26"/>
            <p:cNvSpPr txBox="1">
              <a:spLocks noChangeArrowheads="1"/>
            </p:cNvSpPr>
            <p:nvPr/>
          </p:nvSpPr>
          <p:spPr bwMode="auto">
            <a:xfrm>
              <a:off x="3120" y="3648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1.4</a:t>
              </a:r>
            </a:p>
          </p:txBody>
        </p:sp>
        <p:sp>
          <p:nvSpPr>
            <p:cNvPr id="33820" name="Text Box 27"/>
            <p:cNvSpPr txBox="1">
              <a:spLocks noChangeArrowheads="1"/>
            </p:cNvSpPr>
            <p:nvPr/>
          </p:nvSpPr>
          <p:spPr bwMode="auto">
            <a:xfrm>
              <a:off x="3552" y="3648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1.6</a:t>
              </a:r>
            </a:p>
          </p:txBody>
        </p:sp>
        <p:sp>
          <p:nvSpPr>
            <p:cNvPr id="33821" name="Text Box 28"/>
            <p:cNvSpPr txBox="1">
              <a:spLocks noChangeArrowheads="1"/>
            </p:cNvSpPr>
            <p:nvPr/>
          </p:nvSpPr>
          <p:spPr bwMode="auto">
            <a:xfrm>
              <a:off x="3936" y="3648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1.8</a:t>
              </a:r>
            </a:p>
          </p:txBody>
        </p:sp>
        <p:sp>
          <p:nvSpPr>
            <p:cNvPr id="33822" name="Freeform 29"/>
            <p:cNvSpPr>
              <a:spLocks/>
            </p:cNvSpPr>
            <p:nvPr/>
          </p:nvSpPr>
          <p:spPr bwMode="auto">
            <a:xfrm>
              <a:off x="1344" y="2256"/>
              <a:ext cx="1200" cy="1248"/>
            </a:xfrm>
            <a:custGeom>
              <a:avLst/>
              <a:gdLst>
                <a:gd name="T0" fmla="*/ 0 w 1200"/>
                <a:gd name="T1" fmla="*/ 0 h 1248"/>
                <a:gd name="T2" fmla="*/ 480 w 1200"/>
                <a:gd name="T3" fmla="*/ 864 h 1248"/>
                <a:gd name="T4" fmla="*/ 1200 w 1200"/>
                <a:gd name="T5" fmla="*/ 1248 h 1248"/>
                <a:gd name="T6" fmla="*/ 0 60000 65536"/>
                <a:gd name="T7" fmla="*/ 0 60000 65536"/>
                <a:gd name="T8" fmla="*/ 0 60000 65536"/>
                <a:gd name="T9" fmla="*/ 0 w 1200"/>
                <a:gd name="T10" fmla="*/ 0 h 1248"/>
                <a:gd name="T11" fmla="*/ 1200 w 1200"/>
                <a:gd name="T12" fmla="*/ 1248 h 12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" h="1248">
                  <a:moveTo>
                    <a:pt x="0" y="0"/>
                  </a:moveTo>
                  <a:cubicBezTo>
                    <a:pt x="140" y="328"/>
                    <a:pt x="280" y="656"/>
                    <a:pt x="480" y="864"/>
                  </a:cubicBezTo>
                  <a:cubicBezTo>
                    <a:pt x="680" y="1072"/>
                    <a:pt x="940" y="1160"/>
                    <a:pt x="1200" y="1248"/>
                  </a:cubicBezTo>
                </a:path>
              </a:pathLst>
            </a:custGeom>
            <a:noFill/>
            <a:ln w="19050">
              <a:solidFill>
                <a:srgbClr val="0000FF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33823" name="Freeform 30"/>
            <p:cNvSpPr>
              <a:spLocks/>
            </p:cNvSpPr>
            <p:nvPr/>
          </p:nvSpPr>
          <p:spPr bwMode="auto">
            <a:xfrm>
              <a:off x="1104" y="1872"/>
              <a:ext cx="3024" cy="1536"/>
            </a:xfrm>
            <a:custGeom>
              <a:avLst/>
              <a:gdLst>
                <a:gd name="T0" fmla="*/ 0 w 3024"/>
                <a:gd name="T1" fmla="*/ 0 h 1632"/>
                <a:gd name="T2" fmla="*/ 1440 w 3024"/>
                <a:gd name="T3" fmla="*/ 1084 h 1632"/>
                <a:gd name="T4" fmla="*/ 3024 w 3024"/>
                <a:gd name="T5" fmla="*/ 1536 h 1632"/>
                <a:gd name="T6" fmla="*/ 0 60000 65536"/>
                <a:gd name="T7" fmla="*/ 0 60000 65536"/>
                <a:gd name="T8" fmla="*/ 0 60000 65536"/>
                <a:gd name="T9" fmla="*/ 0 w 3024"/>
                <a:gd name="T10" fmla="*/ 0 h 1632"/>
                <a:gd name="T11" fmla="*/ 3024 w 3024"/>
                <a:gd name="T12" fmla="*/ 1632 h 16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24" h="1632">
                  <a:moveTo>
                    <a:pt x="0" y="0"/>
                  </a:moveTo>
                  <a:cubicBezTo>
                    <a:pt x="468" y="440"/>
                    <a:pt x="936" y="880"/>
                    <a:pt x="1440" y="1152"/>
                  </a:cubicBezTo>
                  <a:cubicBezTo>
                    <a:pt x="1944" y="1424"/>
                    <a:pt x="2484" y="1528"/>
                    <a:pt x="3024" y="1632"/>
                  </a:cubicBezTo>
                </a:path>
              </a:pathLst>
            </a:custGeom>
            <a:noFill/>
            <a:ln w="19050">
              <a:solidFill>
                <a:srgbClr val="00CC00"/>
              </a:solidFill>
              <a:prstDash val="lgDashDot"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33824" name="Freeform 31"/>
            <p:cNvSpPr>
              <a:spLocks/>
            </p:cNvSpPr>
            <p:nvPr/>
          </p:nvSpPr>
          <p:spPr bwMode="auto">
            <a:xfrm>
              <a:off x="1104" y="1248"/>
              <a:ext cx="3168" cy="1960"/>
            </a:xfrm>
            <a:custGeom>
              <a:avLst/>
              <a:gdLst>
                <a:gd name="T0" fmla="*/ 0 w 3168"/>
                <a:gd name="T1" fmla="*/ 0 h 1960"/>
                <a:gd name="T2" fmla="*/ 480 w 3168"/>
                <a:gd name="T3" fmla="*/ 768 h 1960"/>
                <a:gd name="T4" fmla="*/ 720 w 3168"/>
                <a:gd name="T5" fmla="*/ 288 h 1960"/>
                <a:gd name="T6" fmla="*/ 912 w 3168"/>
                <a:gd name="T7" fmla="*/ 864 h 1960"/>
                <a:gd name="T8" fmla="*/ 1296 w 3168"/>
                <a:gd name="T9" fmla="*/ 192 h 1960"/>
                <a:gd name="T10" fmla="*/ 1584 w 3168"/>
                <a:gd name="T11" fmla="*/ 1200 h 1960"/>
                <a:gd name="T12" fmla="*/ 1920 w 3168"/>
                <a:gd name="T13" fmla="*/ 1344 h 1960"/>
                <a:gd name="T14" fmla="*/ 2160 w 3168"/>
                <a:gd name="T15" fmla="*/ 144 h 1960"/>
                <a:gd name="T16" fmla="*/ 2352 w 3168"/>
                <a:gd name="T17" fmla="*/ 1824 h 1960"/>
                <a:gd name="T18" fmla="*/ 3168 w 3168"/>
                <a:gd name="T19" fmla="*/ 960 h 19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168"/>
                <a:gd name="T31" fmla="*/ 0 h 1960"/>
                <a:gd name="T32" fmla="*/ 3168 w 3168"/>
                <a:gd name="T33" fmla="*/ 1960 h 19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168" h="1960">
                  <a:moveTo>
                    <a:pt x="0" y="0"/>
                  </a:moveTo>
                  <a:cubicBezTo>
                    <a:pt x="180" y="360"/>
                    <a:pt x="360" y="720"/>
                    <a:pt x="480" y="768"/>
                  </a:cubicBezTo>
                  <a:cubicBezTo>
                    <a:pt x="600" y="816"/>
                    <a:pt x="648" y="272"/>
                    <a:pt x="720" y="288"/>
                  </a:cubicBezTo>
                  <a:cubicBezTo>
                    <a:pt x="792" y="304"/>
                    <a:pt x="816" y="880"/>
                    <a:pt x="912" y="864"/>
                  </a:cubicBezTo>
                  <a:cubicBezTo>
                    <a:pt x="1008" y="848"/>
                    <a:pt x="1184" y="136"/>
                    <a:pt x="1296" y="192"/>
                  </a:cubicBezTo>
                  <a:cubicBezTo>
                    <a:pt x="1408" y="248"/>
                    <a:pt x="1480" y="1008"/>
                    <a:pt x="1584" y="1200"/>
                  </a:cubicBezTo>
                  <a:cubicBezTo>
                    <a:pt x="1688" y="1392"/>
                    <a:pt x="1824" y="1520"/>
                    <a:pt x="1920" y="1344"/>
                  </a:cubicBezTo>
                  <a:cubicBezTo>
                    <a:pt x="2016" y="1168"/>
                    <a:pt x="2088" y="64"/>
                    <a:pt x="2160" y="144"/>
                  </a:cubicBezTo>
                  <a:cubicBezTo>
                    <a:pt x="2232" y="224"/>
                    <a:pt x="2184" y="1688"/>
                    <a:pt x="2352" y="1824"/>
                  </a:cubicBezTo>
                  <a:cubicBezTo>
                    <a:pt x="2520" y="1960"/>
                    <a:pt x="2844" y="1460"/>
                    <a:pt x="3168" y="960"/>
                  </a:cubicBezTo>
                </a:path>
              </a:pathLst>
            </a:custGeom>
            <a:noFill/>
            <a:ln w="1905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33825" name="Freeform 32"/>
            <p:cNvSpPr>
              <a:spLocks/>
            </p:cNvSpPr>
            <p:nvPr/>
          </p:nvSpPr>
          <p:spPr bwMode="auto">
            <a:xfrm>
              <a:off x="3264" y="2400"/>
              <a:ext cx="912" cy="1104"/>
            </a:xfrm>
            <a:custGeom>
              <a:avLst/>
              <a:gdLst>
                <a:gd name="T0" fmla="*/ 912 w 912"/>
                <a:gd name="T1" fmla="*/ 0 h 1104"/>
                <a:gd name="T2" fmla="*/ 432 w 912"/>
                <a:gd name="T3" fmla="*/ 720 h 1104"/>
                <a:gd name="T4" fmla="*/ 0 w 912"/>
                <a:gd name="T5" fmla="*/ 1104 h 1104"/>
                <a:gd name="T6" fmla="*/ 0 60000 65536"/>
                <a:gd name="T7" fmla="*/ 0 60000 65536"/>
                <a:gd name="T8" fmla="*/ 0 60000 65536"/>
                <a:gd name="T9" fmla="*/ 0 w 912"/>
                <a:gd name="T10" fmla="*/ 0 h 1104"/>
                <a:gd name="T11" fmla="*/ 912 w 912"/>
                <a:gd name="T12" fmla="*/ 1104 h 11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2" h="1104">
                  <a:moveTo>
                    <a:pt x="912" y="0"/>
                  </a:moveTo>
                  <a:cubicBezTo>
                    <a:pt x="748" y="268"/>
                    <a:pt x="584" y="536"/>
                    <a:pt x="432" y="720"/>
                  </a:cubicBezTo>
                  <a:cubicBezTo>
                    <a:pt x="280" y="904"/>
                    <a:pt x="72" y="1040"/>
                    <a:pt x="0" y="1104"/>
                  </a:cubicBezTo>
                </a:path>
              </a:pathLst>
            </a:custGeom>
            <a:noFill/>
            <a:ln w="19050">
              <a:solidFill>
                <a:srgbClr val="FF33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33826" name="Text Box 33"/>
            <p:cNvSpPr txBox="1">
              <a:spLocks noChangeArrowheads="1"/>
            </p:cNvSpPr>
            <p:nvPr/>
          </p:nvSpPr>
          <p:spPr bwMode="auto">
            <a:xfrm>
              <a:off x="3984" y="2784"/>
              <a:ext cx="91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  <a:latin typeface="Verdana" pitchFamily="34" charset="0"/>
                </a:rPr>
                <a:t>Material absorption</a:t>
              </a:r>
            </a:p>
          </p:txBody>
        </p:sp>
        <p:sp>
          <p:nvSpPr>
            <p:cNvPr id="33827" name="Text Box 34"/>
            <p:cNvSpPr txBox="1">
              <a:spLocks noChangeArrowheads="1"/>
            </p:cNvSpPr>
            <p:nvPr/>
          </p:nvSpPr>
          <p:spPr bwMode="auto">
            <a:xfrm>
              <a:off x="1008" y="2976"/>
              <a:ext cx="91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Verdana" pitchFamily="34" charset="0"/>
                </a:rPr>
                <a:t>Electron absorption</a:t>
              </a:r>
            </a:p>
          </p:txBody>
        </p:sp>
        <p:sp>
          <p:nvSpPr>
            <p:cNvPr id="33828" name="Text Box 35"/>
            <p:cNvSpPr txBox="1">
              <a:spLocks noChangeArrowheads="1"/>
            </p:cNvSpPr>
            <p:nvPr/>
          </p:nvSpPr>
          <p:spPr bwMode="auto">
            <a:xfrm rot="891517">
              <a:off x="1824" y="2208"/>
              <a:ext cx="91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CC00"/>
                  </a:solidFill>
                  <a:latin typeface="Verdana" pitchFamily="34" charset="0"/>
                </a:rPr>
                <a:t>Rayleigh scattering</a:t>
              </a:r>
            </a:p>
          </p:txBody>
        </p:sp>
        <p:sp>
          <p:nvSpPr>
            <p:cNvPr id="33829" name="Line 36"/>
            <p:cNvSpPr>
              <a:spLocks noChangeShapeType="1"/>
            </p:cNvSpPr>
            <p:nvPr/>
          </p:nvSpPr>
          <p:spPr bwMode="auto">
            <a:xfrm flipV="1">
              <a:off x="1824" y="1200"/>
              <a:ext cx="52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0" name="Line 37"/>
            <p:cNvSpPr>
              <a:spLocks noChangeShapeType="1"/>
            </p:cNvSpPr>
            <p:nvPr/>
          </p:nvSpPr>
          <p:spPr bwMode="auto">
            <a:xfrm>
              <a:off x="2352" y="1200"/>
              <a:ext cx="4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1" name="Line 38"/>
            <p:cNvSpPr>
              <a:spLocks noChangeShapeType="1"/>
            </p:cNvSpPr>
            <p:nvPr/>
          </p:nvSpPr>
          <p:spPr bwMode="auto">
            <a:xfrm>
              <a:off x="2352" y="1200"/>
              <a:ext cx="86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2" name="Text Box 39"/>
            <p:cNvSpPr txBox="1">
              <a:spLocks noChangeArrowheads="1"/>
            </p:cNvSpPr>
            <p:nvPr/>
          </p:nvSpPr>
          <p:spPr bwMode="auto">
            <a:xfrm>
              <a:off x="1872" y="768"/>
              <a:ext cx="91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FFFF"/>
                  </a:solidFill>
                  <a:latin typeface="Verdana" pitchFamily="34" charset="0"/>
                </a:rPr>
                <a:t>Impurity absorption</a:t>
              </a:r>
            </a:p>
          </p:txBody>
        </p:sp>
        <p:sp>
          <p:nvSpPr>
            <p:cNvPr id="33833" name="Text Box 40"/>
            <p:cNvSpPr txBox="1">
              <a:spLocks noChangeArrowheads="1"/>
            </p:cNvSpPr>
            <p:nvPr/>
          </p:nvSpPr>
          <p:spPr bwMode="auto">
            <a:xfrm>
              <a:off x="1632" y="3888"/>
              <a:ext cx="21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Wavelength (</a:t>
              </a:r>
              <a:r>
                <a:rPr lang="en-US">
                  <a:latin typeface="Verdana" pitchFamily="34" charset="0"/>
                  <a:sym typeface="Symbol" pitchFamily="18" charset="2"/>
                </a:rPr>
                <a:t>m)</a:t>
              </a:r>
            </a:p>
          </p:txBody>
        </p:sp>
        <p:sp>
          <p:nvSpPr>
            <p:cNvPr id="33834" name="Text Box 41"/>
            <p:cNvSpPr txBox="1">
              <a:spLocks noChangeArrowheads="1"/>
            </p:cNvSpPr>
            <p:nvPr/>
          </p:nvSpPr>
          <p:spPr bwMode="auto">
            <a:xfrm>
              <a:off x="624" y="624"/>
              <a:ext cx="96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Attenuation (dB/Km)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519113"/>
            <a:ext cx="7793037" cy="776287"/>
          </a:xfrm>
        </p:spPr>
        <p:txBody>
          <a:bodyPr/>
          <a:lstStyle/>
          <a:p>
            <a:pPr algn="ctr"/>
            <a:r>
              <a:rPr lang="en-US" sz="2800" b="1" smtClean="0"/>
              <a:t>Attenuation wavelength Ch. Of Glass fiber (Advanced fiber)</a:t>
            </a: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1600200" y="1766888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1752600" y="5653088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1752600" y="56530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2438400" y="56530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3124200" y="56530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3810000" y="56530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4495800" y="56530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5181600" y="56530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5867400" y="56530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6553200" y="56530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1447800" y="56530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1447800" y="46624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>
            <a:off x="1447800" y="36718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1447800" y="26812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914400" y="55006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0.0</a:t>
            </a:r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914400" y="449103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0.3</a:t>
            </a: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914400" y="350043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0.6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914400" y="2500313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0.9</a:t>
            </a: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1447800" y="58816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1.25</a:t>
            </a: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2133600" y="58816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1.3</a:t>
            </a:r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2819400" y="58816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1.35</a:t>
            </a: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3581400" y="58816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1.4</a:t>
            </a:r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4267200" y="58816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1.45</a:t>
            </a:r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4953000" y="58816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1.5</a:t>
            </a: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5638800" y="58816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1.55</a:t>
            </a:r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6248400" y="58816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1.6</a:t>
            </a:r>
          </a:p>
        </p:txBody>
      </p:sp>
      <p:sp>
        <p:nvSpPr>
          <p:cNvPr id="34845" name="Text Box 39"/>
          <p:cNvSpPr txBox="1">
            <a:spLocks noChangeArrowheads="1"/>
          </p:cNvSpPr>
          <p:nvPr/>
        </p:nvSpPr>
        <p:spPr bwMode="auto">
          <a:xfrm>
            <a:off x="3733800" y="2895600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Verdana" pitchFamily="34" charset="0"/>
              </a:rPr>
              <a:t>Conventional fiber</a:t>
            </a:r>
          </a:p>
        </p:txBody>
      </p:sp>
      <p:sp>
        <p:nvSpPr>
          <p:cNvPr id="34846" name="Text Box 40"/>
          <p:cNvSpPr txBox="1">
            <a:spLocks noChangeArrowheads="1"/>
          </p:cNvSpPr>
          <p:nvPr/>
        </p:nvSpPr>
        <p:spPr bwMode="auto">
          <a:xfrm>
            <a:off x="2590800" y="6262688"/>
            <a:ext cx="3352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Wavelength (</a:t>
            </a:r>
            <a:r>
              <a:rPr lang="en-US">
                <a:latin typeface="Verdana" pitchFamily="34" charset="0"/>
                <a:sym typeface="Symbol" pitchFamily="18" charset="2"/>
              </a:rPr>
              <a:t>m)</a:t>
            </a:r>
          </a:p>
        </p:txBody>
      </p:sp>
      <p:sp>
        <p:nvSpPr>
          <p:cNvPr id="34847" name="Text Box 41"/>
          <p:cNvSpPr txBox="1">
            <a:spLocks noChangeArrowheads="1"/>
          </p:cNvSpPr>
          <p:nvPr/>
        </p:nvSpPr>
        <p:spPr bwMode="auto">
          <a:xfrm>
            <a:off x="990600" y="1081088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Attenuation (dB/Km)</a:t>
            </a:r>
          </a:p>
        </p:txBody>
      </p:sp>
      <p:sp>
        <p:nvSpPr>
          <p:cNvPr id="34848" name="Freeform 45"/>
          <p:cNvSpPr>
            <a:spLocks/>
          </p:cNvSpPr>
          <p:nvPr/>
        </p:nvSpPr>
        <p:spPr bwMode="auto">
          <a:xfrm>
            <a:off x="1752600" y="4572000"/>
            <a:ext cx="5410200" cy="381000"/>
          </a:xfrm>
          <a:custGeom>
            <a:avLst/>
            <a:gdLst>
              <a:gd name="T0" fmla="*/ 0 w 3408"/>
              <a:gd name="T1" fmla="*/ 0 h 288"/>
              <a:gd name="T2" fmla="*/ 1392 w 3408"/>
              <a:gd name="T3" fmla="*/ 240 h 288"/>
              <a:gd name="T4" fmla="*/ 2544 w 3408"/>
              <a:gd name="T5" fmla="*/ 288 h 288"/>
              <a:gd name="T6" fmla="*/ 3408 w 3408"/>
              <a:gd name="T7" fmla="*/ 24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3408"/>
              <a:gd name="T13" fmla="*/ 0 h 288"/>
              <a:gd name="T14" fmla="*/ 3408 w 3408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08" h="288">
                <a:moveTo>
                  <a:pt x="0" y="0"/>
                </a:moveTo>
                <a:cubicBezTo>
                  <a:pt x="484" y="96"/>
                  <a:pt x="968" y="192"/>
                  <a:pt x="1392" y="240"/>
                </a:cubicBezTo>
                <a:cubicBezTo>
                  <a:pt x="1816" y="288"/>
                  <a:pt x="2208" y="288"/>
                  <a:pt x="2544" y="288"/>
                </a:cubicBezTo>
                <a:cubicBezTo>
                  <a:pt x="2880" y="288"/>
                  <a:pt x="3264" y="248"/>
                  <a:pt x="3408" y="240"/>
                </a:cubicBezTo>
              </a:path>
            </a:pathLst>
          </a:custGeom>
          <a:noFill/>
          <a:ln w="190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9" name="Freeform 46"/>
          <p:cNvSpPr>
            <a:spLocks/>
          </p:cNvSpPr>
          <p:nvPr/>
        </p:nvSpPr>
        <p:spPr bwMode="auto">
          <a:xfrm>
            <a:off x="1828800" y="2590800"/>
            <a:ext cx="5257800" cy="2438400"/>
          </a:xfrm>
          <a:custGeom>
            <a:avLst/>
            <a:gdLst>
              <a:gd name="T0" fmla="*/ 0 w 3312"/>
              <a:gd name="T1" fmla="*/ 1208 h 1640"/>
              <a:gd name="T2" fmla="*/ 624 w 3312"/>
              <a:gd name="T3" fmla="*/ 1352 h 1640"/>
              <a:gd name="T4" fmla="*/ 960 w 3312"/>
              <a:gd name="T5" fmla="*/ 1064 h 1640"/>
              <a:gd name="T6" fmla="*/ 1056 w 3312"/>
              <a:gd name="T7" fmla="*/ 56 h 1640"/>
              <a:gd name="T8" fmla="*/ 1488 w 3312"/>
              <a:gd name="T9" fmla="*/ 1400 h 1640"/>
              <a:gd name="T10" fmla="*/ 3312 w 3312"/>
              <a:gd name="T11" fmla="*/ 1496 h 16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312"/>
              <a:gd name="T19" fmla="*/ 0 h 1640"/>
              <a:gd name="T20" fmla="*/ 3312 w 3312"/>
              <a:gd name="T21" fmla="*/ 1640 h 16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312" h="1640">
                <a:moveTo>
                  <a:pt x="0" y="1208"/>
                </a:moveTo>
                <a:cubicBezTo>
                  <a:pt x="232" y="1292"/>
                  <a:pt x="464" y="1376"/>
                  <a:pt x="624" y="1352"/>
                </a:cubicBezTo>
                <a:cubicBezTo>
                  <a:pt x="784" y="1328"/>
                  <a:pt x="888" y="1280"/>
                  <a:pt x="960" y="1064"/>
                </a:cubicBezTo>
                <a:cubicBezTo>
                  <a:pt x="1032" y="848"/>
                  <a:pt x="968" y="0"/>
                  <a:pt x="1056" y="56"/>
                </a:cubicBezTo>
                <a:cubicBezTo>
                  <a:pt x="1144" y="112"/>
                  <a:pt x="1112" y="1160"/>
                  <a:pt x="1488" y="1400"/>
                </a:cubicBezTo>
                <a:cubicBezTo>
                  <a:pt x="1864" y="1640"/>
                  <a:pt x="3008" y="1480"/>
                  <a:pt x="3312" y="1496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50" name="Text Box 39"/>
          <p:cNvSpPr txBox="1">
            <a:spLocks noChangeArrowheads="1"/>
          </p:cNvSpPr>
          <p:nvPr/>
        </p:nvSpPr>
        <p:spPr bwMode="auto">
          <a:xfrm>
            <a:off x="2971800" y="19812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00FFFF"/>
                </a:solidFill>
                <a:latin typeface="Verdana" pitchFamily="34" charset="0"/>
              </a:rPr>
              <a:t>Due to OH</a:t>
            </a:r>
          </a:p>
        </p:txBody>
      </p:sp>
      <p:sp>
        <p:nvSpPr>
          <p:cNvPr id="34851" name="Text Box 39"/>
          <p:cNvSpPr txBox="1">
            <a:spLocks noChangeArrowheads="1"/>
          </p:cNvSpPr>
          <p:nvPr/>
        </p:nvSpPr>
        <p:spPr bwMode="auto">
          <a:xfrm>
            <a:off x="2743200" y="49530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Verdana" pitchFamily="34" charset="0"/>
              </a:rPr>
              <a:t>Dry fiber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600" smtClean="0"/>
              <a:t>Other scattering losses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762000" y="1981200"/>
            <a:ext cx="7620000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3300"/>
                </a:solidFill>
                <a:latin typeface="Verdana" pitchFamily="34" charset="0"/>
              </a:rPr>
              <a:t>Mie scattering:</a:t>
            </a:r>
            <a:r>
              <a:rPr lang="en-US" sz="2400" dirty="0">
                <a:latin typeface="Verdana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Due to imperfections such as irregularities in core-cladding interface, core-cladding refractive index differences along the fiber length, diameter fluctuations, strains, and bubbles 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3300"/>
                </a:solidFill>
                <a:latin typeface="Verdana" pitchFamily="34" charset="0"/>
              </a:rPr>
              <a:t>Stimulated </a:t>
            </a:r>
            <a:r>
              <a:rPr lang="en-US" sz="2400" dirty="0" err="1">
                <a:solidFill>
                  <a:srgbClr val="FF3300"/>
                </a:solidFill>
                <a:latin typeface="Verdana" pitchFamily="34" charset="0"/>
              </a:rPr>
              <a:t>Brilloiun</a:t>
            </a:r>
            <a:r>
              <a:rPr lang="en-US" sz="2400" dirty="0">
                <a:solidFill>
                  <a:srgbClr val="FF3300"/>
                </a:solidFill>
                <a:latin typeface="Verdana" pitchFamily="34" charset="0"/>
              </a:rPr>
              <a:t> Scattering: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  <a:latin typeface="Verdana" pitchFamily="34" charset="0"/>
              </a:rPr>
              <a:t>Shift in incident light frequency in the acoustic range due to scattering process, which causes reversal of propagation direction</a:t>
            </a:r>
            <a:r>
              <a:rPr lang="en-US" dirty="0">
                <a:latin typeface="Verdana" pitchFamily="34" charset="0"/>
              </a:rPr>
              <a:t>  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3300"/>
                </a:solidFill>
                <a:latin typeface="Verdana" pitchFamily="34" charset="0"/>
              </a:rPr>
              <a:t>Stimulated Raman Scattering: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  <a:latin typeface="Verdana" pitchFamily="34" charset="0"/>
              </a:rPr>
              <a:t>Shift in incident light frequency in the optical range causes attenuation</a:t>
            </a:r>
            <a:endParaRPr lang="en-US" sz="2400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1701</TotalTime>
  <Words>245</Words>
  <Application>Microsoft Office PowerPoint</Application>
  <PresentationFormat>On-screen Show (4:3)</PresentationFormat>
  <Paragraphs>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Symbol</vt:lpstr>
      <vt:lpstr>Tahoma</vt:lpstr>
      <vt:lpstr>Times New Roman</vt:lpstr>
      <vt:lpstr>Verdana</vt:lpstr>
      <vt:lpstr>Wingdings</vt:lpstr>
      <vt:lpstr>Blends</vt:lpstr>
      <vt:lpstr>Lecture on Optical Fiber Communication</vt:lpstr>
      <vt:lpstr>Outline of Talk</vt:lpstr>
      <vt:lpstr>Source of Losses in Silica OF</vt:lpstr>
      <vt:lpstr>Sources of Attenuation in Silica OF</vt:lpstr>
      <vt:lpstr>Attenuation wavelength Ch. Of Glass fiber (Early fiber)</vt:lpstr>
      <vt:lpstr>Attenuation wavelength Ch. Of Glass fiber (Advanced fiber)</vt:lpstr>
      <vt:lpstr>Other scattering losses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 Velocity and Group Velocity</dc:title>
  <dc:creator>Md. Rafiqul Islam</dc:creator>
  <cp:lastModifiedBy>Microsoft</cp:lastModifiedBy>
  <cp:revision>151</cp:revision>
  <dcterms:created xsi:type="dcterms:W3CDTF">2005-07-26T16:24:24Z</dcterms:created>
  <dcterms:modified xsi:type="dcterms:W3CDTF">2020-06-04T08:23:19Z</dcterms:modified>
</cp:coreProperties>
</file>