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6" r:id="rId7"/>
    <p:sldId id="265" r:id="rId8"/>
    <p:sldId id="263" r:id="rId9"/>
    <p:sldId id="262" r:id="rId10"/>
    <p:sldId id="270" r:id="rId11"/>
    <p:sldId id="269" r:id="rId12"/>
    <p:sldId id="268" r:id="rId13"/>
    <p:sldId id="267" r:id="rId14"/>
    <p:sldId id="274" r:id="rId15"/>
    <p:sldId id="273" r:id="rId16"/>
    <p:sldId id="272" r:id="rId17"/>
    <p:sldId id="271" r:id="rId18"/>
    <p:sldId id="278" r:id="rId19"/>
    <p:sldId id="279" r:id="rId20"/>
    <p:sldId id="277" r:id="rId21"/>
    <p:sldId id="276" r:id="rId22"/>
    <p:sldId id="275" r:id="rId23"/>
    <p:sldId id="282" r:id="rId24"/>
    <p:sldId id="289" r:id="rId25"/>
    <p:sldId id="288" r:id="rId26"/>
    <p:sldId id="287" r:id="rId27"/>
    <p:sldId id="286" r:id="rId28"/>
    <p:sldId id="285" r:id="rId29"/>
    <p:sldId id="284" r:id="rId30"/>
    <p:sldId id="290" r:id="rId31"/>
    <p:sldId id="283" r:id="rId32"/>
    <p:sldId id="294" r:id="rId33"/>
    <p:sldId id="292" r:id="rId34"/>
    <p:sldId id="291" r:id="rId35"/>
    <p:sldId id="260" r:id="rId36"/>
    <p:sldId id="281" r:id="rId37"/>
    <p:sldId id="280" r:id="rId38"/>
    <p:sldId id="299" r:id="rId39"/>
    <p:sldId id="300" r:id="rId40"/>
    <p:sldId id="298" r:id="rId41"/>
    <p:sldId id="303" r:id="rId42"/>
    <p:sldId id="302" r:id="rId43"/>
    <p:sldId id="301" r:id="rId44"/>
    <p:sldId id="297" r:id="rId45"/>
    <p:sldId id="296" r:id="rId46"/>
    <p:sldId id="295" r:id="rId47"/>
    <p:sldId id="307" r:id="rId48"/>
    <p:sldId id="306" r:id="rId49"/>
    <p:sldId id="305" r:id="rId50"/>
    <p:sldId id="304" r:id="rId51"/>
    <p:sldId id="313" r:id="rId52"/>
    <p:sldId id="312" r:id="rId53"/>
    <p:sldId id="311" r:id="rId54"/>
    <p:sldId id="310" r:id="rId55"/>
    <p:sldId id="309" r:id="rId56"/>
    <p:sldId id="315" r:id="rId57"/>
    <p:sldId id="314" r:id="rId58"/>
    <p:sldId id="308" r:id="rId59"/>
    <p:sldId id="319" r:id="rId60"/>
    <p:sldId id="318" r:id="rId61"/>
    <p:sldId id="317" r:id="rId62"/>
    <p:sldId id="322" r:id="rId63"/>
    <p:sldId id="321" r:id="rId64"/>
    <p:sldId id="320" r:id="rId65"/>
    <p:sldId id="316" r:id="rId66"/>
    <p:sldId id="333" r:id="rId67"/>
    <p:sldId id="332" r:id="rId68"/>
    <p:sldId id="331" r:id="rId69"/>
    <p:sldId id="330" r:id="rId70"/>
    <p:sldId id="329" r:id="rId71"/>
    <p:sldId id="328" r:id="rId72"/>
    <p:sldId id="327" r:id="rId73"/>
    <p:sldId id="326" r:id="rId74"/>
    <p:sldId id="325" r:id="rId75"/>
    <p:sldId id="324" r:id="rId76"/>
    <p:sldId id="334" r:id="rId77"/>
    <p:sldId id="32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431" autoAdjust="0"/>
  </p:normalViewPr>
  <p:slideViewPr>
    <p:cSldViewPr>
      <p:cViewPr varScale="1">
        <p:scale>
          <a:sx n="49" d="100"/>
          <a:sy n="49" d="100"/>
        </p:scale>
        <p:origin x="27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69E888-07D6-4C1D-B9E0-F9549459F28B}"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245658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9E888-07D6-4C1D-B9E0-F9549459F28B}"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114608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9E888-07D6-4C1D-B9E0-F9549459F28B}"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45766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9E888-07D6-4C1D-B9E0-F9549459F28B}"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382844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69E888-07D6-4C1D-B9E0-F9549459F28B}"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103430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69E888-07D6-4C1D-B9E0-F9549459F28B}"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222160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69E888-07D6-4C1D-B9E0-F9549459F28B}" type="datetimeFigureOut">
              <a:rPr lang="en-US" smtClean="0"/>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135846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69E888-07D6-4C1D-B9E0-F9549459F28B}" type="datetimeFigureOut">
              <a:rPr lang="en-US" smtClean="0"/>
              <a:t>6/14/2020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113068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9E888-07D6-4C1D-B9E0-F9549459F28B}" type="datetimeFigureOut">
              <a:rPr lang="en-US" smtClean="0"/>
              <a:t>6/14/2020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422134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69E888-07D6-4C1D-B9E0-F9549459F28B}"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281786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69E888-07D6-4C1D-B9E0-F9549459F28B}"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C8EBF-7930-447D-B47D-67094D2AC684}" type="slidenum">
              <a:rPr lang="en-US" smtClean="0"/>
              <a:t>‹#›</a:t>
            </a:fld>
            <a:endParaRPr lang="en-US"/>
          </a:p>
        </p:txBody>
      </p:sp>
    </p:spTree>
    <p:extLst>
      <p:ext uri="{BB962C8B-B14F-4D97-AF65-F5344CB8AC3E}">
        <p14:creationId xmlns:p14="http://schemas.microsoft.com/office/powerpoint/2010/main" val="180415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9E888-07D6-4C1D-B9E0-F9549459F28B}" type="datetimeFigureOut">
              <a:rPr lang="en-US" smtClean="0"/>
              <a:t>6/14/2020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C8EBF-7930-447D-B47D-67094D2AC684}" type="slidenum">
              <a:rPr lang="en-US" smtClean="0"/>
              <a:t>‹#›</a:t>
            </a:fld>
            <a:endParaRPr lang="en-US"/>
          </a:p>
        </p:txBody>
      </p:sp>
    </p:spTree>
    <p:extLst>
      <p:ext uri="{BB962C8B-B14F-4D97-AF65-F5344CB8AC3E}">
        <p14:creationId xmlns:p14="http://schemas.microsoft.com/office/powerpoint/2010/main" val="115364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harmpedia.com/Dispersed_phase" TargetMode="External"/><Relationship Id="rId2" Type="http://schemas.openxmlformats.org/officeDocument/2006/relationships/hyperlink" Target="http://www.pharmpedia.com/Emulsio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pharmpedia.com/Cholesterol?action=edit" TargetMode="External"/><Relationship Id="rId2" Type="http://schemas.openxmlformats.org/officeDocument/2006/relationships/hyperlink" Target="http://www.pharmpedia.com/Lecithin?action=edi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Sodium" TargetMode="External"/><Relationship Id="rId2" Type="http://schemas.openxmlformats.org/officeDocument/2006/relationships/hyperlink" Target="http://en.wikipedia.org/wiki/Sulfat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pharmpedia.com/Surfactant?action=edi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4876800" cy="1096962"/>
          </a:xfrm>
        </p:spPr>
        <p:txBody>
          <a:bodyPr/>
          <a:lstStyle/>
          <a:p>
            <a:r>
              <a:rPr lang="en-US" b="1" dirty="0"/>
              <a:t>EMULSION</a:t>
            </a:r>
          </a:p>
        </p:txBody>
      </p:sp>
      <p:sp>
        <p:nvSpPr>
          <p:cNvPr id="3" name="Content Placeholder 2"/>
          <p:cNvSpPr>
            <a:spLocks noGrp="1"/>
          </p:cNvSpPr>
          <p:nvPr>
            <p:ph idx="1"/>
          </p:nvPr>
        </p:nvSpPr>
        <p:spPr>
          <a:xfrm>
            <a:off x="304800" y="1524000"/>
            <a:ext cx="8686800" cy="4876800"/>
          </a:xfrm>
        </p:spPr>
        <p:txBody>
          <a:bodyPr>
            <a:normAutofit fontScale="77500" lnSpcReduction="20000"/>
          </a:bodyPr>
          <a:lstStyle/>
          <a:p>
            <a:r>
              <a:rPr lang="en-US" dirty="0"/>
              <a:t>Definition </a:t>
            </a:r>
          </a:p>
          <a:p>
            <a:r>
              <a:rPr lang="en-US" dirty="0"/>
              <a:t>Types </a:t>
            </a:r>
          </a:p>
          <a:p>
            <a:r>
              <a:rPr lang="en-US" dirty="0"/>
              <a:t>Differences between different types of emulsion</a:t>
            </a:r>
          </a:p>
          <a:p>
            <a:r>
              <a:rPr lang="en-US" dirty="0"/>
              <a:t>Way of detecting emulsion types</a:t>
            </a:r>
          </a:p>
          <a:p>
            <a:r>
              <a:rPr lang="en-US" dirty="0"/>
              <a:t>Application </a:t>
            </a:r>
          </a:p>
          <a:p>
            <a:r>
              <a:rPr lang="en-US" dirty="0"/>
              <a:t>Factors affecting emulsification</a:t>
            </a:r>
          </a:p>
          <a:p>
            <a:r>
              <a:rPr lang="en-US" dirty="0"/>
              <a:t>Emulsifying agents (definition, ideal characteristics, classification)</a:t>
            </a:r>
          </a:p>
          <a:p>
            <a:pPr marL="0" indent="0">
              <a:buNone/>
            </a:pPr>
            <a:r>
              <a:rPr lang="en-US" dirty="0"/>
              <a:t> </a:t>
            </a:r>
          </a:p>
          <a:p>
            <a:r>
              <a:rPr lang="en-US" dirty="0"/>
              <a:t>An emulsion is liquid preparation containing two immiscible liquids, one of which is dispersed as globules (dispersed phase = internal phase) in the other liquid (continuous phase = external phase) that is stabilized by an emulsifying agent.</a:t>
            </a:r>
          </a:p>
          <a:p>
            <a:endParaRPr lang="en-US" dirty="0"/>
          </a:p>
        </p:txBody>
      </p:sp>
    </p:spTree>
    <p:extLst>
      <p:ext uri="{BB962C8B-B14F-4D97-AF65-F5344CB8AC3E}">
        <p14:creationId xmlns:p14="http://schemas.microsoft.com/office/powerpoint/2010/main" val="30024928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38200"/>
            <a:ext cx="5562600" cy="1938992"/>
          </a:xfrm>
          <a:prstGeom prst="rect">
            <a:avLst/>
          </a:prstGeom>
        </p:spPr>
        <p:txBody>
          <a:bodyPr wrap="square">
            <a:spAutoFit/>
          </a:bodyPr>
          <a:lstStyle/>
          <a:p>
            <a:endParaRPr lang="en-US" sz="2000" dirty="0"/>
          </a:p>
          <a:p>
            <a:r>
              <a:rPr lang="en-US" sz="2000" dirty="0"/>
              <a:t>2) </a:t>
            </a:r>
            <a:r>
              <a:rPr lang="en-US" sz="2000" b="1" dirty="0"/>
              <a:t>Conductivity Test:</a:t>
            </a:r>
          </a:p>
          <a:p>
            <a:r>
              <a:rPr lang="en-US" sz="2000" b="1" dirty="0"/>
              <a:t> </a:t>
            </a:r>
            <a:r>
              <a:rPr lang="en-US" sz="2000" dirty="0"/>
              <a:t>water is good conductor of electricity whereas oil is non-conductor. Therefore, continuous phase of water runs electricity more than continuous phase of oil.</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3505200"/>
            <a:ext cx="457556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5791200" y="4515715"/>
            <a:ext cx="2819400" cy="15175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pitchFamily="34" charset="0"/>
              </a:rPr>
              <a:t>= Bulb glows with O/W</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pitchFamily="34" charset="0"/>
              </a:rPr>
              <a:t>= Bulb doesn’t glow with W/O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79965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934200" cy="923330"/>
          </a:xfrm>
          <a:prstGeom prst="rect">
            <a:avLst/>
          </a:prstGeom>
        </p:spPr>
        <p:txBody>
          <a:bodyPr wrap="square">
            <a:spAutoFit/>
          </a:bodyPr>
          <a:lstStyle/>
          <a:p>
            <a:r>
              <a:rPr lang="en-US" dirty="0"/>
              <a:t>3) </a:t>
            </a:r>
            <a:r>
              <a:rPr lang="en-US" b="1" dirty="0"/>
              <a:t>Dye-Solubility Test:</a:t>
            </a:r>
            <a:endParaRPr lang="en-US" dirty="0"/>
          </a:p>
          <a:p>
            <a:r>
              <a:rPr lang="en-US" dirty="0"/>
              <a:t>- Water-soluble dye will dissolve in the aqueous phase. </a:t>
            </a:r>
          </a:p>
          <a:p>
            <a:r>
              <a:rPr lang="en-US" dirty="0"/>
              <a:t>- Oil-soluble dye will dissolve in the oil phase.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634" y="1893333"/>
            <a:ext cx="6023366" cy="24652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96634" y="4468956"/>
            <a:ext cx="6632966" cy="1754326"/>
          </a:xfrm>
          <a:prstGeom prst="rect">
            <a:avLst/>
          </a:prstGeom>
        </p:spPr>
        <p:txBody>
          <a:bodyPr wrap="square">
            <a:spAutoFit/>
          </a:bodyPr>
          <a:lstStyle/>
          <a:p>
            <a:r>
              <a:rPr lang="en-US" dirty="0"/>
              <a:t>When an emulsion is mixed with a water soluble dye such as amaranth and observed under the microscope, if the continuous phase appears red, then it</a:t>
            </a:r>
          </a:p>
          <a:p>
            <a:r>
              <a:rPr lang="en-US" dirty="0"/>
              <a:t>means that the emulsion is o/w type as water is the external phase and if the scattered globules appear red and continuous phase colorless, then it is w/o type.</a:t>
            </a:r>
          </a:p>
        </p:txBody>
      </p:sp>
      <p:sp>
        <p:nvSpPr>
          <p:cNvPr id="5" name="Rectangle 4"/>
          <p:cNvSpPr/>
          <p:nvPr/>
        </p:nvSpPr>
        <p:spPr>
          <a:xfrm>
            <a:off x="1447800" y="1524001"/>
            <a:ext cx="6781800" cy="369332"/>
          </a:xfrm>
          <a:prstGeom prst="rect">
            <a:avLst/>
          </a:prstGeom>
        </p:spPr>
        <p:txBody>
          <a:bodyPr wrap="square">
            <a:spAutoFit/>
          </a:bodyPr>
          <a:lstStyle/>
          <a:p>
            <a:r>
              <a:rPr lang="en-US" dirty="0"/>
              <a:t>What is look like under the microscope after mixing with suitable dye</a:t>
            </a:r>
          </a:p>
        </p:txBody>
      </p:sp>
    </p:spTree>
    <p:extLst>
      <p:ext uri="{BB962C8B-B14F-4D97-AF65-F5344CB8AC3E}">
        <p14:creationId xmlns:p14="http://schemas.microsoft.com/office/powerpoint/2010/main" val="8118579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0334"/>
            <a:ext cx="7467600" cy="923330"/>
          </a:xfrm>
          <a:prstGeom prst="rect">
            <a:avLst/>
          </a:prstGeom>
        </p:spPr>
        <p:txBody>
          <a:bodyPr wrap="square">
            <a:spAutoFit/>
          </a:bodyPr>
          <a:lstStyle/>
          <a:p>
            <a:r>
              <a:rPr lang="en-US" b="1" dirty="0"/>
              <a:t>4-Fluorescence test:  </a:t>
            </a:r>
            <a:r>
              <a:rPr lang="en-US" dirty="0"/>
              <a:t>oils give fluorescence under UV light, while water doesn’t. Therefore, O/W emulsion shows spotty pattern while W/O emulsion fluoresces. </a:t>
            </a:r>
          </a:p>
        </p:txBody>
      </p:sp>
      <p:sp>
        <p:nvSpPr>
          <p:cNvPr id="3" name="Rectangle 2"/>
          <p:cNvSpPr/>
          <p:nvPr/>
        </p:nvSpPr>
        <p:spPr>
          <a:xfrm>
            <a:off x="2374307" y="1524000"/>
            <a:ext cx="4206601" cy="369332"/>
          </a:xfrm>
          <a:prstGeom prst="rect">
            <a:avLst/>
          </a:prstGeom>
        </p:spPr>
        <p:txBody>
          <a:bodyPr wrap="none">
            <a:spAutoFit/>
          </a:bodyPr>
          <a:lstStyle/>
          <a:p>
            <a:r>
              <a:rPr lang="en-US" b="1" dirty="0"/>
              <a:t>Pharmaceutical applications of emulsions:</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82" y="2057400"/>
            <a:ext cx="7665318" cy="454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8991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838200"/>
            <a:ext cx="4114800" cy="523220"/>
          </a:xfrm>
          <a:prstGeom prst="rect">
            <a:avLst/>
          </a:prstGeom>
        </p:spPr>
        <p:txBody>
          <a:bodyPr wrap="square">
            <a:spAutoFit/>
          </a:bodyPr>
          <a:lstStyle/>
          <a:p>
            <a:r>
              <a:rPr lang="en-US" sz="2800" b="1" dirty="0"/>
              <a:t>Emulsifying agents</a:t>
            </a:r>
            <a:endParaRPr lang="en-US" sz="2800" dirty="0"/>
          </a:p>
        </p:txBody>
      </p:sp>
      <p:sp>
        <p:nvSpPr>
          <p:cNvPr id="4" name="Rectangle 3"/>
          <p:cNvSpPr/>
          <p:nvPr/>
        </p:nvSpPr>
        <p:spPr>
          <a:xfrm>
            <a:off x="1828800" y="2209800"/>
            <a:ext cx="5715000" cy="3693319"/>
          </a:xfrm>
          <a:prstGeom prst="rect">
            <a:avLst/>
          </a:prstGeom>
        </p:spPr>
        <p:txBody>
          <a:bodyPr wrap="square">
            <a:spAutoFit/>
          </a:bodyPr>
          <a:lstStyle/>
          <a:p>
            <a:pPr marL="342900" marR="0" lvl="0" indent="-342900" algn="just">
              <a:buFont typeface="Symbol"/>
              <a:buChar char=""/>
            </a:pPr>
            <a:r>
              <a:rPr lang="en-US" b="1" dirty="0">
                <a:latin typeface="Times New Roman"/>
                <a:ea typeface="Times New Roman"/>
              </a:rPr>
              <a:t>Emulsifying Agents</a:t>
            </a:r>
            <a:r>
              <a:rPr lang="en-US" dirty="0">
                <a:latin typeface="Times New Roman"/>
                <a:ea typeface="Times New Roman"/>
              </a:rPr>
              <a:t> are the substances added to an </a:t>
            </a:r>
            <a:r>
              <a:rPr lang="en-US" u="sng" dirty="0">
                <a:solidFill>
                  <a:srgbClr val="002060"/>
                </a:solidFill>
                <a:latin typeface="Times New Roman"/>
                <a:ea typeface="Times New Roman"/>
                <a:hlinkClick r:id="rId2"/>
              </a:rPr>
              <a:t>emulsion</a:t>
            </a:r>
            <a:r>
              <a:rPr lang="en-US" dirty="0">
                <a:latin typeface="Times New Roman"/>
                <a:ea typeface="Times New Roman"/>
              </a:rPr>
              <a:t> to prevent the coalescence of the globules of the </a:t>
            </a:r>
            <a:r>
              <a:rPr lang="en-US" u="sng" dirty="0">
                <a:latin typeface="Times New Roman"/>
                <a:ea typeface="Times New Roman"/>
                <a:hlinkClick r:id="rId3"/>
              </a:rPr>
              <a:t>dispersed  phase</a:t>
            </a:r>
            <a:r>
              <a:rPr lang="en-US" dirty="0">
                <a:latin typeface="Times New Roman"/>
                <a:ea typeface="Times New Roman"/>
              </a:rPr>
              <a:t>. </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They are also known as </a:t>
            </a:r>
            <a:r>
              <a:rPr lang="en-US" dirty="0" err="1">
                <a:latin typeface="Times New Roman"/>
                <a:ea typeface="Times New Roman"/>
              </a:rPr>
              <a:t>emulgents</a:t>
            </a:r>
            <a:r>
              <a:rPr lang="en-US" dirty="0">
                <a:latin typeface="Times New Roman"/>
                <a:ea typeface="Times New Roman"/>
              </a:rPr>
              <a:t> or emulsifiers. </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They act by reducing the interfacial tension between the two phases and forming a stable interfacial film. </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The choice of selection of emulsifying agent plays a very important role in the formulation of a stable emulsion. </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No single emulsifying agent possesses all the properties required for the formulation of a stable emulsion therefore sometimes blends of emulsifying agents have to be taken.</a:t>
            </a:r>
            <a:r>
              <a:rPr lang="en-US" sz="1600" dirty="0">
                <a:latin typeface="Times New Roman"/>
                <a:ea typeface="Times New Roman"/>
              </a:rPr>
              <a:t> </a:t>
            </a:r>
            <a:endParaRPr lang="en-US" sz="1600" dirty="0">
              <a:effectLst/>
              <a:latin typeface="Times New Roman"/>
              <a:ea typeface="Times New Roman"/>
            </a:endParaRPr>
          </a:p>
        </p:txBody>
      </p:sp>
    </p:spTree>
    <p:extLst>
      <p:ext uri="{BB962C8B-B14F-4D97-AF65-F5344CB8AC3E}">
        <p14:creationId xmlns:p14="http://schemas.microsoft.com/office/powerpoint/2010/main" val="218657045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400"/>
            <a:ext cx="6324600" cy="461665"/>
          </a:xfrm>
          <a:prstGeom prst="rect">
            <a:avLst/>
          </a:prstGeom>
        </p:spPr>
        <p:txBody>
          <a:bodyPr wrap="square">
            <a:spAutoFit/>
          </a:bodyPr>
          <a:lstStyle/>
          <a:p>
            <a:r>
              <a:rPr lang="en-US" sz="2400" b="1" dirty="0"/>
              <a:t>Criteria For The Selection of Emulsifying Agents :</a:t>
            </a:r>
          </a:p>
        </p:txBody>
      </p:sp>
      <p:sp>
        <p:nvSpPr>
          <p:cNvPr id="3" name="Rectangle 2"/>
          <p:cNvSpPr/>
          <p:nvPr/>
        </p:nvSpPr>
        <p:spPr>
          <a:xfrm>
            <a:off x="990600" y="1752600"/>
            <a:ext cx="6553200" cy="4278094"/>
          </a:xfrm>
          <a:prstGeom prst="rect">
            <a:avLst/>
          </a:prstGeom>
        </p:spPr>
        <p:txBody>
          <a:bodyPr wrap="square">
            <a:spAutoFit/>
          </a:bodyPr>
          <a:lstStyle/>
          <a:p>
            <a:pPr marL="457200" marR="0" algn="just"/>
            <a:r>
              <a:rPr lang="en-US" sz="2000" b="1" dirty="0">
                <a:latin typeface="Times New Roman"/>
                <a:ea typeface="Times New Roman"/>
              </a:rPr>
              <a:t>A</a:t>
            </a:r>
            <a:r>
              <a:rPr lang="en-US" sz="2000" dirty="0">
                <a:latin typeface="Times New Roman"/>
                <a:ea typeface="Times New Roman"/>
              </a:rPr>
              <a:t>n ideal emulsifying agent should posses the following characteristics:</a:t>
            </a:r>
          </a:p>
          <a:p>
            <a:pPr marL="457200" marR="0" algn="just"/>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It should be able to reduce the interfacial tension between the two immiscible liquids.</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It should be physically and chemically stable, inert and compatible with the other ingredients of the formulation.</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It should be non irritant and non toxic in the conc., used.</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It should be </a:t>
            </a:r>
            <a:r>
              <a:rPr lang="en-US" dirty="0" err="1">
                <a:latin typeface="Times New Roman"/>
                <a:ea typeface="Times New Roman"/>
              </a:rPr>
              <a:t>organoleptically</a:t>
            </a:r>
            <a:r>
              <a:rPr lang="en-US" dirty="0">
                <a:latin typeface="Times New Roman"/>
                <a:ea typeface="Times New Roman"/>
              </a:rPr>
              <a:t> inert i.e. should not impart any color, </a:t>
            </a:r>
            <a:r>
              <a:rPr lang="en-US" dirty="0" err="1">
                <a:latin typeface="Times New Roman"/>
                <a:ea typeface="Times New Roman"/>
              </a:rPr>
              <a:t>odour</a:t>
            </a:r>
            <a:r>
              <a:rPr lang="en-US" dirty="0">
                <a:latin typeface="Times New Roman"/>
                <a:ea typeface="Times New Roman"/>
              </a:rPr>
              <a:t> or taste to the preparation.</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It should be able to produce and maintain the required viscosity of the preparation.</a:t>
            </a:r>
            <a:endParaRPr lang="en-US" sz="1600" dirty="0">
              <a:latin typeface="Times New Roman"/>
              <a:ea typeface="Times New Roman"/>
            </a:endParaRPr>
          </a:p>
          <a:p>
            <a:pPr marL="342900" marR="0" lvl="0" indent="-342900" algn="just">
              <a:buFont typeface="Symbol"/>
              <a:buChar char=""/>
            </a:pPr>
            <a:r>
              <a:rPr lang="en-US" dirty="0">
                <a:latin typeface="Times New Roman"/>
                <a:ea typeface="Times New Roman"/>
              </a:rPr>
              <a:t>It should be able to form a coherent film around the globules of the dispersed phase and should prevent the coalescence of the droplet of the dispersed phase</a:t>
            </a:r>
            <a:endParaRPr lang="en-US" sz="1600" dirty="0">
              <a:effectLst/>
              <a:latin typeface="Times New Roman"/>
              <a:ea typeface="Times New Roman"/>
            </a:endParaRPr>
          </a:p>
        </p:txBody>
      </p:sp>
    </p:spTree>
    <p:extLst>
      <p:ext uri="{BB962C8B-B14F-4D97-AF65-F5344CB8AC3E}">
        <p14:creationId xmlns:p14="http://schemas.microsoft.com/office/powerpoint/2010/main" val="222110482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8077200" cy="1323439"/>
          </a:xfrm>
          <a:prstGeom prst="rect">
            <a:avLst/>
          </a:prstGeom>
        </p:spPr>
        <p:txBody>
          <a:bodyPr wrap="square">
            <a:spAutoFit/>
          </a:bodyPr>
          <a:lstStyle/>
          <a:p>
            <a:r>
              <a:rPr lang="en-US" sz="2000" dirty="0"/>
              <a:t>Any compounds that lowers the interfacial tension and forms a film at an interface can potentially function as an emulsifying agent. The effectiveness of the emulsifying agent depends on its chemical structure, concentration, solubility, pH, physical properties and electrostatic effect.</a:t>
            </a:r>
          </a:p>
        </p:txBody>
      </p:sp>
      <p:sp>
        <p:nvSpPr>
          <p:cNvPr id="4" name="Rectangle 3"/>
          <p:cNvSpPr/>
          <p:nvPr/>
        </p:nvSpPr>
        <p:spPr>
          <a:xfrm>
            <a:off x="1143000" y="3429000"/>
            <a:ext cx="6096000" cy="2677656"/>
          </a:xfrm>
          <a:prstGeom prst="rect">
            <a:avLst/>
          </a:prstGeom>
        </p:spPr>
        <p:txBody>
          <a:bodyPr wrap="square">
            <a:spAutoFit/>
          </a:bodyPr>
          <a:lstStyle/>
          <a:p>
            <a:r>
              <a:rPr lang="en-US" sz="2400" b="1" dirty="0"/>
              <a:t>True emulsifying agents</a:t>
            </a:r>
            <a:r>
              <a:rPr lang="en-US" sz="2400" dirty="0"/>
              <a:t> (primary agents) are capable of forming and stabilizing emulsions by themselves. </a:t>
            </a:r>
            <a:r>
              <a:rPr lang="en-US" sz="2400" b="1" dirty="0"/>
              <a:t>Stabilizers (auxiliary agents</a:t>
            </a:r>
            <a:r>
              <a:rPr lang="en-US" sz="2400" dirty="0"/>
              <a:t>) do not form acceptable emulsions when used alone but do assist primary agents in stabilizing the product (for e.g. by increasing the viscosity).</a:t>
            </a:r>
          </a:p>
        </p:txBody>
      </p:sp>
    </p:spTree>
    <p:extLst>
      <p:ext uri="{BB962C8B-B14F-4D97-AF65-F5344CB8AC3E}">
        <p14:creationId xmlns:p14="http://schemas.microsoft.com/office/powerpoint/2010/main" val="140520798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98212"/>
            <a:ext cx="6400800" cy="584775"/>
          </a:xfrm>
          <a:prstGeom prst="rect">
            <a:avLst/>
          </a:prstGeom>
        </p:spPr>
        <p:txBody>
          <a:bodyPr wrap="square">
            <a:spAutoFit/>
          </a:bodyPr>
          <a:lstStyle/>
          <a:p>
            <a:pPr lvl="0"/>
            <a:r>
              <a:rPr lang="en-US" sz="3200" b="1" u="sng" dirty="0"/>
              <a:t>Types of emulsifying agents</a:t>
            </a:r>
            <a:r>
              <a:rPr lang="en-US" sz="3200" dirty="0"/>
              <a:t>: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09" y="1574719"/>
            <a:ext cx="8082545" cy="43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3307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751344"/>
            <a:ext cx="7010400" cy="3416320"/>
          </a:xfrm>
          <a:prstGeom prst="rect">
            <a:avLst/>
          </a:prstGeom>
        </p:spPr>
        <p:txBody>
          <a:bodyPr wrap="square">
            <a:spAutoFit/>
          </a:bodyPr>
          <a:lstStyle/>
          <a:p>
            <a:pPr marR="0" lvl="0"/>
            <a:r>
              <a:rPr lang="en-US" b="1" dirty="0">
                <a:latin typeface="Times New Roman"/>
                <a:ea typeface="Times New Roman"/>
              </a:rPr>
              <a:t>2. Natural emulsifying agents from animal sources</a:t>
            </a:r>
            <a:r>
              <a:rPr lang="en-US" dirty="0">
                <a:latin typeface="Times New Roman"/>
                <a:ea typeface="Times New Roman"/>
              </a:rPr>
              <a:t>  -</a:t>
            </a:r>
            <a:endParaRPr lang="en-US" sz="1600" dirty="0">
              <a:latin typeface="Times New Roman"/>
              <a:ea typeface="Times New Roman"/>
            </a:endParaRPr>
          </a:p>
          <a:p>
            <a:pPr algn="just"/>
            <a:r>
              <a:rPr lang="en-US" dirty="0">
                <a:latin typeface="Times New Roman"/>
                <a:ea typeface="Times New Roman"/>
              </a:rPr>
              <a:t>The examples include gelatin, egg yolk and wool fat (anhydrous lanolin). Type A gelatin (Cationic) is generally used for preparing o/w emulsion while type B gelatin is used for o/w emulsions of pH 8 and above. </a:t>
            </a:r>
            <a:endParaRPr lang="en-US" sz="1600" dirty="0">
              <a:latin typeface="Times New Roman"/>
              <a:ea typeface="Times New Roman"/>
            </a:endParaRPr>
          </a:p>
          <a:p>
            <a:pPr algn="just"/>
            <a:r>
              <a:rPr lang="en-US" u="sng" dirty="0">
                <a:solidFill>
                  <a:srgbClr val="0000FF"/>
                </a:solidFill>
                <a:latin typeface="Times New Roman"/>
                <a:ea typeface="Times New Roman"/>
                <a:hlinkClick r:id="rId2"/>
              </a:rPr>
              <a:t>Lecithin</a:t>
            </a:r>
            <a:r>
              <a:rPr lang="en-US" dirty="0">
                <a:latin typeface="Times New Roman"/>
                <a:ea typeface="Times New Roman"/>
              </a:rPr>
              <a:t> and </a:t>
            </a:r>
            <a:r>
              <a:rPr lang="en-US" u="sng" dirty="0">
                <a:solidFill>
                  <a:srgbClr val="0000FF"/>
                </a:solidFill>
                <a:latin typeface="Times New Roman"/>
                <a:ea typeface="Times New Roman"/>
                <a:hlinkClick r:id="rId3"/>
              </a:rPr>
              <a:t>cholesterol</a:t>
            </a:r>
            <a:r>
              <a:rPr lang="en-US" dirty="0">
                <a:latin typeface="Times New Roman"/>
                <a:ea typeface="Times New Roman"/>
              </a:rPr>
              <a:t> present in egg yolk also act as emulsifying agent. They show surface activity and are used for formulating o/w emulsions. </a:t>
            </a:r>
            <a:endParaRPr lang="en-US" sz="1600" dirty="0">
              <a:latin typeface="Times New Roman"/>
              <a:ea typeface="Times New Roman"/>
            </a:endParaRPr>
          </a:p>
          <a:p>
            <a:pPr algn="just"/>
            <a:r>
              <a:rPr lang="en-US" dirty="0">
                <a:latin typeface="Times New Roman"/>
                <a:ea typeface="Times New Roman"/>
              </a:rPr>
              <a:t>However they are used only for extemporaneous preparation and not for commercial preparation as it darken and degrade rapidly in unpreserved systems. </a:t>
            </a:r>
            <a:endParaRPr lang="en-US" sz="1600" dirty="0">
              <a:latin typeface="Times New Roman"/>
              <a:ea typeface="Times New Roman"/>
            </a:endParaRPr>
          </a:p>
          <a:p>
            <a:pPr algn="just"/>
            <a:r>
              <a:rPr lang="en-US" dirty="0">
                <a:latin typeface="Times New Roman"/>
                <a:ea typeface="Times New Roman"/>
              </a:rPr>
              <a:t>Wool fat</a:t>
            </a:r>
            <a:r>
              <a:rPr lang="en-US" u="sng" dirty="0">
                <a:latin typeface="Times New Roman"/>
                <a:ea typeface="Times New Roman"/>
              </a:rPr>
              <a:t> </a:t>
            </a:r>
            <a:r>
              <a:rPr lang="en-US" dirty="0">
                <a:latin typeface="Times New Roman"/>
                <a:ea typeface="Times New Roman"/>
              </a:rPr>
              <a:t>is mainly used in w/o emulsions meant for external use. They absorb large quantities of water and form stable w/o emulsions with other oils and fats.</a:t>
            </a:r>
            <a:endParaRPr lang="en-US" sz="1600" dirty="0">
              <a:effectLst/>
              <a:latin typeface="Times New Roman"/>
              <a:ea typeface="Times New Roman"/>
            </a:endParaRPr>
          </a:p>
        </p:txBody>
      </p:sp>
    </p:spTree>
    <p:extLst>
      <p:ext uri="{BB962C8B-B14F-4D97-AF65-F5344CB8AC3E}">
        <p14:creationId xmlns:p14="http://schemas.microsoft.com/office/powerpoint/2010/main" val="10018547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35847"/>
            <a:ext cx="7620000" cy="3970318"/>
          </a:xfrm>
          <a:prstGeom prst="rect">
            <a:avLst/>
          </a:prstGeom>
        </p:spPr>
        <p:txBody>
          <a:bodyPr wrap="square">
            <a:spAutoFit/>
          </a:bodyPr>
          <a:lstStyle/>
          <a:p>
            <a:r>
              <a:rPr lang="en-US" dirty="0"/>
              <a:t>3.</a:t>
            </a:r>
            <a:r>
              <a:rPr lang="en-US" b="1" dirty="0"/>
              <a:t>Semi-synthetic polysaccharides – </a:t>
            </a:r>
          </a:p>
          <a:p>
            <a:r>
              <a:rPr lang="en-US" dirty="0"/>
              <a:t>Includes mainly cellulose derivatives like sodium </a:t>
            </a:r>
            <a:r>
              <a:rPr lang="en-US" dirty="0" err="1"/>
              <a:t>carboxy</a:t>
            </a:r>
            <a:r>
              <a:rPr lang="en-US" dirty="0"/>
              <a:t> methyl cellulose, hydroxyl propyl cellulose and methyl cellulose. They are used for formulating o/w type of emulsions. They primarily act by increasing the viscosity of the system. e.g. methyl cellulose, </a:t>
            </a:r>
            <a:r>
              <a:rPr lang="en-US" dirty="0" err="1"/>
              <a:t>hydroxypropyl</a:t>
            </a:r>
            <a:r>
              <a:rPr lang="en-US" dirty="0"/>
              <a:t> cellulose and sodium </a:t>
            </a:r>
            <a:r>
              <a:rPr lang="en-US" dirty="0" err="1"/>
              <a:t>carboxy</a:t>
            </a:r>
            <a:r>
              <a:rPr lang="en-US" dirty="0"/>
              <a:t> methyl cellulose.</a:t>
            </a:r>
          </a:p>
          <a:p>
            <a:r>
              <a:rPr lang="en-US" dirty="0"/>
              <a:t>4.</a:t>
            </a:r>
            <a:r>
              <a:rPr lang="en-US" b="1" dirty="0"/>
              <a:t>Surface active agent / Surfactants : </a:t>
            </a:r>
          </a:p>
          <a:p>
            <a:r>
              <a:rPr lang="en-US" dirty="0"/>
              <a:t>adsorbed at oil/water interface to form monomolecular film to reduce the interfacial tension.</a:t>
            </a:r>
          </a:p>
          <a:p>
            <a:r>
              <a:rPr lang="en-US" dirty="0"/>
              <a:t>This group contains surface active agents which act by getting adsorbed at the oil water interface in such a way that the hydrophilic polar groups are oriented towards water and </a:t>
            </a:r>
            <a:r>
              <a:rPr lang="en-US" dirty="0" err="1"/>
              <a:t>lipophillic</a:t>
            </a:r>
            <a:r>
              <a:rPr lang="en-US" dirty="0"/>
              <a:t> non polar groups are oriented towards oil, thus forming a stable film. This film acts as a mechanical barrier and prevents coalescence of the globules of the dispersed phase. </a:t>
            </a:r>
          </a:p>
        </p:txBody>
      </p:sp>
    </p:spTree>
    <p:extLst>
      <p:ext uri="{BB962C8B-B14F-4D97-AF65-F5344CB8AC3E}">
        <p14:creationId xmlns:p14="http://schemas.microsoft.com/office/powerpoint/2010/main" val="172463590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6248400" cy="5078313"/>
          </a:xfrm>
          <a:prstGeom prst="rect">
            <a:avLst/>
          </a:prstGeom>
        </p:spPr>
        <p:txBody>
          <a:bodyPr wrap="square">
            <a:spAutoFit/>
          </a:bodyPr>
          <a:lstStyle/>
          <a:p>
            <a:r>
              <a:rPr lang="en-US" b="1" dirty="0"/>
              <a:t>Monomolecular adsorption by Surface-active agent :</a:t>
            </a:r>
          </a:p>
          <a:p>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In emulsion, the surface area is high to maintain the dispersion of the droplets. Thus, based on the above equation surface free energy becomes high consequently. The only way to keep it low is to reduce the interfacial tension.</a:t>
            </a:r>
          </a:p>
          <a:p>
            <a:r>
              <a:rPr lang="en-US" dirty="0"/>
              <a:t>•	Surface active agent (SAA) is molecule which have two parts, one is hydrophilic and the other is hydrophobic. Upon the addition of SAA, they tend to form monolayer film at the oil/water interface.</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418" y="1371600"/>
            <a:ext cx="4594622" cy="139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374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1600200"/>
            <a:ext cx="4038600" cy="4525963"/>
          </a:xfrm>
        </p:spPr>
        <p:txBody>
          <a:bodyPr/>
          <a:lstStyle/>
          <a:p>
            <a:pPr marL="0" indent="0">
              <a:buNone/>
            </a:pPr>
            <a:endParaRPr lang="en-US" dirty="0"/>
          </a:p>
          <a:p>
            <a:pPr marL="0" indent="0">
              <a:buNone/>
            </a:pPr>
            <a:r>
              <a:rPr lang="en-US" dirty="0">
                <a:effectLst/>
              </a:rPr>
              <a:t>  </a:t>
            </a:r>
            <a:r>
              <a:rPr lang="en-US" dirty="0"/>
              <a:t> </a:t>
            </a:r>
          </a:p>
          <a:p>
            <a:pPr marL="0" indent="0">
              <a:buNone/>
            </a:pPr>
            <a:br>
              <a:rPr lang="en-US" dirty="0">
                <a:effectLst/>
              </a:rPr>
            </a:br>
            <a:r>
              <a:rPr lang="en-US" dirty="0"/>
              <a:t>     </a:t>
            </a:r>
          </a:p>
          <a:p>
            <a:pPr marL="0" indent="0">
              <a:buNone/>
            </a:pPr>
            <a:r>
              <a:rPr lang="en-US" dirty="0"/>
              <a:t> </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43799" cy="198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31" y="3962400"/>
            <a:ext cx="451713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3797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57200"/>
            <a:ext cx="3467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429000"/>
            <a:ext cx="3442536"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19600"/>
            <a:ext cx="1828800" cy="146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83928"/>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7696200" cy="3693319"/>
          </a:xfrm>
          <a:prstGeom prst="rect">
            <a:avLst/>
          </a:prstGeom>
        </p:spPr>
        <p:txBody>
          <a:bodyPr wrap="square">
            <a:spAutoFit/>
          </a:bodyPr>
          <a:lstStyle/>
          <a:p>
            <a:r>
              <a:rPr lang="en-US" b="1" dirty="0"/>
              <a:t>The functions of surface active agents to provide stability to dispersed droplets are as following:</a:t>
            </a:r>
          </a:p>
          <a:p>
            <a:endParaRPr lang="en-US" b="1" dirty="0"/>
          </a:p>
          <a:p>
            <a:endParaRPr lang="en-US" b="1" dirty="0"/>
          </a:p>
          <a:p>
            <a:r>
              <a:rPr lang="en-US" dirty="0"/>
              <a:t>i.    Reduction of the interfacial tension</a:t>
            </a:r>
          </a:p>
          <a:p>
            <a:r>
              <a:rPr lang="en-US" dirty="0"/>
              <a:t>ii.   Form coherent monolayer to prevent the coalescence of two droplet when they approach each other</a:t>
            </a:r>
          </a:p>
          <a:p>
            <a:pPr marL="400050" indent="-400050">
              <a:buAutoNum type="romanLcPeriod" startAt="3"/>
            </a:pPr>
            <a:r>
              <a:rPr lang="en-US" dirty="0"/>
              <a:t>Provide surface charge which cause repulsion between adjacent particles 	</a:t>
            </a:r>
          </a:p>
          <a:p>
            <a:pPr marL="400050" indent="-400050">
              <a:buAutoNum type="romanLcPeriod" startAt="3"/>
            </a:pPr>
            <a:endParaRPr lang="en-US" dirty="0"/>
          </a:p>
          <a:p>
            <a:endParaRPr lang="en-US" dirty="0"/>
          </a:p>
          <a:p>
            <a:r>
              <a:rPr lang="en-US" dirty="0"/>
              <a:t>Combination of surface-active agents is used most frequently. The combination should form film that closely packed and condensed.</a:t>
            </a:r>
          </a:p>
          <a:p>
            <a:endParaRPr lang="en-US" dirty="0"/>
          </a:p>
        </p:txBody>
      </p:sp>
    </p:spTree>
    <p:extLst>
      <p:ext uri="{BB962C8B-B14F-4D97-AF65-F5344CB8AC3E}">
        <p14:creationId xmlns:p14="http://schemas.microsoft.com/office/powerpoint/2010/main" val="29298060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6324600" cy="4401205"/>
          </a:xfrm>
          <a:prstGeom prst="rect">
            <a:avLst/>
          </a:prstGeom>
        </p:spPr>
        <p:txBody>
          <a:bodyPr wrap="square">
            <a:spAutoFit/>
          </a:bodyPr>
          <a:lstStyle/>
          <a:p>
            <a:r>
              <a:rPr lang="en-US" sz="2000" b="1" dirty="0"/>
              <a:t>They are classified according to the ionic charge possessed by the molecules of the surfactant e.g., anionic, cationic, non-ionic and </a:t>
            </a:r>
            <a:r>
              <a:rPr lang="en-US" sz="2000" b="1" dirty="0" err="1"/>
              <a:t>ampholytic</a:t>
            </a:r>
            <a:r>
              <a:rPr lang="en-US" sz="2000" b="1" dirty="0"/>
              <a:t>.</a:t>
            </a:r>
          </a:p>
          <a:p>
            <a:endParaRPr lang="en-US" sz="2000" b="1" dirty="0"/>
          </a:p>
          <a:p>
            <a:endParaRPr lang="en-US" sz="2000" b="1" dirty="0"/>
          </a:p>
          <a:p>
            <a:pPr marL="400050" indent="-400050">
              <a:buAutoNum type="romanLcPeriod"/>
            </a:pPr>
            <a:r>
              <a:rPr lang="en-US" b="1" u="sng" dirty="0"/>
              <a:t>Anionic Surfactants</a:t>
            </a:r>
            <a:r>
              <a:rPr lang="en-US" b="1" dirty="0"/>
              <a:t> : </a:t>
            </a:r>
            <a:r>
              <a:rPr lang="en-US" dirty="0"/>
              <a:t>In aqueous solutions these compounds dissociate to form negatively charged anions that are responsible for their emulsifying ability. The long anion chain on dissociation imparts surface activity, while the </a:t>
            </a:r>
            <a:r>
              <a:rPr lang="en-US" dirty="0" err="1"/>
              <a:t>cation</a:t>
            </a:r>
            <a:r>
              <a:rPr lang="en-US" dirty="0"/>
              <a:t> is inactive. These agents are primarily used for external preparations and not for internal use as they have an unpleasant bitter taste and irritant action on the intestinal mucosa.</a:t>
            </a:r>
          </a:p>
          <a:p>
            <a:r>
              <a:rPr lang="en-US" dirty="0"/>
              <a:t>    e.g., alkali soaps, polyvalent soaps (metallic soaps), organic        soaps,</a:t>
            </a:r>
            <a:r>
              <a:rPr lang="en-US" b="1" dirty="0"/>
              <a:t> </a:t>
            </a:r>
            <a:r>
              <a:rPr lang="en-US" dirty="0"/>
              <a:t>sulfated and </a:t>
            </a:r>
            <a:r>
              <a:rPr lang="en-US" dirty="0" err="1"/>
              <a:t>sulphonated</a:t>
            </a:r>
            <a:r>
              <a:rPr lang="en-US" dirty="0"/>
              <a:t> compounds.</a:t>
            </a:r>
            <a:r>
              <a:rPr lang="en-US" b="1" dirty="0"/>
              <a:t> </a:t>
            </a:r>
            <a:endParaRPr lang="en-US" dirty="0"/>
          </a:p>
        </p:txBody>
      </p:sp>
    </p:spTree>
    <p:extLst>
      <p:ext uri="{BB962C8B-B14F-4D97-AF65-F5344CB8AC3E}">
        <p14:creationId xmlns:p14="http://schemas.microsoft.com/office/powerpoint/2010/main" val="3305732417"/>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609600"/>
            <a:ext cx="6172200" cy="5355312"/>
          </a:xfrm>
          <a:prstGeom prst="rect">
            <a:avLst/>
          </a:prstGeom>
        </p:spPr>
        <p:txBody>
          <a:bodyPr wrap="square">
            <a:spAutoFit/>
          </a:bodyPr>
          <a:lstStyle/>
          <a:p>
            <a:pPr marL="342900" indent="-342900">
              <a:buAutoNum type="alphaLcPeriod"/>
            </a:pPr>
            <a:r>
              <a:rPr lang="en-US" b="1" dirty="0"/>
              <a:t>Monovalent soaps</a:t>
            </a:r>
            <a:r>
              <a:rPr lang="en-US" dirty="0"/>
              <a:t> : E.g. potassium, sodium, ammonium salts of </a:t>
            </a:r>
            <a:r>
              <a:rPr lang="en-US" dirty="0" err="1"/>
              <a:t>lauric</a:t>
            </a:r>
            <a:r>
              <a:rPr lang="en-US" dirty="0"/>
              <a:t> and oleic acid. They are soluble in water and are good o/w emulsifying agents.</a:t>
            </a:r>
          </a:p>
          <a:p>
            <a:endParaRPr lang="en-US" dirty="0"/>
          </a:p>
          <a:p>
            <a:r>
              <a:rPr lang="en-US" dirty="0"/>
              <a:t> </a:t>
            </a:r>
            <a:r>
              <a:rPr lang="en-US" b="1" dirty="0"/>
              <a:t>Examples :</a:t>
            </a:r>
          </a:p>
          <a:p>
            <a:endParaRPr lang="en-US" b="1" dirty="0"/>
          </a:p>
          <a:p>
            <a:r>
              <a:rPr lang="en-US" dirty="0"/>
              <a:t> Potassium </a:t>
            </a:r>
            <a:r>
              <a:rPr lang="en-US" dirty="0" err="1"/>
              <a:t>laurate</a:t>
            </a:r>
            <a:r>
              <a:rPr lang="en-US" dirty="0"/>
              <a:t> has the typical structure :</a:t>
            </a:r>
          </a:p>
          <a:p>
            <a:r>
              <a:rPr lang="en-US" dirty="0"/>
              <a:t>                                                   CH</a:t>
            </a:r>
            <a:r>
              <a:rPr lang="en-US" baseline="-25000" dirty="0"/>
              <a:t>3</a:t>
            </a:r>
            <a:r>
              <a:rPr lang="en-US" dirty="0"/>
              <a:t>(CH</a:t>
            </a:r>
            <a:r>
              <a:rPr lang="en-US" baseline="-25000" dirty="0"/>
              <a:t>2</a:t>
            </a:r>
            <a:r>
              <a:rPr lang="en-US" dirty="0"/>
              <a:t>)</a:t>
            </a:r>
            <a:r>
              <a:rPr lang="en-US" baseline="-25000" dirty="0"/>
              <a:t>10 </a:t>
            </a:r>
            <a:r>
              <a:rPr lang="en-US" dirty="0"/>
              <a:t>COO </a:t>
            </a:r>
            <a:r>
              <a:rPr lang="en-US" baseline="30000" dirty="0"/>
              <a:t>–</a:t>
            </a:r>
            <a:r>
              <a:rPr lang="en-US" dirty="0"/>
              <a:t> K</a:t>
            </a:r>
            <a:r>
              <a:rPr lang="en-US" baseline="30000" dirty="0"/>
              <a:t>+</a:t>
            </a:r>
            <a:r>
              <a:rPr lang="en-US" dirty="0"/>
              <a:t> </a:t>
            </a:r>
          </a:p>
          <a:p>
            <a:endParaRPr lang="en-US" dirty="0"/>
          </a:p>
          <a:p>
            <a:r>
              <a:rPr lang="en-US" dirty="0"/>
              <a:t>Sodium stearate has the following structure :</a:t>
            </a:r>
          </a:p>
          <a:p>
            <a:r>
              <a:rPr lang="en-US" dirty="0"/>
              <a:t>                                                    C</a:t>
            </a:r>
            <a:r>
              <a:rPr lang="en-US" baseline="-25000" dirty="0"/>
              <a:t>17</a:t>
            </a:r>
            <a:r>
              <a:rPr lang="en-US" dirty="0"/>
              <a:t>H</a:t>
            </a:r>
            <a:r>
              <a:rPr lang="en-US" baseline="-25000" dirty="0"/>
              <a:t>35</a:t>
            </a:r>
            <a:r>
              <a:rPr lang="en-US" dirty="0"/>
              <a:t>COO </a:t>
            </a:r>
            <a:r>
              <a:rPr lang="en-US" baseline="30000" dirty="0"/>
              <a:t>– </a:t>
            </a:r>
            <a:r>
              <a:rPr lang="en-US" dirty="0"/>
              <a:t>Na</a:t>
            </a:r>
            <a:r>
              <a:rPr lang="en-US" baseline="30000" dirty="0"/>
              <a:t>+</a:t>
            </a:r>
          </a:p>
          <a:p>
            <a:endParaRPr lang="en-US" dirty="0"/>
          </a:p>
          <a:p>
            <a:r>
              <a:rPr lang="en-US" b="1" dirty="0"/>
              <a:t>Disadvantages : </a:t>
            </a:r>
          </a:p>
          <a:p>
            <a:r>
              <a:rPr lang="en-US" dirty="0"/>
              <a:t>They have disagreeable taste and are irritating to the GIT. So they are useful only for external use emulsions. </a:t>
            </a:r>
          </a:p>
          <a:p>
            <a:r>
              <a:rPr lang="en-US" dirty="0"/>
              <a:t>The solutions of these alkali soaps have a high </a:t>
            </a:r>
            <a:r>
              <a:rPr lang="en-US" dirty="0" err="1"/>
              <a:t>pH.</a:t>
            </a:r>
            <a:r>
              <a:rPr lang="en-US" dirty="0"/>
              <a:t> They get precipitated below pH 10 because the unionized fatty acid is formed which has a low aqueous solubility. So emulsions formed with alkali soaps are not stable at pH less than 10. </a:t>
            </a:r>
          </a:p>
        </p:txBody>
      </p:sp>
    </p:spTree>
    <p:extLst>
      <p:ext uri="{BB962C8B-B14F-4D97-AF65-F5344CB8AC3E}">
        <p14:creationId xmlns:p14="http://schemas.microsoft.com/office/powerpoint/2010/main" val="25239851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36831"/>
            <a:ext cx="6019800" cy="5355312"/>
          </a:xfrm>
          <a:prstGeom prst="rect">
            <a:avLst/>
          </a:prstGeom>
        </p:spPr>
        <p:txBody>
          <a:bodyPr wrap="square">
            <a:spAutoFit/>
          </a:bodyPr>
          <a:lstStyle/>
          <a:p>
            <a:r>
              <a:rPr lang="en-US" b="1" dirty="0"/>
              <a:t>b. Polyvalent soaps (Soaps of divalent and trivalent metals)</a:t>
            </a:r>
            <a:r>
              <a:rPr lang="en-US" dirty="0"/>
              <a:t> : The calcium, magnesium and aluminum salts of fatty acids (metallic soaps) are water insoluble and give only w/o emulsion. They are often formed in situ during preparation of the product by interacting the appropriate fatty acid with the metal hydroxide. For example, oleic acid is reacted with calcium hydroxide to produce calcium </a:t>
            </a:r>
            <a:r>
              <a:rPr lang="en-US" dirty="0" err="1"/>
              <a:t>oleate</a:t>
            </a:r>
            <a:r>
              <a:rPr lang="en-US" dirty="0"/>
              <a:t> which is the emulsifying agent for both zinc cream BP and some formulations of oily calamine lotion.</a:t>
            </a:r>
          </a:p>
          <a:p>
            <a:endParaRPr lang="en-US" dirty="0"/>
          </a:p>
          <a:p>
            <a:r>
              <a:rPr lang="en-US" b="1" dirty="0"/>
              <a:t>c. Organic  soaps / Amine soaps</a:t>
            </a:r>
            <a:r>
              <a:rPr lang="en-US" dirty="0"/>
              <a:t> :</a:t>
            </a:r>
          </a:p>
          <a:p>
            <a:r>
              <a:rPr lang="en-US" dirty="0"/>
              <a:t> A number of amines form salts with fatty acids. </a:t>
            </a:r>
          </a:p>
          <a:p>
            <a:r>
              <a:rPr lang="en-US" dirty="0"/>
              <a:t>Example : </a:t>
            </a:r>
            <a:r>
              <a:rPr lang="en-US" dirty="0" err="1"/>
              <a:t>Triethanolamine</a:t>
            </a:r>
            <a:r>
              <a:rPr lang="en-US" dirty="0"/>
              <a:t>  N(CH</a:t>
            </a:r>
            <a:r>
              <a:rPr lang="en-US" baseline="-25000" dirty="0"/>
              <a:t>2</a:t>
            </a:r>
            <a:r>
              <a:rPr lang="en-US" dirty="0"/>
              <a:t>CH</a:t>
            </a:r>
            <a:r>
              <a:rPr lang="en-US" baseline="-25000" dirty="0"/>
              <a:t>2</a:t>
            </a:r>
            <a:r>
              <a:rPr lang="en-US" dirty="0"/>
              <a:t>OH)</a:t>
            </a:r>
            <a:r>
              <a:rPr lang="en-US" baseline="-25000" dirty="0"/>
              <a:t>3. </a:t>
            </a:r>
          </a:p>
          <a:p>
            <a:endParaRPr lang="en-US" dirty="0"/>
          </a:p>
          <a:p>
            <a:r>
              <a:rPr lang="en-US" dirty="0" err="1"/>
              <a:t>Triethanol</a:t>
            </a:r>
            <a:r>
              <a:rPr lang="en-US" dirty="0"/>
              <a:t> amine soaps of fatty acids such as </a:t>
            </a:r>
            <a:r>
              <a:rPr lang="en-US" dirty="0" err="1"/>
              <a:t>triethanolamine</a:t>
            </a:r>
            <a:r>
              <a:rPr lang="en-US" dirty="0"/>
              <a:t> stearate give stable o/w emulsion. They are used for external use emulsions. They are less alkaline as compared to monovalent soaps. They are active as emulsifiers down to around pH 8.00</a:t>
            </a:r>
            <a:r>
              <a:rPr lang="en-US" b="1" dirty="0"/>
              <a:t>.</a:t>
            </a:r>
            <a:endParaRPr lang="en-US" dirty="0"/>
          </a:p>
        </p:txBody>
      </p:sp>
    </p:spTree>
    <p:extLst>
      <p:ext uri="{BB962C8B-B14F-4D97-AF65-F5344CB8AC3E}">
        <p14:creationId xmlns:p14="http://schemas.microsoft.com/office/powerpoint/2010/main" val="201819921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1066800"/>
            <a:ext cx="7620000" cy="3970318"/>
          </a:xfrm>
          <a:prstGeom prst="rect">
            <a:avLst/>
          </a:prstGeom>
        </p:spPr>
        <p:txBody>
          <a:bodyPr wrap="square">
            <a:spAutoFit/>
          </a:bodyPr>
          <a:lstStyle/>
          <a:p>
            <a:r>
              <a:rPr lang="en-US" b="1" dirty="0"/>
              <a:t>d. Sulfated and </a:t>
            </a:r>
            <a:r>
              <a:rPr lang="en-US" b="1" dirty="0" err="1"/>
              <a:t>Sulphonated</a:t>
            </a:r>
            <a:r>
              <a:rPr lang="en-US" b="1" dirty="0"/>
              <a:t> compounds: </a:t>
            </a:r>
            <a:r>
              <a:rPr lang="en-US" dirty="0"/>
              <a:t>The alkyl </a:t>
            </a:r>
            <a:r>
              <a:rPr lang="en-US" dirty="0" err="1"/>
              <a:t>sulphates</a:t>
            </a:r>
            <a:r>
              <a:rPr lang="en-US" dirty="0"/>
              <a:t> have </a:t>
            </a:r>
          </a:p>
          <a:p>
            <a:r>
              <a:rPr lang="en-US" dirty="0"/>
              <a:t>          the general formula  ROSO</a:t>
            </a:r>
            <a:r>
              <a:rPr lang="en-US" baseline="-25000" dirty="0"/>
              <a:t>3</a:t>
            </a:r>
            <a:r>
              <a:rPr lang="en-US" dirty="0"/>
              <a:t> </a:t>
            </a:r>
            <a:r>
              <a:rPr lang="en-US" baseline="30000" dirty="0"/>
              <a:t>– </a:t>
            </a:r>
            <a:r>
              <a:rPr lang="en-US" dirty="0"/>
              <a:t>M</a:t>
            </a:r>
            <a:r>
              <a:rPr lang="en-US" baseline="30000" dirty="0"/>
              <a:t>+</a:t>
            </a:r>
            <a:r>
              <a:rPr lang="en-US" dirty="0"/>
              <a:t>, where R represents a hydrocarbon    </a:t>
            </a:r>
          </a:p>
          <a:p>
            <a:r>
              <a:rPr lang="en-US" dirty="0"/>
              <a:t>           chain and M</a:t>
            </a:r>
            <a:r>
              <a:rPr lang="en-US" baseline="30000" dirty="0"/>
              <a:t>+</a:t>
            </a:r>
            <a:r>
              <a:rPr lang="en-US" dirty="0"/>
              <a:t> is usually sodium or </a:t>
            </a:r>
            <a:r>
              <a:rPr lang="en-US" dirty="0" err="1"/>
              <a:t>triethanolamine</a:t>
            </a:r>
            <a:r>
              <a:rPr lang="en-US" dirty="0"/>
              <a:t>. An example is  </a:t>
            </a:r>
          </a:p>
          <a:p>
            <a:r>
              <a:rPr lang="en-US" dirty="0"/>
              <a:t>           sodium lauryl </a:t>
            </a:r>
            <a:r>
              <a:rPr lang="en-US" dirty="0" err="1"/>
              <a:t>sulphate</a:t>
            </a:r>
            <a:r>
              <a:rPr lang="en-US" dirty="0"/>
              <a:t> with the formula CH</a:t>
            </a:r>
            <a:r>
              <a:rPr lang="en-US" baseline="-25000" dirty="0"/>
              <a:t>3</a:t>
            </a:r>
            <a:r>
              <a:rPr lang="en-US" dirty="0"/>
              <a:t>(CH</a:t>
            </a:r>
            <a:r>
              <a:rPr lang="en-US" baseline="-25000" dirty="0"/>
              <a:t>2</a:t>
            </a:r>
            <a:r>
              <a:rPr lang="en-US" dirty="0"/>
              <a:t>)</a:t>
            </a:r>
            <a:r>
              <a:rPr lang="en-US" baseline="-25000" dirty="0"/>
              <a:t>11</a:t>
            </a:r>
            <a:r>
              <a:rPr lang="en-US" u="sng" dirty="0">
                <a:hlinkClick r:id="rId2" tooltip="Sulfate"/>
              </a:rPr>
              <a:t>OSO</a:t>
            </a:r>
            <a:r>
              <a:rPr lang="en-US" u="sng" baseline="-25000" dirty="0">
                <a:hlinkClick r:id="rId2" tooltip="Sulfate"/>
              </a:rPr>
              <a:t>3</a:t>
            </a:r>
            <a:r>
              <a:rPr lang="en-US" u="sng" dirty="0">
                <a:hlinkClick r:id="rId3" tooltip="Sodium"/>
              </a:rPr>
              <a:t>Na</a:t>
            </a:r>
            <a:r>
              <a:rPr lang="en-US" dirty="0"/>
              <a:t>, which   </a:t>
            </a:r>
          </a:p>
          <a:p>
            <a:r>
              <a:rPr lang="en-US" dirty="0"/>
              <a:t>           is widely used to produce o/w emulsions.</a:t>
            </a:r>
          </a:p>
          <a:p>
            <a:r>
              <a:rPr lang="en-US" dirty="0"/>
              <a:t> </a:t>
            </a:r>
          </a:p>
          <a:p>
            <a:r>
              <a:rPr lang="en-US" dirty="0"/>
              <a:t>  Because of its high water solubility and its inability to form condensed films at the oil/water interface, it is always used in conjunction with a non-ionic oil-soluble emulsifying agent in order to produce a  complex condensed film. It is used with </a:t>
            </a:r>
            <a:r>
              <a:rPr lang="en-US" dirty="0" err="1"/>
              <a:t>cetostearyl</a:t>
            </a:r>
            <a:r>
              <a:rPr lang="en-US" dirty="0"/>
              <a:t> alcohol to produce Emulsifying Wax, which stabilizes such preparations as Aqueous Cream and Benzyl Benzoate Application.</a:t>
            </a:r>
          </a:p>
          <a:p>
            <a:r>
              <a:rPr lang="en-US" dirty="0"/>
              <a:t> </a:t>
            </a:r>
          </a:p>
          <a:p>
            <a:r>
              <a:rPr lang="en-US" dirty="0" err="1"/>
              <a:t>Sulphonated</a:t>
            </a:r>
            <a:r>
              <a:rPr lang="en-US" dirty="0"/>
              <a:t> compounds are much less widely used as </a:t>
            </a:r>
            <a:r>
              <a:rPr lang="en-US" dirty="0" err="1"/>
              <a:t>emulgents</a:t>
            </a:r>
            <a:r>
              <a:rPr lang="en-US" dirty="0"/>
              <a:t> e.g. </a:t>
            </a:r>
            <a:r>
              <a:rPr lang="en-US" dirty="0" err="1"/>
              <a:t>dioctyl</a:t>
            </a:r>
            <a:r>
              <a:rPr lang="en-US" dirty="0"/>
              <a:t> </a:t>
            </a:r>
            <a:r>
              <a:rPr lang="en-US" dirty="0" err="1"/>
              <a:t>sulphosuccinate</a:t>
            </a:r>
            <a:r>
              <a:rPr lang="en-US" dirty="0"/>
              <a:t>. </a:t>
            </a:r>
          </a:p>
        </p:txBody>
      </p:sp>
    </p:spTree>
    <p:extLst>
      <p:ext uri="{BB962C8B-B14F-4D97-AF65-F5344CB8AC3E}">
        <p14:creationId xmlns:p14="http://schemas.microsoft.com/office/powerpoint/2010/main" val="295341126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467600" cy="5355312"/>
          </a:xfrm>
          <a:prstGeom prst="rect">
            <a:avLst/>
          </a:prstGeom>
        </p:spPr>
        <p:txBody>
          <a:bodyPr wrap="square">
            <a:spAutoFit/>
          </a:bodyPr>
          <a:lstStyle/>
          <a:p>
            <a:r>
              <a:rPr lang="en-US" b="1" dirty="0"/>
              <a:t>ii. </a:t>
            </a:r>
            <a:r>
              <a:rPr lang="en-US" b="1" u="sng" dirty="0"/>
              <a:t>Cationic Surfactants</a:t>
            </a:r>
            <a:r>
              <a:rPr lang="en-US" b="1" dirty="0"/>
              <a:t>:</a:t>
            </a:r>
            <a:r>
              <a:rPr lang="en-US" dirty="0"/>
              <a:t> In aqueous solutions, these compounds dissociate to form positively charged </a:t>
            </a:r>
            <a:r>
              <a:rPr lang="en-US" dirty="0" err="1"/>
              <a:t>cations</a:t>
            </a:r>
            <a:r>
              <a:rPr lang="en-US" dirty="0"/>
              <a:t> that provide the emulsifying properties. They are mainly used in external preparations such as lotions and creams. Quaternary ammonium compounds such as </a:t>
            </a:r>
            <a:r>
              <a:rPr lang="en-US" dirty="0" err="1"/>
              <a:t>cetrimide</a:t>
            </a:r>
            <a:r>
              <a:rPr lang="en-US" dirty="0"/>
              <a:t> (</a:t>
            </a:r>
            <a:r>
              <a:rPr lang="en-US" dirty="0" err="1"/>
              <a:t>cetyl</a:t>
            </a:r>
            <a:r>
              <a:rPr lang="en-US" dirty="0"/>
              <a:t> </a:t>
            </a:r>
            <a:r>
              <a:rPr lang="en-US" dirty="0" err="1"/>
              <a:t>trimethyl</a:t>
            </a:r>
            <a:r>
              <a:rPr lang="en-US" dirty="0"/>
              <a:t> ammonium bromide), </a:t>
            </a:r>
            <a:r>
              <a:rPr lang="en-US" dirty="0" err="1"/>
              <a:t>benzalkonium</a:t>
            </a:r>
            <a:r>
              <a:rPr lang="en-US" dirty="0"/>
              <a:t> chloride and </a:t>
            </a:r>
            <a:r>
              <a:rPr lang="en-US" dirty="0" err="1"/>
              <a:t>benzethonium</a:t>
            </a:r>
            <a:r>
              <a:rPr lang="en-US" dirty="0"/>
              <a:t> chloride are examples of important cationic surfactants. These compounds besides having good antibacterial activity are also used in combination with secondary emulsifying agents to produce o/w emulsions for external application.</a:t>
            </a:r>
            <a:r>
              <a:rPr lang="en-US" b="1" dirty="0"/>
              <a:t> </a:t>
            </a:r>
          </a:p>
          <a:p>
            <a:endParaRPr lang="en-US" dirty="0"/>
          </a:p>
          <a:p>
            <a:r>
              <a:rPr lang="en-US" b="1" dirty="0"/>
              <a:t>Example: </a:t>
            </a:r>
            <a:r>
              <a:rPr lang="en-US" dirty="0"/>
              <a:t>Quaternary ammonium compounds (</a:t>
            </a:r>
            <a:r>
              <a:rPr lang="en-US" dirty="0" err="1"/>
              <a:t>cetyl</a:t>
            </a:r>
            <a:r>
              <a:rPr lang="en-US" dirty="0"/>
              <a:t> </a:t>
            </a:r>
            <a:r>
              <a:rPr lang="en-US" dirty="0" err="1"/>
              <a:t>trimethyl</a:t>
            </a:r>
            <a:r>
              <a:rPr lang="en-US" dirty="0"/>
              <a:t> ammonium bromide) </a:t>
            </a:r>
          </a:p>
          <a:p>
            <a:r>
              <a:rPr lang="en-US" dirty="0"/>
              <a:t>CH</a:t>
            </a:r>
            <a:r>
              <a:rPr lang="en-US" baseline="-25000" dirty="0"/>
              <a:t>3</a:t>
            </a:r>
            <a:r>
              <a:rPr lang="en-US" dirty="0"/>
              <a:t>(CH</a:t>
            </a:r>
            <a:r>
              <a:rPr lang="en-US" baseline="-25000" dirty="0"/>
              <a:t>2</a:t>
            </a:r>
            <a:r>
              <a:rPr lang="en-US" dirty="0"/>
              <a:t>)</a:t>
            </a:r>
            <a:r>
              <a:rPr lang="en-US" baseline="-25000" dirty="0"/>
              <a:t>14</a:t>
            </a:r>
            <a:r>
              <a:rPr lang="en-US" dirty="0"/>
              <a:t> CH</a:t>
            </a:r>
            <a:r>
              <a:rPr lang="en-US" baseline="-25000" dirty="0"/>
              <a:t>2</a:t>
            </a:r>
            <a:r>
              <a:rPr lang="en-US" dirty="0"/>
              <a:t>N</a:t>
            </a:r>
            <a:r>
              <a:rPr lang="en-US" baseline="30000" dirty="0"/>
              <a:t>+</a:t>
            </a:r>
            <a:r>
              <a:rPr lang="en-US" dirty="0"/>
              <a:t> (CH</a:t>
            </a:r>
            <a:r>
              <a:rPr lang="en-US" baseline="-25000" dirty="0"/>
              <a:t>3</a:t>
            </a:r>
            <a:r>
              <a:rPr lang="en-US" dirty="0"/>
              <a:t>)</a:t>
            </a:r>
            <a:r>
              <a:rPr lang="en-US" baseline="-25000" dirty="0"/>
              <a:t>3 </a:t>
            </a:r>
            <a:r>
              <a:rPr lang="en-US" dirty="0"/>
              <a:t>Br</a:t>
            </a:r>
            <a:r>
              <a:rPr lang="en-US" baseline="30000" dirty="0"/>
              <a:t>-</a:t>
            </a:r>
          </a:p>
          <a:p>
            <a:endParaRPr lang="en-US" dirty="0"/>
          </a:p>
          <a:p>
            <a:r>
              <a:rPr lang="en-US" dirty="0"/>
              <a:t>They have marked bactericidal activity. So they are useful for anti infective products such as skin lotions and creams. The pH of an emulsion prepared with cationic emulsifier is in pH 4 - 6 range. This is the range of normal pH of skin. So they are suitable for skin. They are comparatively weak emulsifying agents, so they are used along with auxiliary emulsifying agents such as </a:t>
            </a:r>
            <a:r>
              <a:rPr lang="en-US" dirty="0" err="1"/>
              <a:t>cetostearyl</a:t>
            </a:r>
            <a:r>
              <a:rPr lang="en-US" dirty="0"/>
              <a:t> alcohol. They are incompatible with anionic surfactants.</a:t>
            </a:r>
            <a:r>
              <a:rPr lang="en-US" b="1" dirty="0"/>
              <a:t> </a:t>
            </a:r>
            <a:endParaRPr lang="en-US" dirty="0"/>
          </a:p>
        </p:txBody>
      </p:sp>
    </p:spTree>
    <p:extLst>
      <p:ext uri="{BB962C8B-B14F-4D97-AF65-F5344CB8AC3E}">
        <p14:creationId xmlns:p14="http://schemas.microsoft.com/office/powerpoint/2010/main" val="148127582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1"/>
            <a:ext cx="8763000" cy="5632311"/>
          </a:xfrm>
          <a:prstGeom prst="rect">
            <a:avLst/>
          </a:prstGeom>
        </p:spPr>
        <p:txBody>
          <a:bodyPr wrap="square">
            <a:spAutoFit/>
          </a:bodyPr>
          <a:lstStyle/>
          <a:p>
            <a:r>
              <a:rPr lang="en-US" b="1" dirty="0"/>
              <a:t>iii). </a:t>
            </a:r>
            <a:r>
              <a:rPr lang="en-US" b="1" u="sng" dirty="0"/>
              <a:t> Nonionic surfactants</a:t>
            </a:r>
            <a:r>
              <a:rPr lang="en-US" b="1" dirty="0"/>
              <a:t>:</a:t>
            </a:r>
            <a:r>
              <a:rPr lang="en-US" dirty="0"/>
              <a:t> </a:t>
            </a:r>
          </a:p>
          <a:p>
            <a:r>
              <a:rPr lang="en-US" dirty="0"/>
              <a:t>Nonionic surfactants are </a:t>
            </a:r>
            <a:r>
              <a:rPr lang="en-US" dirty="0" err="1"/>
              <a:t>undissociated</a:t>
            </a:r>
            <a:r>
              <a:rPr lang="en-US" dirty="0"/>
              <a:t> surfactants. They are the class of </a:t>
            </a:r>
            <a:r>
              <a:rPr lang="en-US" u="sng" dirty="0">
                <a:hlinkClick r:id="rId2"/>
              </a:rPr>
              <a:t>surfactants</a:t>
            </a:r>
            <a:r>
              <a:rPr lang="en-US" dirty="0"/>
              <a:t> widely used as emulsifying agents. They are extensively used to produce both o/w and w/o emulsions for internal as well as external use. These products range from oil-soluble compounds stabilizing w/o emulsions to water-soluble materials giving o/w products.</a:t>
            </a:r>
          </a:p>
          <a:p>
            <a:r>
              <a:rPr lang="en-US" dirty="0"/>
              <a:t> </a:t>
            </a:r>
          </a:p>
          <a:p>
            <a:r>
              <a:rPr lang="en-US" dirty="0"/>
              <a:t> </a:t>
            </a:r>
            <a:r>
              <a:rPr lang="en-US" b="1" dirty="0"/>
              <a:t>Most non-ionic surfactants are based on:</a:t>
            </a:r>
          </a:p>
          <a:p>
            <a:r>
              <a:rPr lang="en-US" dirty="0"/>
              <a:t>          • a fatty acid or alcohol (usually with 12-18 carbon atoms), the hydrocarbon chain of which provides the hydrophobic moiety;</a:t>
            </a:r>
          </a:p>
          <a:p>
            <a:r>
              <a:rPr lang="en-US" dirty="0"/>
              <a:t>           • an alcohol (-OH) and/or ethylene oxide grouping (-OCH</a:t>
            </a:r>
            <a:r>
              <a:rPr lang="en-US" baseline="-25000" dirty="0"/>
              <a:t>2</a:t>
            </a:r>
            <a:r>
              <a:rPr lang="en-US" dirty="0"/>
              <a:t>CH</a:t>
            </a:r>
            <a:r>
              <a:rPr lang="en-US" baseline="-25000" dirty="0"/>
              <a:t>2</a:t>
            </a:r>
            <a:r>
              <a:rPr lang="en-US" dirty="0"/>
              <a:t>-), which provide the hydrophilic part of the molecule.</a:t>
            </a:r>
          </a:p>
          <a:p>
            <a:r>
              <a:rPr lang="en-US" dirty="0"/>
              <a:t> </a:t>
            </a:r>
          </a:p>
          <a:p>
            <a:r>
              <a:rPr lang="en-US" dirty="0"/>
              <a:t>If the hydrophobic part of the molecule predominates, then the surfactant will be oil-soluble. It will not concentrate at the oil/water interface but rather</a:t>
            </a:r>
          </a:p>
          <a:p>
            <a:r>
              <a:rPr lang="en-US" dirty="0"/>
              <a:t>tend to migrate into the oil phase. Similarly, a water-soluble surfactant will migrate into the aqueous phase and away from the oil/water </a:t>
            </a:r>
            <a:r>
              <a:rPr lang="en-US" dirty="0" err="1"/>
              <a:t>interface.The</a:t>
            </a:r>
            <a:r>
              <a:rPr lang="en-US" dirty="0"/>
              <a:t> best type of non-ionic surfactant to use is one with an equal balance of hydrophobic and hydrophilic groupings. An alternative would be to use two </a:t>
            </a:r>
            <a:r>
              <a:rPr lang="en-US" dirty="0" err="1"/>
              <a:t>emulgents</a:t>
            </a:r>
            <a:r>
              <a:rPr lang="en-US" dirty="0"/>
              <a:t>, one hydrophilic and one hydrophobic. The cohesion between their hydrocarbon chains will then hold both types at the oil/water</a:t>
            </a:r>
          </a:p>
          <a:p>
            <a:r>
              <a:rPr lang="en-US" dirty="0"/>
              <a:t>interface.</a:t>
            </a:r>
          </a:p>
        </p:txBody>
      </p:sp>
    </p:spTree>
    <p:extLst>
      <p:ext uri="{BB962C8B-B14F-4D97-AF65-F5344CB8AC3E}">
        <p14:creationId xmlns:p14="http://schemas.microsoft.com/office/powerpoint/2010/main" val="20150419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14400"/>
            <a:ext cx="5181600" cy="4247317"/>
          </a:xfrm>
          <a:prstGeom prst="rect">
            <a:avLst/>
          </a:prstGeom>
        </p:spPr>
        <p:txBody>
          <a:bodyPr wrap="square">
            <a:spAutoFit/>
          </a:bodyPr>
          <a:lstStyle/>
          <a:p>
            <a:r>
              <a:rPr lang="en-US" b="1" dirty="0"/>
              <a:t>Advantages :</a:t>
            </a:r>
            <a:r>
              <a:rPr lang="en-US" dirty="0"/>
              <a:t> They are not susceptible to pH change and presence of electrolytes. They also show low irritancy as compared to other surfactants. They also have a greater degree of compatibility with other materials than do anionic or cationic </a:t>
            </a:r>
            <a:r>
              <a:rPr lang="en-US" dirty="0" err="1"/>
              <a:t>emulgents</a:t>
            </a:r>
            <a:r>
              <a:rPr lang="en-US" dirty="0"/>
              <a:t>.</a:t>
            </a:r>
          </a:p>
          <a:p>
            <a:r>
              <a:rPr lang="en-US" dirty="0"/>
              <a:t> </a:t>
            </a:r>
          </a:p>
          <a:p>
            <a:r>
              <a:rPr lang="en-US" b="1" dirty="0"/>
              <a:t>Disadvantage</a:t>
            </a:r>
            <a:r>
              <a:rPr lang="en-US" dirty="0"/>
              <a:t> :  more expensive.</a:t>
            </a:r>
          </a:p>
          <a:p>
            <a:r>
              <a:rPr lang="en-US" dirty="0"/>
              <a:t>Most commonly used nonionic surfactants are </a:t>
            </a:r>
          </a:p>
          <a:p>
            <a:pPr lvl="0"/>
            <a:r>
              <a:rPr lang="en-US" dirty="0" err="1"/>
              <a:t>glyceryl</a:t>
            </a:r>
            <a:r>
              <a:rPr lang="en-US" dirty="0"/>
              <a:t> esters, </a:t>
            </a:r>
          </a:p>
          <a:p>
            <a:pPr lvl="0"/>
            <a:r>
              <a:rPr lang="en-US" dirty="0" err="1"/>
              <a:t>polyoxyethylene</a:t>
            </a:r>
            <a:r>
              <a:rPr lang="en-US" dirty="0"/>
              <a:t> glycol esters and ethers </a:t>
            </a:r>
          </a:p>
          <a:p>
            <a:pPr lvl="0"/>
            <a:r>
              <a:rPr lang="en-US" dirty="0" err="1"/>
              <a:t>sorbitan</a:t>
            </a:r>
            <a:r>
              <a:rPr lang="en-US" dirty="0"/>
              <a:t> fatty acid esters (spans)</a:t>
            </a:r>
          </a:p>
          <a:p>
            <a:pPr lvl="0"/>
            <a:r>
              <a:rPr lang="en-US" dirty="0" err="1"/>
              <a:t>polyoxyethylene</a:t>
            </a:r>
            <a:r>
              <a:rPr lang="en-US" dirty="0"/>
              <a:t> derivatives of </a:t>
            </a:r>
            <a:r>
              <a:rPr lang="en-US" dirty="0" err="1"/>
              <a:t>sorbitan</a:t>
            </a:r>
            <a:r>
              <a:rPr lang="en-US" dirty="0"/>
              <a:t> fatty acid esters (Tweens or </a:t>
            </a:r>
            <a:r>
              <a:rPr lang="en-US" dirty="0" err="1"/>
              <a:t>polysorbates</a:t>
            </a:r>
            <a:r>
              <a:rPr lang="en-US" dirty="0"/>
              <a:t>)</a:t>
            </a:r>
          </a:p>
          <a:p>
            <a:pPr lvl="0"/>
            <a:r>
              <a:rPr lang="en-US" dirty="0" err="1"/>
              <a:t>Polyoxyethylene</a:t>
            </a:r>
            <a:r>
              <a:rPr lang="en-US" dirty="0"/>
              <a:t> / </a:t>
            </a:r>
            <a:r>
              <a:rPr lang="en-US" dirty="0" err="1"/>
              <a:t>polyoxypropylene</a:t>
            </a:r>
            <a:r>
              <a:rPr lang="en-US" dirty="0"/>
              <a:t> block polymers (</a:t>
            </a:r>
            <a:r>
              <a:rPr lang="en-US" dirty="0" err="1"/>
              <a:t>Poloxamers</a:t>
            </a:r>
            <a:r>
              <a:rPr lang="en-US" dirty="0"/>
              <a:t>)</a:t>
            </a:r>
            <a:r>
              <a:rPr lang="en-US" b="1" dirty="0"/>
              <a:t> </a:t>
            </a:r>
            <a:endParaRPr lang="en-US" dirty="0"/>
          </a:p>
        </p:txBody>
      </p:sp>
    </p:spTree>
    <p:extLst>
      <p:ext uri="{BB962C8B-B14F-4D97-AF65-F5344CB8AC3E}">
        <p14:creationId xmlns:p14="http://schemas.microsoft.com/office/powerpoint/2010/main" val="16033913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8" y="694006"/>
            <a:ext cx="6705601" cy="3139321"/>
          </a:xfrm>
          <a:prstGeom prst="rect">
            <a:avLst/>
          </a:prstGeom>
        </p:spPr>
        <p:txBody>
          <a:bodyPr wrap="square">
            <a:spAutoFit/>
          </a:bodyPr>
          <a:lstStyle/>
          <a:p>
            <a:r>
              <a:rPr lang="en-US" b="1" dirty="0" err="1"/>
              <a:t>Glyceryl</a:t>
            </a:r>
            <a:r>
              <a:rPr lang="en-US" b="1" dirty="0"/>
              <a:t> esters :</a:t>
            </a:r>
            <a:r>
              <a:rPr lang="en-US" dirty="0"/>
              <a:t>  e.g. </a:t>
            </a:r>
            <a:r>
              <a:rPr lang="en-US" dirty="0" err="1"/>
              <a:t>glyceryl</a:t>
            </a:r>
            <a:r>
              <a:rPr lang="en-US" dirty="0"/>
              <a:t> </a:t>
            </a:r>
            <a:r>
              <a:rPr lang="en-US" dirty="0" err="1"/>
              <a:t>monostearate</a:t>
            </a:r>
            <a:r>
              <a:rPr lang="en-US" dirty="0"/>
              <a:t>. It is too lipophilic to be used as a primary emulsifying agent. It is used as an auxiliary emulsifying agent.</a:t>
            </a:r>
          </a:p>
          <a:p>
            <a:r>
              <a:rPr lang="en-US" dirty="0"/>
              <a:t>CH</a:t>
            </a:r>
            <a:r>
              <a:rPr lang="en-US" baseline="-25000" dirty="0"/>
              <a:t>2 </a:t>
            </a:r>
            <a:r>
              <a:rPr lang="en-US" dirty="0"/>
              <a:t>- COO - C</a:t>
            </a:r>
            <a:r>
              <a:rPr lang="en-US" baseline="-25000" dirty="0"/>
              <a:t>17</a:t>
            </a:r>
            <a:r>
              <a:rPr lang="en-US" dirty="0"/>
              <a:t>H</a:t>
            </a:r>
            <a:r>
              <a:rPr lang="en-US" baseline="-25000" dirty="0"/>
              <a:t>35</a:t>
            </a:r>
            <a:endParaRPr lang="en-US" dirty="0"/>
          </a:p>
          <a:p>
            <a:r>
              <a:rPr lang="en-US" dirty="0"/>
              <a:t>|</a:t>
            </a:r>
          </a:p>
          <a:p>
            <a:r>
              <a:rPr lang="en-US" dirty="0"/>
              <a:t>CHOH</a:t>
            </a:r>
          </a:p>
          <a:p>
            <a:r>
              <a:rPr lang="en-US" dirty="0"/>
              <a:t>|</a:t>
            </a:r>
          </a:p>
          <a:p>
            <a:r>
              <a:rPr lang="en-US" dirty="0"/>
              <a:t>CH</a:t>
            </a:r>
            <a:r>
              <a:rPr lang="en-US" baseline="-25000" dirty="0"/>
              <a:t>2</a:t>
            </a:r>
            <a:r>
              <a:rPr lang="en-US" dirty="0"/>
              <a:t>OH</a:t>
            </a:r>
          </a:p>
          <a:p>
            <a:r>
              <a:rPr lang="en-US" dirty="0"/>
              <a:t> </a:t>
            </a:r>
          </a:p>
          <a:p>
            <a:r>
              <a:rPr lang="en-US" b="1" dirty="0" err="1"/>
              <a:t>Sorbitan</a:t>
            </a:r>
            <a:r>
              <a:rPr lang="en-US" b="1" dirty="0"/>
              <a:t> fatty acid esters (Span)</a:t>
            </a:r>
            <a:r>
              <a:rPr lang="en-US" dirty="0"/>
              <a:t> : e.g. </a:t>
            </a:r>
            <a:r>
              <a:rPr lang="en-US" dirty="0" err="1"/>
              <a:t>sorbitan</a:t>
            </a:r>
            <a:r>
              <a:rPr lang="en-US" dirty="0"/>
              <a:t> mono </a:t>
            </a:r>
            <a:r>
              <a:rPr lang="en-US" dirty="0" err="1"/>
              <a:t>oleate</a:t>
            </a:r>
            <a:r>
              <a:rPr lang="en-US" dirty="0"/>
              <a:t>. They are oil soluble nonionic surfactants and give w/o emulsions.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15729" t="37433" r="48900" b="40466"/>
          <a:stretch>
            <a:fillRect/>
          </a:stretch>
        </p:blipFill>
        <p:spPr bwMode="auto">
          <a:xfrm>
            <a:off x="1523999" y="4267200"/>
            <a:ext cx="5257801" cy="20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5974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74344"/>
            <a:ext cx="8382000" cy="4801314"/>
          </a:xfrm>
          <a:prstGeom prst="rect">
            <a:avLst/>
          </a:prstGeom>
        </p:spPr>
        <p:txBody>
          <a:bodyPr wrap="square">
            <a:spAutoFit/>
          </a:bodyPr>
          <a:lstStyle/>
          <a:p>
            <a:r>
              <a:rPr lang="en-US" b="1" u="sng" dirty="0"/>
              <a:t> Examples of Pharmaceutical Emulsions</a:t>
            </a:r>
            <a:r>
              <a:rPr lang="en-US" b="1" dirty="0"/>
              <a:t>:</a:t>
            </a:r>
            <a:endParaRPr lang="en-US" dirty="0"/>
          </a:p>
          <a:p>
            <a:r>
              <a:rPr lang="en-US" dirty="0"/>
              <a:t>1) Lotions </a:t>
            </a:r>
          </a:p>
          <a:p>
            <a:r>
              <a:rPr lang="en-US" dirty="0"/>
              <a:t>2) Liniments </a:t>
            </a:r>
          </a:p>
          <a:p>
            <a:r>
              <a:rPr lang="en-US" dirty="0"/>
              <a:t>3) Creams </a:t>
            </a:r>
          </a:p>
          <a:p>
            <a:r>
              <a:rPr lang="en-US" dirty="0"/>
              <a:t>4) Ointments </a:t>
            </a:r>
          </a:p>
          <a:p>
            <a:r>
              <a:rPr lang="en-US" dirty="0"/>
              <a:t>5) Vitamin drops </a:t>
            </a:r>
          </a:p>
          <a:p>
            <a:r>
              <a:rPr lang="en-US" dirty="0"/>
              <a:t> </a:t>
            </a:r>
          </a:p>
          <a:p>
            <a:r>
              <a:rPr lang="en-US" b="1" u="sng" dirty="0"/>
              <a:t>Types of emulsion:</a:t>
            </a:r>
            <a:endParaRPr lang="en-US" dirty="0"/>
          </a:p>
          <a:p>
            <a:pPr lvl="0"/>
            <a:r>
              <a:rPr lang="en-US" dirty="0"/>
              <a:t>Simple emulsions / </a:t>
            </a:r>
            <a:r>
              <a:rPr lang="en-US" dirty="0" err="1"/>
              <a:t>Macroemulsions</a:t>
            </a:r>
            <a:r>
              <a:rPr lang="en-US" dirty="0"/>
              <a:t> containing one internal phase.</a:t>
            </a:r>
          </a:p>
          <a:p>
            <a:pPr lvl="0"/>
            <a:r>
              <a:rPr lang="en-US" b="1" dirty="0"/>
              <a:t>oil-in-water emulsion (o/w)</a:t>
            </a:r>
            <a:endParaRPr lang="en-US" dirty="0"/>
          </a:p>
          <a:p>
            <a:pPr lvl="0"/>
            <a:r>
              <a:rPr lang="en-US" b="1" dirty="0"/>
              <a:t>water-in-oil emulsion (w/o)</a:t>
            </a:r>
            <a:endParaRPr lang="en-US" dirty="0"/>
          </a:p>
          <a:p>
            <a:r>
              <a:rPr lang="en-US" dirty="0"/>
              <a:t>         </a:t>
            </a:r>
            <a:r>
              <a:rPr lang="en-US" dirty="0" err="1"/>
              <a:t>Macroemulsion</a:t>
            </a:r>
            <a:r>
              <a:rPr lang="en-US" dirty="0"/>
              <a:t>:  Droplets size range approximately 5 mm</a:t>
            </a:r>
          </a:p>
          <a:p>
            <a:pPr lvl="0"/>
            <a:r>
              <a:rPr lang="en-US" dirty="0"/>
              <a:t>Multiple-emulsion:  it contains two internal phases. </a:t>
            </a:r>
          </a:p>
          <a:p>
            <a:pPr lvl="0"/>
            <a:r>
              <a:rPr lang="en-US" b="1" dirty="0"/>
              <a:t>oil in water in oil  (o/w/o)</a:t>
            </a:r>
            <a:endParaRPr lang="en-US" dirty="0"/>
          </a:p>
          <a:p>
            <a:pPr lvl="0"/>
            <a:r>
              <a:rPr lang="en-US" b="1" dirty="0"/>
              <a:t>water in oil in water  (w/o/w)</a:t>
            </a:r>
            <a:endParaRPr lang="en-US" dirty="0"/>
          </a:p>
          <a:p>
            <a:r>
              <a:rPr lang="en-US" dirty="0"/>
              <a:t>Multiple emulsions can be used to delay release or to increase the stability of the active compounds.</a:t>
            </a:r>
          </a:p>
        </p:txBody>
      </p:sp>
    </p:spTree>
    <p:extLst>
      <p:ext uri="{BB962C8B-B14F-4D97-AF65-F5344CB8AC3E}">
        <p14:creationId xmlns:p14="http://schemas.microsoft.com/office/powerpoint/2010/main" val="383108020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3108"/>
            <a:ext cx="8534400" cy="923330"/>
          </a:xfrm>
          <a:prstGeom prst="rect">
            <a:avLst/>
          </a:prstGeom>
        </p:spPr>
        <p:txBody>
          <a:bodyPr wrap="square">
            <a:spAutoFit/>
          </a:bodyPr>
          <a:lstStyle/>
          <a:p>
            <a:r>
              <a:rPr lang="en-US" b="1" dirty="0" err="1"/>
              <a:t>Polyoxyethylene</a:t>
            </a:r>
            <a:r>
              <a:rPr lang="en-US" b="1" dirty="0"/>
              <a:t> derivatives of </a:t>
            </a:r>
            <a:r>
              <a:rPr lang="en-US" b="1" dirty="0" err="1"/>
              <a:t>sorbitan</a:t>
            </a:r>
            <a:r>
              <a:rPr lang="en-US" b="1" dirty="0"/>
              <a:t> fatty acids (Tweens or      </a:t>
            </a:r>
            <a:r>
              <a:rPr lang="en-US" b="1" dirty="0" err="1"/>
              <a:t>polysorbates</a:t>
            </a:r>
            <a:r>
              <a:rPr lang="en-US" b="1" dirty="0"/>
              <a:t>)</a:t>
            </a:r>
            <a:r>
              <a:rPr lang="en-US" dirty="0"/>
              <a:t> : Polyethylene glycol derivatives of the </a:t>
            </a:r>
            <a:r>
              <a:rPr lang="en-US" dirty="0" err="1"/>
              <a:t>sorbitan</a:t>
            </a:r>
            <a:r>
              <a:rPr lang="en-US" dirty="0"/>
              <a:t> esters give us </a:t>
            </a:r>
            <a:r>
              <a:rPr lang="en-US" dirty="0" err="1"/>
              <a:t>polysorbates</a:t>
            </a:r>
            <a:r>
              <a:rPr lang="en-US" dirty="0"/>
              <a:t>. They are hydrophilic and give o/w emulsion. These have the general formula: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l="13992" t="28629" r="48901" b="41975"/>
          <a:stretch>
            <a:fillRect/>
          </a:stretch>
        </p:blipFill>
        <p:spPr bwMode="auto">
          <a:xfrm>
            <a:off x="1066800" y="1449781"/>
            <a:ext cx="4572000" cy="2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268" y="3718679"/>
            <a:ext cx="8458200" cy="3139321"/>
          </a:xfrm>
          <a:prstGeom prst="rect">
            <a:avLst/>
          </a:prstGeom>
        </p:spPr>
        <p:txBody>
          <a:bodyPr wrap="square">
            <a:spAutoFit/>
          </a:bodyPr>
          <a:lstStyle/>
          <a:p>
            <a:r>
              <a:rPr lang="en-US" dirty="0"/>
              <a:t>where R represents a fatty acid chain. Variations in the type of fatty acid used and in the number of </a:t>
            </a:r>
            <a:r>
              <a:rPr lang="en-US" dirty="0" err="1"/>
              <a:t>oxyethylene</a:t>
            </a:r>
            <a:r>
              <a:rPr lang="en-US" dirty="0"/>
              <a:t> groups in the polyethylene glycol chains produce a range of products of differing oil and water </a:t>
            </a:r>
            <a:r>
              <a:rPr lang="en-US" dirty="0" err="1"/>
              <a:t>solubilities</a:t>
            </a:r>
            <a:r>
              <a:rPr lang="en-US" dirty="0"/>
              <a:t>. </a:t>
            </a:r>
            <a:r>
              <a:rPr lang="en-US" dirty="0" err="1"/>
              <a:t>Polyoxyethylene</a:t>
            </a:r>
            <a:r>
              <a:rPr lang="en-US" dirty="0"/>
              <a:t> 20 </a:t>
            </a:r>
            <a:r>
              <a:rPr lang="en-US" dirty="0" err="1"/>
              <a:t>sorbitan</a:t>
            </a:r>
            <a:r>
              <a:rPr lang="en-US" dirty="0"/>
              <a:t> mono-</a:t>
            </a:r>
            <a:r>
              <a:rPr lang="en-US" dirty="0" err="1"/>
              <a:t>oleate</a:t>
            </a:r>
            <a:r>
              <a:rPr lang="en-US" dirty="0"/>
              <a:t>, for example, contains 20 </a:t>
            </a:r>
            <a:r>
              <a:rPr lang="en-US" dirty="0" err="1"/>
              <a:t>oxyethylene</a:t>
            </a:r>
            <a:r>
              <a:rPr lang="en-US" dirty="0"/>
              <a:t> groups in the molecule. This number must not be confused with the one given as part of the official name (</a:t>
            </a:r>
            <a:r>
              <a:rPr lang="en-US" dirty="0" err="1"/>
              <a:t>Polysorbate</a:t>
            </a:r>
            <a:r>
              <a:rPr lang="en-US" dirty="0"/>
              <a:t> 80) or in the trade name (Tween 80), which is included in order to identify the type of fatty acid in the molecule.</a:t>
            </a:r>
          </a:p>
          <a:p>
            <a:r>
              <a:rPr lang="en-US" dirty="0"/>
              <a:t> </a:t>
            </a:r>
          </a:p>
          <a:p>
            <a:r>
              <a:rPr lang="en-US" dirty="0" err="1"/>
              <a:t>Polysorbates</a:t>
            </a:r>
            <a:r>
              <a:rPr lang="en-US" dirty="0"/>
              <a:t> are generally used in conjunction with the corresponding </a:t>
            </a:r>
            <a:r>
              <a:rPr lang="en-US" dirty="0" err="1"/>
              <a:t>sorbitan</a:t>
            </a:r>
            <a:r>
              <a:rPr lang="en-US" dirty="0"/>
              <a:t> ester to form a complex condensed film at the oil/water interface.</a:t>
            </a:r>
          </a:p>
          <a:p>
            <a:r>
              <a:rPr lang="en-US" dirty="0"/>
              <a:t> </a:t>
            </a:r>
          </a:p>
        </p:txBody>
      </p:sp>
    </p:spTree>
    <p:extLst>
      <p:ext uri="{BB962C8B-B14F-4D97-AF65-F5344CB8AC3E}">
        <p14:creationId xmlns:p14="http://schemas.microsoft.com/office/powerpoint/2010/main" val="16830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800" y="1524000"/>
            <a:ext cx="5562600" cy="3416320"/>
          </a:xfrm>
          <a:prstGeom prst="rect">
            <a:avLst/>
          </a:prstGeom>
        </p:spPr>
        <p:txBody>
          <a:bodyPr wrap="square">
            <a:spAutoFit/>
          </a:bodyPr>
          <a:lstStyle/>
          <a:p>
            <a:r>
              <a:rPr lang="en-US" b="1" dirty="0"/>
              <a:t>Advantages : </a:t>
            </a:r>
          </a:p>
          <a:p>
            <a:r>
              <a:rPr lang="en-US" dirty="0" err="1"/>
              <a:t>Polysorbates</a:t>
            </a:r>
            <a:r>
              <a:rPr lang="en-US" dirty="0"/>
              <a:t> are compatible with most anionic, cationic and non-ionic materials. They are pH neutral and are stable to the effects of heat, pH change and high concentrations of electrolyte. Their low toxicity renders them suitable for oral use and some are also used in parenteral preparations. </a:t>
            </a:r>
          </a:p>
          <a:p>
            <a:r>
              <a:rPr lang="en-US" dirty="0"/>
              <a:t> </a:t>
            </a:r>
          </a:p>
          <a:p>
            <a:r>
              <a:rPr lang="en-US" b="1" dirty="0"/>
              <a:t>Disadvantages :</a:t>
            </a:r>
          </a:p>
          <a:p>
            <a:r>
              <a:rPr lang="en-US" dirty="0"/>
              <a:t>unpleasant taste and care must be taken when selecting a suitable preservative as many are inactivated by </a:t>
            </a:r>
            <a:r>
              <a:rPr lang="en-US" dirty="0" err="1"/>
              <a:t>complexation</a:t>
            </a:r>
            <a:r>
              <a:rPr lang="en-US" dirty="0"/>
              <a:t> with </a:t>
            </a:r>
            <a:r>
              <a:rPr lang="en-US" dirty="0" err="1"/>
              <a:t>polysorbates</a:t>
            </a:r>
            <a:r>
              <a:rPr lang="en-US" dirty="0"/>
              <a:t>.                                                                                                                                 </a:t>
            </a:r>
          </a:p>
        </p:txBody>
      </p:sp>
    </p:spTree>
    <p:extLst>
      <p:ext uri="{BB962C8B-B14F-4D97-AF65-F5344CB8AC3E}">
        <p14:creationId xmlns:p14="http://schemas.microsoft.com/office/powerpoint/2010/main" val="1402177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889844"/>
            <a:ext cx="7162800" cy="3693319"/>
          </a:xfrm>
          <a:prstGeom prst="rect">
            <a:avLst/>
          </a:prstGeom>
        </p:spPr>
        <p:txBody>
          <a:bodyPr wrap="square">
            <a:spAutoFit/>
          </a:bodyPr>
          <a:lstStyle/>
          <a:p>
            <a:r>
              <a:rPr lang="en-US" b="1" dirty="0" err="1"/>
              <a:t>Polyoxyethylene</a:t>
            </a:r>
            <a:r>
              <a:rPr lang="en-US" b="1" dirty="0"/>
              <a:t>/</a:t>
            </a:r>
            <a:r>
              <a:rPr lang="en-US" b="1" dirty="0" err="1"/>
              <a:t>polyoxypropylene</a:t>
            </a:r>
            <a:r>
              <a:rPr lang="en-US" b="1" dirty="0"/>
              <a:t> block polymers</a:t>
            </a:r>
            <a:r>
              <a:rPr lang="en-US" dirty="0"/>
              <a:t>, also known as </a:t>
            </a:r>
            <a:r>
              <a:rPr lang="en-US" dirty="0" err="1"/>
              <a:t>poloxamers</a:t>
            </a:r>
            <a:r>
              <a:rPr lang="en-US" dirty="0"/>
              <a:t> consist of combined chains of </a:t>
            </a:r>
            <a:r>
              <a:rPr lang="en-US" dirty="0" err="1"/>
              <a:t>oxyethylene</a:t>
            </a:r>
            <a:r>
              <a:rPr lang="en-US" dirty="0"/>
              <a:t> with </a:t>
            </a:r>
            <a:r>
              <a:rPr lang="en-US" dirty="0" err="1"/>
              <a:t>oxypropylene</a:t>
            </a:r>
            <a:r>
              <a:rPr lang="en-US" dirty="0"/>
              <a:t> where the </a:t>
            </a:r>
            <a:r>
              <a:rPr lang="en-US" dirty="0" err="1"/>
              <a:t>oxyethylene</a:t>
            </a:r>
            <a:r>
              <a:rPr lang="en-US" dirty="0"/>
              <a:t> portions imparts </a:t>
            </a:r>
            <a:r>
              <a:rPr lang="en-US" dirty="0" err="1"/>
              <a:t>hydrophilicity</a:t>
            </a:r>
            <a:r>
              <a:rPr lang="en-US" dirty="0"/>
              <a:t> and </a:t>
            </a:r>
            <a:r>
              <a:rPr lang="en-US" dirty="0" err="1"/>
              <a:t>oxypropylene</a:t>
            </a:r>
            <a:r>
              <a:rPr lang="en-US" dirty="0"/>
              <a:t> portion imparts </a:t>
            </a:r>
            <a:r>
              <a:rPr lang="en-US" dirty="0" err="1"/>
              <a:t>lipophilicity</a:t>
            </a:r>
            <a:r>
              <a:rPr lang="en-US" dirty="0"/>
              <a:t>. The molecules are synthesized as long segments of hydrophilic portions combined with long segments of the hydrophobic portions, with each portion referred to as block. They are used in the formulation of i/v emulsions and can impart structures to vehicles and interfacial films that can protect the dispersed phase against coalescence.</a:t>
            </a:r>
          </a:p>
          <a:p>
            <a:r>
              <a:rPr lang="en-US" dirty="0"/>
              <a:t>HO(CH</a:t>
            </a:r>
            <a:r>
              <a:rPr lang="en-US" baseline="-25000" dirty="0"/>
              <a:t>2</a:t>
            </a:r>
            <a:r>
              <a:rPr lang="en-US" dirty="0"/>
              <a:t>CH</a:t>
            </a:r>
            <a:r>
              <a:rPr lang="en-US" baseline="-25000" dirty="0"/>
              <a:t>2</a:t>
            </a:r>
            <a:r>
              <a:rPr lang="en-US" dirty="0"/>
              <a:t>O)</a:t>
            </a:r>
            <a:r>
              <a:rPr lang="en-US" baseline="-25000" dirty="0"/>
              <a:t>a</a:t>
            </a:r>
            <a:r>
              <a:rPr lang="en-US" dirty="0"/>
              <a:t>(CHCH</a:t>
            </a:r>
            <a:r>
              <a:rPr lang="en-US" baseline="-25000" dirty="0"/>
              <a:t>2</a:t>
            </a:r>
            <a:r>
              <a:rPr lang="en-US" dirty="0"/>
              <a:t>O)</a:t>
            </a:r>
            <a:r>
              <a:rPr lang="en-US" baseline="-25000" dirty="0"/>
              <a:t>b</a:t>
            </a:r>
            <a:r>
              <a:rPr lang="en-US" dirty="0"/>
              <a:t>(CH</a:t>
            </a:r>
            <a:r>
              <a:rPr lang="en-US" baseline="-25000" dirty="0"/>
              <a:t>2</a:t>
            </a:r>
            <a:r>
              <a:rPr lang="en-US" dirty="0"/>
              <a:t>CH</a:t>
            </a:r>
            <a:r>
              <a:rPr lang="en-US" baseline="-25000" dirty="0"/>
              <a:t>2</a:t>
            </a:r>
            <a:r>
              <a:rPr lang="en-US" dirty="0"/>
              <a:t>O)</a:t>
            </a:r>
            <a:r>
              <a:rPr lang="en-US" baseline="-25000" dirty="0"/>
              <a:t>c </a:t>
            </a:r>
            <a:r>
              <a:rPr lang="en-US" dirty="0"/>
              <a:t>H</a:t>
            </a:r>
          </a:p>
          <a:p>
            <a:r>
              <a:rPr lang="en-US" dirty="0"/>
              <a:t>                                                       |</a:t>
            </a:r>
            <a:br>
              <a:rPr lang="en-US" dirty="0"/>
            </a:br>
            <a:r>
              <a:rPr lang="en-US" dirty="0"/>
              <a:t>                                                      CH</a:t>
            </a:r>
            <a:r>
              <a:rPr lang="en-US" baseline="-25000" dirty="0"/>
              <a:t>3</a:t>
            </a:r>
            <a:endParaRPr lang="en-US" dirty="0"/>
          </a:p>
          <a:p>
            <a:r>
              <a:rPr lang="en-US" dirty="0"/>
              <a:t>                          </a:t>
            </a:r>
          </a:p>
        </p:txBody>
      </p:sp>
    </p:spTree>
    <p:extLst>
      <p:ext uri="{BB962C8B-B14F-4D97-AF65-F5344CB8AC3E}">
        <p14:creationId xmlns:p14="http://schemas.microsoft.com/office/powerpoint/2010/main" val="2870190414"/>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66800"/>
            <a:ext cx="834736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64021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85800"/>
            <a:ext cx="6172200" cy="646331"/>
          </a:xfrm>
          <a:prstGeom prst="rect">
            <a:avLst/>
          </a:prstGeom>
        </p:spPr>
        <p:txBody>
          <a:bodyPr wrap="square">
            <a:spAutoFit/>
          </a:bodyPr>
          <a:lstStyle/>
          <a:p>
            <a:r>
              <a:rPr lang="en-US" b="1" dirty="0"/>
              <a:t>5. Hydrophilic colloids: forming a </a:t>
            </a:r>
            <a:r>
              <a:rPr lang="en-US" b="1" dirty="0" err="1"/>
              <a:t>multimolecular</a:t>
            </a:r>
            <a:r>
              <a:rPr lang="en-US" b="1" dirty="0"/>
              <a:t> film around the dispersed droplet</a:t>
            </a:r>
          </a:p>
        </p:txBody>
      </p:sp>
      <p:sp>
        <p:nvSpPr>
          <p:cNvPr id="3" name="Rectangle 2"/>
          <p:cNvSpPr/>
          <p:nvPr/>
        </p:nvSpPr>
        <p:spPr>
          <a:xfrm>
            <a:off x="1371600" y="1828801"/>
            <a:ext cx="6400800" cy="369332"/>
          </a:xfrm>
          <a:prstGeom prst="rect">
            <a:avLst/>
          </a:prstGeom>
        </p:spPr>
        <p:txBody>
          <a:bodyPr wrap="square">
            <a:spAutoFit/>
          </a:bodyPr>
          <a:lstStyle/>
          <a:p>
            <a:r>
              <a:rPr lang="en-US" b="1" dirty="0" err="1"/>
              <a:t>Multimolecular</a:t>
            </a:r>
            <a:r>
              <a:rPr lang="en-US" b="1" dirty="0"/>
              <a:t> adsorption by Hydrophilic colloids</a:t>
            </a:r>
            <a:endParaRPr lang="en-US"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656" y="3048000"/>
            <a:ext cx="5272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738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600200"/>
            <a:ext cx="5867400" cy="3416320"/>
          </a:xfrm>
          <a:prstGeom prst="rect">
            <a:avLst/>
          </a:prstGeom>
        </p:spPr>
        <p:txBody>
          <a:bodyPr wrap="square">
            <a:spAutoFit/>
          </a:bodyPr>
          <a:lstStyle/>
          <a:p>
            <a:r>
              <a:rPr lang="en-US" dirty="0"/>
              <a:t>•	Hydrophilic colloids form </a:t>
            </a:r>
            <a:r>
              <a:rPr lang="en-US" dirty="0" err="1"/>
              <a:t>multimolecular</a:t>
            </a:r>
            <a:r>
              <a:rPr lang="en-US" dirty="0"/>
              <a:t> adsorption at the oil/ water interface. They have low effect on the surface tension.</a:t>
            </a:r>
          </a:p>
          <a:p>
            <a:r>
              <a:rPr lang="en-US" dirty="0"/>
              <a:t>•	Their main function as emulsion stabilizers is by making coherent multi-molecular film. This film is strong and resists the coalescence. They have, also, an auxiliary effect by increasing the viscosity of dispersion medium.</a:t>
            </a:r>
          </a:p>
          <a:p>
            <a:r>
              <a:rPr lang="en-US" dirty="0"/>
              <a:t>•	Most of the hydrophilic colloids form oil-in-water emulsions.</a:t>
            </a:r>
          </a:p>
          <a:p>
            <a:r>
              <a:rPr lang="en-US" dirty="0"/>
              <a:t>•	Some of them can provide electrostatic repulsion like acacia, which contains Arabic acid and proteins (COOH and NH3)</a:t>
            </a:r>
          </a:p>
        </p:txBody>
      </p:sp>
    </p:spTree>
    <p:extLst>
      <p:ext uri="{BB962C8B-B14F-4D97-AF65-F5344CB8AC3E}">
        <p14:creationId xmlns:p14="http://schemas.microsoft.com/office/powerpoint/2010/main" val="164686200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04801"/>
            <a:ext cx="7391400" cy="3693319"/>
          </a:xfrm>
          <a:prstGeom prst="rect">
            <a:avLst/>
          </a:prstGeom>
        </p:spPr>
        <p:txBody>
          <a:bodyPr wrap="square">
            <a:spAutoFit/>
          </a:bodyPr>
          <a:lstStyle/>
          <a:p>
            <a:pPr lvl="0"/>
            <a:r>
              <a:rPr lang="en-US" b="1" u="sng" dirty="0"/>
              <a:t>Finely divided solid particles</a:t>
            </a:r>
            <a:r>
              <a:rPr lang="en-US" dirty="0"/>
              <a:t>: they are adsorbed at the interface between two immiscible liquid phases to form </a:t>
            </a:r>
            <a:r>
              <a:rPr lang="en-US" u="sng" dirty="0"/>
              <a:t>particulate </a:t>
            </a:r>
            <a:r>
              <a:rPr lang="en-US" dirty="0"/>
              <a:t>film e.g. Mg(OH)</a:t>
            </a:r>
            <a:r>
              <a:rPr lang="en-US" baseline="-25000" dirty="0"/>
              <a:t>2</a:t>
            </a:r>
            <a:r>
              <a:rPr lang="en-US" dirty="0"/>
              <a:t> and Al(OH)</a:t>
            </a:r>
            <a:r>
              <a:rPr lang="en-US" baseline="-25000" dirty="0"/>
              <a:t>3</a:t>
            </a:r>
            <a:r>
              <a:rPr lang="en-US" dirty="0"/>
              <a:t>, </a:t>
            </a:r>
            <a:r>
              <a:rPr lang="en-US" dirty="0" err="1"/>
              <a:t>bentonite</a:t>
            </a:r>
            <a:endParaRPr lang="en-US" dirty="0"/>
          </a:p>
          <a:p>
            <a:r>
              <a:rPr lang="en-US" b="1" dirty="0"/>
              <a:t>Solid particle adsorption by finely divided particles</a:t>
            </a:r>
            <a:endParaRPr lang="en-US" dirty="0"/>
          </a:p>
          <a:p>
            <a:pPr lvl="0"/>
            <a:r>
              <a:rPr lang="en-US" dirty="0"/>
              <a:t>Finely divided solid particles are adsorbed at the surface of emulsion droplet to stabilize them. Those particles are wetted by both oil and water (but not dissolved) and the concentration of these particles form a particulate film that prevent the coalescence.</a:t>
            </a:r>
          </a:p>
          <a:p>
            <a:pPr lvl="0"/>
            <a:r>
              <a:rPr lang="en-US" dirty="0"/>
              <a:t>Particles that are wetted preferentially by water from o/w emulsion, whereas those wetted more by oil form w/o emulsion</a:t>
            </a:r>
          </a:p>
          <a:p>
            <a:pPr lvl="0"/>
            <a:r>
              <a:rPr lang="en-US" dirty="0"/>
              <a:t>Note that they are very rare to use and can affect rheology of the final product</a:t>
            </a:r>
          </a:p>
          <a:p>
            <a:pPr lvl="0"/>
            <a:r>
              <a:rPr lang="en-US" dirty="0"/>
              <a:t>Size of the particle is very important, larger particles can lead to coalescence </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267199"/>
            <a:ext cx="5562600" cy="273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74883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143000"/>
            <a:ext cx="4953000" cy="369332"/>
          </a:xfrm>
          <a:prstGeom prst="rect">
            <a:avLst/>
          </a:prstGeom>
        </p:spPr>
        <p:txBody>
          <a:bodyPr wrap="square">
            <a:spAutoFit/>
          </a:bodyPr>
          <a:lstStyle/>
          <a:p>
            <a:r>
              <a:rPr lang="en-US" b="1" dirty="0"/>
              <a:t>Factors that affect emulsification</a:t>
            </a:r>
            <a:endParaRPr lang="en-US" dirty="0"/>
          </a:p>
        </p:txBody>
      </p:sp>
      <p:sp>
        <p:nvSpPr>
          <p:cNvPr id="5" name="Rectangle 4"/>
          <p:cNvSpPr/>
          <p:nvPr/>
        </p:nvSpPr>
        <p:spPr>
          <a:xfrm>
            <a:off x="1365555" y="2286000"/>
            <a:ext cx="6096000" cy="646331"/>
          </a:xfrm>
          <a:prstGeom prst="rect">
            <a:avLst/>
          </a:prstGeom>
        </p:spPr>
        <p:txBody>
          <a:bodyPr wrap="square">
            <a:spAutoFit/>
          </a:bodyPr>
          <a:lstStyle/>
          <a:p>
            <a:pPr lvl="0"/>
            <a:r>
              <a:rPr lang="en-US" b="1" u="sng" dirty="0"/>
              <a:t>1. Interfacial Tension </a:t>
            </a:r>
            <a:endParaRPr lang="en-US" dirty="0"/>
          </a:p>
          <a:p>
            <a:pPr lvl="0"/>
            <a:r>
              <a:rPr lang="en-US" dirty="0"/>
              <a:t>Incase of two immiscible liquids</a:t>
            </a: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249" y="3810000"/>
            <a:ext cx="64246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970622"/>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620000" cy="1219200"/>
          </a:xfrm>
          <a:prstGeom prst="rect">
            <a:avLst/>
          </a:prstGeom>
        </p:spPr>
        <p:txBody>
          <a:bodyPr wrap="square">
            <a:spAutoFit/>
          </a:bodyPr>
          <a:lstStyle/>
          <a:p>
            <a:r>
              <a:rPr lang="en-US" dirty="0"/>
              <a:t>An explanation of this phenomenon is because of cohesive force between the molecules of each separate liquid exceeds adhesive force between two liquids. This is manifested as interfacial energy or tension at boundary between the liquids.</a:t>
            </a: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58" y="2209799"/>
            <a:ext cx="7351542" cy="1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855" y="4953000"/>
            <a:ext cx="6513342" cy="923330"/>
          </a:xfrm>
          <a:prstGeom prst="rect">
            <a:avLst/>
          </a:prstGeom>
        </p:spPr>
        <p:txBody>
          <a:bodyPr wrap="square">
            <a:spAutoFit/>
          </a:bodyPr>
          <a:lstStyle/>
          <a:p>
            <a:pPr lvl="0"/>
            <a:r>
              <a:rPr lang="en-US" dirty="0"/>
              <a:t>Therefore, to prevent the coalescence and separation, emulsifying agents are used which reduces the interfacial tension, thereby reducing the amount of energy needed to produce an emulsion.</a:t>
            </a:r>
          </a:p>
        </p:txBody>
      </p:sp>
    </p:spTree>
    <p:extLst>
      <p:ext uri="{BB962C8B-B14F-4D97-AF65-F5344CB8AC3E}">
        <p14:creationId xmlns:p14="http://schemas.microsoft.com/office/powerpoint/2010/main" val="250880265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239000" cy="5632311"/>
          </a:xfrm>
          <a:prstGeom prst="rect">
            <a:avLst/>
          </a:prstGeom>
        </p:spPr>
        <p:txBody>
          <a:bodyPr wrap="square">
            <a:spAutoFit/>
          </a:bodyPr>
          <a:lstStyle/>
          <a:p>
            <a:r>
              <a:rPr lang="en-US" dirty="0"/>
              <a:t>2.	</a:t>
            </a:r>
            <a:r>
              <a:rPr lang="en-US" b="1" dirty="0"/>
              <a:t>Surface free energy </a:t>
            </a:r>
          </a:p>
          <a:p>
            <a:endParaRPr lang="en-US" dirty="0"/>
          </a:p>
          <a:p>
            <a:r>
              <a:rPr lang="en-US" dirty="0"/>
              <a:t> </a:t>
            </a:r>
          </a:p>
          <a:p>
            <a:r>
              <a:rPr lang="en-US" dirty="0"/>
              <a:t>•	The internal phase (oil or water) must be reduced to small droplets. This can be done only if necessary energy in the form of work is applied to create small droplets. </a:t>
            </a:r>
          </a:p>
          <a:p>
            <a:r>
              <a:rPr lang="en-US" dirty="0"/>
              <a:t>•	The energy or work can also be interpreted as surface free energy which makes an emulsion unstable.</a:t>
            </a:r>
          </a:p>
          <a:p>
            <a:r>
              <a:rPr lang="en-US" dirty="0"/>
              <a:t>•	Surface free energy, however small, promotes coalescence and emulsion instability.</a:t>
            </a:r>
          </a:p>
          <a:p>
            <a:r>
              <a:rPr lang="en-US" dirty="0"/>
              <a:t>•	Thus emulsifying agents provide a mechanical barrier to coalescence that counterbalances the surface free energy. Three mechanisms are thought to provide this barrier –</a:t>
            </a:r>
          </a:p>
          <a:p>
            <a:r>
              <a:rPr lang="en-US" dirty="0"/>
              <a:t>1.	Emulsifying agents may function by forming a strong pliable film around the dispersed droplets.</a:t>
            </a:r>
          </a:p>
          <a:p>
            <a:r>
              <a:rPr lang="en-US" dirty="0"/>
              <a:t>2.	</a:t>
            </a:r>
            <a:r>
              <a:rPr lang="en-US" b="1" dirty="0"/>
              <a:t>Charge repulsion </a:t>
            </a:r>
            <a:r>
              <a:rPr lang="en-US" dirty="0"/>
              <a:t>– Charge repulsion can cause the droplets to repel each other and prevent coalescence. For example, the oil droplets in an aqueous phase usually possess an electric charge due to the nature of the emulsifying agent or resulting from absorption of ions from the solution.</a:t>
            </a:r>
          </a:p>
        </p:txBody>
      </p:sp>
    </p:spTree>
    <p:extLst>
      <p:ext uri="{BB962C8B-B14F-4D97-AF65-F5344CB8AC3E}">
        <p14:creationId xmlns:p14="http://schemas.microsoft.com/office/powerpoint/2010/main" val="42211328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79079"/>
            <a:ext cx="7848600" cy="4801314"/>
          </a:xfrm>
          <a:prstGeom prst="rect">
            <a:avLst/>
          </a:prstGeom>
        </p:spPr>
        <p:txBody>
          <a:bodyPr wrap="square">
            <a:spAutoFit/>
          </a:bodyPr>
          <a:lstStyle/>
          <a:p>
            <a:pPr lvl="0"/>
            <a:endParaRPr lang="en-US" b="1" dirty="0"/>
          </a:p>
          <a:p>
            <a:pPr lvl="0"/>
            <a:r>
              <a:rPr lang="en-US" b="1" dirty="0" err="1"/>
              <a:t>Microemulsions</a:t>
            </a:r>
            <a:r>
              <a:rPr lang="en-US" b="1" dirty="0"/>
              <a:t> : </a:t>
            </a:r>
          </a:p>
          <a:p>
            <a:pPr lvl="0"/>
            <a:endParaRPr lang="en-US" b="1" dirty="0"/>
          </a:p>
          <a:p>
            <a:pPr lvl="0"/>
            <a:r>
              <a:rPr lang="en-US" dirty="0"/>
              <a:t>They may be defined as dispersions of insoluble liquids in a second liquid that appears clear and homogenous to the naked eye.</a:t>
            </a:r>
          </a:p>
          <a:p>
            <a:pPr lvl="0"/>
            <a:r>
              <a:rPr lang="en-US" dirty="0"/>
              <a:t>They are clear, stable, liquid mixtures of oil, water and surfactant (</a:t>
            </a:r>
            <a:r>
              <a:rPr lang="en-US" dirty="0" err="1"/>
              <a:t>e.g</a:t>
            </a:r>
            <a:r>
              <a:rPr lang="en-US" dirty="0"/>
              <a:t> ionic surfactant such as sodium stearate), frequently in combination with a </a:t>
            </a:r>
            <a:r>
              <a:rPr lang="en-US" dirty="0" err="1"/>
              <a:t>cosurfactant</a:t>
            </a:r>
            <a:r>
              <a:rPr lang="en-US" dirty="0"/>
              <a:t> (such as </a:t>
            </a:r>
            <a:r>
              <a:rPr lang="en-US" dirty="0" err="1"/>
              <a:t>pentanol</a:t>
            </a:r>
            <a:r>
              <a:rPr lang="en-US" dirty="0"/>
              <a:t> or </a:t>
            </a:r>
            <a:r>
              <a:rPr lang="en-US" dirty="0" err="1"/>
              <a:t>dioxyethylene</a:t>
            </a:r>
            <a:r>
              <a:rPr lang="en-US" dirty="0"/>
              <a:t> dodecyl ether).</a:t>
            </a:r>
          </a:p>
          <a:p>
            <a:pPr lvl="0"/>
            <a:r>
              <a:rPr lang="en-US" dirty="0"/>
              <a:t>In contrast to ordinary emulsion, </a:t>
            </a:r>
            <a:r>
              <a:rPr lang="en-US" dirty="0" err="1"/>
              <a:t>microemulsions</a:t>
            </a:r>
            <a:r>
              <a:rPr lang="en-US" dirty="0"/>
              <a:t> form upon simple mixing of the components and do not require the high shear conditions generally used in the formation of ordinary emulsions.</a:t>
            </a:r>
          </a:p>
          <a:p>
            <a:pPr lvl="0"/>
            <a:r>
              <a:rPr lang="en-US" dirty="0"/>
              <a:t>The two basic types of </a:t>
            </a:r>
            <a:r>
              <a:rPr lang="en-US" dirty="0" err="1"/>
              <a:t>microemulsions</a:t>
            </a:r>
            <a:r>
              <a:rPr lang="en-US" dirty="0"/>
              <a:t> are (o/w) and (w/o).</a:t>
            </a:r>
          </a:p>
          <a:p>
            <a:r>
              <a:rPr lang="en-US" dirty="0"/>
              <a:t> Blending of a small amount of oil and water results in a two phase system because “water and oil do not mix”. If the same small amount of oil is added to an aqueous solution of a suitable surfactant in the </a:t>
            </a:r>
            <a:r>
              <a:rPr lang="en-US" dirty="0" err="1"/>
              <a:t>micellar</a:t>
            </a:r>
            <a:r>
              <a:rPr lang="en-US" dirty="0"/>
              <a:t> state, the oil may preferentially dissolve in the interior of the micelle because of its hydrophobic nature</a:t>
            </a:r>
          </a:p>
        </p:txBody>
      </p:sp>
    </p:spTree>
    <p:extLst>
      <p:ext uri="{BB962C8B-B14F-4D97-AF65-F5344CB8AC3E}">
        <p14:creationId xmlns:p14="http://schemas.microsoft.com/office/powerpoint/2010/main" val="409596261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09600"/>
            <a:ext cx="7239000" cy="1477328"/>
          </a:xfrm>
          <a:prstGeom prst="rect">
            <a:avLst/>
          </a:prstGeom>
        </p:spPr>
        <p:txBody>
          <a:bodyPr wrap="square">
            <a:spAutoFit/>
          </a:bodyPr>
          <a:lstStyle/>
          <a:p>
            <a:r>
              <a:rPr lang="en-US" dirty="0"/>
              <a:t>3. </a:t>
            </a:r>
            <a:r>
              <a:rPr lang="en-US" b="1" dirty="0"/>
              <a:t>Steric repulsion </a:t>
            </a:r>
            <a:r>
              <a:rPr lang="en-US" dirty="0"/>
              <a:t>– Steric repulsion occurs when the long hydrocarbon chains of the surfactant or emulsifying agent prevent water droplets in an oily phase from contacting each other. Thus, a more hydrophilic emulsifying agent tends to produce an o/w emulsion whereas a more hydrophobic agent forms a w/o emulsion.</a:t>
            </a:r>
          </a:p>
        </p:txBody>
      </p:sp>
      <p:sp>
        <p:nvSpPr>
          <p:cNvPr id="4" name="Rectangle 3"/>
          <p:cNvSpPr/>
          <p:nvPr/>
        </p:nvSpPr>
        <p:spPr>
          <a:xfrm>
            <a:off x="495300" y="2438400"/>
            <a:ext cx="8382000" cy="3416320"/>
          </a:xfrm>
          <a:prstGeom prst="rect">
            <a:avLst/>
          </a:prstGeom>
        </p:spPr>
        <p:txBody>
          <a:bodyPr wrap="square">
            <a:spAutoFit/>
          </a:bodyPr>
          <a:lstStyle/>
          <a:p>
            <a:r>
              <a:rPr lang="en-US" b="1" u="sng" dirty="0"/>
              <a:t>METHODS OF EMULSION PREPARATION</a:t>
            </a:r>
            <a:endParaRPr lang="en-US" dirty="0"/>
          </a:p>
          <a:p>
            <a:r>
              <a:rPr lang="en-US" dirty="0"/>
              <a:t> </a:t>
            </a:r>
          </a:p>
          <a:p>
            <a:r>
              <a:rPr lang="en-US" dirty="0"/>
              <a:t>To prepare an emulsion, first the internal phase has to be broken up into droplets and they have to be stabilized. These two steps must be carried out before the internal phase can coalesce.  The break up of internal phase is rapid (by physical means) but the stabilization and the rate of coalescence are time and temperature dependent. </a:t>
            </a:r>
          </a:p>
          <a:p>
            <a:r>
              <a:rPr lang="en-US" dirty="0"/>
              <a:t> </a:t>
            </a:r>
          </a:p>
          <a:p>
            <a:r>
              <a:rPr lang="en-US" b="1" u="sng" dirty="0"/>
              <a:t>Preparation Techniques</a:t>
            </a:r>
            <a:r>
              <a:rPr lang="en-US" dirty="0"/>
              <a:t>: </a:t>
            </a:r>
          </a:p>
          <a:p>
            <a:r>
              <a:rPr lang="en-US" dirty="0"/>
              <a:t>The preparation techniques for emulsion can be divided into</a:t>
            </a:r>
          </a:p>
          <a:p>
            <a:pPr lvl="0"/>
            <a:r>
              <a:rPr lang="en-US" b="1" dirty="0"/>
              <a:t>laboratory scale productions and </a:t>
            </a:r>
            <a:endParaRPr lang="en-US" dirty="0"/>
          </a:p>
          <a:p>
            <a:pPr lvl="0"/>
            <a:r>
              <a:rPr lang="en-US" b="1" dirty="0"/>
              <a:t>large-scale productions</a:t>
            </a:r>
            <a:r>
              <a:rPr lang="en-US" dirty="0"/>
              <a:t>. </a:t>
            </a:r>
          </a:p>
          <a:p>
            <a:r>
              <a:rPr lang="en-US" b="1" dirty="0"/>
              <a:t> </a:t>
            </a:r>
            <a:endParaRPr lang="en-US" dirty="0"/>
          </a:p>
        </p:txBody>
      </p:sp>
    </p:spTree>
    <p:extLst>
      <p:ext uri="{BB962C8B-B14F-4D97-AF65-F5344CB8AC3E}">
        <p14:creationId xmlns:p14="http://schemas.microsoft.com/office/powerpoint/2010/main" val="84343266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6186309"/>
          </a:xfrm>
          <a:prstGeom prst="rect">
            <a:avLst/>
          </a:prstGeom>
        </p:spPr>
        <p:txBody>
          <a:bodyPr wrap="square">
            <a:spAutoFit/>
          </a:bodyPr>
          <a:lstStyle/>
          <a:p>
            <a:r>
              <a:rPr lang="en-US" b="1" dirty="0"/>
              <a:t>LABORATORY SCALE TECHNIQUES (EXTEMPORANEOUS METHOD OF PREPARATION OF EMULSIONS} :</a:t>
            </a:r>
            <a:endParaRPr lang="en-US" sz="1600" dirty="0"/>
          </a:p>
          <a:p>
            <a:r>
              <a:rPr lang="en-US" b="1" u="sng" dirty="0"/>
              <a:t>Techniques used on laboratory scale </a:t>
            </a:r>
            <a:endParaRPr lang="en-US" sz="1600" dirty="0"/>
          </a:p>
          <a:p>
            <a:r>
              <a:rPr lang="en-US" dirty="0"/>
              <a:t>Emulsification process can be carried out by four methods:  </a:t>
            </a:r>
            <a:endParaRPr lang="en-US" sz="1600" dirty="0"/>
          </a:p>
          <a:p>
            <a:pPr lvl="1"/>
            <a:r>
              <a:rPr lang="en-US" dirty="0"/>
              <a:t>i. Addition of internal phase to the external phase, while subjecting the system to shear or fracture. </a:t>
            </a:r>
            <a:endParaRPr lang="en-US" sz="1600" dirty="0"/>
          </a:p>
          <a:p>
            <a:pPr lvl="1"/>
            <a:r>
              <a:rPr lang="en-US" dirty="0"/>
              <a:t>ii. Phase inversion technique: The external phase is added to the internal phase. E.g. if o/w emulsion is to be prepared, the aqueous phase is added to the oily phase. . First w/o emulsion is formed. At the inversion point the addition of more water results in the inversion of the emulsion system and formation of an o/w emulsion. This phase inversion technique allows the formation of small droplets with minimal mechanical action and heat. A classical example is the dry gum method</a:t>
            </a:r>
            <a:endParaRPr lang="en-US" sz="1600" dirty="0"/>
          </a:p>
          <a:p>
            <a:pPr lvl="1"/>
            <a:r>
              <a:rPr lang="en-US" dirty="0"/>
              <a:t>iii. Mixing both phases after warming each: This method is used for creams and ointments. </a:t>
            </a:r>
            <a:endParaRPr lang="en-US" sz="1600" dirty="0"/>
          </a:p>
          <a:p>
            <a:pPr lvl="1"/>
            <a:r>
              <a:rPr lang="en-US" dirty="0"/>
              <a:t>iv. Alternate addition of two phases to the emulsifying agent: In this method, the water and oil are added alternatively, in small portions to the emulsifier. </a:t>
            </a:r>
            <a:endParaRPr lang="en-US" sz="1600" dirty="0"/>
          </a:p>
          <a:p>
            <a:r>
              <a:rPr lang="en-US" dirty="0"/>
              <a:t> </a:t>
            </a:r>
            <a:endParaRPr lang="en-US" sz="1600" dirty="0"/>
          </a:p>
          <a:p>
            <a:pPr marL="342900" lvl="0" indent="-342900">
              <a:buFont typeface="+mj-lt"/>
              <a:buAutoNum type="arabicPeriod"/>
            </a:pPr>
            <a:r>
              <a:rPr lang="en-US" dirty="0"/>
              <a:t>Continental or dry gum method</a:t>
            </a:r>
            <a:endParaRPr lang="en-US" sz="1600" dirty="0"/>
          </a:p>
          <a:p>
            <a:pPr marL="342900" lvl="0" indent="-342900">
              <a:buFont typeface="+mj-lt"/>
              <a:buAutoNum type="arabicPeriod"/>
            </a:pPr>
            <a:r>
              <a:rPr lang="en-US" dirty="0"/>
              <a:t>Wet gum method or English method</a:t>
            </a:r>
            <a:endParaRPr lang="en-US" sz="1600" dirty="0"/>
          </a:p>
          <a:p>
            <a:pPr marL="342900" lvl="0" indent="-342900">
              <a:buFont typeface="+mj-lt"/>
              <a:buAutoNum type="arabicPeriod"/>
            </a:pPr>
            <a:r>
              <a:rPr lang="en-US" dirty="0"/>
              <a:t>Bottle or Forbes bottle method</a:t>
            </a:r>
            <a:endParaRPr lang="en-US" sz="1600" dirty="0"/>
          </a:p>
          <a:p>
            <a:pPr marL="342900" lvl="0" indent="-342900">
              <a:buFont typeface="+mj-lt"/>
              <a:buAutoNum type="arabicPeriod"/>
            </a:pPr>
            <a:r>
              <a:rPr lang="en-US" dirty="0"/>
              <a:t>Auxiliary method</a:t>
            </a:r>
            <a:endParaRPr lang="en-US" sz="1600" dirty="0"/>
          </a:p>
          <a:p>
            <a:pPr marL="342900" lvl="0" indent="-342900">
              <a:buFont typeface="+mj-lt"/>
              <a:buAutoNum type="arabicPeriod"/>
            </a:pPr>
            <a:r>
              <a:rPr lang="en-US" dirty="0"/>
              <a:t>In situ soap method</a:t>
            </a:r>
            <a:endParaRPr lang="en-US" sz="1600" dirty="0"/>
          </a:p>
        </p:txBody>
      </p:sp>
    </p:spTree>
    <p:extLst>
      <p:ext uri="{BB962C8B-B14F-4D97-AF65-F5344CB8AC3E}">
        <p14:creationId xmlns:p14="http://schemas.microsoft.com/office/powerpoint/2010/main" val="2637162338"/>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696200" cy="5632311"/>
          </a:xfrm>
          <a:prstGeom prst="rect">
            <a:avLst/>
          </a:prstGeom>
        </p:spPr>
        <p:txBody>
          <a:bodyPr wrap="square">
            <a:spAutoFit/>
          </a:bodyPr>
          <a:lstStyle/>
          <a:p>
            <a:r>
              <a:rPr lang="en-US" b="1" dirty="0"/>
              <a:t>Dry gum method (Continental method): </a:t>
            </a:r>
            <a:endParaRPr lang="en-US" dirty="0"/>
          </a:p>
          <a:p>
            <a:r>
              <a:rPr lang="en-US" dirty="0"/>
              <a:t>The continental method is used to prepare the initial or primary emulsion from oil, water and a hydrocolloid or “gum” type emulsifier (usually acacia). The primary emulsion is formed from 4 parts of oil, 2 parts of water and one part of gum. The 4 parts of oil and 1 part of gum represent their total amount for the final emulsion.</a:t>
            </a:r>
          </a:p>
          <a:p>
            <a:r>
              <a:rPr lang="en-US" dirty="0"/>
              <a:t>In a mortar the 1 part of gum (acacia) is </a:t>
            </a:r>
            <a:r>
              <a:rPr lang="en-US" dirty="0" err="1"/>
              <a:t>levigated</a:t>
            </a:r>
            <a:r>
              <a:rPr lang="en-US" dirty="0"/>
              <a:t> with 4 parts of oil until the powder is thoroughly wetted; then the 2 parts water is added all at once and the mixture is vigorously and continuously triturated. The trituration is continued till a characteristic ‘clicking’ sound is heard and a thick white cream is formed.</a:t>
            </a:r>
          </a:p>
          <a:p>
            <a:r>
              <a:rPr lang="en-US" dirty="0"/>
              <a:t>Additional water or aqueous solutions may be incorporated after the primary emulsion is formed. Solid substances (e.g. active ingredients, preservatives, color, flavors) are generally dissolved and added as a solution to the primary emulsion, oil soluble substances in small amounts may be incorporated directly into the primary emulsion. Any substance which might reduce the physical stability of the emulsion, such as alcohol (which may precipitate the gum) should be added as near to the end of the process as possible to avoid breaking the emulsion. When all agents have been incorporated, the emulsion should be transferred to a calibrated vessel, brought to final volume with water, then homogenized or blended to ensure uniform distribution of ingredients.</a:t>
            </a:r>
          </a:p>
        </p:txBody>
      </p:sp>
    </p:spTree>
    <p:extLst>
      <p:ext uri="{BB962C8B-B14F-4D97-AF65-F5344CB8AC3E}">
        <p14:creationId xmlns:p14="http://schemas.microsoft.com/office/powerpoint/2010/main" val="4007820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065" y="609600"/>
            <a:ext cx="8153400" cy="5355312"/>
          </a:xfrm>
          <a:prstGeom prst="rect">
            <a:avLst/>
          </a:prstGeom>
        </p:spPr>
        <p:txBody>
          <a:bodyPr wrap="square">
            <a:spAutoFit/>
          </a:bodyPr>
          <a:lstStyle/>
          <a:p>
            <a:r>
              <a:rPr lang="en-US" b="1" dirty="0"/>
              <a:t>Wet gum method (English method): </a:t>
            </a:r>
            <a:endParaRPr lang="en-US" dirty="0"/>
          </a:p>
          <a:p>
            <a:r>
              <a:rPr lang="en-US" dirty="0"/>
              <a:t>In this method the proportion of oil and water and emulsifier (gum) are the same (4:2:1), but the order and technique of mixing are different. The 1 part of gum is triturated with 2 parts of water to form a mucilage; then 4 parts of oil is slowly added in portions, while triturating. After all the oil is added, the mixture is triturated for several minutes to form the primary emulsion. Then other ingredients are added as in continental method. Generally speaking, the English method is more difficult to perform successfully, especially with more viscous oils, but may result in a more stable emulsion.</a:t>
            </a:r>
          </a:p>
          <a:p>
            <a:r>
              <a:rPr lang="en-US" b="1" dirty="0"/>
              <a:t>Bottle or Forbes Bottle method : </a:t>
            </a:r>
            <a:endParaRPr lang="en-US" dirty="0"/>
          </a:p>
          <a:p>
            <a:r>
              <a:rPr lang="en-US" dirty="0"/>
              <a:t>This method may be used to prepare emulsions of volatile oils, or </a:t>
            </a:r>
            <a:r>
              <a:rPr lang="en-US" dirty="0" err="1"/>
              <a:t>oligeneous</a:t>
            </a:r>
            <a:r>
              <a:rPr lang="en-US" dirty="0"/>
              <a:t> substances of very low viscosities. This method is a variation of dry gum method. One part of powdered acacia (or other gum) is placed in a dry bottle and the required parts of oil are added. The bottle is capped and thoroughly shaken. To this the required volume of water is added all at once and the mixture is shaken thoroughly until the primary emulsion is formed. It is important to minimize the initial amount of time the gum and oil are mixed. The gum will tend to imbibe the oil and will become water proof. The ratio of oil, water and acacia should be 3:2:1 or 2:1:1 as the low viscosity of the volatile oil requires a higher proportion of acacia.</a:t>
            </a:r>
          </a:p>
        </p:txBody>
      </p:sp>
    </p:spTree>
    <p:extLst>
      <p:ext uri="{BB962C8B-B14F-4D97-AF65-F5344CB8AC3E}">
        <p14:creationId xmlns:p14="http://schemas.microsoft.com/office/powerpoint/2010/main" val="228272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391400" cy="1200329"/>
          </a:xfrm>
          <a:prstGeom prst="rect">
            <a:avLst/>
          </a:prstGeom>
        </p:spPr>
        <p:txBody>
          <a:bodyPr wrap="square">
            <a:spAutoFit/>
          </a:bodyPr>
          <a:lstStyle/>
          <a:p>
            <a:r>
              <a:rPr lang="en-US" b="1" dirty="0"/>
              <a:t>Auxiliary method :</a:t>
            </a:r>
            <a:endParaRPr lang="en-US" dirty="0"/>
          </a:p>
          <a:p>
            <a:r>
              <a:rPr lang="en-US" dirty="0"/>
              <a:t>An emulsion prepared by other methods can also be improved by passing it through a hand homogenizer, which forces the emulsion through a very small orifice, reducing the dispersed droplet size to about 5 microns or less.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4114800" cy="363316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C3A1C"/>
                  </a:outerShdw>
                </a:effectLst>
              </a14:hiddenEffects>
            </a:ext>
          </a:extLst>
        </p:spPr>
      </p:pic>
      <p:sp>
        <p:nvSpPr>
          <p:cNvPr id="4" name="Rectangle 3"/>
          <p:cNvSpPr/>
          <p:nvPr/>
        </p:nvSpPr>
        <p:spPr>
          <a:xfrm>
            <a:off x="2382105" y="6019800"/>
            <a:ext cx="2189895" cy="369332"/>
          </a:xfrm>
          <a:prstGeom prst="rect">
            <a:avLst/>
          </a:prstGeom>
        </p:spPr>
        <p:txBody>
          <a:bodyPr wrap="none">
            <a:spAutoFit/>
          </a:bodyPr>
          <a:lstStyle/>
          <a:p>
            <a:r>
              <a:rPr lang="en-US" dirty="0"/>
              <a:t>Figure : </a:t>
            </a:r>
            <a:r>
              <a:rPr lang="en-US" dirty="0" err="1"/>
              <a:t>Homogeniser</a:t>
            </a:r>
            <a:endParaRPr lang="en-US" dirty="0"/>
          </a:p>
        </p:txBody>
      </p:sp>
    </p:spTree>
    <p:extLst>
      <p:ext uri="{BB962C8B-B14F-4D97-AF65-F5344CB8AC3E}">
        <p14:creationId xmlns:p14="http://schemas.microsoft.com/office/powerpoint/2010/main" val="1791895814"/>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838200"/>
            <a:ext cx="6400800" cy="646331"/>
          </a:xfrm>
          <a:prstGeom prst="rect">
            <a:avLst/>
          </a:prstGeom>
        </p:spPr>
        <p:txBody>
          <a:bodyPr wrap="square">
            <a:spAutoFit/>
          </a:bodyPr>
          <a:lstStyle/>
          <a:p>
            <a:r>
              <a:rPr lang="en-US" b="1" dirty="0"/>
              <a:t>Table: 1 Proportions of Oil, Water and Gum required for formation of primary emulsion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08948848"/>
              </p:ext>
            </p:extLst>
          </p:nvPr>
        </p:nvGraphicFramePr>
        <p:xfrm>
          <a:off x="1647190" y="2417445"/>
          <a:ext cx="6473190" cy="1445260"/>
        </p:xfrm>
        <a:graphic>
          <a:graphicData uri="http://schemas.openxmlformats.org/drawingml/2006/table">
            <a:tbl>
              <a:tblPr rtl="1" firstRow="1" firstCol="1" bandRow="1"/>
              <a:tblGrid>
                <a:gridCol w="611505">
                  <a:extLst>
                    <a:ext uri="{9D8B030D-6E8A-4147-A177-3AD203B41FA5}">
                      <a16:colId xmlns:a16="http://schemas.microsoft.com/office/drawing/2014/main" val="20000"/>
                    </a:ext>
                  </a:extLst>
                </a:gridCol>
                <a:gridCol w="1953895">
                  <a:extLst>
                    <a:ext uri="{9D8B030D-6E8A-4147-A177-3AD203B41FA5}">
                      <a16:colId xmlns:a16="http://schemas.microsoft.com/office/drawing/2014/main" val="20001"/>
                    </a:ext>
                  </a:extLst>
                </a:gridCol>
                <a:gridCol w="1953895">
                  <a:extLst>
                    <a:ext uri="{9D8B030D-6E8A-4147-A177-3AD203B41FA5}">
                      <a16:colId xmlns:a16="http://schemas.microsoft.com/office/drawing/2014/main" val="20002"/>
                    </a:ext>
                  </a:extLst>
                </a:gridCol>
                <a:gridCol w="1953895">
                  <a:extLst>
                    <a:ext uri="{9D8B030D-6E8A-4147-A177-3AD203B41FA5}">
                      <a16:colId xmlns:a16="http://schemas.microsoft.com/office/drawing/2014/main" val="20003"/>
                    </a:ext>
                  </a:extLst>
                </a:gridCol>
              </a:tblGrid>
              <a:tr h="361315">
                <a:tc>
                  <a:txBody>
                    <a:bodyPr/>
                    <a:lstStyle/>
                    <a:p>
                      <a:pPr marL="0" marR="0" algn="just" rtl="0"/>
                      <a:r>
                        <a:rPr lang="en-US" sz="1400" b="1">
                          <a:effectLst/>
                          <a:latin typeface="Times New Roman"/>
                          <a:ea typeface="Times New Roman"/>
                        </a:rPr>
                        <a:t>Gum</a:t>
                      </a:r>
                      <a:endParaRPr lang="en-US" sz="100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just" rtl="0"/>
                      <a:r>
                        <a:rPr lang="en-US" sz="1400" b="1">
                          <a:effectLst/>
                          <a:latin typeface="Times New Roman"/>
                          <a:ea typeface="Times New Roman"/>
                        </a:rPr>
                        <a:t>Water</a:t>
                      </a:r>
                      <a:endParaRPr lang="en-US" sz="100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just" rtl="0"/>
                      <a:r>
                        <a:rPr lang="en-US" sz="1400" b="1">
                          <a:effectLst/>
                          <a:latin typeface="Times New Roman"/>
                          <a:ea typeface="Times New Roman"/>
                        </a:rPr>
                        <a:t>Oil</a:t>
                      </a:r>
                      <a:endParaRPr lang="en-US" sz="100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just" rtl="0"/>
                      <a:r>
                        <a:rPr lang="en-US" sz="1400" b="1">
                          <a:effectLst/>
                          <a:latin typeface="Times New Roman"/>
                          <a:ea typeface="Times New Roman"/>
                        </a:rPr>
                        <a:t>Type of Oil</a:t>
                      </a:r>
                      <a:endParaRPr lang="en-US" sz="100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61315">
                <a:tc>
                  <a:txBody>
                    <a:bodyPr/>
                    <a:lstStyle/>
                    <a:p>
                      <a:pPr marL="0" marR="0" algn="just" rtl="0"/>
                      <a:r>
                        <a:rPr lang="en-US" sz="1400">
                          <a:effectLst/>
                          <a:latin typeface="Times New Roman"/>
                          <a:ea typeface="Times New Roman"/>
                        </a:rPr>
                        <a:t>1</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rtl="0"/>
                      <a:r>
                        <a:rPr lang="en-US" sz="1400">
                          <a:effectLst/>
                          <a:latin typeface="Times New Roman"/>
                          <a:ea typeface="Times New Roman"/>
                        </a:rPr>
                        <a:t>2</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rtl="0"/>
                      <a:r>
                        <a:rPr lang="en-US" sz="1400">
                          <a:effectLst/>
                          <a:latin typeface="Times New Roman"/>
                          <a:ea typeface="Times New Roman"/>
                        </a:rPr>
                        <a:t>4</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rtl="0"/>
                      <a:r>
                        <a:rPr lang="en-US" sz="1400">
                          <a:effectLst/>
                          <a:latin typeface="Times New Roman"/>
                          <a:ea typeface="Times New Roman"/>
                        </a:rPr>
                        <a:t>Fixed Oil</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61315">
                <a:tc>
                  <a:txBody>
                    <a:bodyPr/>
                    <a:lstStyle/>
                    <a:p>
                      <a:pPr marL="0" marR="0" algn="just" rtl="0"/>
                      <a:r>
                        <a:rPr lang="en-US" sz="1400">
                          <a:effectLst/>
                          <a:latin typeface="Times New Roman"/>
                          <a:ea typeface="Times New Roman"/>
                        </a:rPr>
                        <a:t>1</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rtl="0"/>
                      <a:r>
                        <a:rPr lang="en-US" sz="1400">
                          <a:effectLst/>
                          <a:latin typeface="Times New Roman"/>
                          <a:ea typeface="Times New Roman"/>
                        </a:rPr>
                        <a:t>2</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rtl="0"/>
                      <a:r>
                        <a:rPr lang="en-US" sz="1400">
                          <a:effectLst/>
                          <a:latin typeface="Times New Roman"/>
                          <a:ea typeface="Times New Roman"/>
                        </a:rPr>
                        <a:t>3</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rtl="0"/>
                      <a:r>
                        <a:rPr lang="en-US" sz="1400">
                          <a:effectLst/>
                          <a:latin typeface="Times New Roman"/>
                          <a:ea typeface="Times New Roman"/>
                        </a:rPr>
                        <a:t>Mineral Oil</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61315">
                <a:tc>
                  <a:txBody>
                    <a:bodyPr/>
                    <a:lstStyle/>
                    <a:p>
                      <a:pPr marL="0" marR="0" algn="just" rtl="0"/>
                      <a:r>
                        <a:rPr lang="en-US" sz="1400" dirty="0">
                          <a:effectLst/>
                          <a:latin typeface="Times New Roman"/>
                          <a:ea typeface="Times New Roman"/>
                        </a:rPr>
                        <a:t>1</a:t>
                      </a:r>
                      <a:r>
                        <a:rPr lang="en-US" sz="1000" dirty="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rtl="0"/>
                      <a:r>
                        <a:rPr lang="en-US" sz="1400">
                          <a:effectLst/>
                          <a:latin typeface="Times New Roman"/>
                          <a:ea typeface="Times New Roman"/>
                        </a:rPr>
                        <a:t>2</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rtl="0"/>
                      <a:r>
                        <a:rPr lang="en-US" sz="1400">
                          <a:effectLst/>
                          <a:latin typeface="Times New Roman"/>
                          <a:ea typeface="Times New Roman"/>
                        </a:rPr>
                        <a:t>2</a:t>
                      </a:r>
                      <a:r>
                        <a:rPr lang="en-US" sz="100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rtl="0"/>
                      <a:r>
                        <a:rPr lang="en-US" sz="1400" dirty="0">
                          <a:effectLst/>
                          <a:latin typeface="Times New Roman"/>
                          <a:ea typeface="Times New Roman"/>
                        </a:rPr>
                        <a:t>Volatile Oil</a:t>
                      </a:r>
                      <a:r>
                        <a:rPr lang="en-US" sz="1000" dirty="0">
                          <a:effectLst/>
                          <a:latin typeface="Times New Roman"/>
                          <a:ea typeface="Times New Roman"/>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663575" y="3140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3569493"/>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05000"/>
            <a:ext cx="7467600" cy="3693319"/>
          </a:xfrm>
          <a:prstGeom prst="rect">
            <a:avLst/>
          </a:prstGeom>
        </p:spPr>
        <p:txBody>
          <a:bodyPr wrap="square">
            <a:spAutoFit/>
          </a:bodyPr>
          <a:lstStyle/>
          <a:p>
            <a:r>
              <a:rPr lang="en-US" b="1" dirty="0"/>
              <a:t>Nascent soap method</a:t>
            </a:r>
            <a:r>
              <a:rPr lang="en-US" dirty="0"/>
              <a:t>:</a:t>
            </a:r>
          </a:p>
          <a:p>
            <a:r>
              <a:rPr lang="en-US" dirty="0"/>
              <a:t>A soap is formed by mixing relatively equal volumes of an oil and an aqueous solution containing a sufficient amount of alkali. The soap thus formed acts as an emulsifying agent. </a:t>
            </a:r>
          </a:p>
          <a:p>
            <a:r>
              <a:rPr lang="en-US" dirty="0"/>
              <a:t>This method can be used for forming an o/w or w/o emulsion depending on the soap formed. For example: olive oil, which contains oleic acid and lime water (calcium hydroxide solution) are mixed during the preparation of calamine lotion to calcium </a:t>
            </a:r>
            <a:r>
              <a:rPr lang="en-US" dirty="0" err="1"/>
              <a:t>oleate</a:t>
            </a:r>
            <a:r>
              <a:rPr lang="en-US" dirty="0"/>
              <a:t> which is an emulsifying agent. The emulsion formed in this case is w/o.</a:t>
            </a:r>
          </a:p>
          <a:p>
            <a:r>
              <a:rPr lang="en-US" dirty="0"/>
              <a:t>A 50:50 ratio of oil to water ensures sufficient formation of emulsifying agent, provided the oil contains an adequate amount of free fatty acid. However, addition of an acid destroys the emulsifying soap causing separation of the emulsion.</a:t>
            </a:r>
          </a:p>
        </p:txBody>
      </p:sp>
    </p:spTree>
    <p:extLst>
      <p:ext uri="{BB962C8B-B14F-4D97-AF65-F5344CB8AC3E}">
        <p14:creationId xmlns:p14="http://schemas.microsoft.com/office/powerpoint/2010/main" val="105325708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600200"/>
            <a:ext cx="6019800" cy="2862322"/>
          </a:xfrm>
          <a:prstGeom prst="rect">
            <a:avLst/>
          </a:prstGeom>
        </p:spPr>
        <p:txBody>
          <a:bodyPr wrap="square">
            <a:spAutoFit/>
          </a:bodyPr>
          <a:lstStyle/>
          <a:p>
            <a:r>
              <a:rPr lang="en-US" b="1" u="sng" dirty="0"/>
              <a:t>LARGE SCALE PRODUCTION</a:t>
            </a:r>
            <a:r>
              <a:rPr lang="en-US" u="sng" dirty="0"/>
              <a:t> </a:t>
            </a:r>
            <a:r>
              <a:rPr lang="en-US" b="1" u="sng" dirty="0"/>
              <a:t>OF EMULSIONS</a:t>
            </a:r>
            <a:r>
              <a:rPr lang="en-US" dirty="0"/>
              <a:t>:</a:t>
            </a:r>
          </a:p>
          <a:p>
            <a:r>
              <a:rPr lang="en-US" dirty="0"/>
              <a:t> </a:t>
            </a:r>
          </a:p>
          <a:p>
            <a:r>
              <a:rPr lang="en-US" dirty="0"/>
              <a:t>Commercially, emulsions are prepared in large volume mixing tanks and refined and stabilized by passage through a colloid mill or homogenizer. The internal phase can be reduced to small droplets by application of energy in the form of heat, mechanical agitation, ultrasonic vibration or electricity. </a:t>
            </a:r>
          </a:p>
          <a:p>
            <a:r>
              <a:rPr lang="en-US" u="sng" dirty="0"/>
              <a:t>Application of energy</a:t>
            </a:r>
            <a:r>
              <a:rPr lang="en-US" dirty="0"/>
              <a:t> : </a:t>
            </a:r>
          </a:p>
          <a:p>
            <a:r>
              <a:rPr lang="en-US" dirty="0"/>
              <a:t>Energy may be supplied in the form of heat, homogenization or agitation.</a:t>
            </a:r>
          </a:p>
        </p:txBody>
      </p:sp>
    </p:spTree>
    <p:extLst>
      <p:ext uri="{BB962C8B-B14F-4D97-AF65-F5344CB8AC3E}">
        <p14:creationId xmlns:p14="http://schemas.microsoft.com/office/powerpoint/2010/main" val="205298578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295400"/>
            <a:ext cx="5562600" cy="4247317"/>
          </a:xfrm>
          <a:prstGeom prst="rect">
            <a:avLst/>
          </a:prstGeom>
        </p:spPr>
        <p:txBody>
          <a:bodyPr wrap="square">
            <a:spAutoFit/>
          </a:bodyPr>
          <a:lstStyle/>
          <a:p>
            <a:r>
              <a:rPr lang="en-US" b="1" u="sng" dirty="0"/>
              <a:t>Heat</a:t>
            </a:r>
            <a:r>
              <a:rPr lang="en-US" dirty="0"/>
              <a:t> : </a:t>
            </a:r>
          </a:p>
          <a:p>
            <a:pPr lvl="0"/>
            <a:r>
              <a:rPr lang="en-US" b="1" dirty="0"/>
              <a:t>Emulsification by Vaporization (Condensation method)</a:t>
            </a:r>
            <a:r>
              <a:rPr lang="en-US" dirty="0"/>
              <a:t> :</a:t>
            </a:r>
          </a:p>
          <a:p>
            <a:r>
              <a:rPr lang="en-US" dirty="0"/>
              <a:t>Vaporization is an effective way of breaking almost all bonds between molecules of a liquid. So emulsions may be prepared by passing vapor of a liquid into an external phase that contains suitable emulsifying agent. This process is called condensation method. </a:t>
            </a:r>
          </a:p>
          <a:p>
            <a:r>
              <a:rPr lang="en-US" dirty="0"/>
              <a:t> </a:t>
            </a:r>
          </a:p>
          <a:p>
            <a:endParaRPr lang="en-US" dirty="0"/>
          </a:p>
          <a:p>
            <a:r>
              <a:rPr lang="en-US" b="1" dirty="0"/>
              <a:t>Disadvantages : </a:t>
            </a:r>
          </a:p>
          <a:p>
            <a:r>
              <a:rPr lang="en-US" dirty="0"/>
              <a:t>- slow</a:t>
            </a:r>
          </a:p>
          <a:p>
            <a:pPr marL="285750" indent="-285750">
              <a:buFontTx/>
              <a:buChar char="-"/>
            </a:pPr>
            <a:r>
              <a:rPr lang="en-US" dirty="0"/>
              <a:t>can be used for preparing dilute emulsions of materials having a relatively low vapor pressure. </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416696916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6571"/>
            <a:ext cx="6781800" cy="6463308"/>
          </a:xfrm>
          <a:prstGeom prst="rect">
            <a:avLst/>
          </a:prstGeom>
        </p:spPr>
        <p:txBody>
          <a:bodyPr wrap="square">
            <a:spAutoFit/>
          </a:bodyPr>
          <a:lstStyle/>
          <a:p>
            <a:pPr lvl="0"/>
            <a:r>
              <a:rPr lang="en-US" b="1" dirty="0"/>
              <a:t>Emulsification by Change in temperature (Phase inversion technique)</a:t>
            </a:r>
            <a:r>
              <a:rPr lang="en-US" dirty="0"/>
              <a:t> : </a:t>
            </a:r>
          </a:p>
          <a:p>
            <a:r>
              <a:rPr lang="en-US" dirty="0"/>
              <a:t>Change in temperature can be used as an effective way of making emulsion by phase inversion technique. In this method first the emulsion is prepared at a higher temperature. On cooling phase inversion takes place and a stable inversion with finely divided internal phase is produced. </a:t>
            </a:r>
          </a:p>
          <a:p>
            <a:r>
              <a:rPr lang="en-US" dirty="0"/>
              <a:t>Change in temperature due to cooling brings about phase inversion. The temperature at which phase inversion takes place is called phase inversion temperature (PIT). PIT is generally considered to be the temperature at which the hydrophilic and the lipophilic properties of the emulsifier are in balance and is therefore also called the HLB temp. PIT depends upon emulsifier concentration. </a:t>
            </a:r>
          </a:p>
          <a:p>
            <a:r>
              <a:rPr lang="en-US" dirty="0"/>
              <a:t>An o/w emulsion stabilized by a nonionic surfactant (e.g. </a:t>
            </a:r>
            <a:r>
              <a:rPr lang="en-US" dirty="0" err="1"/>
              <a:t>polyoxyethlene</a:t>
            </a:r>
            <a:r>
              <a:rPr lang="en-US" dirty="0"/>
              <a:t> – derived surfactant) contains micelles of the surfactant as well as emulsified oil. When temperature is raised, the water solubility of the surfactant decreases; as a result the micelle are broken and the size of emulsified oil droplets begins to increase. A continued rise in temperature causes separation into oil phase, a surfactant and water. It is near this temperature that now water insoluble surfactant begins to form a w/o emulsion containing both water –swollen micelle and emulsified water droplets in a continuous oil phase. </a:t>
            </a:r>
          </a:p>
        </p:txBody>
      </p:sp>
    </p:spTree>
    <p:extLst>
      <p:ext uri="{BB962C8B-B14F-4D97-AF65-F5344CB8AC3E}">
        <p14:creationId xmlns:p14="http://schemas.microsoft.com/office/powerpoint/2010/main" val="3077513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762000"/>
            <a:ext cx="7391400" cy="5078313"/>
          </a:xfrm>
          <a:prstGeom prst="rect">
            <a:avLst/>
          </a:prstGeom>
        </p:spPr>
        <p:txBody>
          <a:bodyPr wrap="square">
            <a:spAutoFit/>
          </a:bodyPr>
          <a:lstStyle/>
          <a:p>
            <a:r>
              <a:rPr lang="en-US" dirty="0"/>
              <a:t>.</a:t>
            </a:r>
          </a:p>
          <a:p>
            <a:endParaRPr lang="en-US" dirty="0"/>
          </a:p>
          <a:p>
            <a:r>
              <a:rPr lang="en-US" dirty="0"/>
              <a:t> This type of </a:t>
            </a:r>
            <a:r>
              <a:rPr lang="en-US" dirty="0" err="1"/>
              <a:t>micellar</a:t>
            </a:r>
            <a:r>
              <a:rPr lang="en-US" dirty="0"/>
              <a:t> </a:t>
            </a:r>
            <a:r>
              <a:rPr lang="en-US" dirty="0" err="1"/>
              <a:t>microemulsion</a:t>
            </a:r>
            <a:r>
              <a:rPr lang="en-US" dirty="0"/>
              <a:t> is also called an o/w </a:t>
            </a:r>
            <a:r>
              <a:rPr lang="en-US" dirty="0" err="1"/>
              <a:t>micellar</a:t>
            </a:r>
            <a:r>
              <a:rPr lang="en-US" dirty="0"/>
              <a:t> solution. </a:t>
            </a:r>
            <a:r>
              <a:rPr lang="en-US" dirty="0" err="1"/>
              <a:t>Similarly,in</a:t>
            </a:r>
            <a:r>
              <a:rPr lang="en-US" dirty="0"/>
              <a:t> case of  w/o </a:t>
            </a:r>
            <a:r>
              <a:rPr lang="en-US" dirty="0" err="1"/>
              <a:t>solubilization</a:t>
            </a:r>
            <a:r>
              <a:rPr lang="en-US" dirty="0"/>
              <a:t> – especially that by a nonionic surfactant –water molecules are found in the polar central portion of a surfactant micelle and the non-polar portion of which is in contact with the continuous lipid phase. A third type of </a:t>
            </a:r>
            <a:r>
              <a:rPr lang="en-US" dirty="0" err="1"/>
              <a:t>microemulsion</a:t>
            </a:r>
            <a:r>
              <a:rPr lang="en-US" dirty="0"/>
              <a:t> is formed by ionic surfactants (e.g. sodium stearate) in the presence of co-surfactant (e.g. </a:t>
            </a:r>
            <a:r>
              <a:rPr lang="en-US" dirty="0" err="1"/>
              <a:t>pentanol</a:t>
            </a:r>
            <a:r>
              <a:rPr lang="en-US" dirty="0"/>
              <a:t> or </a:t>
            </a:r>
            <a:r>
              <a:rPr lang="en-US" dirty="0" err="1"/>
              <a:t>dioxyethylene</a:t>
            </a:r>
            <a:r>
              <a:rPr lang="en-US" dirty="0"/>
              <a:t> dodecyl ether) with hydrocarbons (e.g. hexadecane) and water.</a:t>
            </a:r>
          </a:p>
          <a:p>
            <a:endParaRPr lang="en-US" dirty="0"/>
          </a:p>
          <a:p>
            <a:pPr lvl="0"/>
            <a:endParaRPr lang="en-US" dirty="0"/>
          </a:p>
          <a:p>
            <a:pPr lvl="0"/>
            <a:r>
              <a:rPr lang="en-US" dirty="0"/>
              <a:t>Differences between </a:t>
            </a:r>
            <a:r>
              <a:rPr lang="en-US" dirty="0" err="1"/>
              <a:t>microemulsion</a:t>
            </a:r>
            <a:r>
              <a:rPr lang="en-US" dirty="0"/>
              <a:t> and </a:t>
            </a:r>
            <a:r>
              <a:rPr lang="en-US" dirty="0" err="1"/>
              <a:t>macroemulsion</a:t>
            </a:r>
            <a:r>
              <a:rPr lang="en-US" dirty="0"/>
              <a:t>:</a:t>
            </a:r>
          </a:p>
          <a:p>
            <a:pPr lvl="0"/>
            <a:r>
              <a:rPr lang="en-US" dirty="0" err="1"/>
              <a:t>Microemulsion</a:t>
            </a:r>
            <a:r>
              <a:rPr lang="en-US" dirty="0"/>
              <a:t> appear as clear transparent solution,</a:t>
            </a:r>
          </a:p>
          <a:p>
            <a:pPr lvl="0"/>
            <a:r>
              <a:rPr lang="en-US" dirty="0"/>
              <a:t>Diameter of internal phase droplets ranged between 0.01 to 0.1 mm</a:t>
            </a:r>
          </a:p>
          <a:p>
            <a:pPr lvl="0"/>
            <a:r>
              <a:rPr lang="en-US" dirty="0" err="1"/>
              <a:t>Microemulsions</a:t>
            </a:r>
            <a:r>
              <a:rPr lang="en-US" dirty="0"/>
              <a:t> are thermodynamically stable.</a:t>
            </a:r>
          </a:p>
          <a:p>
            <a:pPr lvl="0"/>
            <a:endParaRPr lang="en-US" dirty="0"/>
          </a:p>
          <a:p>
            <a:pPr lvl="0"/>
            <a:endParaRPr lang="en-US" dirty="0"/>
          </a:p>
        </p:txBody>
      </p:sp>
    </p:spTree>
    <p:extLst>
      <p:ext uri="{BB962C8B-B14F-4D97-AF65-F5344CB8AC3E}">
        <p14:creationId xmlns:p14="http://schemas.microsoft.com/office/powerpoint/2010/main" val="2500069982"/>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00"/>
            <a:ext cx="6019800" cy="4524315"/>
          </a:xfrm>
          <a:prstGeom prst="rect">
            <a:avLst/>
          </a:prstGeom>
        </p:spPr>
        <p:txBody>
          <a:bodyPr wrap="square">
            <a:spAutoFit/>
          </a:bodyPr>
          <a:lstStyle/>
          <a:p>
            <a:pPr lvl="0"/>
            <a:r>
              <a:rPr lang="en-US" b="1" dirty="0"/>
              <a:t>Low energy emulsification</a:t>
            </a:r>
            <a:r>
              <a:rPr lang="en-US" dirty="0"/>
              <a:t> :</a:t>
            </a:r>
          </a:p>
          <a:p>
            <a:r>
              <a:rPr lang="en-US" dirty="0"/>
              <a:t>The emulsification by change in temperature requires considerable expenditure of energy during both heating and cooling cycles of emulsion formation. In low energy emulsification, all of the internal phase, but only a portion of the external phase is heated. After emulsification of the heated portions, the remainder of the external phase is added to the emulsion concentrate, or the preformed concentrate is blended into the continuous phase. In those emulsions in which a phase inversion temperature exists, the emulsion concentrate is preferably prepared above PIT which results in emulsion having extremely small droplets size. Good emulsions can be prepared by this method with careful control of variables like emulsification temperature, mixing time, mixing intensity, amount of external phase employed during emulsification and the method of blending.</a:t>
            </a:r>
          </a:p>
        </p:txBody>
      </p:sp>
    </p:spTree>
    <p:extLst>
      <p:ext uri="{BB962C8B-B14F-4D97-AF65-F5344CB8AC3E}">
        <p14:creationId xmlns:p14="http://schemas.microsoft.com/office/powerpoint/2010/main" val="102166470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806" y="-6493"/>
            <a:ext cx="8907194" cy="7571303"/>
          </a:xfrm>
          <a:prstGeom prst="rect">
            <a:avLst/>
          </a:prstGeom>
        </p:spPr>
        <p:txBody>
          <a:bodyPr wrap="square">
            <a:spAutoFit/>
          </a:bodyPr>
          <a:lstStyle/>
          <a:p>
            <a:r>
              <a:rPr lang="en-US" b="1" u="sng" dirty="0"/>
              <a:t>Mechanical equipment for emulsification (Agitation)  </a:t>
            </a:r>
            <a:endParaRPr lang="en-US" dirty="0"/>
          </a:p>
          <a:p>
            <a:r>
              <a:rPr lang="en-US" dirty="0"/>
              <a:t>Some sort of agitation is needed to break internal phase into droplets. To break up the internal phase into droplets the liquid jet at high speed through a small diameter nozzle may be introduced into a second liquid or liquid may flow into a second liquid which is being agitated vigorously.</a:t>
            </a:r>
          </a:p>
          <a:p>
            <a:r>
              <a:rPr lang="en-US" dirty="0"/>
              <a:t>Once the initial break up into droplets occurred, the droplets continue to be subjected to additional forces due to turbulence , which causes further breakdown into smaller droplets. </a:t>
            </a:r>
          </a:p>
          <a:p>
            <a:r>
              <a:rPr lang="en-US" dirty="0"/>
              <a:t>The amount of work depends on the length of time during which energy is supplied; thus timing becomes another physical parameter. </a:t>
            </a:r>
          </a:p>
          <a:p>
            <a:r>
              <a:rPr lang="en-US" dirty="0"/>
              <a:t>Timing : </a:t>
            </a:r>
          </a:p>
          <a:p>
            <a:r>
              <a:rPr lang="en-US" dirty="0"/>
              <a:t>During the initial period of agitation required for emulsification, droplets are formed. However as agitation continues, the chance for collision between droplets becomes more frequent and coalescence occurs. It is advisable, therefore to avoid excessive period of agitation during and after the formation of emulsion. The optimum time of agitation has to be determined empirically. </a:t>
            </a:r>
          </a:p>
          <a:p>
            <a:r>
              <a:rPr lang="en-US" dirty="0"/>
              <a:t>The best way of forming emulsion by shaking is to use intermittent shaking. The reason for time dependent droplet stabilization may be distribution of the emulsifier between the phases, slow formation of the film on the surface of the droplets or interruption of droplet formation by continuous shaking. </a:t>
            </a:r>
          </a:p>
          <a:p>
            <a:r>
              <a:rPr lang="en-US" dirty="0"/>
              <a:t>Timing also affects the speed with which the two immiscible liquids are blended. In the case of o/w emulsions, the rate at which the oil phase is added to the aqueous phase can affect the particle size and hence the stability of emulsion.</a:t>
            </a:r>
          </a:p>
          <a:p>
            <a:r>
              <a:rPr lang="en-US" dirty="0"/>
              <a:t>There is also a relationship between temperature and timing i.e. the cooling / heating cycle . It is common to prepare emulsions at high temperature . The cooling rate of the initially formed emulsion also has a profound influence on the ultimate characteristics of the emulsion.</a:t>
            </a:r>
          </a:p>
          <a:p>
            <a:r>
              <a:rPr lang="en-US" dirty="0"/>
              <a:t> </a:t>
            </a:r>
          </a:p>
        </p:txBody>
      </p:sp>
    </p:spTree>
    <p:extLst>
      <p:ext uri="{BB962C8B-B14F-4D97-AF65-F5344CB8AC3E}">
        <p14:creationId xmlns:p14="http://schemas.microsoft.com/office/powerpoint/2010/main" val="3394312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3989490" cy="369332"/>
          </a:xfrm>
          <a:prstGeom prst="rect">
            <a:avLst/>
          </a:prstGeom>
        </p:spPr>
        <p:txBody>
          <a:bodyPr wrap="none">
            <a:spAutoFit/>
          </a:bodyPr>
          <a:lstStyle/>
          <a:p>
            <a:r>
              <a:rPr lang="en-US" b="1" dirty="0"/>
              <a:t>EQUIPMENTS USED IN EMULSIFICATION</a:t>
            </a:r>
            <a:endParaRPr lang="en-US" dirty="0"/>
          </a:p>
        </p:txBody>
      </p:sp>
      <p:sp>
        <p:nvSpPr>
          <p:cNvPr id="3" name="Rectangle 2"/>
          <p:cNvSpPr/>
          <p:nvPr/>
        </p:nvSpPr>
        <p:spPr>
          <a:xfrm>
            <a:off x="1004145" y="1295400"/>
            <a:ext cx="6705600" cy="914400"/>
          </a:xfrm>
          <a:prstGeom prst="rect">
            <a:avLst/>
          </a:prstGeom>
        </p:spPr>
        <p:txBody>
          <a:bodyPr wrap="square">
            <a:spAutoFit/>
          </a:bodyPr>
          <a:lstStyle/>
          <a:p>
            <a:r>
              <a:rPr lang="en-US" b="1" dirty="0"/>
              <a:t>Various types of equipment are available to bring about droplet break up and emulsification either in laboratory or in production. Such equipment can be divided into four categories :</a:t>
            </a:r>
          </a:p>
        </p:txBody>
      </p:sp>
      <p:sp>
        <p:nvSpPr>
          <p:cNvPr id="4" name="Rectangle 3"/>
          <p:cNvSpPr/>
          <p:nvPr/>
        </p:nvSpPr>
        <p:spPr>
          <a:xfrm>
            <a:off x="1524000" y="2514600"/>
            <a:ext cx="4572000" cy="1200329"/>
          </a:xfrm>
          <a:prstGeom prst="rect">
            <a:avLst/>
          </a:prstGeom>
        </p:spPr>
        <p:txBody>
          <a:bodyPr>
            <a:spAutoFit/>
          </a:bodyPr>
          <a:lstStyle/>
          <a:p>
            <a:pPr marL="342900" lvl="0" indent="-342900">
              <a:buFont typeface="+mj-lt"/>
              <a:buAutoNum type="arabicPeriod"/>
            </a:pPr>
            <a:r>
              <a:rPr lang="en-US" dirty="0"/>
              <a:t>Mechanical stirrers </a:t>
            </a:r>
          </a:p>
          <a:p>
            <a:pPr marL="342900" indent="-342900">
              <a:buFont typeface="+mj-lt"/>
              <a:buAutoNum type="arabicPeriod"/>
            </a:pPr>
            <a:r>
              <a:rPr lang="en-US" dirty="0"/>
              <a:t>2. Homogenizers </a:t>
            </a:r>
          </a:p>
          <a:p>
            <a:pPr marL="342900" indent="-342900">
              <a:buFont typeface="+mj-lt"/>
              <a:buAutoNum type="arabicPeriod"/>
            </a:pPr>
            <a:r>
              <a:rPr lang="en-US" dirty="0"/>
              <a:t>3. </a:t>
            </a:r>
            <a:r>
              <a:rPr lang="en-US" dirty="0" err="1"/>
              <a:t>Ultrasonifiers</a:t>
            </a:r>
            <a:endParaRPr lang="en-US" dirty="0"/>
          </a:p>
          <a:p>
            <a:pPr marL="342900" indent="-342900">
              <a:buFont typeface="+mj-lt"/>
              <a:buAutoNum type="arabicPeriod"/>
            </a:pPr>
            <a:r>
              <a:rPr lang="en-US" dirty="0"/>
              <a:t>4. Colloid mills</a:t>
            </a:r>
          </a:p>
        </p:txBody>
      </p:sp>
      <p:sp>
        <p:nvSpPr>
          <p:cNvPr id="5" name="Rectangle 4"/>
          <p:cNvSpPr/>
          <p:nvPr/>
        </p:nvSpPr>
        <p:spPr>
          <a:xfrm>
            <a:off x="1219199" y="4038600"/>
            <a:ext cx="6490545" cy="1477328"/>
          </a:xfrm>
          <a:prstGeom prst="rect">
            <a:avLst/>
          </a:prstGeom>
        </p:spPr>
        <p:txBody>
          <a:bodyPr wrap="square">
            <a:spAutoFit/>
          </a:bodyPr>
          <a:lstStyle/>
          <a:p>
            <a:r>
              <a:rPr lang="en-US" dirty="0"/>
              <a:t>The most important factor involved in the preparation of emulsion is the degree of shear and turbulence required to produce a given dispersion of liquid droplets. The amount of agitation required depends on total volume the liquid to be mixed, the viscosity of the system, and the interfacial tension at the oil water interface. </a:t>
            </a:r>
          </a:p>
        </p:txBody>
      </p:sp>
    </p:spTree>
    <p:extLst>
      <p:ext uri="{BB962C8B-B14F-4D97-AF65-F5344CB8AC3E}">
        <p14:creationId xmlns:p14="http://schemas.microsoft.com/office/powerpoint/2010/main" val="2721292471"/>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6019800" cy="4801314"/>
          </a:xfrm>
          <a:prstGeom prst="rect">
            <a:avLst/>
          </a:prstGeom>
        </p:spPr>
        <p:txBody>
          <a:bodyPr wrap="square">
            <a:spAutoFit/>
          </a:bodyPr>
          <a:lstStyle/>
          <a:p>
            <a:pPr lvl="0"/>
            <a:r>
              <a:rPr lang="en-US" b="1" dirty="0"/>
              <a:t>1. Mechanical stirrers</a:t>
            </a:r>
            <a:r>
              <a:rPr lang="en-US" dirty="0"/>
              <a:t> : </a:t>
            </a:r>
          </a:p>
          <a:p>
            <a:r>
              <a:rPr lang="en-US" dirty="0"/>
              <a:t>An emulsion may be stirred by means of various impellers mounted on shafts, which are placed directly into the system to be emulsified. Impellers may be of following types :</a:t>
            </a:r>
          </a:p>
          <a:p>
            <a:r>
              <a:rPr lang="en-US" dirty="0"/>
              <a:t>      </a:t>
            </a:r>
            <a:r>
              <a:rPr lang="en-US" b="1" u="sng" dirty="0"/>
              <a:t>Propeller type mixers</a:t>
            </a:r>
            <a:r>
              <a:rPr lang="en-US" b="1" dirty="0"/>
              <a:t> :</a:t>
            </a:r>
            <a:r>
              <a:rPr lang="en-US" dirty="0"/>
              <a:t> Simple top entering propeller mixers are adequate for routine development work in the laboratory and production. The degree of agitation is controlled by propeller rotation but the pattern of liquid flow and resultant efficiency of mixing are  controlled by the type of impeller, its position in the container, the presence of baffles, and the general shape of the </a:t>
            </a:r>
            <a:r>
              <a:rPr lang="en-US" dirty="0" err="1"/>
              <a:t>container.These</a:t>
            </a:r>
            <a:r>
              <a:rPr lang="en-US" dirty="0"/>
              <a:t> stirrers can not be used when  :</a:t>
            </a:r>
          </a:p>
          <a:p>
            <a:pPr lvl="0"/>
            <a:r>
              <a:rPr lang="en-US" dirty="0"/>
              <a:t>vigorous agitation is needed, </a:t>
            </a:r>
          </a:p>
          <a:p>
            <a:pPr lvl="0"/>
            <a:r>
              <a:rPr lang="en-US" dirty="0"/>
              <a:t>extremely small droplets are needed.</a:t>
            </a:r>
          </a:p>
          <a:p>
            <a:pPr lvl="0"/>
            <a:r>
              <a:rPr lang="en-US" dirty="0"/>
              <a:t>Foaming at high shear rates must be avoided.</a:t>
            </a:r>
          </a:p>
          <a:p>
            <a:r>
              <a:rPr lang="en-US" dirty="0"/>
              <a:t>These mixers may have paddle blades,  counter rotating blades or planetary  blades .</a:t>
            </a:r>
          </a:p>
        </p:txBody>
      </p:sp>
    </p:spTree>
    <p:extLst>
      <p:ext uri="{BB962C8B-B14F-4D97-AF65-F5344CB8AC3E}">
        <p14:creationId xmlns:p14="http://schemas.microsoft.com/office/powerpoint/2010/main" val="74843714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6477000" cy="646331"/>
          </a:xfrm>
          <a:prstGeom prst="rect">
            <a:avLst/>
          </a:prstGeom>
        </p:spPr>
        <p:txBody>
          <a:bodyPr wrap="square">
            <a:spAutoFit/>
          </a:bodyPr>
          <a:lstStyle/>
          <a:p>
            <a:r>
              <a:rPr lang="en-US" b="1" u="sng" dirty="0"/>
              <a:t>Turbine type mixers</a:t>
            </a:r>
            <a:r>
              <a:rPr lang="en-US" b="1" dirty="0"/>
              <a:t> :</a:t>
            </a:r>
            <a:r>
              <a:rPr lang="en-US" dirty="0"/>
              <a:t> If more vigorous agitation is required or viscosity is more, turbine type mixers can be used. </a:t>
            </a:r>
          </a:p>
        </p:txBody>
      </p:sp>
      <p:pic>
        <p:nvPicPr>
          <p:cNvPr id="5122" name="Picture 1" descr="EUROSTAR power control-visc Overhead Mixer Pack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3124200" cy="425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18173" y="6019800"/>
            <a:ext cx="2783454" cy="369332"/>
          </a:xfrm>
          <a:prstGeom prst="rect">
            <a:avLst/>
          </a:prstGeom>
        </p:spPr>
        <p:txBody>
          <a:bodyPr wrap="none">
            <a:spAutoFit/>
          </a:bodyPr>
          <a:lstStyle/>
          <a:p>
            <a:r>
              <a:rPr lang="en-US" b="1" dirty="0"/>
              <a:t>Figure : Mechanical Stirrers</a:t>
            </a:r>
            <a:endParaRPr lang="en-US" dirty="0"/>
          </a:p>
        </p:txBody>
      </p:sp>
    </p:spTree>
    <p:extLst>
      <p:ext uri="{BB962C8B-B14F-4D97-AF65-F5344CB8AC3E}">
        <p14:creationId xmlns:p14="http://schemas.microsoft.com/office/powerpoint/2010/main" val="1239355491"/>
      </p:ext>
    </p:extLst>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R 1311 Turbine stir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57323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R 1342 Propeller stirrer, 4-bla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6087"/>
            <a:ext cx="365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97617" y="4953000"/>
            <a:ext cx="2325317" cy="369332"/>
          </a:xfrm>
          <a:prstGeom prst="rect">
            <a:avLst/>
          </a:prstGeom>
        </p:spPr>
        <p:txBody>
          <a:bodyPr wrap="none">
            <a:spAutoFit/>
          </a:bodyPr>
          <a:lstStyle/>
          <a:p>
            <a:r>
              <a:rPr lang="en-US" b="1" dirty="0"/>
              <a:t>Figure : Turbine Stirrer</a:t>
            </a:r>
            <a:endParaRPr lang="en-US" dirty="0"/>
          </a:p>
        </p:txBody>
      </p:sp>
      <p:sp>
        <p:nvSpPr>
          <p:cNvPr id="3" name="Rectangle 2"/>
          <p:cNvSpPr/>
          <p:nvPr/>
        </p:nvSpPr>
        <p:spPr>
          <a:xfrm>
            <a:off x="5715000" y="4857484"/>
            <a:ext cx="2562368" cy="369332"/>
          </a:xfrm>
          <a:prstGeom prst="rect">
            <a:avLst/>
          </a:prstGeom>
        </p:spPr>
        <p:txBody>
          <a:bodyPr wrap="none">
            <a:spAutoFit/>
          </a:bodyPr>
          <a:lstStyle/>
          <a:p>
            <a:r>
              <a:rPr lang="en-US" b="1" dirty="0"/>
              <a:t>Figure : Propeller Stirrers</a:t>
            </a:r>
            <a:endParaRPr lang="en-US" dirty="0"/>
          </a:p>
        </p:txBody>
      </p:sp>
    </p:spTree>
    <p:extLst>
      <p:ext uri="{BB962C8B-B14F-4D97-AF65-F5344CB8AC3E}">
        <p14:creationId xmlns:p14="http://schemas.microsoft.com/office/powerpoint/2010/main" val="2118363367"/>
      </p:ext>
    </p:extLst>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81000"/>
            <a:ext cx="6248400" cy="5632311"/>
          </a:xfrm>
          <a:prstGeom prst="rect">
            <a:avLst/>
          </a:prstGeom>
        </p:spPr>
        <p:txBody>
          <a:bodyPr wrap="square">
            <a:spAutoFit/>
          </a:bodyPr>
          <a:lstStyle/>
          <a:p>
            <a:pPr lvl="0"/>
            <a:r>
              <a:rPr lang="en-US" b="1" dirty="0"/>
              <a:t>2. Homogenizers</a:t>
            </a:r>
            <a:r>
              <a:rPr lang="en-US" dirty="0"/>
              <a:t> : </a:t>
            </a:r>
          </a:p>
          <a:p>
            <a:r>
              <a:rPr lang="en-US" dirty="0"/>
              <a:t>In homogenizers the dispersion of two liquids is achieved by forcing their mixture through a small inlet orifice at big pressures. </a:t>
            </a:r>
          </a:p>
          <a:p>
            <a:r>
              <a:rPr lang="en-US" dirty="0"/>
              <a:t>A homogenizer consists of a pump that raises the pressure of the dispersion to a range of 500 to 5000 psi and an orifice through which the fluid impinges upon the </a:t>
            </a:r>
            <a:r>
              <a:rPr lang="en-US" dirty="0" err="1"/>
              <a:t>coniszing</a:t>
            </a:r>
            <a:r>
              <a:rPr lang="en-US" dirty="0"/>
              <a:t> valve held in place on the valve seat by a strong spring. As the pressure builds up, the spring is compressed  and some of the dispersion escapes between the valve and valve seat. At this point, the energy that has been stored in the liquid as pressure is released instantaneously  and subjects the product to intense turbulence and hydraulic shear. </a:t>
            </a:r>
          </a:p>
          <a:p>
            <a:r>
              <a:rPr lang="en-US" dirty="0"/>
              <a:t>Homogenizers can be made with more than one emulsifying stage, and it is possible to recycle the emulsion through the homogenizer more than one time. </a:t>
            </a:r>
          </a:p>
          <a:p>
            <a:r>
              <a:rPr lang="en-US" dirty="0"/>
              <a:t>Homogenizers raise the temperature of the emulsion, hence cooling may be  required. </a:t>
            </a:r>
          </a:p>
          <a:p>
            <a:r>
              <a:rPr lang="en-US" dirty="0"/>
              <a:t>It can be used when a reasonably </a:t>
            </a:r>
            <a:r>
              <a:rPr lang="en-US" dirty="0" err="1"/>
              <a:t>monodisperse</a:t>
            </a:r>
            <a:r>
              <a:rPr lang="en-US" dirty="0"/>
              <a:t> emulsion of small droplet size (1 nm) is required. </a:t>
            </a:r>
          </a:p>
        </p:txBody>
      </p:sp>
    </p:spTree>
    <p:extLst>
      <p:ext uri="{BB962C8B-B14F-4D97-AF65-F5344CB8AC3E}">
        <p14:creationId xmlns:p14="http://schemas.microsoft.com/office/powerpoint/2010/main" val="331339234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848600" cy="3416320"/>
          </a:xfrm>
          <a:prstGeom prst="rect">
            <a:avLst/>
          </a:prstGeom>
        </p:spPr>
        <p:txBody>
          <a:bodyPr wrap="square">
            <a:spAutoFit/>
          </a:bodyPr>
          <a:lstStyle/>
          <a:p>
            <a:r>
              <a:rPr lang="en-US" dirty="0"/>
              <a:t> </a:t>
            </a:r>
          </a:p>
          <a:p>
            <a:pPr lvl="0"/>
            <a:r>
              <a:rPr lang="en-US" b="1" dirty="0"/>
              <a:t>3. </a:t>
            </a:r>
            <a:r>
              <a:rPr lang="en-US" b="1" dirty="0" err="1"/>
              <a:t>Ultrasonifiers</a:t>
            </a:r>
            <a:r>
              <a:rPr lang="en-US" dirty="0"/>
              <a:t> : </a:t>
            </a:r>
          </a:p>
          <a:p>
            <a:r>
              <a:rPr lang="en-US" dirty="0"/>
              <a:t>Ultrasonic energy is used to produce pharmaceutical emulsions. These transduced piezoelectric devices have limited output and are expensive. They are useful for laboratory preparation of emulsions of  moderate viscosity and extremely low particle size. Commercial equipment is based on principle of </a:t>
            </a:r>
            <a:r>
              <a:rPr lang="en-US" dirty="0" err="1"/>
              <a:t>Pohlmn</a:t>
            </a:r>
            <a:r>
              <a:rPr lang="en-US" dirty="0"/>
              <a:t> liquid whistle. The dispersion is forced through an orifice at modest pressure and is allowed to impinge on a blade. The pressure range is from 150-350 psi . This pressure causes blade to vibrate rapidly to produce an ultrasonic note. When the system reaches a steady state, a </a:t>
            </a:r>
            <a:r>
              <a:rPr lang="en-US" dirty="0" err="1"/>
              <a:t>cavitational</a:t>
            </a:r>
            <a:r>
              <a:rPr lang="en-US" dirty="0"/>
              <a:t> field is generated at the leading edge of the blade and the pressure fluctuations of </a:t>
            </a:r>
            <a:r>
              <a:rPr lang="en-US" dirty="0" err="1"/>
              <a:t>approx</a:t>
            </a:r>
            <a:r>
              <a:rPr lang="en-US" dirty="0"/>
              <a:t> 60 </a:t>
            </a:r>
            <a:r>
              <a:rPr lang="en-US" dirty="0" err="1"/>
              <a:t>tonnes</a:t>
            </a:r>
            <a:r>
              <a:rPr lang="en-US" dirty="0"/>
              <a:t> psi can be achieved in commercial equipment.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41496" r="26689" b="36934"/>
          <a:stretch>
            <a:fillRect/>
          </a:stretch>
        </p:blipFill>
        <p:spPr bwMode="auto">
          <a:xfrm>
            <a:off x="1371600" y="4012957"/>
            <a:ext cx="4595813"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83506" y="5913194"/>
            <a:ext cx="4572000" cy="646331"/>
          </a:xfrm>
          <a:prstGeom prst="rect">
            <a:avLst/>
          </a:prstGeom>
        </p:spPr>
        <p:txBody>
          <a:bodyPr>
            <a:spAutoFit/>
          </a:bodyPr>
          <a:lstStyle/>
          <a:p>
            <a:r>
              <a:rPr lang="en-US" b="1" dirty="0"/>
              <a:t>Figure : </a:t>
            </a:r>
            <a:r>
              <a:rPr lang="en-US" b="1" dirty="0" err="1"/>
              <a:t>Ultrasonifiers</a:t>
            </a:r>
            <a:r>
              <a:rPr lang="en-US" b="1" dirty="0"/>
              <a:t> – Principle of </a:t>
            </a:r>
            <a:r>
              <a:rPr lang="en-US" b="1" dirty="0" err="1"/>
              <a:t>Pohlman</a:t>
            </a:r>
            <a:r>
              <a:rPr lang="en-US" b="1" dirty="0"/>
              <a:t> whistle</a:t>
            </a:r>
            <a:endParaRPr lang="en-US" dirty="0"/>
          </a:p>
        </p:txBody>
      </p:sp>
    </p:spTree>
    <p:extLst>
      <p:ext uri="{BB962C8B-B14F-4D97-AF65-F5344CB8AC3E}">
        <p14:creationId xmlns:p14="http://schemas.microsoft.com/office/powerpoint/2010/main" val="2162381393"/>
      </p:ext>
    </p:extLst>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990601"/>
            <a:ext cx="6629400" cy="2362200"/>
          </a:xfrm>
          <a:prstGeom prst="rect">
            <a:avLst/>
          </a:prstGeom>
        </p:spPr>
        <p:txBody>
          <a:bodyPr wrap="square">
            <a:spAutoFit/>
          </a:bodyPr>
          <a:lstStyle/>
          <a:p>
            <a:pPr lvl="0"/>
            <a:r>
              <a:rPr lang="en-US" b="1" dirty="0"/>
              <a:t>4. Colloid mills</a:t>
            </a:r>
            <a:r>
              <a:rPr lang="en-US" dirty="0"/>
              <a:t> : </a:t>
            </a:r>
          </a:p>
          <a:p>
            <a:r>
              <a:rPr lang="en-US" dirty="0"/>
              <a:t>They operate on principle of high shear which is normally generated between </a:t>
            </a:r>
            <a:r>
              <a:rPr lang="en-US" dirty="0" err="1"/>
              <a:t>rotar</a:t>
            </a:r>
            <a:r>
              <a:rPr lang="en-US" dirty="0"/>
              <a:t> and stator of the mill. Colloid mill consists of a fixed stator plate and a high speed rotating rotator plate. Material drawn or pumped through an adjustable gap set between the rotor and stator is </a:t>
            </a:r>
            <a:r>
              <a:rPr lang="en-US" dirty="0" err="1"/>
              <a:t>homogenised</a:t>
            </a:r>
            <a:r>
              <a:rPr lang="en-US" dirty="0"/>
              <a:t> by the physical action and the centrifugal force is created by high rotation of the rotor which operates within 0.005 to 0.010 inch of the stator.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1"/>
            <a:ext cx="2209800" cy="27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95400" y="6248400"/>
            <a:ext cx="2027158" cy="369332"/>
          </a:xfrm>
          <a:prstGeom prst="rect">
            <a:avLst/>
          </a:prstGeom>
        </p:spPr>
        <p:txBody>
          <a:bodyPr wrap="none">
            <a:spAutoFit/>
          </a:bodyPr>
          <a:lstStyle/>
          <a:p>
            <a:r>
              <a:rPr lang="en-US" b="1" dirty="0"/>
              <a:t>Figure : Colloid Mill</a:t>
            </a:r>
            <a:endParaRPr lang="en-US" dirty="0"/>
          </a:p>
        </p:txBody>
      </p:sp>
      <p:pic>
        <p:nvPicPr>
          <p:cNvPr id="8195" name="Picture 6" descr="Bematek CZ-640 Colloid Mill Rotor St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337561"/>
            <a:ext cx="3276600" cy="239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793012" y="6140681"/>
            <a:ext cx="3748975" cy="369332"/>
          </a:xfrm>
          <a:prstGeom prst="rect">
            <a:avLst/>
          </a:prstGeom>
        </p:spPr>
        <p:txBody>
          <a:bodyPr wrap="none">
            <a:spAutoFit/>
          </a:bodyPr>
          <a:lstStyle/>
          <a:p>
            <a:r>
              <a:rPr lang="en-US" b="1" dirty="0"/>
              <a:t>Figure : Colloidal mill rotor and stator</a:t>
            </a:r>
            <a:endParaRPr lang="en-US" dirty="0"/>
          </a:p>
        </p:txBody>
      </p:sp>
    </p:spTree>
    <p:extLst>
      <p:ext uri="{BB962C8B-B14F-4D97-AF65-F5344CB8AC3E}">
        <p14:creationId xmlns:p14="http://schemas.microsoft.com/office/powerpoint/2010/main" val="1089361788"/>
      </p:ext>
    </p:extLst>
  </p:cSld>
  <p:clrMapOvr>
    <a:masterClrMapping/>
  </p:clrMapOvr>
  <p:transition spd="slow">
    <p:wheel spokes="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64967"/>
            <a:ext cx="6096000" cy="5355312"/>
          </a:xfrm>
          <a:prstGeom prst="rect">
            <a:avLst/>
          </a:prstGeom>
        </p:spPr>
        <p:txBody>
          <a:bodyPr wrap="square">
            <a:spAutoFit/>
          </a:bodyPr>
          <a:lstStyle/>
          <a:p>
            <a:r>
              <a:rPr lang="en-US" b="1" dirty="0"/>
              <a:t>EMULSION STABILITY ( INSTABILITY)</a:t>
            </a:r>
            <a:endParaRPr lang="en-US" sz="1600" dirty="0"/>
          </a:p>
          <a:p>
            <a:r>
              <a:rPr lang="en-US" dirty="0"/>
              <a:t> </a:t>
            </a:r>
          </a:p>
          <a:p>
            <a:r>
              <a:rPr lang="en-US" dirty="0"/>
              <a:t>The term emulsion stability refers to the ability of an emulsion to resist changes in the properties over time. The more stable the emulsion, the more slowly its properties change.</a:t>
            </a:r>
            <a:endParaRPr lang="en-US" sz="1600" dirty="0"/>
          </a:p>
          <a:p>
            <a:r>
              <a:rPr lang="en-US" dirty="0"/>
              <a:t>     Instability can be </a:t>
            </a:r>
            <a:endParaRPr lang="en-US" sz="1600" dirty="0"/>
          </a:p>
          <a:p>
            <a:pPr lvl="0"/>
            <a:r>
              <a:rPr lang="en-US" dirty="0"/>
              <a:t>Physical instability</a:t>
            </a:r>
            <a:endParaRPr lang="en-US" sz="1600" dirty="0"/>
          </a:p>
          <a:p>
            <a:pPr lvl="0"/>
            <a:r>
              <a:rPr lang="en-US" dirty="0"/>
              <a:t>Chemical instability</a:t>
            </a:r>
            <a:endParaRPr lang="en-US" sz="1600" dirty="0"/>
          </a:p>
          <a:p>
            <a:r>
              <a:rPr lang="en-US" dirty="0"/>
              <a:t> </a:t>
            </a:r>
            <a:endParaRPr lang="en-US" sz="1600" dirty="0"/>
          </a:p>
          <a:p>
            <a:r>
              <a:rPr lang="en-US" b="1" u="sng" dirty="0"/>
              <a:t>Physical Instability of Emulsions </a:t>
            </a:r>
            <a:endParaRPr lang="en-US" sz="1600" dirty="0"/>
          </a:p>
          <a:p>
            <a:r>
              <a:rPr lang="en-US" b="1" dirty="0"/>
              <a:t> </a:t>
            </a:r>
            <a:endParaRPr lang="en-US" sz="1600" dirty="0"/>
          </a:p>
          <a:p>
            <a:r>
              <a:rPr lang="en-US" dirty="0"/>
              <a:t>The instability of pharmaceutical emulsions may be classified as the following:</a:t>
            </a:r>
            <a:endParaRPr lang="en-US" sz="1600" dirty="0"/>
          </a:p>
          <a:p>
            <a:r>
              <a:rPr lang="en-US" b="1" dirty="0"/>
              <a:t> </a:t>
            </a:r>
            <a:endParaRPr lang="en-US" sz="1600" dirty="0"/>
          </a:p>
          <a:p>
            <a:pPr marL="1257300" lvl="2" indent="-342900">
              <a:buFont typeface="+mj-lt"/>
              <a:buAutoNum type="arabicPeriod"/>
            </a:pPr>
            <a:r>
              <a:rPr lang="en-US" dirty="0"/>
              <a:t>Flocculation  </a:t>
            </a:r>
            <a:endParaRPr lang="en-US" sz="1600" dirty="0"/>
          </a:p>
          <a:p>
            <a:pPr marL="1257300" lvl="2" indent="-342900">
              <a:buFont typeface="+mj-lt"/>
              <a:buAutoNum type="arabicPeriod"/>
            </a:pPr>
            <a:r>
              <a:rPr lang="en-US" dirty="0"/>
              <a:t>Creaming or sedimentation </a:t>
            </a:r>
            <a:endParaRPr lang="en-US" sz="1600" dirty="0"/>
          </a:p>
          <a:p>
            <a:pPr marL="1257300" lvl="2" indent="-342900">
              <a:buFont typeface="+mj-lt"/>
              <a:buAutoNum type="arabicPeriod"/>
            </a:pPr>
            <a:r>
              <a:rPr lang="en-US" dirty="0"/>
              <a:t>Coalescence or Aggregation </a:t>
            </a:r>
            <a:endParaRPr lang="en-US" sz="1600" dirty="0"/>
          </a:p>
          <a:p>
            <a:pPr marL="1257300" lvl="2" indent="-342900">
              <a:buFont typeface="+mj-lt"/>
              <a:buAutoNum type="arabicPeriod"/>
            </a:pPr>
            <a:r>
              <a:rPr lang="en-US" dirty="0"/>
              <a:t>Cracking or Breaking </a:t>
            </a:r>
            <a:endParaRPr lang="en-US" sz="1600" dirty="0"/>
          </a:p>
          <a:p>
            <a:pPr marL="1257300" lvl="2" indent="-342900">
              <a:buFont typeface="+mj-lt"/>
              <a:buAutoNum type="arabicPeriod"/>
            </a:pPr>
            <a:r>
              <a:rPr lang="en-US" dirty="0"/>
              <a:t>Phase inversion</a:t>
            </a:r>
            <a:endParaRPr lang="en-US" sz="1600" dirty="0"/>
          </a:p>
        </p:txBody>
      </p:sp>
    </p:spTree>
    <p:extLst>
      <p:ext uri="{BB962C8B-B14F-4D97-AF65-F5344CB8AC3E}">
        <p14:creationId xmlns:p14="http://schemas.microsoft.com/office/powerpoint/2010/main" val="39797807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26474"/>
            <a:ext cx="7543800" cy="46670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5609004"/>
            <a:ext cx="7239000" cy="830997"/>
          </a:xfrm>
          <a:prstGeom prst="rect">
            <a:avLst/>
          </a:prstGeom>
        </p:spPr>
        <p:txBody>
          <a:bodyPr wrap="square">
            <a:spAutoFit/>
          </a:bodyPr>
          <a:lstStyle/>
          <a:p>
            <a:r>
              <a:rPr lang="en-US" sz="2400" b="1" u="sng" dirty="0"/>
              <a:t>Figure :</a:t>
            </a:r>
            <a:r>
              <a:rPr lang="en-US" sz="2400" b="1" dirty="0"/>
              <a:t>  Different types of emulsions (O/W,  W/O and multiple emulsions  O/W/O and  W/O/W</a:t>
            </a:r>
            <a:r>
              <a:rPr lang="en-US" b="1" dirty="0"/>
              <a:t>)</a:t>
            </a:r>
            <a:endParaRPr lang="en-US" dirty="0"/>
          </a:p>
        </p:txBody>
      </p:sp>
    </p:spTree>
    <p:extLst>
      <p:ext uri="{BB962C8B-B14F-4D97-AF65-F5344CB8AC3E}">
        <p14:creationId xmlns:p14="http://schemas.microsoft.com/office/powerpoint/2010/main" val="19070829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692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47800" y="5943601"/>
            <a:ext cx="5105400" cy="369332"/>
          </a:xfrm>
          <a:prstGeom prst="rect">
            <a:avLst/>
          </a:prstGeom>
        </p:spPr>
        <p:txBody>
          <a:bodyPr wrap="square">
            <a:spAutoFit/>
          </a:bodyPr>
          <a:lstStyle/>
          <a:p>
            <a:r>
              <a:rPr lang="en-US" b="1" dirty="0"/>
              <a:t>Figure : Types of Physical Instability of  Emulsions </a:t>
            </a:r>
            <a:endParaRPr lang="en-US" dirty="0"/>
          </a:p>
        </p:txBody>
      </p:sp>
    </p:spTree>
    <p:extLst>
      <p:ext uri="{BB962C8B-B14F-4D97-AF65-F5344CB8AC3E}">
        <p14:creationId xmlns:p14="http://schemas.microsoft.com/office/powerpoint/2010/main" val="2208745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6401753"/>
          </a:xfrm>
          <a:prstGeom prst="rect">
            <a:avLst/>
          </a:prstGeom>
        </p:spPr>
        <p:txBody>
          <a:bodyPr wrap="square">
            <a:spAutoFit/>
          </a:bodyPr>
          <a:lstStyle/>
          <a:p>
            <a:pPr lvl="1"/>
            <a:r>
              <a:rPr lang="en-US" b="1" dirty="0"/>
              <a:t>i. Flocculation :</a:t>
            </a:r>
            <a:endParaRPr lang="en-US" sz="1600" dirty="0"/>
          </a:p>
          <a:p>
            <a:r>
              <a:rPr lang="en-US" dirty="0"/>
              <a:t>Flocculation is defined as a weak reversible association between emulsion droplets which are separated by trapped continuous phase. However these aggregates can easily be </a:t>
            </a:r>
            <a:r>
              <a:rPr lang="en-US" dirty="0" err="1"/>
              <a:t>redispersed</a:t>
            </a:r>
            <a:r>
              <a:rPr lang="en-US" dirty="0"/>
              <a:t> upon shaking. It is considered as a precursor to the irreversible coalescence. It differs from coalescence mainly in that interfacial film and individual droplets remain intact.  Flocculation is influenced by the  charges on the surface of the emulsified globules. The reversibility of flocculation depends upon strength of interaction between particles as determined by</a:t>
            </a:r>
          </a:p>
          <a:p>
            <a:endParaRPr lang="en-US" sz="1600" dirty="0"/>
          </a:p>
          <a:p>
            <a:r>
              <a:rPr lang="en-US" dirty="0"/>
              <a:t>a. the chemical nature of emulsifier, </a:t>
            </a:r>
            <a:endParaRPr lang="en-US" sz="1600" dirty="0"/>
          </a:p>
          <a:p>
            <a:r>
              <a:rPr lang="en-US" dirty="0"/>
              <a:t>b. the phase volume ratio, </a:t>
            </a:r>
            <a:endParaRPr lang="en-US" sz="1600" dirty="0"/>
          </a:p>
          <a:p>
            <a:r>
              <a:rPr lang="en-US" dirty="0"/>
              <a:t>c. the concentration of dissolved substances, specially electrolytes and ionic emulsifiers.</a:t>
            </a:r>
          </a:p>
          <a:p>
            <a:endParaRPr lang="en-US" sz="1600" dirty="0"/>
          </a:p>
          <a:p>
            <a:r>
              <a:rPr lang="en-US" dirty="0"/>
              <a:t>ii. </a:t>
            </a:r>
            <a:r>
              <a:rPr lang="en-US" b="1" dirty="0"/>
              <a:t>Creaming and sedimentation</a:t>
            </a:r>
            <a:r>
              <a:rPr lang="en-US" dirty="0"/>
              <a:t> : </a:t>
            </a:r>
            <a:endParaRPr lang="en-US" sz="1600" dirty="0"/>
          </a:p>
          <a:p>
            <a:r>
              <a:rPr lang="en-US" dirty="0"/>
              <a:t>The upward or down ward movement of dispersed droplets is termed creaming or sedimentation respectively. Creaming or sedimentation occurs when the dispersed droplets or floccules separate under the influence of gravity to form a layer of more concentrated emulsion, the cream. In any emulsion, creaming or sedimentation takes place depending on the densities of disperse and continuous phases. Generally a creamed emulsion can be restored to its original state by gentle agitation. Most oils are less dense than water so the oil droplets in an o/w emulsion rise to the surface to form an upper layer of cream. In w/o emulsions, the cream results from the sedimentation of water droplets and forms the lower layer.</a:t>
            </a:r>
            <a:endParaRPr lang="en-US" sz="1600" dirty="0"/>
          </a:p>
        </p:txBody>
      </p:sp>
    </p:spTree>
    <p:extLst>
      <p:ext uri="{BB962C8B-B14F-4D97-AF65-F5344CB8AC3E}">
        <p14:creationId xmlns:p14="http://schemas.microsoft.com/office/powerpoint/2010/main" val="2193138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33400"/>
            <a:ext cx="6324600" cy="4801314"/>
          </a:xfrm>
          <a:prstGeom prst="rect">
            <a:avLst/>
          </a:prstGeom>
        </p:spPr>
        <p:txBody>
          <a:bodyPr wrap="square">
            <a:spAutoFit/>
          </a:bodyPr>
          <a:lstStyle/>
          <a:p>
            <a:r>
              <a:rPr lang="en-US" b="1" u="sng" dirty="0"/>
              <a:t>Factors affecting rate of creaming</a:t>
            </a:r>
            <a:r>
              <a:rPr lang="en-US" dirty="0"/>
              <a:t> :</a:t>
            </a:r>
          </a:p>
          <a:p>
            <a:r>
              <a:rPr lang="en-US" dirty="0"/>
              <a:t>Rate of creaming is governed by </a:t>
            </a:r>
            <a:r>
              <a:rPr lang="en-US" dirty="0" err="1"/>
              <a:t>Stoke’s</a:t>
            </a:r>
            <a:r>
              <a:rPr lang="en-US" dirty="0"/>
              <a:t> law.</a:t>
            </a:r>
          </a:p>
          <a:p>
            <a:r>
              <a:rPr lang="en-US" dirty="0"/>
              <a:t>As per </a:t>
            </a:r>
            <a:r>
              <a:rPr lang="en-US" dirty="0" err="1"/>
              <a:t>Stoke’s</a:t>
            </a:r>
            <a:r>
              <a:rPr lang="en-US" dirty="0"/>
              <a:t> law  </a:t>
            </a:r>
          </a:p>
          <a:p>
            <a:r>
              <a:rPr lang="en-US" dirty="0"/>
              <a:t>υ = 2r </a:t>
            </a:r>
            <a:r>
              <a:rPr lang="en-US" baseline="30000" dirty="0"/>
              <a:t>2</a:t>
            </a:r>
            <a:r>
              <a:rPr lang="en-US" dirty="0"/>
              <a:t>(ρ</a:t>
            </a:r>
            <a:r>
              <a:rPr lang="en-US" baseline="-25000" dirty="0"/>
              <a:t>1</a:t>
            </a:r>
            <a:r>
              <a:rPr lang="en-US" dirty="0"/>
              <a:t> - ρ</a:t>
            </a:r>
            <a:r>
              <a:rPr lang="en-US" baseline="-25000" dirty="0"/>
              <a:t>2</a:t>
            </a:r>
            <a:r>
              <a:rPr lang="en-US" dirty="0"/>
              <a:t> ) g  / 9η</a:t>
            </a:r>
          </a:p>
          <a:p>
            <a:r>
              <a:rPr lang="en-US" dirty="0"/>
              <a:t>where</a:t>
            </a:r>
          </a:p>
          <a:p>
            <a:r>
              <a:rPr lang="en-US" dirty="0"/>
              <a:t>υ = rate of creaming or sedimentation</a:t>
            </a:r>
          </a:p>
          <a:p>
            <a:r>
              <a:rPr lang="en-US" dirty="0"/>
              <a:t>r = radius of droplets of dispersed phase</a:t>
            </a:r>
          </a:p>
          <a:p>
            <a:r>
              <a:rPr lang="en-US" dirty="0"/>
              <a:t>ρ</a:t>
            </a:r>
            <a:r>
              <a:rPr lang="en-US" baseline="-25000" dirty="0"/>
              <a:t>1</a:t>
            </a:r>
            <a:r>
              <a:rPr lang="en-US" dirty="0"/>
              <a:t> , ρ</a:t>
            </a:r>
            <a:r>
              <a:rPr lang="en-US" baseline="-25000" dirty="0"/>
              <a:t>2</a:t>
            </a:r>
            <a:r>
              <a:rPr lang="en-US" dirty="0"/>
              <a:t> = density of dispersed and continuous phase respectively</a:t>
            </a:r>
          </a:p>
          <a:p>
            <a:r>
              <a:rPr lang="en-US" dirty="0"/>
              <a:t>g  = gravitational rate constant</a:t>
            </a:r>
          </a:p>
          <a:p>
            <a:r>
              <a:rPr lang="en-US" dirty="0"/>
              <a:t>η = viscosity of continuous phase. </a:t>
            </a:r>
          </a:p>
          <a:p>
            <a:endParaRPr lang="en-US" dirty="0"/>
          </a:p>
          <a:p>
            <a:pPr lvl="0"/>
            <a:r>
              <a:rPr lang="en-US" b="1" dirty="0"/>
              <a:t>Droplet size : </a:t>
            </a:r>
            <a:endParaRPr lang="en-US" dirty="0"/>
          </a:p>
          <a:p>
            <a:r>
              <a:rPr lang="en-US" dirty="0"/>
              <a:t>As per </a:t>
            </a:r>
            <a:r>
              <a:rPr lang="en-US" dirty="0" err="1"/>
              <a:t>Stoke’s</a:t>
            </a:r>
            <a:r>
              <a:rPr lang="en-US" dirty="0"/>
              <a:t> law, rate of creaming is directly proportional to the square of radius or diameter of the droplet size. Smaller is the diameter of the droplet, lesser  will be the rate of creaming. So reduction in droplet size by using a  homogenizer helps in reducing creaming or sedimentation.</a:t>
            </a:r>
          </a:p>
        </p:txBody>
      </p:sp>
    </p:spTree>
    <p:extLst>
      <p:ext uri="{BB962C8B-B14F-4D97-AF65-F5344CB8AC3E}">
        <p14:creationId xmlns:p14="http://schemas.microsoft.com/office/powerpoint/2010/main" val="3300670586"/>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924800" cy="5909310"/>
          </a:xfrm>
          <a:prstGeom prst="rect">
            <a:avLst/>
          </a:prstGeom>
        </p:spPr>
        <p:txBody>
          <a:bodyPr wrap="square">
            <a:spAutoFit/>
          </a:bodyPr>
          <a:lstStyle/>
          <a:p>
            <a:pPr lvl="0"/>
            <a:r>
              <a:rPr lang="en-US" b="1" dirty="0"/>
              <a:t>Difference in densities of dispersed and continuous phase : </a:t>
            </a:r>
            <a:endParaRPr lang="en-US" dirty="0"/>
          </a:p>
          <a:p>
            <a:r>
              <a:rPr lang="en-US" dirty="0"/>
              <a:t>As per </a:t>
            </a:r>
            <a:r>
              <a:rPr lang="en-US" b="1" dirty="0" err="1"/>
              <a:t>Stoke’s</a:t>
            </a:r>
            <a:r>
              <a:rPr lang="en-US" b="1" dirty="0"/>
              <a:t> law</a:t>
            </a:r>
            <a:r>
              <a:rPr lang="en-US" dirty="0"/>
              <a:t> no creaming is possible if densities of the two phases are equal. So Creaming can be avoided by adjusting the density of dispersed phase.</a:t>
            </a:r>
          </a:p>
          <a:p>
            <a:r>
              <a:rPr lang="en-US" dirty="0"/>
              <a:t> </a:t>
            </a:r>
          </a:p>
          <a:p>
            <a:pPr lvl="0"/>
            <a:r>
              <a:rPr lang="en-US" b="1" dirty="0"/>
              <a:t>Viscosity  of the continuous phase : </a:t>
            </a:r>
            <a:endParaRPr lang="en-US" dirty="0"/>
          </a:p>
          <a:p>
            <a:r>
              <a:rPr lang="en-US" dirty="0"/>
              <a:t>As per </a:t>
            </a:r>
            <a:r>
              <a:rPr lang="en-US" dirty="0" err="1"/>
              <a:t>Stoke’s</a:t>
            </a:r>
            <a:r>
              <a:rPr lang="en-US" dirty="0"/>
              <a:t> law, rate of creaming is inversely proportional to viscosity of the continuous phase. So increase in viscosity of the continuous phase by adding thickening agents can reduce the rate of creaming. </a:t>
            </a:r>
          </a:p>
          <a:p>
            <a:endParaRPr lang="en-US" dirty="0"/>
          </a:p>
          <a:p>
            <a:r>
              <a:rPr lang="en-US" b="1" dirty="0"/>
              <a:t>Factor affecting viscosity of emulsions: </a:t>
            </a:r>
            <a:endParaRPr lang="en-US" dirty="0"/>
          </a:p>
          <a:p>
            <a:r>
              <a:rPr lang="en-US" b="1" dirty="0"/>
              <a:t>Viscosity of continuous phase :</a:t>
            </a:r>
            <a:r>
              <a:rPr lang="en-US" dirty="0"/>
              <a:t> Is directly proportional to the viscosity of continuous phase. Clays and gums increase the viscosity of continuous phase. For w/o emulsions addition  of polyvalent metal soaps or use of high melting waxes and resins in the oil phase can be used to increase the viscosity. </a:t>
            </a:r>
          </a:p>
          <a:p>
            <a:endParaRPr lang="en-US" dirty="0"/>
          </a:p>
          <a:p>
            <a:r>
              <a:rPr lang="en-US" b="1" dirty="0"/>
              <a:t>Volume of internal phase :</a:t>
            </a:r>
            <a:r>
              <a:rPr lang="en-US" dirty="0"/>
              <a:t> Depends upon the volume of internal phase. More the volume of internal phase greater is the viscosity.</a:t>
            </a:r>
          </a:p>
          <a:p>
            <a:endParaRPr lang="en-US" dirty="0"/>
          </a:p>
          <a:p>
            <a:r>
              <a:rPr lang="en-US" b="1" dirty="0"/>
              <a:t>Particle size of dispersed phase :</a:t>
            </a:r>
            <a:r>
              <a:rPr lang="en-US" dirty="0"/>
              <a:t> On  the particle size of dispersed phase  Smaller the globule size, more will be the viscosity. That is why emulsion stability can be improved by reduction in globule size.</a:t>
            </a:r>
          </a:p>
        </p:txBody>
      </p:sp>
    </p:spTree>
    <p:extLst>
      <p:ext uri="{BB962C8B-B14F-4D97-AF65-F5344CB8AC3E}">
        <p14:creationId xmlns:p14="http://schemas.microsoft.com/office/powerpoint/2010/main" val="1820782350"/>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7315200" cy="5078313"/>
          </a:xfrm>
          <a:prstGeom prst="rect">
            <a:avLst/>
          </a:prstGeom>
        </p:spPr>
        <p:txBody>
          <a:bodyPr wrap="square">
            <a:spAutoFit/>
          </a:bodyPr>
          <a:lstStyle/>
          <a:p>
            <a:r>
              <a:rPr lang="en-US" dirty="0"/>
              <a:t>iii. .</a:t>
            </a:r>
            <a:r>
              <a:rPr lang="en-US" b="1" dirty="0"/>
              <a:t>Coalescence</a:t>
            </a:r>
            <a:r>
              <a:rPr lang="en-US" dirty="0"/>
              <a:t>:</a:t>
            </a:r>
          </a:p>
          <a:p>
            <a:r>
              <a:rPr lang="en-US" dirty="0"/>
              <a:t> It is the process in which the dispersed phase droplets join/merge to form larger particles and the emulsion generally cannot be recovered by simple agitation. When two droplets come into contact i.e. as a floccule, thin liquid films composed of continuous phase and adsorbed emulsifier are formed between them. Coalescence takes place in two distinct steps. It begins with the drainage of these films as the droplets approaches one another and ends with film rupture. Hence, the major factor which prevents coalescence is the mechanical strength of electrical barrier. That is why natural gums and proteins are so useful as auxiliary emulsifiers when used at low level , but can even be used as primary emulsifiers at high concentration.</a:t>
            </a:r>
          </a:p>
          <a:p>
            <a:r>
              <a:rPr lang="en-US" dirty="0"/>
              <a:t> </a:t>
            </a:r>
          </a:p>
          <a:p>
            <a:r>
              <a:rPr lang="en-US" dirty="0" err="1"/>
              <a:t>iv.</a:t>
            </a:r>
            <a:r>
              <a:rPr lang="en-US" b="1" dirty="0" err="1"/>
              <a:t>Cracking</a:t>
            </a:r>
            <a:r>
              <a:rPr lang="en-US" b="1" dirty="0"/>
              <a:t> or Breaking: </a:t>
            </a:r>
            <a:endParaRPr lang="en-US" dirty="0"/>
          </a:p>
          <a:p>
            <a:r>
              <a:rPr lang="en-US" dirty="0"/>
              <a:t>An emulsion of two liquids without a stabilizer will quickly separate back to the original state of two separate liquid layers, a phenomenon known as breaking or cracking. This state is approached via several distinct processes, some of which are reversible such as flocculation and creaming and or irreversible process such as coalescence.</a:t>
            </a:r>
          </a:p>
        </p:txBody>
      </p:sp>
    </p:spTree>
    <p:extLst>
      <p:ext uri="{BB962C8B-B14F-4D97-AF65-F5344CB8AC3E}">
        <p14:creationId xmlns:p14="http://schemas.microsoft.com/office/powerpoint/2010/main" val="1707859766"/>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909310"/>
          </a:xfrm>
          <a:prstGeom prst="rect">
            <a:avLst/>
          </a:prstGeom>
        </p:spPr>
        <p:txBody>
          <a:bodyPr wrap="square">
            <a:spAutoFit/>
          </a:bodyPr>
          <a:lstStyle/>
          <a:p>
            <a:r>
              <a:rPr lang="en-US" b="1" dirty="0"/>
              <a:t>Reasons for cracking :</a:t>
            </a:r>
          </a:p>
          <a:p>
            <a:pPr lvl="0"/>
            <a:r>
              <a:rPr lang="en-US" dirty="0"/>
              <a:t>Globule size : If globule size is big, (more than 1-3 µm), emulsion may first cream and then crack. A homogenizer can reduce the size of globules.</a:t>
            </a:r>
          </a:p>
          <a:p>
            <a:pPr lvl="0"/>
            <a:r>
              <a:rPr lang="en-US" dirty="0"/>
              <a:t>Storage Temperature : Extremes of temperature can lead to cracking. When water freezes, it expands, so undue pressure is expected on dispersed globules and the emulsifying film., which may lead to cracking. On the other hand, increase in temperature decreases the viscosity of the continuous phase and disrupts the integrity of interfacial film. An increasing number of collisions between droplets will also occur, leading to increased creaming and cracking.</a:t>
            </a:r>
          </a:p>
          <a:p>
            <a:pPr lvl="0"/>
            <a:r>
              <a:rPr lang="en-US" dirty="0"/>
              <a:t>Addition of a common solvent - e.g. addition of a solvent in which the two phases are soluble (alcohol)</a:t>
            </a:r>
          </a:p>
          <a:p>
            <a:pPr lvl="0"/>
            <a:r>
              <a:rPr lang="en-US" dirty="0"/>
              <a:t>Microbial contamination may destroy the emulsifying agent. </a:t>
            </a:r>
          </a:p>
          <a:p>
            <a:pPr lvl="0"/>
            <a:r>
              <a:rPr lang="en-US" dirty="0"/>
              <a:t>Addition of an incompatible emulsifying agent</a:t>
            </a:r>
          </a:p>
          <a:p>
            <a:r>
              <a:rPr lang="en-US" dirty="0"/>
              <a:t>           e.g. monovalent soap + divalent soap</a:t>
            </a:r>
          </a:p>
          <a:p>
            <a:r>
              <a:rPr lang="en-US" dirty="0"/>
              <a:t>          e.g. anionic + cationic emulsifying agent</a:t>
            </a:r>
          </a:p>
          <a:p>
            <a:pPr lvl="0"/>
            <a:r>
              <a:rPr lang="en-US" dirty="0"/>
              <a:t>Incorporation of excess disperse phase </a:t>
            </a:r>
          </a:p>
          <a:p>
            <a:pPr lvl="0"/>
            <a:r>
              <a:rPr lang="en-US" dirty="0"/>
              <a:t>Chemical decomposition of emulsifying agent – </a:t>
            </a:r>
          </a:p>
          <a:p>
            <a:r>
              <a:rPr lang="en-US" dirty="0"/>
              <a:t>          e.g. alkali soaps decomposed by acids</a:t>
            </a:r>
          </a:p>
          <a:p>
            <a:r>
              <a:rPr lang="en-US" dirty="0"/>
              <a:t>          e.g. monovalent soaps salted out by electrolytes such as </a:t>
            </a:r>
            <a:r>
              <a:rPr lang="en-US" dirty="0" err="1"/>
              <a:t>NaCl</a:t>
            </a:r>
            <a:endParaRPr lang="en-US" dirty="0"/>
          </a:p>
          <a:p>
            <a:r>
              <a:rPr lang="en-US" dirty="0"/>
              <a:t>          e.g. nonionic emulsifying agents are incompatible with phenols</a:t>
            </a:r>
          </a:p>
          <a:p>
            <a:r>
              <a:rPr lang="en-US" dirty="0"/>
              <a:t>          e.g. alcohol precipitates gums and gelatin</a:t>
            </a:r>
          </a:p>
        </p:txBody>
      </p:sp>
    </p:spTree>
    <p:extLst>
      <p:ext uri="{BB962C8B-B14F-4D97-AF65-F5344CB8AC3E}">
        <p14:creationId xmlns:p14="http://schemas.microsoft.com/office/powerpoint/2010/main" val="2119307666"/>
      </p:ext>
    </p:extLst>
  </p:cSld>
  <p:clrMapOvr>
    <a:masterClrMapping/>
  </p:clrMapOvr>
  <p:transition spd="slow">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0"/>
            <a:ext cx="6705600" cy="5078313"/>
          </a:xfrm>
          <a:prstGeom prst="rect">
            <a:avLst/>
          </a:prstGeom>
        </p:spPr>
        <p:txBody>
          <a:bodyPr wrap="square">
            <a:spAutoFit/>
          </a:bodyPr>
          <a:lstStyle/>
          <a:p>
            <a:pPr lvl="1"/>
            <a:r>
              <a:rPr lang="en-US" b="1" dirty="0"/>
              <a:t>v. Phase inversion</a:t>
            </a:r>
            <a:r>
              <a:rPr lang="en-US" dirty="0"/>
              <a:t> : </a:t>
            </a:r>
            <a:endParaRPr lang="en-US" sz="1600" dirty="0"/>
          </a:p>
          <a:p>
            <a:r>
              <a:rPr lang="en-US" dirty="0"/>
              <a:t>In phase inversion o/w type emulsion changes into w/o type and vice </a:t>
            </a:r>
            <a:r>
              <a:rPr lang="en-US" dirty="0" err="1"/>
              <a:t>versa.It</a:t>
            </a:r>
            <a:r>
              <a:rPr lang="en-US" dirty="0"/>
              <a:t> is a physical </a:t>
            </a:r>
            <a:r>
              <a:rPr lang="en-US" dirty="0" err="1"/>
              <a:t>instability.It</a:t>
            </a:r>
            <a:r>
              <a:rPr lang="en-US" dirty="0"/>
              <a:t> may be brought about by:</a:t>
            </a:r>
            <a:endParaRPr lang="en-US" sz="1600" dirty="0"/>
          </a:p>
          <a:p>
            <a:pPr lvl="0"/>
            <a:r>
              <a:rPr lang="en-US" dirty="0"/>
              <a:t>the addition of an electrolyte e.g. addition of CaCl2 into o/w emulsion formed by sodium stearate can be inverted to w/o.</a:t>
            </a:r>
            <a:endParaRPr lang="en-US" sz="1600" dirty="0"/>
          </a:p>
          <a:p>
            <a:pPr lvl="0"/>
            <a:r>
              <a:rPr lang="en-US" dirty="0"/>
              <a:t>by changing the phase volume ratio</a:t>
            </a:r>
            <a:endParaRPr lang="en-US" sz="1600" dirty="0"/>
          </a:p>
          <a:p>
            <a:pPr lvl="0"/>
            <a:r>
              <a:rPr lang="en-US" dirty="0"/>
              <a:t>by temperature changes.</a:t>
            </a:r>
            <a:endParaRPr lang="en-US" sz="1600" dirty="0"/>
          </a:p>
          <a:p>
            <a:r>
              <a:rPr lang="en-US" dirty="0"/>
              <a:t>    </a:t>
            </a:r>
            <a:endParaRPr lang="en-US" sz="1600" dirty="0"/>
          </a:p>
          <a:p>
            <a:r>
              <a:rPr lang="en-US" dirty="0"/>
              <a:t>Phase inversion can be minimized by:</a:t>
            </a:r>
            <a:endParaRPr lang="en-US" sz="1600" dirty="0"/>
          </a:p>
          <a:p>
            <a:r>
              <a:rPr lang="en-US" dirty="0"/>
              <a:t>1- using the proper emulsifying agent in adequate concentration</a:t>
            </a:r>
            <a:endParaRPr lang="en-US" sz="1600" dirty="0"/>
          </a:p>
          <a:p>
            <a:r>
              <a:rPr lang="en-US" dirty="0"/>
              <a:t>2- keeping the concentration of dispersed phase between 30 to 60 % storing the emulsion in a cool place.</a:t>
            </a:r>
            <a:endParaRPr lang="en-US" sz="1600" dirty="0"/>
          </a:p>
          <a:p>
            <a:r>
              <a:rPr lang="en-US" b="1" dirty="0"/>
              <a:t> </a:t>
            </a:r>
            <a:endParaRPr lang="en-US" sz="1600" dirty="0"/>
          </a:p>
          <a:p>
            <a:r>
              <a:rPr lang="en-US" b="1" u="sng" dirty="0"/>
              <a:t>Chemical instability of emulsions</a:t>
            </a:r>
            <a:endParaRPr lang="en-US" sz="1600" dirty="0"/>
          </a:p>
          <a:p>
            <a:r>
              <a:rPr lang="en-US" dirty="0"/>
              <a:t>This may be due to </a:t>
            </a:r>
            <a:endParaRPr lang="en-US" sz="1600" dirty="0"/>
          </a:p>
          <a:p>
            <a:r>
              <a:rPr lang="en-US" dirty="0"/>
              <a:t>Oxidation </a:t>
            </a:r>
            <a:endParaRPr lang="en-US" sz="1600" dirty="0"/>
          </a:p>
          <a:p>
            <a:r>
              <a:rPr lang="en-US" dirty="0"/>
              <a:t>Hydrolysis</a:t>
            </a:r>
            <a:endParaRPr lang="en-US" sz="1600" dirty="0"/>
          </a:p>
          <a:p>
            <a:r>
              <a:rPr lang="en-US" dirty="0"/>
              <a:t>Microbial growth.</a:t>
            </a:r>
            <a:endParaRPr lang="en-US" sz="1600" dirty="0"/>
          </a:p>
        </p:txBody>
      </p:sp>
    </p:spTree>
    <p:extLst>
      <p:ext uri="{BB962C8B-B14F-4D97-AF65-F5344CB8AC3E}">
        <p14:creationId xmlns:p14="http://schemas.microsoft.com/office/powerpoint/2010/main" val="3608495141"/>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6400800" cy="3970318"/>
          </a:xfrm>
          <a:prstGeom prst="rect">
            <a:avLst/>
          </a:prstGeom>
        </p:spPr>
        <p:txBody>
          <a:bodyPr wrap="square">
            <a:spAutoFit/>
          </a:bodyPr>
          <a:lstStyle/>
          <a:p>
            <a:r>
              <a:rPr lang="en-US" b="1" u="sng" dirty="0"/>
              <a:t>Oxidation</a:t>
            </a:r>
            <a:r>
              <a:rPr lang="en-US" b="1" dirty="0"/>
              <a:t>: </a:t>
            </a:r>
            <a:endParaRPr lang="en-US" dirty="0"/>
          </a:p>
          <a:p>
            <a:r>
              <a:rPr lang="en-US" dirty="0"/>
              <a:t>Many organic compounds are subject to autoxidation upon exposure to air.  Emulsified lipids are particularly sensitive to attack. Many drugs commonly incorporated into emulsions are subject to autoxidation and resulting decomposition.</a:t>
            </a:r>
          </a:p>
          <a:p>
            <a:r>
              <a:rPr lang="en-US" dirty="0"/>
              <a:t>Upon autoxidation, </a:t>
            </a:r>
            <a:r>
              <a:rPr lang="en-US" dirty="0" err="1"/>
              <a:t>unsatuarated</a:t>
            </a:r>
            <a:r>
              <a:rPr lang="en-US" dirty="0"/>
              <a:t> oils, such as vegetable oils, give rise to rancidity with resultant unpleasant odor, appearance, and taste. On the other hand, mineral oil and related saturated hydrocarbons are subject to oxidative degradation only under rare circumstances. </a:t>
            </a:r>
          </a:p>
          <a:p>
            <a:r>
              <a:rPr lang="en-US" dirty="0"/>
              <a:t>Autoxidation is a free radical chain reaction. It can be inhibited  </a:t>
            </a:r>
          </a:p>
          <a:p>
            <a:r>
              <a:rPr lang="en-US" dirty="0"/>
              <a:t>by the absence of oxygen, </a:t>
            </a:r>
          </a:p>
          <a:p>
            <a:r>
              <a:rPr lang="en-US" dirty="0"/>
              <a:t>by a free radical chain breaker,</a:t>
            </a:r>
          </a:p>
          <a:p>
            <a:r>
              <a:rPr lang="en-US" dirty="0"/>
              <a:t>by a reducing agent. </a:t>
            </a:r>
          </a:p>
        </p:txBody>
      </p:sp>
    </p:spTree>
    <p:extLst>
      <p:ext uri="{BB962C8B-B14F-4D97-AF65-F5344CB8AC3E}">
        <p14:creationId xmlns:p14="http://schemas.microsoft.com/office/powerpoint/2010/main" val="436876526"/>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924800" cy="6186309"/>
          </a:xfrm>
          <a:prstGeom prst="rect">
            <a:avLst/>
          </a:prstGeom>
        </p:spPr>
        <p:txBody>
          <a:bodyPr wrap="square">
            <a:spAutoFit/>
          </a:bodyPr>
          <a:lstStyle/>
          <a:p>
            <a:r>
              <a:rPr lang="en-US" b="1" dirty="0"/>
              <a:t>Examples of antioxidants :</a:t>
            </a:r>
            <a:endParaRPr lang="en-US" dirty="0"/>
          </a:p>
          <a:p>
            <a:pPr lvl="0"/>
            <a:r>
              <a:rPr lang="en-US" dirty="0"/>
              <a:t>Gallic acid, Propyl </a:t>
            </a:r>
            <a:r>
              <a:rPr lang="en-US" dirty="0" err="1"/>
              <a:t>gallate</a:t>
            </a:r>
            <a:r>
              <a:rPr lang="en-US" dirty="0"/>
              <a:t> </a:t>
            </a:r>
          </a:p>
          <a:p>
            <a:pPr lvl="0"/>
            <a:r>
              <a:rPr lang="en-US" dirty="0"/>
              <a:t>Ascorbic acid – Suitable for oral use products</a:t>
            </a:r>
          </a:p>
          <a:p>
            <a:pPr lvl="0"/>
            <a:r>
              <a:rPr lang="en-US" dirty="0" err="1"/>
              <a:t>Sulphites</a:t>
            </a:r>
            <a:r>
              <a:rPr lang="en-US" dirty="0"/>
              <a:t>  - Suitable for oral use products</a:t>
            </a:r>
          </a:p>
          <a:p>
            <a:pPr lvl="0"/>
            <a:r>
              <a:rPr lang="en-US" dirty="0"/>
              <a:t>L-</a:t>
            </a:r>
            <a:r>
              <a:rPr lang="en-US" dirty="0" err="1"/>
              <a:t>tocopherol</a:t>
            </a:r>
            <a:r>
              <a:rPr lang="en-US" dirty="0"/>
              <a:t> - pharmaceuticals and cosmetics - Suitable for oral preparations e.g. those containing </a:t>
            </a:r>
            <a:r>
              <a:rPr lang="en-US" dirty="0" err="1"/>
              <a:t>vit</a:t>
            </a:r>
            <a:r>
              <a:rPr lang="en-US" dirty="0"/>
              <a:t> A </a:t>
            </a:r>
          </a:p>
          <a:p>
            <a:pPr lvl="0"/>
            <a:r>
              <a:rPr lang="en-US" dirty="0" err="1"/>
              <a:t>Butylated</a:t>
            </a:r>
            <a:r>
              <a:rPr lang="en-US" dirty="0"/>
              <a:t> hydroxyl toluene - pharmaceuticals and cosmetics - Pronounced odor, to be used at low conc.</a:t>
            </a:r>
          </a:p>
          <a:p>
            <a:pPr lvl="0"/>
            <a:r>
              <a:rPr lang="en-US" dirty="0" err="1"/>
              <a:t>Butylated</a:t>
            </a:r>
            <a:r>
              <a:rPr lang="en-US" dirty="0"/>
              <a:t> </a:t>
            </a:r>
            <a:r>
              <a:rPr lang="en-US" dirty="0" err="1"/>
              <a:t>hydroxy</a:t>
            </a:r>
            <a:r>
              <a:rPr lang="en-US" dirty="0"/>
              <a:t> anisole - pharmaceuticals and cosmetics</a:t>
            </a:r>
          </a:p>
          <a:p>
            <a:r>
              <a:rPr lang="en-US" dirty="0"/>
              <a:t> </a:t>
            </a:r>
          </a:p>
          <a:p>
            <a:r>
              <a:rPr lang="en-US" b="1" u="sng" dirty="0"/>
              <a:t>Microbial growth</a:t>
            </a:r>
            <a:endParaRPr lang="en-US" dirty="0"/>
          </a:p>
          <a:p>
            <a:r>
              <a:rPr lang="en-US" dirty="0"/>
              <a:t>Emulsions often contain a number of ingredients such as carbohydrates, proteins, sterols and phosphatides., all of which readily support the growth of a </a:t>
            </a:r>
            <a:r>
              <a:rPr lang="en-US" dirty="0" err="1"/>
              <a:t>varity</a:t>
            </a:r>
            <a:r>
              <a:rPr lang="en-US" dirty="0"/>
              <a:t> of microorganisms. Even in the absence of any of the above mentioned ingredients, the mere presence of a mixture of lipid and water in intimate contact frequently allows microorganisms growth. So preservative is a must for emulsions. </a:t>
            </a:r>
          </a:p>
          <a:p>
            <a:endParaRPr lang="en-US" dirty="0"/>
          </a:p>
          <a:p>
            <a:r>
              <a:rPr lang="en-US" b="1" dirty="0"/>
              <a:t>Antimicrobial agents</a:t>
            </a:r>
            <a:r>
              <a:rPr lang="en-US" dirty="0"/>
              <a:t> :</a:t>
            </a:r>
          </a:p>
          <a:p>
            <a:pPr lvl="0"/>
            <a:r>
              <a:rPr lang="en-US" dirty="0"/>
              <a:t> Quaternaries - </a:t>
            </a:r>
            <a:r>
              <a:rPr lang="en-US" dirty="0" err="1"/>
              <a:t>Chlorhexidine</a:t>
            </a:r>
            <a:r>
              <a:rPr lang="en-US" dirty="0"/>
              <a:t> and salts  - Broad spectrum </a:t>
            </a:r>
          </a:p>
          <a:p>
            <a:r>
              <a:rPr lang="en-US" dirty="0"/>
              <a:t>                                   </a:t>
            </a:r>
            <a:r>
              <a:rPr lang="en-US" dirty="0" err="1"/>
              <a:t>Benzalkonium</a:t>
            </a:r>
            <a:r>
              <a:rPr lang="en-US" dirty="0"/>
              <a:t> chloride </a:t>
            </a:r>
          </a:p>
          <a:p>
            <a:r>
              <a:rPr lang="en-US" dirty="0"/>
              <a:t>                                   </a:t>
            </a:r>
            <a:r>
              <a:rPr lang="en-US" dirty="0" err="1"/>
              <a:t>Cetyl</a:t>
            </a:r>
            <a:r>
              <a:rPr lang="en-US" dirty="0"/>
              <a:t> </a:t>
            </a:r>
            <a:r>
              <a:rPr lang="en-US" dirty="0" err="1"/>
              <a:t>trimethyl</a:t>
            </a:r>
            <a:r>
              <a:rPr lang="en-US" dirty="0"/>
              <a:t> ammonium bromide </a:t>
            </a:r>
          </a:p>
          <a:p>
            <a:r>
              <a:rPr lang="en-US" dirty="0"/>
              <a:t> </a:t>
            </a:r>
          </a:p>
        </p:txBody>
      </p:sp>
    </p:spTree>
    <p:extLst>
      <p:ext uri="{BB962C8B-B14F-4D97-AF65-F5344CB8AC3E}">
        <p14:creationId xmlns:p14="http://schemas.microsoft.com/office/powerpoint/2010/main" val="2895252165"/>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609600"/>
            <a:ext cx="7086600" cy="5909310"/>
          </a:xfrm>
          <a:prstGeom prst="rect">
            <a:avLst/>
          </a:prstGeom>
        </p:spPr>
        <p:txBody>
          <a:bodyPr wrap="square">
            <a:spAutoFit/>
          </a:bodyPr>
          <a:lstStyle/>
          <a:p>
            <a:r>
              <a:rPr lang="en-US" b="1" dirty="0"/>
              <a:t>EVALUATION OF EMULSION STABILITY</a:t>
            </a:r>
            <a:endParaRPr lang="en-US" dirty="0"/>
          </a:p>
          <a:p>
            <a:r>
              <a:rPr lang="en-US" dirty="0"/>
              <a:t> </a:t>
            </a:r>
          </a:p>
          <a:p>
            <a:r>
              <a:rPr lang="en-US" dirty="0"/>
              <a:t>The primary objective of studying stability emulsion is to predict its shelf life under normal storage conditions. The final evaluation of the product for its shelf life must be done in the container in which it is packed because:</a:t>
            </a:r>
          </a:p>
          <a:p>
            <a:pPr lvl="0"/>
            <a:r>
              <a:rPr lang="en-US" dirty="0"/>
              <a:t>the ingredients may interact with the container, </a:t>
            </a:r>
          </a:p>
          <a:p>
            <a:pPr lvl="0"/>
            <a:r>
              <a:rPr lang="en-US" dirty="0"/>
              <a:t>some material may leach out from the container,</a:t>
            </a:r>
          </a:p>
          <a:p>
            <a:pPr lvl="0"/>
            <a:r>
              <a:rPr lang="en-US" dirty="0"/>
              <a:t>Loss of water and volatile ingredients may occur through the container or closures.</a:t>
            </a:r>
          </a:p>
          <a:p>
            <a:r>
              <a:rPr lang="en-US" dirty="0"/>
              <a:t>The problem of stability assessment under normal conditions is that they last long periods of time. To shorten the time many types of stress tests conditions are used to provide a basis for prediction of the stability of an emulsion. These can provide valuable information but one must be aware of the risk that changes occurring under stress conditions may not necessarily take place under normal storage conditions. </a:t>
            </a:r>
          </a:p>
          <a:p>
            <a:r>
              <a:rPr lang="en-US" dirty="0"/>
              <a:t> </a:t>
            </a:r>
          </a:p>
          <a:p>
            <a:r>
              <a:rPr lang="en-US" dirty="0"/>
              <a:t>Stress conditions normally employed for stability studies are</a:t>
            </a:r>
          </a:p>
          <a:p>
            <a:r>
              <a:rPr lang="en-US" dirty="0"/>
              <a:t> (a) Time stress </a:t>
            </a:r>
          </a:p>
          <a:p>
            <a:r>
              <a:rPr lang="en-US" dirty="0"/>
              <a:t>(b) thermal stress </a:t>
            </a:r>
          </a:p>
          <a:p>
            <a:r>
              <a:rPr lang="en-US" dirty="0"/>
              <a:t>(c) Centrifugation: </a:t>
            </a:r>
          </a:p>
        </p:txBody>
      </p:sp>
    </p:spTree>
    <p:extLst>
      <p:ext uri="{BB962C8B-B14F-4D97-AF65-F5344CB8AC3E}">
        <p14:creationId xmlns:p14="http://schemas.microsoft.com/office/powerpoint/2010/main" val="382440261"/>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52" y="1676400"/>
            <a:ext cx="4110368" cy="30802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825" y="1908625"/>
            <a:ext cx="3800475" cy="2847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728736" y="5324842"/>
            <a:ext cx="32766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Figure : o/w emulsion</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5145664" y="5392579"/>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Figure : w/o emulsion</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7194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522677" cy="5355312"/>
          </a:xfrm>
          <a:prstGeom prst="rect">
            <a:avLst/>
          </a:prstGeom>
        </p:spPr>
        <p:txBody>
          <a:bodyPr wrap="square">
            <a:spAutoFit/>
          </a:bodyPr>
          <a:lstStyle/>
          <a:p>
            <a:r>
              <a:rPr lang="en-US" b="1" dirty="0"/>
              <a:t>Thermal stress: </a:t>
            </a:r>
            <a:endParaRPr lang="en-US" dirty="0"/>
          </a:p>
          <a:p>
            <a:r>
              <a:rPr lang="en-US" dirty="0"/>
              <a:t>The instability of emulsion at higher temperature may include phenomenon such as temperature dependent solubility, degradation reactions occurring only at higher temperature, temperature induced phase changes and altered rheological behavior, structural deformation and reformation.</a:t>
            </a:r>
          </a:p>
          <a:p>
            <a:r>
              <a:rPr lang="en-US" dirty="0"/>
              <a:t>It is considered reasonable to use the time for destabilization at 40</a:t>
            </a:r>
            <a:r>
              <a:rPr lang="en-US" baseline="30000" dirty="0"/>
              <a:t>o</a:t>
            </a:r>
            <a:r>
              <a:rPr lang="en-US" dirty="0"/>
              <a:t> C multiplied by 4 to give an estimate of shelf life at room temperature. </a:t>
            </a:r>
          </a:p>
          <a:p>
            <a:r>
              <a:rPr lang="en-US" dirty="0"/>
              <a:t> </a:t>
            </a:r>
          </a:p>
          <a:p>
            <a:r>
              <a:rPr lang="en-US" dirty="0"/>
              <a:t> </a:t>
            </a:r>
          </a:p>
          <a:p>
            <a:r>
              <a:rPr lang="en-US" dirty="0"/>
              <a:t> </a:t>
            </a:r>
          </a:p>
          <a:p>
            <a:r>
              <a:rPr lang="en-US" b="1" dirty="0"/>
              <a:t>Aging and temperature:</a:t>
            </a:r>
            <a:endParaRPr lang="en-US" dirty="0"/>
          </a:p>
          <a:p>
            <a:r>
              <a:rPr lang="en-US" dirty="0"/>
              <a:t>In this method the sample of emulsion is stored at various temperatures and parameters like viscosity, % of phase separation, particle size, zeta potential, rheological parameters, and electrical conductivity are monitored. The normal effect of aging an emulsion at elevated temp. is acceleration of the rate of coalescence or creaming and this is usually coupled with changes in viscosity.</a:t>
            </a:r>
          </a:p>
          <a:p>
            <a:r>
              <a:rPr lang="en-US" dirty="0"/>
              <a:t>There are many ways of running such aging tests: The two most common procedures are: </a:t>
            </a:r>
          </a:p>
          <a:p>
            <a:r>
              <a:rPr lang="en-US" dirty="0"/>
              <a:t>To age one sample of the emulsion at different temperatures; for instance 4</a:t>
            </a:r>
            <a:r>
              <a:rPr lang="en-US" baseline="30000" dirty="0"/>
              <a:t>o</a:t>
            </a:r>
            <a:r>
              <a:rPr lang="en-US" dirty="0"/>
              <a:t>C, room temperature,  35</a:t>
            </a:r>
            <a:r>
              <a:rPr lang="en-US" baseline="30000" dirty="0"/>
              <a:t>o</a:t>
            </a:r>
            <a:r>
              <a:rPr lang="en-US" dirty="0"/>
              <a:t> C, 43</a:t>
            </a:r>
            <a:r>
              <a:rPr lang="en-US" baseline="30000" dirty="0"/>
              <a:t>o</a:t>
            </a:r>
            <a:r>
              <a:rPr lang="en-US" dirty="0"/>
              <a:t>C, for 2,4,and 6 weeks. </a:t>
            </a:r>
          </a:p>
        </p:txBody>
      </p:sp>
    </p:spTree>
    <p:extLst>
      <p:ext uri="{BB962C8B-B14F-4D97-AF65-F5344CB8AC3E}">
        <p14:creationId xmlns:p14="http://schemas.microsoft.com/office/powerpoint/2010/main" val="3750805808"/>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990600"/>
            <a:ext cx="6705600" cy="5078313"/>
          </a:xfrm>
          <a:prstGeom prst="rect">
            <a:avLst/>
          </a:prstGeom>
        </p:spPr>
        <p:txBody>
          <a:bodyPr wrap="square">
            <a:spAutoFit/>
          </a:bodyPr>
          <a:lstStyle/>
          <a:p>
            <a:r>
              <a:rPr lang="en-US" b="1" dirty="0"/>
              <a:t>Freeze – thaw cycle test:</a:t>
            </a:r>
            <a:r>
              <a:rPr lang="en-US" dirty="0"/>
              <a:t>  To age the same sample and cycle the temperature many times between two extreme value:. Such a test is completed after 4-5 days.</a:t>
            </a:r>
          </a:p>
          <a:p>
            <a:r>
              <a:rPr lang="en-US" dirty="0"/>
              <a:t>A correlation can be established between the two tests. Then the cycling test allows the prediction of stability of the tested emulsion and saves a lot of time.</a:t>
            </a:r>
          </a:p>
          <a:p>
            <a:r>
              <a:rPr lang="en-US" dirty="0"/>
              <a:t> </a:t>
            </a:r>
          </a:p>
          <a:p>
            <a:r>
              <a:rPr lang="en-US" b="1" dirty="0"/>
              <a:t>Phase inversion temperature:  </a:t>
            </a:r>
            <a:endParaRPr lang="en-US" dirty="0"/>
          </a:p>
          <a:p>
            <a:r>
              <a:rPr lang="en-US" dirty="0"/>
              <a:t>It is the temperature at which the emulsion inverts. This method is useful for assessing stability of o/w emulsions. </a:t>
            </a:r>
          </a:p>
          <a:p>
            <a:endParaRPr lang="en-US" dirty="0"/>
          </a:p>
          <a:p>
            <a:r>
              <a:rPr lang="en-US" b="1" dirty="0" err="1"/>
              <a:t>i.Basic</a:t>
            </a:r>
            <a:r>
              <a:rPr lang="en-US" b="1" dirty="0"/>
              <a:t> principle:</a:t>
            </a:r>
            <a:r>
              <a:rPr lang="en-US" dirty="0"/>
              <a:t> The HLB of nonionic emulsifier changes with temperature. The higher the temperature, the lower the HLB. In case of </a:t>
            </a:r>
            <a:r>
              <a:rPr lang="en-US" dirty="0" err="1"/>
              <a:t>ethoxylated</a:t>
            </a:r>
            <a:r>
              <a:rPr lang="en-US" dirty="0"/>
              <a:t> </a:t>
            </a:r>
            <a:r>
              <a:rPr lang="en-US" dirty="0" err="1"/>
              <a:t>nonionics</a:t>
            </a:r>
            <a:r>
              <a:rPr lang="en-US" dirty="0"/>
              <a:t>, this decrease of HLB is explained by dehydration of </a:t>
            </a:r>
            <a:r>
              <a:rPr lang="en-US" dirty="0" err="1"/>
              <a:t>ethoxylate</a:t>
            </a:r>
            <a:r>
              <a:rPr lang="en-US" dirty="0"/>
              <a:t> with increase in temperature. PIT is inversely proportional to the rate of droplet </a:t>
            </a:r>
            <a:r>
              <a:rPr lang="en-US" dirty="0" err="1"/>
              <a:t>coalescence.So</a:t>
            </a:r>
            <a:r>
              <a:rPr lang="en-US" dirty="0"/>
              <a:t> if PIT is more , rate of coalescence will be less. So the emulsions must have a PIT as high as possible – always higher than the storage temp. </a:t>
            </a:r>
          </a:p>
        </p:txBody>
      </p:sp>
    </p:spTree>
    <p:extLst>
      <p:ext uri="{BB962C8B-B14F-4D97-AF65-F5344CB8AC3E}">
        <p14:creationId xmlns:p14="http://schemas.microsoft.com/office/powerpoint/2010/main" val="2252979879"/>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239000" cy="5909310"/>
          </a:xfrm>
          <a:prstGeom prst="rect">
            <a:avLst/>
          </a:prstGeom>
        </p:spPr>
        <p:txBody>
          <a:bodyPr wrap="square">
            <a:spAutoFit/>
          </a:bodyPr>
          <a:lstStyle/>
          <a:p>
            <a:r>
              <a:rPr lang="en-US" b="1" dirty="0" err="1"/>
              <a:t>ii.Gravitational</a:t>
            </a:r>
            <a:r>
              <a:rPr lang="en-US" b="1" dirty="0"/>
              <a:t> stress (Centrifugation) : </a:t>
            </a:r>
            <a:endParaRPr lang="en-US" dirty="0"/>
          </a:p>
          <a:p>
            <a:r>
              <a:rPr lang="en-US" dirty="0"/>
              <a:t>The shelf life can be predicted rapidly by observing the separation of dispersed phase due to creaming or coalescence when emulsion is exposed to centrifugation. </a:t>
            </a:r>
            <a:r>
              <a:rPr lang="en-US" dirty="0" err="1"/>
              <a:t>Stoke’s</a:t>
            </a:r>
            <a:r>
              <a:rPr lang="en-US" dirty="0"/>
              <a:t> law shows that creaming is a function of gravity, so increase in gravity accelerates separation. It has been found that centrifugation at 3750 rpm in a 10 cm radius centrifuge for a period of 5 </a:t>
            </a:r>
            <a:r>
              <a:rPr lang="en-US" dirty="0" err="1"/>
              <a:t>hrs</a:t>
            </a:r>
            <a:r>
              <a:rPr lang="en-US" dirty="0"/>
              <a:t> is equivalent to the effect of gravity for about one year. Gravitational stress such as centrifugation may allow phase separation to occur quickly. </a:t>
            </a:r>
          </a:p>
          <a:p>
            <a:r>
              <a:rPr lang="en-US" dirty="0"/>
              <a:t>Ultracentrifugation at high speed (25000 </a:t>
            </a:r>
            <a:r>
              <a:rPr lang="en-US" dirty="0" err="1"/>
              <a:t>r.p.m</a:t>
            </a:r>
            <a:r>
              <a:rPr lang="en-US" dirty="0"/>
              <a:t>.) or more can be expected to cause effects that are not observed during normal aging of an emulsion. It creates three layers – a top layer of coagulated oil, an intermediate layer of </a:t>
            </a:r>
            <a:r>
              <a:rPr lang="en-US" dirty="0" err="1"/>
              <a:t>uncoagulated</a:t>
            </a:r>
            <a:r>
              <a:rPr lang="en-US" dirty="0"/>
              <a:t> emulsion and pure aqueous layer. Rapid formation of a clear oily layer is the first clue to abnormal phenomenon taking place during ultracentrifugation. </a:t>
            </a:r>
          </a:p>
          <a:p>
            <a:r>
              <a:rPr lang="en-US" b="1" dirty="0"/>
              <a:t>iii. Agitation ; </a:t>
            </a:r>
            <a:endParaRPr lang="en-US" dirty="0"/>
          </a:p>
          <a:p>
            <a:r>
              <a:rPr lang="en-US" dirty="0"/>
              <a:t>Simple mechanical agitation can contribute to the energy with which two droplets impinge upon each other. Agitation can bring about coalescing of globules and then breaking of emulsion. (Preparation of butter from milk). Conventional emulsions may deteriorate from gentle rocking on a reciprocating shaker. This is related to impingement of droplets and in part to reduction of viscosity of a normal thixotropic system. </a:t>
            </a:r>
          </a:p>
        </p:txBody>
      </p:sp>
    </p:spTree>
    <p:extLst>
      <p:ext uri="{BB962C8B-B14F-4D97-AF65-F5344CB8AC3E}">
        <p14:creationId xmlns:p14="http://schemas.microsoft.com/office/powerpoint/2010/main" val="2995130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391400" cy="5909310"/>
          </a:xfrm>
          <a:prstGeom prst="rect">
            <a:avLst/>
          </a:prstGeom>
        </p:spPr>
        <p:txBody>
          <a:bodyPr wrap="square">
            <a:spAutoFit/>
          </a:bodyPr>
          <a:lstStyle/>
          <a:p>
            <a:r>
              <a:rPr lang="en-US" b="1" dirty="0"/>
              <a:t>PARAMETERS FOR ASSESSING THE EMULSION  STABILITY : </a:t>
            </a:r>
          </a:p>
          <a:p>
            <a:endParaRPr lang="en-US" dirty="0"/>
          </a:p>
          <a:p>
            <a:r>
              <a:rPr lang="en-US" b="1" dirty="0"/>
              <a:t>Physical parameters : </a:t>
            </a:r>
            <a:endParaRPr lang="en-US" dirty="0"/>
          </a:p>
          <a:p>
            <a:r>
              <a:rPr lang="en-US" dirty="0"/>
              <a:t>The most useful parameters commonly measured to assess the effect of stress conditions on emulsions include : </a:t>
            </a:r>
          </a:p>
          <a:p>
            <a:pPr lvl="0"/>
            <a:r>
              <a:rPr lang="en-US" dirty="0"/>
              <a:t>Phase separation </a:t>
            </a:r>
          </a:p>
          <a:p>
            <a:pPr lvl="0"/>
            <a:r>
              <a:rPr lang="en-US" dirty="0"/>
              <a:t>Viscosity</a:t>
            </a:r>
          </a:p>
          <a:p>
            <a:pPr lvl="0"/>
            <a:r>
              <a:rPr lang="en-US" dirty="0"/>
              <a:t>Electrophoretic properties </a:t>
            </a:r>
          </a:p>
          <a:p>
            <a:pPr lvl="0"/>
            <a:r>
              <a:rPr lang="en-US" dirty="0"/>
              <a:t>Particle size analysis</a:t>
            </a:r>
          </a:p>
          <a:p>
            <a:pPr lvl="0"/>
            <a:endParaRPr lang="en-US" dirty="0"/>
          </a:p>
          <a:p>
            <a:r>
              <a:rPr lang="en-US" b="1" u="sng" dirty="0"/>
              <a:t>Phase Separation</a:t>
            </a:r>
            <a:r>
              <a:rPr lang="en-US" b="1" dirty="0"/>
              <a:t> :  </a:t>
            </a:r>
            <a:endParaRPr lang="en-US" dirty="0"/>
          </a:p>
          <a:p>
            <a:r>
              <a:rPr lang="en-US" dirty="0"/>
              <a:t>The rate and extent of phase separation after aging of an emulsion may be observed visually or by measuring the volume of separated phase. The separated phase may be due to coalescence or due to creaming. </a:t>
            </a:r>
          </a:p>
          <a:p>
            <a:r>
              <a:rPr lang="en-US" dirty="0"/>
              <a:t>It is important to differentiate between coalescence  and creaming , since the means of correcting these defects are different. A simple means of determining separation due to creaming or coalescence is to withdraw small samples of the emulsion from top and the bottom of the preparation after some period of storage and comparing the composition of the two samples by appropriate analysis of water content , oil content or any other suitable constituent.</a:t>
            </a:r>
          </a:p>
        </p:txBody>
      </p:sp>
    </p:spTree>
    <p:extLst>
      <p:ext uri="{BB962C8B-B14F-4D97-AF65-F5344CB8AC3E}">
        <p14:creationId xmlns:p14="http://schemas.microsoft.com/office/powerpoint/2010/main" val="427248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7010400" cy="6186309"/>
          </a:xfrm>
          <a:prstGeom prst="rect">
            <a:avLst/>
          </a:prstGeom>
        </p:spPr>
        <p:txBody>
          <a:bodyPr wrap="square">
            <a:spAutoFit/>
          </a:bodyPr>
          <a:lstStyle/>
          <a:p>
            <a:r>
              <a:rPr lang="en-US" b="1" u="sng" dirty="0"/>
              <a:t>Viscosity</a:t>
            </a:r>
            <a:r>
              <a:rPr lang="en-US" b="1" dirty="0"/>
              <a:t> :  </a:t>
            </a:r>
            <a:endParaRPr lang="en-US" dirty="0"/>
          </a:p>
          <a:p>
            <a:r>
              <a:rPr lang="en-US" dirty="0"/>
              <a:t>Changes in viscosity during aging can give an idea about shelf life of an emulsion. Viscometers of cone plate type or instruments having co-axial cylinders can be used to measure the viscosity. </a:t>
            </a:r>
          </a:p>
          <a:p>
            <a:r>
              <a:rPr lang="en-US" dirty="0"/>
              <a:t>The viscosity changes in first few days are different for w/o and o/w emulsions. As a rule globules in freshly prepared w/o emulsion flocculate quite rapidly. So the viscosity drops quickly and continues to drop for sometime (5-15 days at room temp.) and then remains relatively constant. In o/w emulsions flocculation causes increase in viscosity for some time. </a:t>
            </a:r>
          </a:p>
          <a:p>
            <a:r>
              <a:rPr lang="en-US" dirty="0"/>
              <a:t> </a:t>
            </a:r>
          </a:p>
          <a:p>
            <a:r>
              <a:rPr lang="en-US" b="1" u="sng" dirty="0"/>
              <a:t>Electrophoretic properties</a:t>
            </a:r>
            <a:r>
              <a:rPr lang="en-US" b="1" dirty="0"/>
              <a:t> : </a:t>
            </a:r>
            <a:endParaRPr lang="en-US" dirty="0"/>
          </a:p>
          <a:p>
            <a:pPr lvl="0"/>
            <a:r>
              <a:rPr lang="en-US" b="1" dirty="0"/>
              <a:t>Zeta potential</a:t>
            </a:r>
            <a:r>
              <a:rPr lang="en-US" dirty="0"/>
              <a:t> : </a:t>
            </a:r>
          </a:p>
          <a:p>
            <a:r>
              <a:rPr lang="en-US" dirty="0"/>
              <a:t>The zeta potential enables the formulator to evaluate the effect of the repulsive forces between globules. It is observed that zeta potential of ± 50 mV minimum are needed to get satisfactory stability of dispersion. Stability of emulsions can be evaluated through zeta potential measurements. Zeta potential of emulsion is useful for assessing flocculation since electrical charges on particles influence the rate of flocculation If zeta potential comes down with aging, the emulsion is less stable. Maximum zeta potential is associated with maximum emulsion stability. </a:t>
            </a:r>
          </a:p>
        </p:txBody>
      </p:sp>
    </p:spTree>
    <p:extLst>
      <p:ext uri="{BB962C8B-B14F-4D97-AF65-F5344CB8AC3E}">
        <p14:creationId xmlns:p14="http://schemas.microsoft.com/office/powerpoint/2010/main" val="2614157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924800" cy="6463308"/>
          </a:xfrm>
          <a:prstGeom prst="rect">
            <a:avLst/>
          </a:prstGeom>
        </p:spPr>
        <p:txBody>
          <a:bodyPr wrap="square">
            <a:spAutoFit/>
          </a:bodyPr>
          <a:lstStyle/>
          <a:p>
            <a:r>
              <a:rPr lang="en-US" dirty="0"/>
              <a:t>ii</a:t>
            </a:r>
            <a:r>
              <a:rPr lang="en-US" b="1" dirty="0"/>
              <a:t>. Electrical conductivity</a:t>
            </a:r>
            <a:r>
              <a:rPr lang="en-US" dirty="0"/>
              <a:t>  </a:t>
            </a:r>
          </a:p>
          <a:p>
            <a:r>
              <a:rPr lang="en-US" dirty="0"/>
              <a:t>It can also be used to evaluate emulsion stability. The electrical conductivity of o/w or w/o emulsions is determined with the aid of </a:t>
            </a:r>
            <a:r>
              <a:rPr lang="en-US" dirty="0" err="1"/>
              <a:t>Pt</a:t>
            </a:r>
            <a:r>
              <a:rPr lang="en-US" dirty="0"/>
              <a:t> electrodes. Measurements are made on emulsions stored for short time at room temp. or 37</a:t>
            </a:r>
            <a:r>
              <a:rPr lang="en-US" baseline="30000" dirty="0"/>
              <a:t>o</a:t>
            </a:r>
            <a:r>
              <a:rPr lang="en-US" dirty="0"/>
              <a:t> C . Conductivity depends on degree of dispersion. O/w emulsions with fine particles exhibit low resistance. If resistance increases , it is a sign of aggregation and instability. A fine emulsion of water in w/o product does not conduct current until droplet coagulation i.e. instability occurs. </a:t>
            </a:r>
          </a:p>
          <a:p>
            <a:endParaRPr lang="en-US" dirty="0"/>
          </a:p>
          <a:p>
            <a:r>
              <a:rPr lang="en-US" dirty="0"/>
              <a:t>iii. </a:t>
            </a:r>
            <a:r>
              <a:rPr lang="en-US" b="1" dirty="0"/>
              <a:t>Dielectric constant measurements :</a:t>
            </a:r>
            <a:r>
              <a:rPr lang="en-US" dirty="0"/>
              <a:t> </a:t>
            </a:r>
          </a:p>
          <a:p>
            <a:r>
              <a:rPr lang="en-US" dirty="0"/>
              <a:t>An inverse relationship existed between log of rate of increase in dielectric constant and the absolute temperature . This can be used as a prediction test. </a:t>
            </a:r>
          </a:p>
          <a:p>
            <a:endParaRPr lang="en-US" dirty="0"/>
          </a:p>
          <a:p>
            <a:r>
              <a:rPr lang="en-US" b="1" u="sng" dirty="0"/>
              <a:t>Particle size analysis</a:t>
            </a:r>
            <a:r>
              <a:rPr lang="en-US" b="1" dirty="0"/>
              <a:t> :  </a:t>
            </a:r>
            <a:endParaRPr lang="en-US" dirty="0"/>
          </a:p>
          <a:p>
            <a:r>
              <a:rPr lang="en-US" dirty="0"/>
              <a:t>Particle size is inversely proportional to the stability. Changes of the average particle size or of the size distribution of droplets are important parameters for evaluating emulsions. Particle analysis can be carried out by </a:t>
            </a:r>
            <a:br>
              <a:rPr lang="en-US" dirty="0"/>
            </a:br>
            <a:r>
              <a:rPr lang="en-US" dirty="0"/>
              <a:t>microscopic methods. electronic counting devices e.g. coulter counter. </a:t>
            </a:r>
          </a:p>
          <a:p>
            <a:r>
              <a:rPr lang="en-US" b="1" dirty="0"/>
              <a:t>Chemical parameters</a:t>
            </a:r>
            <a:r>
              <a:rPr lang="en-US" dirty="0"/>
              <a:t> : </a:t>
            </a:r>
          </a:p>
          <a:p>
            <a:r>
              <a:rPr lang="en-US" dirty="0"/>
              <a:t>Autoxidation of polyethylene glycols may occur in emulsions. This can cause formation of undesirable odors, of acidic components and of all types of oxidative by products. The instability of nonionic esters leading to hydrolytic degradation may result in changes in dielectric constant of emulsion. </a:t>
            </a:r>
          </a:p>
        </p:txBody>
      </p:sp>
    </p:spTree>
    <p:extLst>
      <p:ext uri="{BB962C8B-B14F-4D97-AF65-F5344CB8AC3E}">
        <p14:creationId xmlns:p14="http://schemas.microsoft.com/office/powerpoint/2010/main" val="2369430652"/>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6934200" cy="2585323"/>
          </a:xfrm>
          <a:prstGeom prst="rect">
            <a:avLst/>
          </a:prstGeom>
        </p:spPr>
        <p:txBody>
          <a:bodyPr wrap="square">
            <a:spAutoFit/>
          </a:bodyPr>
          <a:lstStyle/>
          <a:p>
            <a:r>
              <a:rPr lang="en-US" b="1" dirty="0"/>
              <a:t>FORMULATION OF EMULSION USING HLB METHOD</a:t>
            </a:r>
            <a:endParaRPr lang="en-US" dirty="0"/>
          </a:p>
          <a:p>
            <a:r>
              <a:rPr lang="en-US" dirty="0"/>
              <a:t> </a:t>
            </a:r>
          </a:p>
          <a:p>
            <a:r>
              <a:rPr lang="en-US" b="1" dirty="0" err="1"/>
              <a:t>Hydrophile-Lipophile</a:t>
            </a:r>
            <a:r>
              <a:rPr lang="en-US" b="1" dirty="0"/>
              <a:t> Balance (HLB):</a:t>
            </a:r>
            <a:endParaRPr lang="en-US" dirty="0"/>
          </a:p>
          <a:p>
            <a:r>
              <a:rPr lang="en-US" b="1" dirty="0"/>
              <a:t>HLB: </a:t>
            </a:r>
            <a:r>
              <a:rPr lang="en-US" dirty="0"/>
              <a:t>the ratio between the hydrophilic port2ion of the molecule to the lipophilic portion of the molecule.</a:t>
            </a:r>
          </a:p>
          <a:p>
            <a:pPr lvl="0"/>
            <a:r>
              <a:rPr lang="en-US" dirty="0"/>
              <a:t>The higher the HLB of an agent the more hydrophilic it is.</a:t>
            </a:r>
          </a:p>
          <a:p>
            <a:pPr lvl="0"/>
            <a:r>
              <a:rPr lang="en-US" dirty="0"/>
              <a:t>Spans are lipophilic and have low HLB.</a:t>
            </a:r>
          </a:p>
          <a:p>
            <a:pPr lvl="0"/>
            <a:r>
              <a:rPr lang="en-US" dirty="0"/>
              <a:t>Tweens are hydrophilic and have high HLB.</a:t>
            </a:r>
          </a:p>
          <a:p>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67684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5383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0"/>
            <a:ext cx="5943600" cy="5078313"/>
          </a:xfrm>
          <a:prstGeom prst="rect">
            <a:avLst/>
          </a:prstGeom>
        </p:spPr>
        <p:txBody>
          <a:bodyPr wrap="square">
            <a:spAutoFit/>
          </a:bodyPr>
          <a:lstStyle/>
          <a:p>
            <a:r>
              <a:rPr lang="en-US" b="1" dirty="0"/>
              <a:t>Calculation of HLB:</a:t>
            </a:r>
            <a:endParaRPr lang="en-US" dirty="0"/>
          </a:p>
          <a:p>
            <a:r>
              <a:rPr lang="en-US" i="1" dirty="0"/>
              <a:t> </a:t>
            </a:r>
            <a:endParaRPr lang="en-US" dirty="0"/>
          </a:p>
          <a:p>
            <a:r>
              <a:rPr lang="en-US" b="1" i="1" u="sng" dirty="0"/>
              <a:t>Griffin equation</a:t>
            </a:r>
            <a:r>
              <a:rPr lang="en-US" i="1" dirty="0"/>
              <a:t>:</a:t>
            </a:r>
            <a:endParaRPr lang="en-US" dirty="0"/>
          </a:p>
          <a:p>
            <a:r>
              <a:rPr lang="en-US" dirty="0"/>
              <a:t> </a:t>
            </a:r>
          </a:p>
          <a:p>
            <a:r>
              <a:rPr lang="en-US" dirty="0"/>
              <a:t>HLB = 20 (1 – S / A)</a:t>
            </a:r>
          </a:p>
          <a:p>
            <a:r>
              <a:rPr lang="en-US" dirty="0"/>
              <a:t>where </a:t>
            </a:r>
          </a:p>
          <a:p>
            <a:r>
              <a:rPr lang="en-US" dirty="0"/>
              <a:t>S: saponification number of the ester</a:t>
            </a:r>
          </a:p>
          <a:p>
            <a:r>
              <a:rPr lang="en-US" dirty="0"/>
              <a:t>A: the acid number of the fatty acid</a:t>
            </a:r>
          </a:p>
          <a:p>
            <a:r>
              <a:rPr lang="en-US" i="1" dirty="0"/>
              <a:t> </a:t>
            </a:r>
            <a:endParaRPr lang="en-US" dirty="0"/>
          </a:p>
          <a:p>
            <a:r>
              <a:rPr lang="en-US" dirty="0"/>
              <a:t> </a:t>
            </a:r>
          </a:p>
          <a:p>
            <a:r>
              <a:rPr lang="en-US" b="1" i="1" u="sng" dirty="0"/>
              <a:t>Davis equation:</a:t>
            </a:r>
            <a:endParaRPr lang="en-US" dirty="0"/>
          </a:p>
          <a:p>
            <a:r>
              <a:rPr lang="en-US" dirty="0"/>
              <a:t> </a:t>
            </a:r>
          </a:p>
          <a:p>
            <a:r>
              <a:rPr lang="en-US" dirty="0"/>
              <a:t>HLB = hydrophilic group number – lipophilic group number + 7</a:t>
            </a:r>
          </a:p>
          <a:p>
            <a:r>
              <a:rPr lang="en-US" dirty="0"/>
              <a:t> </a:t>
            </a:r>
          </a:p>
          <a:p>
            <a:r>
              <a:rPr lang="en-US" dirty="0"/>
              <a:t>The HLB mixture of surfactants consisting of a fraction of x of A and (1-x) of B can be calculated as follows: </a:t>
            </a:r>
          </a:p>
          <a:p>
            <a:r>
              <a:rPr lang="en-US" dirty="0"/>
              <a:t>HLB mixture = x HLB </a:t>
            </a:r>
            <a:r>
              <a:rPr lang="en-US" baseline="-25000" dirty="0"/>
              <a:t>A</a:t>
            </a:r>
            <a:r>
              <a:rPr lang="en-US" dirty="0"/>
              <a:t> + (1-x) HLB</a:t>
            </a:r>
            <a:r>
              <a:rPr lang="en-US" baseline="-25000" dirty="0"/>
              <a:t>B</a:t>
            </a:r>
            <a:endParaRPr lang="en-US" dirty="0"/>
          </a:p>
        </p:txBody>
      </p:sp>
    </p:spTree>
    <p:extLst>
      <p:ext uri="{BB962C8B-B14F-4D97-AF65-F5344CB8AC3E}">
        <p14:creationId xmlns:p14="http://schemas.microsoft.com/office/powerpoint/2010/main" val="1199516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5776398"/>
              </p:ext>
            </p:extLst>
          </p:nvPr>
        </p:nvGraphicFramePr>
        <p:xfrm>
          <a:off x="1371600" y="1981200"/>
          <a:ext cx="6502717" cy="3977482"/>
        </p:xfrm>
        <a:graphic>
          <a:graphicData uri="http://schemas.openxmlformats.org/drawingml/2006/table">
            <a:tbl>
              <a:tblPr firstRow="1" firstCol="1" bandRow="1"/>
              <a:tblGrid>
                <a:gridCol w="243825">
                  <a:extLst>
                    <a:ext uri="{9D8B030D-6E8A-4147-A177-3AD203B41FA5}">
                      <a16:colId xmlns:a16="http://schemas.microsoft.com/office/drawing/2014/main" val="20000"/>
                    </a:ext>
                  </a:extLst>
                </a:gridCol>
                <a:gridCol w="3129446">
                  <a:extLst>
                    <a:ext uri="{9D8B030D-6E8A-4147-A177-3AD203B41FA5}">
                      <a16:colId xmlns:a16="http://schemas.microsoft.com/office/drawing/2014/main" val="20001"/>
                    </a:ext>
                  </a:extLst>
                </a:gridCol>
                <a:gridCol w="3129446">
                  <a:extLst>
                    <a:ext uri="{9D8B030D-6E8A-4147-A177-3AD203B41FA5}">
                      <a16:colId xmlns:a16="http://schemas.microsoft.com/office/drawing/2014/main" val="20002"/>
                    </a:ext>
                  </a:extLst>
                </a:gridCol>
              </a:tblGrid>
              <a:tr h="489711">
                <a:tc gridSpan="2">
                  <a:txBody>
                    <a:bodyPr/>
                    <a:lstStyle/>
                    <a:p>
                      <a:pPr marL="0" marR="0" algn="ctr"/>
                      <a:r>
                        <a:rPr lang="en-US" sz="2200" b="1" dirty="0">
                          <a:effectLst/>
                          <a:latin typeface="Times New Roman"/>
                          <a:ea typeface="Times New Roman"/>
                        </a:rPr>
                        <a:t>o/w</a:t>
                      </a:r>
                      <a:endParaRPr lang="en-US" sz="1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r>
                        <a:rPr lang="en-US" sz="2200" b="1" dirty="0">
                          <a:effectLst/>
                          <a:latin typeface="Times New Roman"/>
                          <a:ea typeface="Times New Roman"/>
                        </a:rPr>
                        <a:t>w/o</a:t>
                      </a:r>
                      <a:endParaRPr lang="en-US" sz="1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1943">
                <a:tc>
                  <a:txBody>
                    <a:bodyPr/>
                    <a:lstStyle/>
                    <a:p>
                      <a:pPr marL="0" marR="0">
                        <a:spcBef>
                          <a:spcPts val="0"/>
                        </a:spcBef>
                        <a:spcAft>
                          <a:spcPts val="0"/>
                        </a:spcAft>
                      </a:pPr>
                      <a:r>
                        <a:rPr lang="en-US" sz="1200">
                          <a:effectLst/>
                          <a:latin typeface="Times New Roman"/>
                          <a:ea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0" lvl="0" indent="-342900" algn="just">
                        <a:spcBef>
                          <a:spcPts val="0"/>
                        </a:spcBef>
                        <a:spcAft>
                          <a:spcPts val="0"/>
                        </a:spcAft>
                        <a:buFont typeface="+mj-lt"/>
                        <a:buAutoNum type="arabicPeriod"/>
                      </a:pPr>
                      <a:r>
                        <a:rPr lang="en-US" sz="1600">
                          <a:effectLst/>
                          <a:latin typeface="Times New Roman"/>
                          <a:ea typeface="Times New Roman"/>
                        </a:rPr>
                        <a:t>Water is the dispersion medium and oil is the dispersed phase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effectLst/>
                          <a:latin typeface="Times New Roman"/>
                          <a:ea typeface="Times New Roman"/>
                        </a:rPr>
                        <a:t>Oil is the dispersion medium and water is the dispersed phase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1295">
                <a:tc>
                  <a:txBody>
                    <a:bodyPr/>
                    <a:lstStyle/>
                    <a:p>
                      <a:pPr marL="0" marR="0">
                        <a:spcBef>
                          <a:spcPts val="0"/>
                        </a:spcBef>
                        <a:spcAft>
                          <a:spcPts val="0"/>
                        </a:spcAft>
                      </a:pPr>
                      <a:r>
                        <a:rPr lang="en-US" sz="1200">
                          <a:effectLst/>
                          <a:latin typeface="Times New Roman"/>
                          <a:ea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gn="just">
                        <a:spcBef>
                          <a:spcPts val="0"/>
                        </a:spcBef>
                        <a:spcAft>
                          <a:spcPts val="0"/>
                        </a:spcAft>
                        <a:buFont typeface="+mj-lt"/>
                        <a:buAutoNum type="arabicPeriod"/>
                      </a:pPr>
                      <a:r>
                        <a:rPr lang="en-US" sz="1600">
                          <a:effectLst/>
                          <a:latin typeface="Times New Roman"/>
                          <a:ea typeface="Times New Roman"/>
                        </a:rPr>
                        <a:t>non greasy and easily removable from the skin</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r>
                        <a:rPr lang="en-US" sz="1600">
                          <a:effectLst/>
                          <a:latin typeface="Times New Roman"/>
                          <a:ea typeface="Times New Roman"/>
                        </a:rPr>
                        <a:t>greasy and not water washable</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2590">
                <a:tc>
                  <a:txBody>
                    <a:bodyPr/>
                    <a:lstStyle/>
                    <a:p>
                      <a:pPr marL="0" marR="0">
                        <a:spcBef>
                          <a:spcPts val="0"/>
                        </a:spcBef>
                        <a:spcAft>
                          <a:spcPts val="0"/>
                        </a:spcAft>
                      </a:pPr>
                      <a:r>
                        <a:rPr lang="en-US" sz="1200">
                          <a:effectLst/>
                          <a:latin typeface="Times New Roman"/>
                          <a:ea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gn="just">
                        <a:spcBef>
                          <a:spcPts val="0"/>
                        </a:spcBef>
                        <a:spcAft>
                          <a:spcPts val="0"/>
                        </a:spcAft>
                        <a:buFont typeface="+mj-lt"/>
                        <a:buAutoNum type="arabicPeriod"/>
                      </a:pPr>
                      <a:r>
                        <a:rPr lang="en-US" sz="1600">
                          <a:effectLst/>
                          <a:latin typeface="Times New Roman"/>
                          <a:ea typeface="Times New Roman"/>
                        </a:rPr>
                        <a:t>used externally to provide cooling effect e.g. vanishing cream</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effectLst/>
                          <a:latin typeface="Times New Roman"/>
                          <a:ea typeface="Times New Roman"/>
                        </a:rPr>
                        <a:t>used externally to prevent</a:t>
                      </a:r>
                      <a:endParaRPr lang="en-US" sz="1200">
                        <a:effectLst/>
                        <a:latin typeface="Times New Roman"/>
                        <a:ea typeface="Times New Roman"/>
                      </a:endParaRPr>
                    </a:p>
                    <a:p>
                      <a:pPr marL="0" marR="0" algn="just">
                        <a:spcBef>
                          <a:spcPts val="0"/>
                        </a:spcBef>
                        <a:spcAft>
                          <a:spcPts val="0"/>
                        </a:spcAft>
                      </a:pPr>
                      <a:r>
                        <a:rPr lang="en-US" sz="1600">
                          <a:effectLst/>
                          <a:latin typeface="Times New Roman"/>
                          <a:ea typeface="Times New Roman"/>
                        </a:rPr>
                        <a:t>evaporation of moisture from the surface of skin e.g. Cold cream</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1943">
                <a:tc>
                  <a:txBody>
                    <a:bodyPr/>
                    <a:lstStyle/>
                    <a:p>
                      <a:pPr marL="0" marR="0">
                        <a:spcBef>
                          <a:spcPts val="0"/>
                        </a:spcBef>
                        <a:spcAft>
                          <a:spcPts val="0"/>
                        </a:spcAft>
                      </a:pPr>
                      <a:r>
                        <a:rPr lang="en-US" sz="1200">
                          <a:effectLst/>
                          <a:latin typeface="Times New Roman"/>
                          <a:ea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gn="just">
                        <a:spcBef>
                          <a:spcPts val="0"/>
                        </a:spcBef>
                        <a:spcAft>
                          <a:spcPts val="0"/>
                        </a:spcAft>
                        <a:buFont typeface="+mj-lt"/>
                        <a:buAutoNum type="arabicPeriod"/>
                      </a:pPr>
                      <a:r>
                        <a:rPr lang="en-US" sz="1600">
                          <a:effectLst/>
                          <a:latin typeface="Times New Roman"/>
                          <a:ea typeface="Times New Roman"/>
                        </a:rPr>
                        <a:t>Preferred for internal use as bitter taste of oils can be masked.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effectLst/>
                          <a:latin typeface="Times New Roman"/>
                          <a:ea typeface="Times New Roman"/>
                        </a:rPr>
                        <a:t>Preferred for external use like creams.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1600200" y="457200"/>
            <a:ext cx="6172200" cy="954107"/>
          </a:xfrm>
          <a:prstGeom prst="rect">
            <a:avLst/>
          </a:prstGeom>
        </p:spPr>
        <p:txBody>
          <a:bodyPr wrap="square">
            <a:spAutoFit/>
          </a:bodyPr>
          <a:lstStyle/>
          <a:p>
            <a:pPr algn="ctr"/>
            <a:r>
              <a:rPr lang="en-US" sz="2800" b="1" u="sng" dirty="0"/>
              <a:t>Differences between o/w emulsion and w/o emulsions </a:t>
            </a:r>
            <a:endParaRPr lang="en-US" sz="2800" dirty="0"/>
          </a:p>
        </p:txBody>
      </p:sp>
    </p:spTree>
    <p:extLst>
      <p:ext uri="{BB962C8B-B14F-4D97-AF65-F5344CB8AC3E}">
        <p14:creationId xmlns:p14="http://schemas.microsoft.com/office/powerpoint/2010/main" val="15219572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691" y="617978"/>
            <a:ext cx="6324600" cy="2862322"/>
          </a:xfrm>
          <a:prstGeom prst="rect">
            <a:avLst/>
          </a:prstGeom>
        </p:spPr>
        <p:txBody>
          <a:bodyPr wrap="square">
            <a:spAutoFit/>
          </a:bodyPr>
          <a:lstStyle/>
          <a:p>
            <a:r>
              <a:rPr lang="en-US" b="1" u="sng" dirty="0"/>
              <a:t>Emulsion Type and Means of Detection</a:t>
            </a:r>
            <a:r>
              <a:rPr lang="en-US" u="sng" dirty="0"/>
              <a:t>: </a:t>
            </a:r>
          </a:p>
          <a:p>
            <a:r>
              <a:rPr lang="en-US" dirty="0"/>
              <a:t>using of naked eye, it is very difficult to differentiate between o/w or w/o emulsions. Thus, the four following methods have been used to identify the type if emulsions.</a:t>
            </a:r>
          </a:p>
          <a:p>
            <a:endParaRPr lang="en-US" dirty="0"/>
          </a:p>
          <a:p>
            <a:endParaRPr lang="en-US" dirty="0"/>
          </a:p>
          <a:p>
            <a:pPr marL="342900" indent="-342900">
              <a:buAutoNum type="arabicParenR"/>
            </a:pPr>
            <a:r>
              <a:rPr lang="en-US" b="1" dirty="0"/>
              <a:t>Dilution Test:</a:t>
            </a:r>
          </a:p>
          <a:p>
            <a:r>
              <a:rPr lang="en-US" b="1" dirty="0"/>
              <a:t> </a:t>
            </a:r>
            <a:r>
              <a:rPr lang="en-US" dirty="0"/>
              <a:t>based on the solubility of external phase of emulsion. </a:t>
            </a:r>
          </a:p>
          <a:p>
            <a:r>
              <a:rPr lang="en-US" dirty="0"/>
              <a:t>- o/w emulsion can be diluted with water. </a:t>
            </a:r>
          </a:p>
          <a:p>
            <a:r>
              <a:rPr lang="en-US" dirty="0"/>
              <a:t>- w/o emulsion can be diluted with oil.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12926"/>
            <a:ext cx="7985234" cy="275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1654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9441</Words>
  <Application>Microsoft Office PowerPoint</Application>
  <PresentationFormat>On-screen Show (4:3)</PresentationFormat>
  <Paragraphs>554</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Symbol</vt:lpstr>
      <vt:lpstr>Times New Roman</vt:lpstr>
      <vt:lpstr>Office Theme</vt:lpstr>
      <vt:lpstr>EMULSION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38</cp:revision>
  <dcterms:created xsi:type="dcterms:W3CDTF">2017-04-04T16:42:40Z</dcterms:created>
  <dcterms:modified xsi:type="dcterms:W3CDTF">2020-06-14T12:14:22Z</dcterms:modified>
</cp:coreProperties>
</file>