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C6EEBC1A-7DD7-4D37-9CE5-8A5E530D204E}" type="datetimeFigureOut">
              <a:rPr lang="en-US" smtClean="0"/>
              <a:t>8/12/2020</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AF28E732-3CB8-4B7F-9042-12B50167661A}"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21488750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EEBC1A-7DD7-4D37-9CE5-8A5E530D204E}" type="datetimeFigureOut">
              <a:rPr lang="en-US" smtClean="0"/>
              <a:t>8/12/2020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28E732-3CB8-4B7F-9042-12B50167661A}" type="slidenum">
              <a:rPr lang="en-US" smtClean="0"/>
              <a:t>‹#›</a:t>
            </a:fld>
            <a:endParaRPr lang="en-US"/>
          </a:p>
        </p:txBody>
      </p:sp>
    </p:spTree>
    <p:extLst>
      <p:ext uri="{BB962C8B-B14F-4D97-AF65-F5344CB8AC3E}">
        <p14:creationId xmlns:p14="http://schemas.microsoft.com/office/powerpoint/2010/main" val="163780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EEBC1A-7DD7-4D37-9CE5-8A5E530D204E}" type="datetimeFigureOut">
              <a:rPr lang="en-US" smtClean="0"/>
              <a:t>8/12/2020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28E732-3CB8-4B7F-9042-12B50167661A}" type="slidenum">
              <a:rPr lang="en-US" smtClean="0"/>
              <a:t>‹#›</a:t>
            </a:fld>
            <a:endParaRPr lang="en-US"/>
          </a:p>
        </p:txBody>
      </p:sp>
    </p:spTree>
    <p:extLst>
      <p:ext uri="{BB962C8B-B14F-4D97-AF65-F5344CB8AC3E}">
        <p14:creationId xmlns:p14="http://schemas.microsoft.com/office/powerpoint/2010/main" val="3638225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EEBC1A-7DD7-4D37-9CE5-8A5E530D204E}" type="datetimeFigureOut">
              <a:rPr lang="en-US" smtClean="0"/>
              <a:t>8/12/2020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28E732-3CB8-4B7F-9042-12B50167661A}" type="slidenum">
              <a:rPr lang="en-US" smtClean="0"/>
              <a:t>‹#›</a:t>
            </a:fld>
            <a:endParaRPr lang="en-US"/>
          </a:p>
        </p:txBody>
      </p:sp>
    </p:spTree>
    <p:extLst>
      <p:ext uri="{BB962C8B-B14F-4D97-AF65-F5344CB8AC3E}">
        <p14:creationId xmlns:p14="http://schemas.microsoft.com/office/powerpoint/2010/main" val="3963794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C6EEBC1A-7DD7-4D37-9CE5-8A5E530D204E}" type="datetimeFigureOut">
              <a:rPr lang="en-US" smtClean="0"/>
              <a:t>8/12/2020</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AF28E732-3CB8-4B7F-9042-12B50167661A}"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41252410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6EEBC1A-7DD7-4D37-9CE5-8A5E530D204E}" type="datetimeFigureOut">
              <a:rPr lang="en-US" smtClean="0"/>
              <a:t>8/12/2020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28E732-3CB8-4B7F-9042-12B50167661A}" type="slidenum">
              <a:rPr lang="en-US" smtClean="0"/>
              <a:t>‹#›</a:t>
            </a:fld>
            <a:endParaRPr lang="en-US"/>
          </a:p>
        </p:txBody>
      </p:sp>
    </p:spTree>
    <p:extLst>
      <p:ext uri="{BB962C8B-B14F-4D97-AF65-F5344CB8AC3E}">
        <p14:creationId xmlns:p14="http://schemas.microsoft.com/office/powerpoint/2010/main" val="108622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6EEBC1A-7DD7-4D37-9CE5-8A5E530D204E}" type="datetimeFigureOut">
              <a:rPr lang="en-US" smtClean="0"/>
              <a:t>8/12/2020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28E732-3CB8-4B7F-9042-12B50167661A}" type="slidenum">
              <a:rPr lang="en-US" smtClean="0"/>
              <a:t>‹#›</a:t>
            </a:fld>
            <a:endParaRPr lang="en-US"/>
          </a:p>
        </p:txBody>
      </p:sp>
    </p:spTree>
    <p:extLst>
      <p:ext uri="{BB962C8B-B14F-4D97-AF65-F5344CB8AC3E}">
        <p14:creationId xmlns:p14="http://schemas.microsoft.com/office/powerpoint/2010/main" val="3763334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6EEBC1A-7DD7-4D37-9CE5-8A5E530D204E}" type="datetimeFigureOut">
              <a:rPr lang="en-US" smtClean="0"/>
              <a:t>8/12/2020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28E732-3CB8-4B7F-9042-12B50167661A}" type="slidenum">
              <a:rPr lang="en-US" smtClean="0"/>
              <a:t>‹#›</a:t>
            </a:fld>
            <a:endParaRPr lang="en-US"/>
          </a:p>
        </p:txBody>
      </p:sp>
    </p:spTree>
    <p:extLst>
      <p:ext uri="{BB962C8B-B14F-4D97-AF65-F5344CB8AC3E}">
        <p14:creationId xmlns:p14="http://schemas.microsoft.com/office/powerpoint/2010/main" val="4263489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EEBC1A-7DD7-4D37-9CE5-8A5E530D204E}" type="datetimeFigureOut">
              <a:rPr lang="en-US" smtClean="0"/>
              <a:t>8/12/2020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28E732-3CB8-4B7F-9042-12B50167661A}" type="slidenum">
              <a:rPr lang="en-US" smtClean="0"/>
              <a:t>‹#›</a:t>
            </a:fld>
            <a:endParaRPr lang="en-US"/>
          </a:p>
        </p:txBody>
      </p:sp>
    </p:spTree>
    <p:extLst>
      <p:ext uri="{BB962C8B-B14F-4D97-AF65-F5344CB8AC3E}">
        <p14:creationId xmlns:p14="http://schemas.microsoft.com/office/powerpoint/2010/main" val="3457548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6EEBC1A-7DD7-4D37-9CE5-8A5E530D204E}" type="datetimeFigureOut">
              <a:rPr lang="en-US" smtClean="0"/>
              <a:t>8/12/2020</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AF28E732-3CB8-4B7F-9042-12B50167661A}"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08981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6EEBC1A-7DD7-4D37-9CE5-8A5E530D204E}" type="datetimeFigureOut">
              <a:rPr lang="en-US" smtClean="0"/>
              <a:t>8/12/2020</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AF28E732-3CB8-4B7F-9042-12B50167661A}"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39825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C6EEBC1A-7DD7-4D37-9CE5-8A5E530D204E}" type="datetimeFigureOut">
              <a:rPr lang="en-US" smtClean="0"/>
              <a:t>8/12/2020</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AF28E732-3CB8-4B7F-9042-12B50167661A}"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2212724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538950"/>
          </a:xfrm>
        </p:spPr>
        <p:txBody>
          <a:bodyPr>
            <a:noAutofit/>
          </a:bodyPr>
          <a:lstStyle/>
          <a:p>
            <a:r>
              <a:rPr lang="en-US" sz="6000" dirty="0" smtClean="0">
                <a:solidFill>
                  <a:srgbClr val="FF0000"/>
                </a:solidFill>
              </a:rPr>
              <a:t>General Adaptation, Cell Injury &amp; Cell Death</a:t>
            </a:r>
            <a:endParaRPr lang="en-US" sz="6000" dirty="0">
              <a:solidFill>
                <a:srgbClr val="FF0000"/>
              </a:solidFill>
            </a:endParaRPr>
          </a:p>
        </p:txBody>
      </p:sp>
      <p:sp>
        <p:nvSpPr>
          <p:cNvPr id="3" name="Subtitle 2"/>
          <p:cNvSpPr>
            <a:spLocks noGrp="1"/>
          </p:cNvSpPr>
          <p:nvPr>
            <p:ph type="subTitle" idx="1"/>
          </p:nvPr>
        </p:nvSpPr>
        <p:spPr>
          <a:xfrm>
            <a:off x="6455391" y="3984175"/>
            <a:ext cx="4485564" cy="1655762"/>
          </a:xfrm>
        </p:spPr>
        <p:txBody>
          <a:bodyPr>
            <a:normAutofit/>
          </a:bodyPr>
          <a:lstStyle/>
          <a:p>
            <a:pPr>
              <a:lnSpc>
                <a:spcPct val="110000"/>
              </a:lnSpc>
            </a:pPr>
            <a:r>
              <a:rPr lang="en-US" smtClean="0"/>
              <a:t>Mashiur Rahman</a:t>
            </a:r>
            <a:endParaRPr lang="en-US" dirty="0" smtClean="0"/>
          </a:p>
          <a:p>
            <a:pPr>
              <a:lnSpc>
                <a:spcPct val="110000"/>
              </a:lnSpc>
            </a:pPr>
            <a:r>
              <a:rPr lang="en-US" dirty="0" smtClean="0"/>
              <a:t>Lecturer</a:t>
            </a:r>
          </a:p>
          <a:p>
            <a:pPr>
              <a:lnSpc>
                <a:spcPct val="110000"/>
              </a:lnSpc>
            </a:pPr>
            <a:r>
              <a:rPr lang="en-US" dirty="0" smtClean="0"/>
              <a:t>Department of Pharmacy</a:t>
            </a:r>
          </a:p>
          <a:p>
            <a:pPr>
              <a:lnSpc>
                <a:spcPct val="110000"/>
              </a:lnSpc>
            </a:pPr>
            <a:r>
              <a:rPr lang="en-US" dirty="0" smtClean="0"/>
              <a:t>Daffodil International University</a:t>
            </a:r>
            <a:endParaRPr lang="en-US" dirty="0"/>
          </a:p>
        </p:txBody>
      </p:sp>
    </p:spTree>
    <p:extLst>
      <p:ext uri="{BB962C8B-B14F-4D97-AF65-F5344CB8AC3E}">
        <p14:creationId xmlns:p14="http://schemas.microsoft.com/office/powerpoint/2010/main" val="5028195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583140" y="1446663"/>
            <a:ext cx="8884693" cy="3179928"/>
          </a:xfrm>
          <a:prstGeom prst="rect">
            <a:avLst/>
          </a:prstGeom>
        </p:spPr>
      </p:pic>
      <p:sp>
        <p:nvSpPr>
          <p:cNvPr id="6" name="TextBox 5"/>
          <p:cNvSpPr txBox="1"/>
          <p:nvPr/>
        </p:nvSpPr>
        <p:spPr>
          <a:xfrm>
            <a:off x="887104" y="5008728"/>
            <a:ext cx="10904562" cy="1200329"/>
          </a:xfrm>
          <a:prstGeom prst="rect">
            <a:avLst/>
          </a:prstGeom>
          <a:noFill/>
        </p:spPr>
        <p:txBody>
          <a:bodyPr wrap="square" rtlCol="0">
            <a:spAutoFit/>
          </a:bodyPr>
          <a:lstStyle/>
          <a:p>
            <a:r>
              <a:rPr lang="en-US" smtClean="0">
                <a:effectLst/>
                <a:latin typeface="Palatino Linotype" panose="02040502050505030304" pitchFamily="18" charset="0"/>
                <a:ea typeface="Times New Roman" panose="02020603050405020304" pitchFamily="18" charset="0"/>
                <a:cs typeface="Vrinda"/>
              </a:rPr>
              <a:t>Hyperplasia is a controlled process in the sense that when the stimuli are removed the cell returns to normal state. This is true for even pathologic hyperplasia. On the other hand, in cancer, the growth can’t be controlled. Hence, hyperplasia is different from cancer but hyperplasia may give support to cancerous proliferation (patients with endometrial hyperplasia are at risk of endometrial cancer</a:t>
            </a:r>
            <a:endParaRPr lang="en-US" dirty="0"/>
          </a:p>
        </p:txBody>
      </p:sp>
    </p:spTree>
    <p:extLst>
      <p:ext uri="{BB962C8B-B14F-4D97-AF65-F5344CB8AC3E}">
        <p14:creationId xmlns:p14="http://schemas.microsoft.com/office/powerpoint/2010/main" val="27008706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3991"/>
          </a:xfrm>
        </p:spPr>
        <p:txBody>
          <a:bodyPr>
            <a:normAutofit/>
          </a:bodyPr>
          <a:lstStyle/>
          <a:p>
            <a:r>
              <a:rPr lang="en-US" b="1" dirty="0" smtClean="0">
                <a:solidFill>
                  <a:srgbClr val="FF0000"/>
                </a:solidFill>
              </a:rPr>
              <a:t>                             Hypertrophy</a:t>
            </a:r>
            <a:endParaRPr lang="en-US" b="1" dirty="0">
              <a:solidFill>
                <a:srgbClr val="FF0000"/>
              </a:solidFill>
            </a:endParaRPr>
          </a:p>
        </p:txBody>
      </p:sp>
      <p:sp>
        <p:nvSpPr>
          <p:cNvPr id="3" name="Content Placeholder 2"/>
          <p:cNvSpPr>
            <a:spLocks noGrp="1"/>
          </p:cNvSpPr>
          <p:nvPr>
            <p:ph idx="1"/>
          </p:nvPr>
        </p:nvSpPr>
        <p:spPr>
          <a:xfrm>
            <a:off x="838200" y="1282890"/>
            <a:ext cx="10515600" cy="4894073"/>
          </a:xfrm>
        </p:spPr>
        <p:txBody>
          <a:bodyPr/>
          <a:lstStyle/>
          <a:p>
            <a:pPr marL="0" marR="0" algn="just">
              <a:spcBef>
                <a:spcPts val="0"/>
              </a:spcBef>
              <a:spcAft>
                <a:spcPts val="0"/>
              </a:spcAft>
            </a:pPr>
            <a:r>
              <a:rPr lang="en-US" u="sng" dirty="0" smtClean="0">
                <a:effectLst/>
                <a:latin typeface="Palatino Linotype" panose="02040502050505030304" pitchFamily="18" charset="0"/>
                <a:ea typeface="Times New Roman" panose="02020603050405020304" pitchFamily="18" charset="0"/>
                <a:cs typeface="Vrinda"/>
              </a:rPr>
              <a:t>Definition:</a:t>
            </a:r>
            <a:endParaRPr lang="en-US" dirty="0" smtClean="0">
              <a:effectLst/>
              <a:latin typeface="Times New Roman" panose="02020603050405020304" pitchFamily="18" charset="0"/>
              <a:ea typeface="Times New Roman" panose="02020603050405020304" pitchFamily="18" charset="0"/>
              <a:cs typeface="Vrinda"/>
            </a:endParaRPr>
          </a:p>
          <a:p>
            <a:pPr marL="0" marR="0" indent="0" algn="just">
              <a:spcBef>
                <a:spcPts val="0"/>
              </a:spcBef>
              <a:spcAft>
                <a:spcPts val="0"/>
              </a:spcAft>
              <a:buNone/>
            </a:pPr>
            <a:r>
              <a:rPr lang="en-US" dirty="0" smtClean="0">
                <a:effectLst/>
                <a:latin typeface="Palatino Linotype" panose="02040502050505030304" pitchFamily="18" charset="0"/>
                <a:ea typeface="Times New Roman" panose="02020603050405020304" pitchFamily="18" charset="0"/>
                <a:cs typeface="Vrinda"/>
              </a:rPr>
              <a:t>It is the adaptive process in which the size of cell is increased in response to stimuli resulting in increase of the organ/tissue.</a:t>
            </a:r>
          </a:p>
          <a:p>
            <a:pPr marL="0" marR="0" indent="0" algn="just">
              <a:spcBef>
                <a:spcPts val="0"/>
              </a:spcBef>
              <a:spcAft>
                <a:spcPts val="0"/>
              </a:spcAft>
              <a:buNone/>
            </a:pPr>
            <a:endParaRPr lang="en-US" dirty="0" smtClean="0">
              <a:effectLst/>
              <a:latin typeface="Times New Roman" panose="02020603050405020304" pitchFamily="18" charset="0"/>
              <a:ea typeface="Times New Roman" panose="02020603050405020304" pitchFamily="18" charset="0"/>
              <a:cs typeface="Vrinda"/>
            </a:endParaRPr>
          </a:p>
          <a:p>
            <a:endParaRPr lang="en-US" dirty="0"/>
          </a:p>
        </p:txBody>
      </p:sp>
      <p:pic>
        <p:nvPicPr>
          <p:cNvPr id="4" name="Picture 3"/>
          <p:cNvPicPr>
            <a:picLocks noChangeAspect="1"/>
          </p:cNvPicPr>
          <p:nvPr/>
        </p:nvPicPr>
        <p:blipFill>
          <a:blip r:embed="rId2"/>
          <a:stretch>
            <a:fillRect/>
          </a:stretch>
        </p:blipFill>
        <p:spPr>
          <a:xfrm>
            <a:off x="1937982" y="2879678"/>
            <a:ext cx="7670042" cy="3029803"/>
          </a:xfrm>
          <a:prstGeom prst="rect">
            <a:avLst/>
          </a:prstGeom>
        </p:spPr>
      </p:pic>
    </p:spTree>
    <p:extLst>
      <p:ext uri="{BB962C8B-B14F-4D97-AF65-F5344CB8AC3E}">
        <p14:creationId xmlns:p14="http://schemas.microsoft.com/office/powerpoint/2010/main" val="27214243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258959"/>
          </a:xfrm>
        </p:spPr>
        <p:txBody>
          <a:bodyPr>
            <a:noAutofit/>
          </a:bodyPr>
          <a:lstStyle/>
          <a:p>
            <a:pPr lvl="0" indent="-228600">
              <a:spcBef>
                <a:spcPts val="0"/>
              </a:spcBef>
            </a:pPr>
            <a:r>
              <a:rPr lang="en-US" sz="4000" b="1" dirty="0">
                <a:solidFill>
                  <a:srgbClr val="FF0000"/>
                </a:solidFill>
                <a:latin typeface="Palatino Linotype" panose="02040502050505030304" pitchFamily="18" charset="0"/>
                <a:ea typeface="Times New Roman" panose="02020603050405020304" pitchFamily="18" charset="0"/>
                <a:cs typeface="Vrinda"/>
              </a:rPr>
              <a:t>Why hypertrophy occurs?</a:t>
            </a:r>
            <a:r>
              <a:rPr lang="en-US" sz="4000" b="1" dirty="0">
                <a:solidFill>
                  <a:srgbClr val="FF0000"/>
                </a:solidFill>
                <a:latin typeface="Times New Roman" panose="02020603050405020304" pitchFamily="18" charset="0"/>
                <a:ea typeface="Times New Roman" panose="02020603050405020304" pitchFamily="18" charset="0"/>
                <a:cs typeface="Vrinda"/>
              </a:rPr>
              <a:t/>
            </a:r>
            <a:br>
              <a:rPr lang="en-US" sz="4000" b="1" dirty="0">
                <a:solidFill>
                  <a:srgbClr val="FF0000"/>
                </a:solidFill>
                <a:latin typeface="Times New Roman" panose="02020603050405020304" pitchFamily="18" charset="0"/>
                <a:ea typeface="Times New Roman" panose="02020603050405020304" pitchFamily="18" charset="0"/>
                <a:cs typeface="Vrinda"/>
              </a:rPr>
            </a:br>
            <a:endParaRPr lang="en-US" sz="6000" dirty="0">
              <a:solidFill>
                <a:srgbClr val="FF0000"/>
              </a:solidFill>
            </a:endParaRPr>
          </a:p>
        </p:txBody>
      </p:sp>
      <p:sp>
        <p:nvSpPr>
          <p:cNvPr id="3" name="Content Placeholder 2"/>
          <p:cNvSpPr>
            <a:spLocks noGrp="1"/>
          </p:cNvSpPr>
          <p:nvPr>
            <p:ph idx="1"/>
          </p:nvPr>
        </p:nvSpPr>
        <p:spPr/>
        <p:txBody>
          <a:bodyPr/>
          <a:lstStyle/>
          <a:p>
            <a:pPr marL="0" marR="0" indent="0" algn="just">
              <a:spcBef>
                <a:spcPts val="0"/>
              </a:spcBef>
              <a:spcAft>
                <a:spcPts val="0"/>
              </a:spcAft>
              <a:buNone/>
            </a:pPr>
            <a:r>
              <a:rPr lang="en-US" dirty="0" smtClean="0">
                <a:effectLst/>
                <a:latin typeface="Palatino Linotype" panose="02040502050505030304" pitchFamily="18" charset="0"/>
                <a:ea typeface="Times New Roman" panose="02020603050405020304" pitchFamily="18" charset="0"/>
                <a:cs typeface="Vrinda"/>
              </a:rPr>
              <a:t>Hypertrophy is triggered by</a:t>
            </a:r>
            <a:endParaRPr lang="en-US" dirty="0" smtClean="0">
              <a:effectLst/>
              <a:latin typeface="Times New Roman" panose="02020603050405020304" pitchFamily="18" charset="0"/>
              <a:ea typeface="Times New Roman" panose="02020603050405020304" pitchFamily="18" charset="0"/>
              <a:cs typeface="Vrinda"/>
            </a:endParaRPr>
          </a:p>
          <a:p>
            <a:pPr marL="342900" marR="0" lvl="0" indent="-342900" algn="just">
              <a:spcBef>
                <a:spcPts val="0"/>
              </a:spcBef>
              <a:spcAft>
                <a:spcPts val="0"/>
              </a:spcAft>
              <a:buFont typeface="Palatino Linotype" panose="02040502050505030304" pitchFamily="18" charset="0"/>
              <a:buChar char="-"/>
              <a:tabLst>
                <a:tab pos="457200" algn="l"/>
              </a:tabLst>
            </a:pPr>
            <a:r>
              <a:rPr lang="en-US" dirty="0" smtClean="0">
                <a:effectLst/>
                <a:latin typeface="Palatino Linotype" panose="02040502050505030304" pitchFamily="18" charset="0"/>
                <a:ea typeface="Times New Roman" panose="02020603050405020304" pitchFamily="18" charset="0"/>
                <a:cs typeface="Vrinda"/>
              </a:rPr>
              <a:t>Mechanical stress/workload (e.g. in cardiac and skeletal muscle)</a:t>
            </a:r>
            <a:endParaRPr lang="en-US" dirty="0" smtClean="0">
              <a:effectLst/>
              <a:latin typeface="Times New Roman" panose="02020603050405020304" pitchFamily="18" charset="0"/>
              <a:ea typeface="Times New Roman" panose="02020603050405020304" pitchFamily="18" charset="0"/>
              <a:cs typeface="Vrinda"/>
            </a:endParaRPr>
          </a:p>
          <a:p>
            <a:pPr marL="342900" marR="0" lvl="0" indent="-342900" algn="just">
              <a:spcBef>
                <a:spcPts val="0"/>
              </a:spcBef>
              <a:spcAft>
                <a:spcPts val="0"/>
              </a:spcAft>
              <a:buFont typeface="Palatino Linotype" panose="02040502050505030304" pitchFamily="18" charset="0"/>
              <a:buChar char="-"/>
              <a:tabLst>
                <a:tab pos="457200" algn="l"/>
              </a:tabLst>
            </a:pPr>
            <a:r>
              <a:rPr lang="en-US" dirty="0" smtClean="0">
                <a:effectLst/>
                <a:latin typeface="Palatino Linotype" panose="02040502050505030304" pitchFamily="18" charset="0"/>
                <a:ea typeface="Times New Roman" panose="02020603050405020304" pitchFamily="18" charset="0"/>
                <a:cs typeface="Vrinda"/>
              </a:rPr>
              <a:t>Trophic factors such as increased nutritional supply, vasoactive agents (endothelin-1, angiotensin II, α-adrenergic agonists) and growth factors (e.g. Insulin like growth factor, IGF-1; TGF-β Fibroblast growth factors), .</a:t>
            </a:r>
            <a:endParaRPr lang="en-US" dirty="0" smtClean="0">
              <a:effectLst/>
              <a:latin typeface="Times New Roman" panose="02020603050405020304" pitchFamily="18" charset="0"/>
              <a:ea typeface="Times New Roman" panose="02020603050405020304" pitchFamily="18" charset="0"/>
              <a:cs typeface="Vrinda"/>
            </a:endParaRPr>
          </a:p>
          <a:p>
            <a:pPr marL="0" marR="0" indent="0" algn="just">
              <a:spcBef>
                <a:spcPts val="0"/>
              </a:spcBef>
              <a:spcAft>
                <a:spcPts val="0"/>
              </a:spcAft>
              <a:buNone/>
            </a:pPr>
            <a:endParaRPr lang="en-US" dirty="0" smtClean="0">
              <a:effectLst/>
              <a:latin typeface="Times New Roman" panose="02020603050405020304" pitchFamily="18" charset="0"/>
              <a:ea typeface="Times New Roman" panose="02020603050405020304" pitchFamily="18" charset="0"/>
              <a:cs typeface="Vrinda"/>
            </a:endParaRPr>
          </a:p>
          <a:p>
            <a:endParaRPr lang="en-US" dirty="0"/>
          </a:p>
        </p:txBody>
      </p:sp>
    </p:spTree>
    <p:extLst>
      <p:ext uri="{BB962C8B-B14F-4D97-AF65-F5344CB8AC3E}">
        <p14:creationId xmlns:p14="http://schemas.microsoft.com/office/powerpoint/2010/main" val="40214475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13900"/>
            <a:ext cx="9601200" cy="982638"/>
          </a:xfrm>
        </p:spPr>
        <p:txBody>
          <a:bodyPr>
            <a:normAutofit fontScale="90000"/>
          </a:bodyPr>
          <a:lstStyle/>
          <a:p>
            <a:r>
              <a:rPr lang="en-US" b="1" dirty="0" smtClean="0">
                <a:solidFill>
                  <a:srgbClr val="FF0000"/>
                </a:solidFill>
              </a:rPr>
              <a:t>                     Types of Hypertrophy</a:t>
            </a:r>
            <a:r>
              <a:rPr lang="en-US" dirty="0" smtClean="0"/>
              <a:t/>
            </a:r>
            <a:br>
              <a:rPr lang="en-US" dirty="0" smtClean="0"/>
            </a:br>
            <a:endParaRPr lang="en-US" dirty="0"/>
          </a:p>
        </p:txBody>
      </p:sp>
      <p:sp>
        <p:nvSpPr>
          <p:cNvPr id="3" name="Content Placeholder 2"/>
          <p:cNvSpPr>
            <a:spLocks noGrp="1"/>
          </p:cNvSpPr>
          <p:nvPr>
            <p:ph idx="1"/>
          </p:nvPr>
        </p:nvSpPr>
        <p:spPr>
          <a:xfrm>
            <a:off x="838200" y="2033515"/>
            <a:ext cx="10515600" cy="4408227"/>
          </a:xfrm>
        </p:spPr>
        <p:txBody>
          <a:bodyPr>
            <a:normAutofit/>
          </a:bodyPr>
          <a:lstStyle/>
          <a:p>
            <a:pPr marL="0" marR="0" indent="0" algn="just">
              <a:spcBef>
                <a:spcPts val="0"/>
              </a:spcBef>
              <a:spcAft>
                <a:spcPts val="0"/>
              </a:spcAft>
              <a:buNone/>
            </a:pPr>
            <a:r>
              <a:rPr lang="en-US" dirty="0" smtClean="0">
                <a:effectLst/>
                <a:latin typeface="Palatino Linotype" panose="02040502050505030304" pitchFamily="18" charset="0"/>
                <a:ea typeface="Times New Roman" panose="02020603050405020304" pitchFamily="18" charset="0"/>
                <a:cs typeface="Vrinda"/>
              </a:rPr>
              <a:t>Hypertrophy is of two types – </a:t>
            </a:r>
          </a:p>
          <a:p>
            <a:pPr marL="0" marR="0" indent="0" algn="just">
              <a:spcBef>
                <a:spcPts val="0"/>
              </a:spcBef>
              <a:spcAft>
                <a:spcPts val="0"/>
              </a:spcAft>
              <a:buNone/>
            </a:pPr>
            <a:endParaRPr lang="en-US" dirty="0" smtClean="0">
              <a:effectLst/>
              <a:latin typeface="Times New Roman" panose="02020603050405020304" pitchFamily="18" charset="0"/>
              <a:ea typeface="Times New Roman" panose="02020603050405020304" pitchFamily="18" charset="0"/>
              <a:cs typeface="Vrinda"/>
            </a:endParaRPr>
          </a:p>
          <a:p>
            <a:pPr marL="514350" marR="0" lvl="0" indent="-514350" algn="just">
              <a:spcBef>
                <a:spcPts val="0"/>
              </a:spcBef>
              <a:spcAft>
                <a:spcPts val="0"/>
              </a:spcAft>
              <a:buFont typeface="+mj-lt"/>
              <a:buAutoNum type="arabicPeriod"/>
              <a:tabLst>
                <a:tab pos="457200" algn="l"/>
              </a:tabLst>
            </a:pPr>
            <a:r>
              <a:rPr lang="en-US" b="1" dirty="0" smtClean="0">
                <a:effectLst/>
                <a:latin typeface="Palatino Linotype" panose="02040502050505030304" pitchFamily="18" charset="0"/>
                <a:ea typeface="Times New Roman" panose="02020603050405020304" pitchFamily="18" charset="0"/>
                <a:cs typeface="Vrinda"/>
              </a:rPr>
              <a:t>Physiologic hypertrophy: </a:t>
            </a:r>
            <a:r>
              <a:rPr lang="en-US" dirty="0" smtClean="0">
                <a:effectLst/>
                <a:latin typeface="Palatino Linotype" panose="02040502050505030304" pitchFamily="18" charset="0"/>
                <a:ea typeface="Times New Roman" panose="02020603050405020304" pitchFamily="18" charset="0"/>
                <a:cs typeface="Vrinda"/>
              </a:rPr>
              <a:t>This is physiologic growth of cells to meet increased functional demand. E.g. estrogen induced growth of uterus during pregnancy, bulging of muscles of bodybuilders etc. </a:t>
            </a:r>
            <a:endParaRPr lang="en-US" dirty="0" smtClean="0">
              <a:effectLst/>
              <a:latin typeface="Times New Roman" panose="02020603050405020304" pitchFamily="18" charset="0"/>
              <a:ea typeface="Times New Roman" panose="02020603050405020304" pitchFamily="18" charset="0"/>
              <a:cs typeface="Vrinda"/>
            </a:endParaRPr>
          </a:p>
          <a:p>
            <a:pPr marL="514350" indent="-514350">
              <a:buFont typeface="+mj-lt"/>
              <a:buAutoNum type="arabicPeriod"/>
            </a:pPr>
            <a:r>
              <a:rPr lang="en-US" b="1" dirty="0" smtClean="0">
                <a:effectLst/>
                <a:latin typeface="Palatino Linotype" panose="02040502050505030304" pitchFamily="18" charset="0"/>
                <a:ea typeface="Times New Roman" panose="02020603050405020304" pitchFamily="18" charset="0"/>
                <a:cs typeface="Vrinda"/>
              </a:rPr>
              <a:t>Pathologic hypertrophy</a:t>
            </a:r>
            <a:r>
              <a:rPr lang="en-US" dirty="0" smtClean="0">
                <a:effectLst/>
                <a:latin typeface="Palatino Linotype" panose="02040502050505030304" pitchFamily="18" charset="0"/>
                <a:ea typeface="Times New Roman" panose="02020603050405020304" pitchFamily="18" charset="0"/>
                <a:cs typeface="Vrinda"/>
              </a:rPr>
              <a:t>: Pathologic condition causes increased functional demand which result in hypertrophy. E.g. hypertrophy of heart due to chronic hemodynamic overload. The chronic hemodynamic overload is due to hypertension or faulty heart valves. Here, the myofilaments are increased in number, hence each myocyte is enlarged. So each myocyte can generate more force resulting in greater work capacity of muscle. If the demand surpasses the capacity of muscle to enlarge then, cardiac failure ensues</a:t>
            </a:r>
            <a:endParaRPr lang="en-US" dirty="0"/>
          </a:p>
        </p:txBody>
      </p:sp>
    </p:spTree>
    <p:extLst>
      <p:ext uri="{BB962C8B-B14F-4D97-AF65-F5344CB8AC3E}">
        <p14:creationId xmlns:p14="http://schemas.microsoft.com/office/powerpoint/2010/main" val="26849310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0000"/>
                </a:solidFill>
              </a:rPr>
              <a:t>Mechanism of hypertrophy</a:t>
            </a:r>
            <a:endParaRPr lang="en-US" b="1" dirty="0">
              <a:solidFill>
                <a:srgbClr val="FF0000"/>
              </a:solidFill>
            </a:endParaRPr>
          </a:p>
        </p:txBody>
      </p:sp>
      <p:pic>
        <p:nvPicPr>
          <p:cNvPr id="4" name="Content Placeholder 3"/>
          <p:cNvPicPr>
            <a:picLocks noGrp="1" noChangeAspect="1"/>
          </p:cNvPicPr>
          <p:nvPr>
            <p:ph idx="1"/>
          </p:nvPr>
        </p:nvPicPr>
        <p:blipFill>
          <a:blip r:embed="rId2"/>
          <a:stretch>
            <a:fillRect/>
          </a:stretch>
        </p:blipFill>
        <p:spPr>
          <a:xfrm>
            <a:off x="2115405" y="2047163"/>
            <a:ext cx="8748214" cy="4053386"/>
          </a:xfrm>
          <a:prstGeom prst="rect">
            <a:avLst/>
          </a:prstGeom>
        </p:spPr>
      </p:pic>
    </p:spTree>
    <p:extLst>
      <p:ext uri="{BB962C8B-B14F-4D97-AF65-F5344CB8AC3E}">
        <p14:creationId xmlns:p14="http://schemas.microsoft.com/office/powerpoint/2010/main" val="17001659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76571"/>
          </a:xfrm>
        </p:spPr>
        <p:txBody>
          <a:bodyPr>
            <a:normAutofit fontScale="90000"/>
          </a:bodyPr>
          <a:lstStyle/>
          <a:p>
            <a:pPr algn="ctr"/>
            <a:r>
              <a:rPr lang="en-US" b="1" dirty="0">
                <a:solidFill>
                  <a:srgbClr val="FF0000"/>
                </a:solidFill>
              </a:rPr>
              <a:t>Mechanism of hypertrophy</a:t>
            </a:r>
            <a:endParaRPr lang="en-US" dirty="0"/>
          </a:p>
        </p:txBody>
      </p:sp>
      <p:sp>
        <p:nvSpPr>
          <p:cNvPr id="3" name="Content Placeholder 2"/>
          <p:cNvSpPr>
            <a:spLocks noGrp="1"/>
          </p:cNvSpPr>
          <p:nvPr>
            <p:ph idx="1"/>
          </p:nvPr>
        </p:nvSpPr>
        <p:spPr>
          <a:xfrm>
            <a:off x="668740" y="1869743"/>
            <a:ext cx="10917072" cy="4681182"/>
          </a:xfrm>
        </p:spPr>
        <p:txBody>
          <a:bodyPr>
            <a:normAutofit/>
          </a:bodyPr>
          <a:lstStyle/>
          <a:p>
            <a:pPr marL="0" marR="0" algn="just">
              <a:spcBef>
                <a:spcPts val="0"/>
              </a:spcBef>
              <a:spcAft>
                <a:spcPts val="0"/>
              </a:spcAft>
            </a:pPr>
            <a:r>
              <a:rPr lang="en-US" dirty="0" smtClean="0">
                <a:effectLst/>
                <a:latin typeface="Palatino Linotype" panose="02040502050505030304" pitchFamily="18" charset="0"/>
                <a:ea typeface="Times New Roman" panose="02020603050405020304" pitchFamily="18" charset="0"/>
                <a:cs typeface="Vrinda"/>
              </a:rPr>
              <a:t>hypertrophy is caused by mechanical stress, growth factors and vasoactive agents. These stimuli work together to</a:t>
            </a:r>
            <a:endParaRPr lang="en-US" dirty="0" smtClean="0">
              <a:effectLst/>
              <a:latin typeface="Times New Roman" panose="02020603050405020304" pitchFamily="18" charset="0"/>
              <a:ea typeface="Times New Roman" panose="02020603050405020304" pitchFamily="18" charset="0"/>
              <a:cs typeface="Vrinda"/>
            </a:endParaRPr>
          </a:p>
          <a:p>
            <a:pPr marL="342900" marR="0" lvl="0" indent="-342900" algn="just">
              <a:spcBef>
                <a:spcPts val="0"/>
              </a:spcBef>
              <a:spcAft>
                <a:spcPts val="0"/>
              </a:spcAft>
              <a:buFont typeface="Palatino Linotype" panose="02040502050505030304" pitchFamily="18" charset="0"/>
              <a:buChar char="-"/>
              <a:tabLst>
                <a:tab pos="457200" algn="l"/>
              </a:tabLst>
            </a:pPr>
            <a:r>
              <a:rPr lang="en-US" dirty="0" smtClean="0">
                <a:effectLst/>
                <a:latin typeface="Palatino Linotype" panose="02040502050505030304" pitchFamily="18" charset="0"/>
                <a:ea typeface="Times New Roman" panose="02020603050405020304" pitchFamily="18" charset="0"/>
                <a:cs typeface="Vrinda"/>
              </a:rPr>
              <a:t>Increase muscle protein synthesis. Mainly two biochemical processes are involved – phosphoinositid-3-kinase/</a:t>
            </a:r>
            <a:r>
              <a:rPr lang="en-US" dirty="0" err="1" smtClean="0">
                <a:effectLst/>
                <a:latin typeface="Palatino Linotype" panose="02040502050505030304" pitchFamily="18" charset="0"/>
                <a:ea typeface="Times New Roman" panose="02020603050405020304" pitchFamily="18" charset="0"/>
                <a:cs typeface="Vrinda"/>
              </a:rPr>
              <a:t>Akt</a:t>
            </a:r>
            <a:r>
              <a:rPr lang="en-US" dirty="0" smtClean="0">
                <a:effectLst/>
                <a:latin typeface="Palatino Linotype" panose="02040502050505030304" pitchFamily="18" charset="0"/>
                <a:ea typeface="Times New Roman" panose="02020603050405020304" pitchFamily="18" charset="0"/>
                <a:cs typeface="Vrinda"/>
              </a:rPr>
              <a:t> pathway (important in physiologic hypertrophy) and GPCR downstream effect (important in pathologic pathway).</a:t>
            </a:r>
            <a:endParaRPr lang="en-US" dirty="0" smtClean="0">
              <a:effectLst/>
              <a:latin typeface="Times New Roman" panose="02020603050405020304" pitchFamily="18" charset="0"/>
              <a:ea typeface="Times New Roman" panose="02020603050405020304" pitchFamily="18" charset="0"/>
              <a:cs typeface="Vrinda"/>
            </a:endParaRPr>
          </a:p>
          <a:p>
            <a:pPr marL="342900" marR="0" lvl="0" indent="-342900" algn="just">
              <a:spcBef>
                <a:spcPts val="0"/>
              </a:spcBef>
              <a:spcAft>
                <a:spcPts val="0"/>
              </a:spcAft>
              <a:buFont typeface="Palatino Linotype" panose="02040502050505030304" pitchFamily="18" charset="0"/>
              <a:buChar char="-"/>
              <a:tabLst>
                <a:tab pos="457200" algn="l"/>
              </a:tabLst>
            </a:pPr>
            <a:r>
              <a:rPr lang="en-US" dirty="0" smtClean="0">
                <a:effectLst/>
                <a:latin typeface="Palatino Linotype" panose="02040502050505030304" pitchFamily="18" charset="0"/>
                <a:ea typeface="Times New Roman" panose="02020603050405020304" pitchFamily="18" charset="0"/>
                <a:cs typeface="Vrinda"/>
              </a:rPr>
              <a:t>Also contractile proteins may be switched between adult and fetal/neonatal forms. </a:t>
            </a:r>
            <a:r>
              <a:rPr lang="en-US" dirty="0" smtClean="0">
                <a:solidFill>
                  <a:srgbClr val="000080"/>
                </a:solidFill>
                <a:effectLst/>
                <a:latin typeface="Palatino Linotype" panose="02040502050505030304" pitchFamily="18" charset="0"/>
                <a:ea typeface="Times New Roman" panose="02020603050405020304" pitchFamily="18" charset="0"/>
                <a:cs typeface="Vrinda"/>
              </a:rPr>
              <a:t>Exemplary, α-myosin heavy chain is switched to β-myosin heavy chain which gives slower and energetically economical contraction.</a:t>
            </a:r>
            <a:endParaRPr lang="en-US" dirty="0" smtClean="0">
              <a:effectLst/>
              <a:latin typeface="Times New Roman" panose="02020603050405020304" pitchFamily="18" charset="0"/>
              <a:ea typeface="Times New Roman" panose="02020603050405020304" pitchFamily="18" charset="0"/>
              <a:cs typeface="Vrinda"/>
            </a:endParaRPr>
          </a:p>
          <a:p>
            <a:r>
              <a:rPr lang="en-US" dirty="0" smtClean="0">
                <a:effectLst/>
                <a:latin typeface="Palatino Linotype" panose="02040502050505030304" pitchFamily="18" charset="0"/>
                <a:ea typeface="Times New Roman" panose="02020603050405020304" pitchFamily="18" charset="0"/>
                <a:cs typeface="Vrinda"/>
              </a:rPr>
              <a:t>In addition, some genes which are only expressed in fetal/neonatal stage, is expressed again. </a:t>
            </a:r>
            <a:r>
              <a:rPr lang="en-US" dirty="0" smtClean="0">
                <a:solidFill>
                  <a:srgbClr val="000080"/>
                </a:solidFill>
                <a:effectLst/>
                <a:latin typeface="Palatino Linotype" panose="02040502050505030304" pitchFamily="18" charset="0"/>
                <a:ea typeface="Times New Roman" panose="02020603050405020304" pitchFamily="18" charset="0"/>
                <a:cs typeface="Vrinda"/>
              </a:rPr>
              <a:t>Exemplary, ANF gene is expressed in atrium and ventricle of embryonic heart but not after birth. During hypertrophy it is expressed again. ANF (Atrial Natriuretic Factor) causes decreased blood volume and pressure hence decrease hemodynamic load</a:t>
            </a:r>
            <a:endParaRPr lang="en-US" dirty="0"/>
          </a:p>
        </p:txBody>
      </p:sp>
    </p:spTree>
    <p:extLst>
      <p:ext uri="{BB962C8B-B14F-4D97-AF65-F5344CB8AC3E}">
        <p14:creationId xmlns:p14="http://schemas.microsoft.com/office/powerpoint/2010/main" val="33072030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94935"/>
          </a:xfrm>
        </p:spPr>
        <p:txBody>
          <a:bodyPr/>
          <a:lstStyle/>
          <a:p>
            <a:pPr algn="ctr"/>
            <a:r>
              <a:rPr lang="en-US" b="1" dirty="0" smtClean="0">
                <a:solidFill>
                  <a:srgbClr val="FF0000"/>
                </a:solidFill>
                <a:effectLst/>
                <a:latin typeface="Palatino Linotype" panose="02040502050505030304" pitchFamily="18" charset="0"/>
                <a:ea typeface="Times New Roman" panose="02020603050405020304" pitchFamily="18" charset="0"/>
                <a:cs typeface="Vrinda"/>
              </a:rPr>
              <a:t>Atrophy</a:t>
            </a:r>
            <a:endParaRPr lang="en-US" dirty="0">
              <a:solidFill>
                <a:srgbClr val="FF0000"/>
              </a:solidFill>
            </a:endParaRPr>
          </a:p>
        </p:txBody>
      </p:sp>
      <p:sp>
        <p:nvSpPr>
          <p:cNvPr id="3" name="Content Placeholder 2"/>
          <p:cNvSpPr>
            <a:spLocks noGrp="1"/>
          </p:cNvSpPr>
          <p:nvPr>
            <p:ph idx="1"/>
          </p:nvPr>
        </p:nvSpPr>
        <p:spPr>
          <a:xfrm>
            <a:off x="838200" y="1160060"/>
            <a:ext cx="10515600" cy="5016903"/>
          </a:xfrm>
        </p:spPr>
        <p:txBody>
          <a:bodyPr/>
          <a:lstStyle/>
          <a:p>
            <a:pPr marL="0" marR="0" algn="just">
              <a:spcBef>
                <a:spcPts val="0"/>
              </a:spcBef>
              <a:spcAft>
                <a:spcPts val="0"/>
              </a:spcAft>
            </a:pPr>
            <a:r>
              <a:rPr lang="en-US" u="sng" dirty="0" smtClean="0">
                <a:effectLst/>
                <a:latin typeface="Palatino Linotype" panose="02040502050505030304" pitchFamily="18" charset="0"/>
                <a:ea typeface="Times New Roman" panose="02020603050405020304" pitchFamily="18" charset="0"/>
                <a:cs typeface="Vrinda"/>
              </a:rPr>
              <a:t>Definition:</a:t>
            </a:r>
            <a:endParaRPr lang="en-US" dirty="0" smtClean="0">
              <a:effectLst/>
              <a:latin typeface="Times New Roman" panose="02020603050405020304" pitchFamily="18" charset="0"/>
              <a:ea typeface="Times New Roman" panose="02020603050405020304" pitchFamily="18" charset="0"/>
              <a:cs typeface="Vrinda"/>
            </a:endParaRPr>
          </a:p>
          <a:p>
            <a:pPr marL="0" marR="0" indent="0" algn="just">
              <a:spcBef>
                <a:spcPts val="0"/>
              </a:spcBef>
              <a:spcAft>
                <a:spcPts val="0"/>
              </a:spcAft>
              <a:buNone/>
            </a:pPr>
            <a:r>
              <a:rPr lang="en-US" dirty="0" smtClean="0">
                <a:effectLst/>
                <a:latin typeface="Palatino Linotype" panose="02040502050505030304" pitchFamily="18" charset="0"/>
                <a:ea typeface="Times New Roman" panose="02020603050405020304" pitchFamily="18" charset="0"/>
                <a:cs typeface="Vrinda"/>
              </a:rPr>
              <a:t>It is the adaptive process of cell to a stimulus where are cell shrink in size by loss of cellular substances.</a:t>
            </a:r>
            <a:endParaRPr lang="en-US" dirty="0" smtClean="0">
              <a:effectLst/>
              <a:latin typeface="Times New Roman" panose="02020603050405020304" pitchFamily="18" charset="0"/>
              <a:ea typeface="Times New Roman" panose="02020603050405020304" pitchFamily="18" charset="0"/>
              <a:cs typeface="Vrinda"/>
            </a:endParaRPr>
          </a:p>
          <a:p>
            <a:pPr marL="0" marR="0" indent="0" algn="just">
              <a:spcBef>
                <a:spcPts val="0"/>
              </a:spcBef>
              <a:spcAft>
                <a:spcPts val="0"/>
              </a:spcAft>
              <a:buNone/>
            </a:pPr>
            <a:r>
              <a:rPr lang="en-US" dirty="0" smtClean="0">
                <a:solidFill>
                  <a:srgbClr val="000080"/>
                </a:solidFill>
                <a:effectLst/>
                <a:latin typeface="Palatino Linotype" panose="02040502050505030304" pitchFamily="18" charset="0"/>
                <a:ea typeface="Times New Roman" panose="02020603050405020304" pitchFamily="18" charset="0"/>
                <a:cs typeface="Vrinda"/>
              </a:rPr>
              <a:t>Atrophy is the reduced size of an organ or tissue due to decrease in cell size and number.</a:t>
            </a:r>
          </a:p>
          <a:p>
            <a:pPr marL="0" marR="0" indent="0" algn="just">
              <a:spcBef>
                <a:spcPts val="0"/>
              </a:spcBef>
              <a:spcAft>
                <a:spcPts val="0"/>
              </a:spcAft>
              <a:buNone/>
            </a:pPr>
            <a:endParaRPr lang="en-US" dirty="0"/>
          </a:p>
        </p:txBody>
      </p:sp>
      <p:pic>
        <p:nvPicPr>
          <p:cNvPr id="4" name="Picture 3"/>
          <p:cNvPicPr>
            <a:picLocks noChangeAspect="1"/>
          </p:cNvPicPr>
          <p:nvPr/>
        </p:nvPicPr>
        <p:blipFill>
          <a:blip r:embed="rId2"/>
          <a:stretch>
            <a:fillRect/>
          </a:stretch>
        </p:blipFill>
        <p:spPr>
          <a:xfrm>
            <a:off x="2538484" y="3370998"/>
            <a:ext cx="7547212" cy="2906972"/>
          </a:xfrm>
          <a:prstGeom prst="rect">
            <a:avLst/>
          </a:prstGeom>
        </p:spPr>
      </p:pic>
    </p:spTree>
    <p:extLst>
      <p:ext uri="{BB962C8B-B14F-4D97-AF65-F5344CB8AC3E}">
        <p14:creationId xmlns:p14="http://schemas.microsoft.com/office/powerpoint/2010/main" val="392404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90218"/>
          </a:xfrm>
        </p:spPr>
        <p:txBody>
          <a:bodyPr>
            <a:normAutofit fontScale="90000"/>
          </a:bodyPr>
          <a:lstStyle/>
          <a:p>
            <a:r>
              <a:rPr lang="en-US" dirty="0">
                <a:solidFill>
                  <a:srgbClr val="FF0000"/>
                </a:solidFill>
              </a:rPr>
              <a:t>Why atrophy occurs?</a:t>
            </a:r>
          </a:p>
        </p:txBody>
      </p:sp>
      <p:sp>
        <p:nvSpPr>
          <p:cNvPr id="3" name="Content Placeholder 2"/>
          <p:cNvSpPr>
            <a:spLocks noGrp="1"/>
          </p:cNvSpPr>
          <p:nvPr>
            <p:ph idx="1"/>
          </p:nvPr>
        </p:nvSpPr>
        <p:spPr>
          <a:xfrm>
            <a:off x="838200" y="1774209"/>
            <a:ext cx="10515600" cy="3521122"/>
          </a:xfrm>
        </p:spPr>
        <p:txBody>
          <a:bodyPr/>
          <a:lstStyle/>
          <a:p>
            <a:r>
              <a:rPr lang="en-US" dirty="0"/>
              <a:t>Decreased workload</a:t>
            </a:r>
          </a:p>
          <a:p>
            <a:r>
              <a:rPr lang="en-US" dirty="0"/>
              <a:t>Loss of innervation</a:t>
            </a:r>
          </a:p>
          <a:p>
            <a:r>
              <a:rPr lang="en-US" dirty="0"/>
              <a:t>Diminished blood supply</a:t>
            </a:r>
          </a:p>
          <a:p>
            <a:r>
              <a:rPr lang="en-US" dirty="0"/>
              <a:t>Inadequate nutrition</a:t>
            </a:r>
          </a:p>
          <a:p>
            <a:r>
              <a:rPr lang="en-US" dirty="0"/>
              <a:t>Loss of endocrine stimulation</a:t>
            </a:r>
          </a:p>
          <a:p>
            <a:r>
              <a:rPr lang="en-US" dirty="0"/>
              <a:t>Pressure: Pressure can cause atrophy</a:t>
            </a:r>
          </a:p>
          <a:p>
            <a:r>
              <a:rPr lang="en-US" dirty="0"/>
              <a:t>Aging</a:t>
            </a:r>
          </a:p>
          <a:p>
            <a:endParaRPr lang="en-US" dirty="0"/>
          </a:p>
        </p:txBody>
      </p:sp>
    </p:spTree>
    <p:extLst>
      <p:ext uri="{BB962C8B-B14F-4D97-AF65-F5344CB8AC3E}">
        <p14:creationId xmlns:p14="http://schemas.microsoft.com/office/powerpoint/2010/main" val="9737070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63424"/>
          </a:xfrm>
        </p:spPr>
        <p:txBody>
          <a:bodyPr>
            <a:normAutofit/>
          </a:bodyPr>
          <a:lstStyle/>
          <a:p>
            <a:pPr algn="ctr"/>
            <a:r>
              <a:rPr lang="en-US" sz="4800" dirty="0" smtClean="0">
                <a:solidFill>
                  <a:srgbClr val="FF0000"/>
                </a:solidFill>
              </a:rPr>
              <a:t>Types of Atrophy</a:t>
            </a:r>
            <a:endParaRPr lang="en-US" sz="4800" dirty="0">
              <a:solidFill>
                <a:srgbClr val="FF0000"/>
              </a:solidFill>
            </a:endParaRPr>
          </a:p>
        </p:txBody>
      </p:sp>
      <p:sp>
        <p:nvSpPr>
          <p:cNvPr id="3" name="Content Placeholder 2"/>
          <p:cNvSpPr>
            <a:spLocks noGrp="1"/>
          </p:cNvSpPr>
          <p:nvPr>
            <p:ph idx="1"/>
          </p:nvPr>
        </p:nvSpPr>
        <p:spPr>
          <a:xfrm>
            <a:off x="838200" y="1528550"/>
            <a:ext cx="10515600" cy="4681181"/>
          </a:xfrm>
        </p:spPr>
        <p:txBody>
          <a:bodyPr/>
          <a:lstStyle/>
          <a:p>
            <a:pPr marL="0" marR="0" indent="0" algn="just">
              <a:spcBef>
                <a:spcPts val="0"/>
              </a:spcBef>
              <a:spcAft>
                <a:spcPts val="0"/>
              </a:spcAft>
              <a:buNone/>
            </a:pPr>
            <a:endParaRPr lang="en-US" dirty="0">
              <a:latin typeface="Times New Roman" panose="02020603050405020304" pitchFamily="18" charset="0"/>
              <a:ea typeface="Times New Roman" panose="02020603050405020304" pitchFamily="18" charset="0"/>
              <a:cs typeface="Vrinda"/>
            </a:endParaRPr>
          </a:p>
          <a:p>
            <a:pPr marL="0" marR="0" indent="0" algn="just">
              <a:spcBef>
                <a:spcPts val="0"/>
              </a:spcBef>
              <a:spcAft>
                <a:spcPts val="0"/>
              </a:spcAft>
              <a:buNone/>
            </a:pPr>
            <a:r>
              <a:rPr lang="en-US" sz="2400" dirty="0" smtClean="0">
                <a:latin typeface="Palatino Linotype" panose="02040502050505030304" pitchFamily="18" charset="0"/>
                <a:ea typeface="Times New Roman" panose="02020603050405020304" pitchFamily="18" charset="0"/>
                <a:cs typeface="Vrinda"/>
              </a:rPr>
              <a:t>Atrophy </a:t>
            </a:r>
            <a:r>
              <a:rPr lang="en-US" sz="2400" dirty="0">
                <a:latin typeface="Palatino Linotype" panose="02040502050505030304" pitchFamily="18" charset="0"/>
                <a:ea typeface="Times New Roman" panose="02020603050405020304" pitchFamily="18" charset="0"/>
                <a:cs typeface="Vrinda"/>
              </a:rPr>
              <a:t>is also of two types –</a:t>
            </a:r>
            <a:endParaRPr lang="en-US" sz="2400" dirty="0">
              <a:latin typeface="Times New Roman" panose="02020603050405020304" pitchFamily="18" charset="0"/>
              <a:ea typeface="Times New Roman" panose="02020603050405020304" pitchFamily="18" charset="0"/>
              <a:cs typeface="Vrinda"/>
            </a:endParaRPr>
          </a:p>
          <a:p>
            <a:pPr marL="342900" marR="0" lvl="0" indent="-342900" algn="just">
              <a:spcBef>
                <a:spcPts val="0"/>
              </a:spcBef>
              <a:spcAft>
                <a:spcPts val="0"/>
              </a:spcAft>
              <a:buFont typeface="+mj-lt"/>
              <a:buAutoNum type="arabicPeriod"/>
              <a:tabLst>
                <a:tab pos="457200" algn="l"/>
              </a:tabLst>
            </a:pPr>
            <a:r>
              <a:rPr lang="en-US" sz="2400" dirty="0">
                <a:latin typeface="Palatino Linotype" panose="02040502050505030304" pitchFamily="18" charset="0"/>
                <a:ea typeface="Times New Roman" panose="02020603050405020304" pitchFamily="18" charset="0"/>
                <a:cs typeface="Vrinda"/>
              </a:rPr>
              <a:t>Physiologic atrophy: e.g. decrease in size of uterus after parturition, atrophy of the notochord and some other embryonic structures during fetal development. Such atrophy is normal physiologic process and not due to any disease conditions.</a:t>
            </a:r>
            <a:endParaRPr lang="en-US" sz="2400" dirty="0">
              <a:latin typeface="Times New Roman" panose="02020603050405020304" pitchFamily="18" charset="0"/>
              <a:ea typeface="Times New Roman" panose="02020603050405020304" pitchFamily="18" charset="0"/>
              <a:cs typeface="Vrinda"/>
            </a:endParaRPr>
          </a:p>
          <a:p>
            <a:pPr marL="342900" marR="0" lvl="0" indent="-342900" algn="just">
              <a:spcBef>
                <a:spcPts val="0"/>
              </a:spcBef>
              <a:spcAft>
                <a:spcPts val="0"/>
              </a:spcAft>
              <a:buFont typeface="+mj-lt"/>
              <a:buAutoNum type="arabicPeriod"/>
              <a:tabLst>
                <a:tab pos="457200" algn="l"/>
              </a:tabLst>
            </a:pPr>
            <a:r>
              <a:rPr lang="en-US" sz="2400" dirty="0">
                <a:latin typeface="Palatino Linotype" panose="02040502050505030304" pitchFamily="18" charset="0"/>
                <a:ea typeface="Times New Roman" panose="02020603050405020304" pitchFamily="18" charset="0"/>
                <a:cs typeface="Vrinda"/>
              </a:rPr>
              <a:t>Pathologic atrophy: This may be localized or generalized. Example include, muscle atrophy in marasmus.</a:t>
            </a:r>
            <a:endParaRPr lang="en-US" sz="2400" dirty="0">
              <a:latin typeface="Times New Roman" panose="02020603050405020304" pitchFamily="18" charset="0"/>
              <a:ea typeface="Times New Roman" panose="02020603050405020304" pitchFamily="18" charset="0"/>
              <a:cs typeface="Vrinda"/>
            </a:endParaRPr>
          </a:p>
          <a:p>
            <a:endParaRPr lang="en-US" sz="2400" dirty="0"/>
          </a:p>
        </p:txBody>
      </p:sp>
    </p:spTree>
    <p:extLst>
      <p:ext uri="{BB962C8B-B14F-4D97-AF65-F5344CB8AC3E}">
        <p14:creationId xmlns:p14="http://schemas.microsoft.com/office/powerpoint/2010/main" val="31509554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8364"/>
            <a:ext cx="10515600" cy="627797"/>
          </a:xfrm>
        </p:spPr>
        <p:txBody>
          <a:bodyPr>
            <a:normAutofit fontScale="90000"/>
          </a:bodyPr>
          <a:lstStyle/>
          <a:p>
            <a:pPr algn="ctr"/>
            <a:r>
              <a:rPr lang="en-US" sz="4000" dirty="0">
                <a:solidFill>
                  <a:srgbClr val="FF0000"/>
                </a:solidFill>
              </a:rPr>
              <a:t>Mechanism of </a:t>
            </a:r>
            <a:r>
              <a:rPr lang="en-US" sz="4000" dirty="0" smtClean="0">
                <a:solidFill>
                  <a:srgbClr val="FF0000"/>
                </a:solidFill>
              </a:rPr>
              <a:t>atrophy</a:t>
            </a:r>
            <a:r>
              <a:rPr lang="en-US" dirty="0"/>
              <a:t/>
            </a:r>
            <a:br>
              <a:rPr lang="en-US" dirty="0"/>
            </a:br>
            <a:endParaRPr lang="en-US" dirty="0"/>
          </a:p>
        </p:txBody>
      </p:sp>
      <p:sp>
        <p:nvSpPr>
          <p:cNvPr id="3" name="Content Placeholder 2"/>
          <p:cNvSpPr>
            <a:spLocks noGrp="1"/>
          </p:cNvSpPr>
          <p:nvPr>
            <p:ph idx="1"/>
          </p:nvPr>
        </p:nvSpPr>
        <p:spPr>
          <a:xfrm>
            <a:off x="838200" y="1132764"/>
            <a:ext cx="10515600" cy="5445457"/>
          </a:xfrm>
        </p:spPr>
        <p:txBody>
          <a:bodyPr>
            <a:normAutofit/>
          </a:bodyPr>
          <a:lstStyle/>
          <a:p>
            <a:pPr marL="0" indent="0">
              <a:buNone/>
            </a:pPr>
            <a:r>
              <a:rPr lang="en-US" dirty="0" smtClean="0"/>
              <a:t>The </a:t>
            </a:r>
            <a:r>
              <a:rPr lang="en-US" dirty="0"/>
              <a:t>main reason for atrophy is protein degradation. If the degradation rate increased and synthesis is decreased atrophy will occur. Followings are possible protein degradation paths –</a:t>
            </a:r>
          </a:p>
          <a:p>
            <a:pPr marL="0" indent="0">
              <a:buNone/>
            </a:pPr>
            <a:r>
              <a:rPr lang="en-US" dirty="0" smtClean="0"/>
              <a:t>1. Lysosomes</a:t>
            </a:r>
            <a:r>
              <a:rPr lang="en-US" dirty="0"/>
              <a:t>: It contains proteolytic enzymes. For example acid hydrolase – </a:t>
            </a:r>
            <a:r>
              <a:rPr lang="en-US" dirty="0" err="1"/>
              <a:t>cathepsins</a:t>
            </a:r>
            <a:r>
              <a:rPr lang="en-US" dirty="0"/>
              <a:t>. These enzymes degrade extracellular protein (when endocytosed) as well as cytosolic proteins.</a:t>
            </a:r>
          </a:p>
          <a:p>
            <a:pPr marL="0" indent="0">
              <a:buNone/>
            </a:pPr>
            <a:r>
              <a:rPr lang="en-US" dirty="0" smtClean="0"/>
              <a:t>2. Ubiquitin-proteasome </a:t>
            </a:r>
            <a:r>
              <a:rPr lang="en-US" dirty="0"/>
              <a:t>pathway: This pathway is thought to be responsible for the accelerated proteolysis seen in a variety of catabolic conditions.</a:t>
            </a:r>
          </a:p>
          <a:p>
            <a:pPr marL="0" indent="0">
              <a:buNone/>
            </a:pPr>
            <a:endParaRPr lang="en-US" dirty="0" smtClean="0"/>
          </a:p>
          <a:p>
            <a:endParaRPr lang="en-US" dirty="0"/>
          </a:p>
          <a:p>
            <a:r>
              <a:rPr lang="en-US" dirty="0"/>
              <a:t>Hormones e.g. (glucocorticoids and thyroid hormone) and cytokines (TNF) stimulate this mechanism while insulin opposes it.</a:t>
            </a:r>
          </a:p>
          <a:p>
            <a:pPr marL="0" indent="0">
              <a:buNone/>
            </a:pPr>
            <a:r>
              <a:rPr lang="en-US" dirty="0" smtClean="0"/>
              <a:t>3. </a:t>
            </a:r>
            <a:r>
              <a:rPr lang="en-US" dirty="0" err="1" smtClean="0"/>
              <a:t>Autophagic</a:t>
            </a:r>
            <a:r>
              <a:rPr lang="en-US" dirty="0" smtClean="0"/>
              <a:t> </a:t>
            </a:r>
            <a:r>
              <a:rPr lang="en-US" dirty="0"/>
              <a:t>vacuoles: When nutrient shortage occurs, the intracellular organelles and portion of cytosol are first sequestered in vacuoles which are then bound to membrane. Eventually the vacuoles are fused with lysosome forming </a:t>
            </a:r>
            <a:r>
              <a:rPr lang="en-US" dirty="0" err="1"/>
              <a:t>lysophagosome</a:t>
            </a:r>
            <a:r>
              <a:rPr lang="en-US" dirty="0"/>
              <a:t>. Thus the cellular components are digested and used as nutrients</a:t>
            </a:r>
          </a:p>
          <a:p>
            <a:endParaRPr lang="en-US" dirty="0"/>
          </a:p>
        </p:txBody>
      </p:sp>
      <p:pic>
        <p:nvPicPr>
          <p:cNvPr id="6" name="Picture 5"/>
          <p:cNvPicPr>
            <a:picLocks noChangeAspect="1"/>
          </p:cNvPicPr>
          <p:nvPr/>
        </p:nvPicPr>
        <p:blipFill>
          <a:blip r:embed="rId2"/>
          <a:stretch>
            <a:fillRect/>
          </a:stretch>
        </p:blipFill>
        <p:spPr>
          <a:xfrm>
            <a:off x="1969957" y="3654862"/>
            <a:ext cx="8607058" cy="685125"/>
          </a:xfrm>
          <a:prstGeom prst="rect">
            <a:avLst/>
          </a:prstGeom>
        </p:spPr>
      </p:pic>
    </p:spTree>
    <p:extLst>
      <p:ext uri="{BB962C8B-B14F-4D97-AF65-F5344CB8AC3E}">
        <p14:creationId xmlns:p14="http://schemas.microsoft.com/office/powerpoint/2010/main" val="29842541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Diseases</a:t>
            </a:r>
            <a:endParaRPr lang="en-US" b="1" dirty="0">
              <a:solidFill>
                <a:srgbClr val="FF0000"/>
              </a:solidFill>
            </a:endParaRPr>
          </a:p>
        </p:txBody>
      </p:sp>
      <p:sp>
        <p:nvSpPr>
          <p:cNvPr id="3" name="Content Placeholder 2"/>
          <p:cNvSpPr>
            <a:spLocks noGrp="1"/>
          </p:cNvSpPr>
          <p:nvPr>
            <p:ph idx="1"/>
          </p:nvPr>
        </p:nvSpPr>
        <p:spPr/>
        <p:txBody>
          <a:bodyPr/>
          <a:lstStyle/>
          <a:p>
            <a:r>
              <a:rPr lang="en-US" dirty="0" smtClean="0"/>
              <a:t>Modern pathology is based on the theory of Rudolph Virchow who states that, all diseases starts with the molecular and functional changes to the cells.</a:t>
            </a:r>
            <a:endParaRPr lang="en-US" dirty="0"/>
          </a:p>
        </p:txBody>
      </p:sp>
    </p:spTree>
    <p:extLst>
      <p:ext uri="{BB962C8B-B14F-4D97-AF65-F5344CB8AC3E}">
        <p14:creationId xmlns:p14="http://schemas.microsoft.com/office/powerpoint/2010/main" val="30937049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9275"/>
          </a:xfrm>
        </p:spPr>
        <p:txBody>
          <a:bodyPr>
            <a:normAutofit fontScale="90000"/>
          </a:bodyPr>
          <a:lstStyle/>
          <a:p>
            <a:pPr algn="ctr"/>
            <a:r>
              <a:rPr lang="en-US" dirty="0">
                <a:solidFill>
                  <a:srgbClr val="FF0000"/>
                </a:solidFill>
              </a:rPr>
              <a:t>Metaplasia</a:t>
            </a:r>
          </a:p>
        </p:txBody>
      </p:sp>
      <p:sp>
        <p:nvSpPr>
          <p:cNvPr id="3" name="Content Placeholder 2"/>
          <p:cNvSpPr>
            <a:spLocks noGrp="1"/>
          </p:cNvSpPr>
          <p:nvPr>
            <p:ph idx="1"/>
          </p:nvPr>
        </p:nvSpPr>
        <p:spPr>
          <a:xfrm>
            <a:off x="838200" y="1064525"/>
            <a:ext cx="10515600" cy="5112438"/>
          </a:xfrm>
        </p:spPr>
        <p:txBody>
          <a:bodyPr/>
          <a:lstStyle/>
          <a:p>
            <a:pPr marL="0" marR="0" algn="just">
              <a:spcBef>
                <a:spcPts val="0"/>
              </a:spcBef>
              <a:spcAft>
                <a:spcPts val="0"/>
              </a:spcAft>
            </a:pPr>
            <a:r>
              <a:rPr lang="en-US" u="sng" dirty="0">
                <a:latin typeface="Palatino Linotype" panose="02040502050505030304" pitchFamily="18" charset="0"/>
                <a:ea typeface="Times New Roman" panose="02020603050405020304" pitchFamily="18" charset="0"/>
                <a:cs typeface="Vrinda"/>
              </a:rPr>
              <a:t>Definition:</a:t>
            </a:r>
            <a:endParaRPr lang="en-US" dirty="0">
              <a:latin typeface="Times New Roman" panose="02020603050405020304" pitchFamily="18" charset="0"/>
              <a:ea typeface="Times New Roman" panose="02020603050405020304" pitchFamily="18" charset="0"/>
              <a:cs typeface="Vrinda"/>
            </a:endParaRPr>
          </a:p>
          <a:p>
            <a:pPr marL="0" marR="0" indent="0" algn="just">
              <a:spcBef>
                <a:spcPts val="0"/>
              </a:spcBef>
              <a:spcAft>
                <a:spcPts val="0"/>
              </a:spcAft>
              <a:buNone/>
            </a:pPr>
            <a:r>
              <a:rPr lang="en-US" dirty="0" smtClean="0">
                <a:latin typeface="Palatino Linotype" panose="02040502050505030304" pitchFamily="18" charset="0"/>
                <a:ea typeface="Times New Roman" panose="02020603050405020304" pitchFamily="18" charset="0"/>
                <a:cs typeface="Vrinda"/>
              </a:rPr>
              <a:t>Metaplasia </a:t>
            </a:r>
            <a:r>
              <a:rPr lang="en-US" dirty="0">
                <a:latin typeface="Palatino Linotype" panose="02040502050505030304" pitchFamily="18" charset="0"/>
                <a:ea typeface="Times New Roman" panose="02020603050405020304" pitchFamily="18" charset="0"/>
                <a:cs typeface="Vrinda"/>
              </a:rPr>
              <a:t>is a reversible change in which one adult cell type is replaced by another adult cell type.</a:t>
            </a:r>
            <a:endParaRPr lang="en-US" dirty="0">
              <a:latin typeface="Times New Roman" panose="02020603050405020304" pitchFamily="18" charset="0"/>
              <a:ea typeface="Times New Roman" panose="02020603050405020304" pitchFamily="18" charset="0"/>
              <a:cs typeface="Vrinda"/>
            </a:endParaRPr>
          </a:p>
          <a:p>
            <a:pPr marL="0" marR="0" indent="0" algn="just">
              <a:spcBef>
                <a:spcPts val="0"/>
              </a:spcBef>
              <a:spcAft>
                <a:spcPts val="0"/>
              </a:spcAft>
              <a:buNone/>
            </a:pPr>
            <a:r>
              <a:rPr lang="en-US" dirty="0" smtClean="0">
                <a:latin typeface="Palatino Linotype" panose="02040502050505030304" pitchFamily="18" charset="0"/>
                <a:ea typeface="Times New Roman" panose="02020603050405020304" pitchFamily="18" charset="0"/>
                <a:cs typeface="Vrinda"/>
              </a:rPr>
              <a:t>In </a:t>
            </a:r>
            <a:r>
              <a:rPr lang="en-US" dirty="0">
                <a:latin typeface="Palatino Linotype" panose="02040502050505030304" pitchFamily="18" charset="0"/>
                <a:ea typeface="Times New Roman" panose="02020603050405020304" pitchFamily="18" charset="0"/>
                <a:cs typeface="Vrinda"/>
              </a:rPr>
              <a:t>this manner, the cells which are more susceptible to the stress is replaced by cells which are less susceptible in an attempt to adapt to the stress.</a:t>
            </a:r>
            <a:endParaRPr lang="en-US" dirty="0">
              <a:latin typeface="Times New Roman" panose="02020603050405020304" pitchFamily="18" charset="0"/>
              <a:ea typeface="Times New Roman" panose="02020603050405020304" pitchFamily="18" charset="0"/>
              <a:cs typeface="Vrinda"/>
            </a:endParaRPr>
          </a:p>
          <a:p>
            <a:endParaRPr lang="en-US" dirty="0"/>
          </a:p>
        </p:txBody>
      </p:sp>
      <p:pic>
        <p:nvPicPr>
          <p:cNvPr id="4" name="Picture 3"/>
          <p:cNvPicPr>
            <a:picLocks noChangeAspect="1"/>
          </p:cNvPicPr>
          <p:nvPr/>
        </p:nvPicPr>
        <p:blipFill>
          <a:blip r:embed="rId2"/>
          <a:stretch>
            <a:fillRect/>
          </a:stretch>
        </p:blipFill>
        <p:spPr>
          <a:xfrm>
            <a:off x="1883392" y="3778148"/>
            <a:ext cx="8229600" cy="2780952"/>
          </a:xfrm>
          <a:prstGeom prst="rect">
            <a:avLst/>
          </a:prstGeom>
        </p:spPr>
      </p:pic>
    </p:spTree>
    <p:extLst>
      <p:ext uri="{BB962C8B-B14F-4D97-AF65-F5344CB8AC3E}">
        <p14:creationId xmlns:p14="http://schemas.microsoft.com/office/powerpoint/2010/main" val="34941056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0376"/>
            <a:ext cx="10515600" cy="764276"/>
          </a:xfrm>
        </p:spPr>
        <p:txBody>
          <a:bodyPr>
            <a:normAutofit fontScale="90000"/>
          </a:bodyPr>
          <a:lstStyle/>
          <a:p>
            <a:pPr algn="ctr"/>
            <a:r>
              <a:rPr lang="en-US" dirty="0" smtClean="0">
                <a:solidFill>
                  <a:srgbClr val="FF0000"/>
                </a:solidFill>
              </a:rPr>
              <a:t>Causes of metaplasia</a:t>
            </a:r>
            <a:r>
              <a:rPr lang="en-US" dirty="0"/>
              <a:t/>
            </a:r>
            <a:br>
              <a:rPr lang="en-US" dirty="0"/>
            </a:br>
            <a:endParaRPr lang="en-US" dirty="0"/>
          </a:p>
        </p:txBody>
      </p:sp>
      <p:sp>
        <p:nvSpPr>
          <p:cNvPr id="3" name="Content Placeholder 2"/>
          <p:cNvSpPr>
            <a:spLocks noGrp="1"/>
          </p:cNvSpPr>
          <p:nvPr>
            <p:ph idx="1"/>
          </p:nvPr>
        </p:nvSpPr>
        <p:spPr>
          <a:xfrm>
            <a:off x="838200" y="1460310"/>
            <a:ext cx="10515600" cy="4716653"/>
          </a:xfrm>
        </p:spPr>
        <p:txBody>
          <a:bodyPr>
            <a:normAutofit/>
          </a:bodyPr>
          <a:lstStyle/>
          <a:p>
            <a:pPr marL="342900" marR="0" lvl="0" indent="-342900" algn="just">
              <a:spcBef>
                <a:spcPts val="0"/>
              </a:spcBef>
              <a:spcAft>
                <a:spcPts val="0"/>
              </a:spcAft>
              <a:buFont typeface="+mj-lt"/>
              <a:buAutoNum type="arabicPeriod"/>
              <a:tabLst>
                <a:tab pos="457200" algn="l"/>
              </a:tabLst>
            </a:pPr>
            <a:r>
              <a:rPr lang="en-US" sz="2400" dirty="0" smtClean="0">
                <a:latin typeface="Palatino Linotype" panose="02040502050505030304" pitchFamily="18" charset="0"/>
                <a:ea typeface="Times New Roman" panose="02020603050405020304" pitchFamily="18" charset="0"/>
                <a:cs typeface="Vrinda"/>
              </a:rPr>
              <a:t>Changes </a:t>
            </a:r>
            <a:r>
              <a:rPr lang="en-US" sz="2400" dirty="0">
                <a:latin typeface="Palatino Linotype" panose="02040502050505030304" pitchFamily="18" charset="0"/>
                <a:ea typeface="Times New Roman" panose="02020603050405020304" pitchFamily="18" charset="0"/>
                <a:cs typeface="Vrinda"/>
              </a:rPr>
              <a:t>in the environment: e.g. stones in excretory ducts of salivary glands, pancreas or bile duct may cause </a:t>
            </a:r>
            <a:r>
              <a:rPr lang="en-US" sz="2400" dirty="0" err="1">
                <a:latin typeface="Palatino Linotype" panose="02040502050505030304" pitchFamily="18" charset="0"/>
                <a:ea typeface="Times New Roman" panose="02020603050405020304" pitchFamily="18" charset="0"/>
                <a:cs typeface="Vrinda"/>
              </a:rPr>
              <a:t>columner</a:t>
            </a:r>
            <a:r>
              <a:rPr lang="en-US" sz="2400" dirty="0">
                <a:latin typeface="Palatino Linotype" panose="02040502050505030304" pitchFamily="18" charset="0"/>
                <a:ea typeface="Times New Roman" panose="02020603050405020304" pitchFamily="18" charset="0"/>
                <a:cs typeface="Vrinda"/>
              </a:rPr>
              <a:t> cells being replaced by stratified </a:t>
            </a:r>
            <a:r>
              <a:rPr lang="en-US" sz="2400" dirty="0" err="1">
                <a:latin typeface="Palatino Linotype" panose="02040502050505030304" pitchFamily="18" charset="0"/>
                <a:ea typeface="Times New Roman" panose="02020603050405020304" pitchFamily="18" charset="0"/>
                <a:cs typeface="Vrinda"/>
              </a:rPr>
              <a:t>squamus</a:t>
            </a:r>
            <a:r>
              <a:rPr lang="en-US" sz="2400" dirty="0">
                <a:latin typeface="Palatino Linotype" panose="02040502050505030304" pitchFamily="18" charset="0"/>
                <a:ea typeface="Times New Roman" panose="02020603050405020304" pitchFamily="18" charset="0"/>
                <a:cs typeface="Vrinda"/>
              </a:rPr>
              <a:t> cells.</a:t>
            </a:r>
            <a:endParaRPr lang="en-US" sz="2400" dirty="0">
              <a:latin typeface="Times New Roman" panose="02020603050405020304" pitchFamily="18" charset="0"/>
              <a:ea typeface="Times New Roman" panose="02020603050405020304" pitchFamily="18" charset="0"/>
              <a:cs typeface="Vrinda"/>
            </a:endParaRPr>
          </a:p>
          <a:p>
            <a:pPr marL="342900" marR="0" lvl="0" indent="-342900" algn="just">
              <a:spcBef>
                <a:spcPts val="0"/>
              </a:spcBef>
              <a:spcAft>
                <a:spcPts val="0"/>
              </a:spcAft>
              <a:buFont typeface="+mj-lt"/>
              <a:buAutoNum type="arabicPeriod"/>
              <a:tabLst>
                <a:tab pos="457200" algn="l"/>
              </a:tabLst>
            </a:pPr>
            <a:r>
              <a:rPr lang="en-US" sz="2400" dirty="0">
                <a:latin typeface="Palatino Linotype" panose="02040502050505030304" pitchFamily="18" charset="0"/>
                <a:ea typeface="Times New Roman" panose="02020603050405020304" pitchFamily="18" charset="0"/>
                <a:cs typeface="Vrinda"/>
              </a:rPr>
              <a:t>Irritation or inflammation: In chronic irritation e.g. habitual cigarette smokers, the </a:t>
            </a:r>
            <a:r>
              <a:rPr lang="en-US" sz="2400" dirty="0" err="1">
                <a:latin typeface="Palatino Linotype" panose="02040502050505030304" pitchFamily="18" charset="0"/>
                <a:ea typeface="Times New Roman" panose="02020603050405020304" pitchFamily="18" charset="0"/>
                <a:cs typeface="Vrinda"/>
              </a:rPr>
              <a:t>columner</a:t>
            </a:r>
            <a:r>
              <a:rPr lang="en-US" sz="2400" dirty="0">
                <a:latin typeface="Palatino Linotype" panose="02040502050505030304" pitchFamily="18" charset="0"/>
                <a:ea typeface="Times New Roman" panose="02020603050405020304" pitchFamily="18" charset="0"/>
                <a:cs typeface="Vrinda"/>
              </a:rPr>
              <a:t> epithelial cells respiratory tract are replaced by stratified </a:t>
            </a:r>
            <a:r>
              <a:rPr lang="en-US" sz="2400" dirty="0" err="1">
                <a:latin typeface="Palatino Linotype" panose="02040502050505030304" pitchFamily="18" charset="0"/>
                <a:ea typeface="Times New Roman" panose="02020603050405020304" pitchFamily="18" charset="0"/>
                <a:cs typeface="Vrinda"/>
              </a:rPr>
              <a:t>squamus</a:t>
            </a:r>
            <a:r>
              <a:rPr lang="en-US" sz="2400" dirty="0">
                <a:latin typeface="Palatino Linotype" panose="02040502050505030304" pitchFamily="18" charset="0"/>
                <a:ea typeface="Times New Roman" panose="02020603050405020304" pitchFamily="18" charset="0"/>
                <a:cs typeface="Vrinda"/>
              </a:rPr>
              <a:t> epithelial cells.</a:t>
            </a:r>
            <a:endParaRPr lang="en-US" sz="2400" dirty="0">
              <a:latin typeface="Times New Roman" panose="02020603050405020304" pitchFamily="18" charset="0"/>
              <a:ea typeface="Times New Roman" panose="02020603050405020304" pitchFamily="18" charset="0"/>
              <a:cs typeface="Vrinda"/>
            </a:endParaRPr>
          </a:p>
          <a:p>
            <a:pPr marL="342900" marR="0" lvl="0" indent="-342900" algn="just">
              <a:spcBef>
                <a:spcPts val="0"/>
              </a:spcBef>
              <a:spcAft>
                <a:spcPts val="0"/>
              </a:spcAft>
              <a:buFont typeface="+mj-lt"/>
              <a:buAutoNum type="arabicPeriod"/>
              <a:tabLst>
                <a:tab pos="457200" algn="l"/>
              </a:tabLst>
            </a:pPr>
            <a:r>
              <a:rPr lang="en-US" sz="2400" dirty="0">
                <a:latin typeface="Palatino Linotype" panose="02040502050505030304" pitchFamily="18" charset="0"/>
                <a:ea typeface="Times New Roman" panose="02020603050405020304" pitchFamily="18" charset="0"/>
                <a:cs typeface="Vrinda"/>
              </a:rPr>
              <a:t>Nutritional: Vitamin A (retinoic acid) deficiency causes </a:t>
            </a:r>
            <a:r>
              <a:rPr lang="en-US" sz="2400" dirty="0" err="1">
                <a:latin typeface="Palatino Linotype" panose="02040502050505030304" pitchFamily="18" charset="0"/>
                <a:ea typeface="Times New Roman" panose="02020603050405020304" pitchFamily="18" charset="0"/>
                <a:cs typeface="Vrinda"/>
              </a:rPr>
              <a:t>squamus</a:t>
            </a:r>
            <a:r>
              <a:rPr lang="en-US" sz="2400" dirty="0">
                <a:latin typeface="Palatino Linotype" panose="02040502050505030304" pitchFamily="18" charset="0"/>
                <a:ea typeface="Times New Roman" panose="02020603050405020304" pitchFamily="18" charset="0"/>
                <a:cs typeface="Vrinda"/>
              </a:rPr>
              <a:t> metaplasia in respiratory tract.</a:t>
            </a:r>
            <a:endParaRPr lang="en-US" sz="2400" dirty="0">
              <a:latin typeface="Times New Roman" panose="02020603050405020304" pitchFamily="18" charset="0"/>
              <a:ea typeface="Times New Roman" panose="02020603050405020304" pitchFamily="18" charset="0"/>
              <a:cs typeface="Vrinda"/>
            </a:endParaRPr>
          </a:p>
          <a:p>
            <a:pPr marL="0" indent="0">
              <a:buNone/>
            </a:pPr>
            <a:endParaRPr lang="en-US" sz="2400" dirty="0"/>
          </a:p>
        </p:txBody>
      </p:sp>
    </p:spTree>
    <p:extLst>
      <p:ext uri="{BB962C8B-B14F-4D97-AF65-F5344CB8AC3E}">
        <p14:creationId xmlns:p14="http://schemas.microsoft.com/office/powerpoint/2010/main" val="16800394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40344"/>
          </a:xfrm>
        </p:spPr>
        <p:txBody>
          <a:bodyPr>
            <a:normAutofit/>
          </a:bodyPr>
          <a:lstStyle/>
          <a:p>
            <a:r>
              <a:rPr lang="en-US" dirty="0" smtClean="0">
                <a:solidFill>
                  <a:srgbClr val="FF0000"/>
                </a:solidFill>
              </a:rPr>
              <a:t>               Mechanism </a:t>
            </a:r>
            <a:r>
              <a:rPr lang="en-US" dirty="0">
                <a:solidFill>
                  <a:srgbClr val="FF0000"/>
                </a:solidFill>
              </a:rPr>
              <a:t>of </a:t>
            </a:r>
            <a:r>
              <a:rPr lang="en-US" dirty="0" smtClean="0">
                <a:solidFill>
                  <a:srgbClr val="FF0000"/>
                </a:solidFill>
              </a:rPr>
              <a:t>metaplasia</a:t>
            </a:r>
            <a:endParaRPr lang="en-US" dirty="0">
              <a:solidFill>
                <a:srgbClr val="FF0000"/>
              </a:solidFill>
            </a:endParaRPr>
          </a:p>
        </p:txBody>
      </p:sp>
      <p:sp>
        <p:nvSpPr>
          <p:cNvPr id="3" name="Content Placeholder 2"/>
          <p:cNvSpPr>
            <a:spLocks noGrp="1"/>
          </p:cNvSpPr>
          <p:nvPr>
            <p:ph idx="1"/>
          </p:nvPr>
        </p:nvSpPr>
        <p:spPr>
          <a:xfrm>
            <a:off x="838200" y="1433015"/>
            <a:ext cx="10515600" cy="4743948"/>
          </a:xfrm>
        </p:spPr>
        <p:txBody>
          <a:bodyPr>
            <a:normAutofit/>
          </a:bodyPr>
          <a:lstStyle/>
          <a:p>
            <a:pPr marL="0" marR="0" indent="0" algn="just">
              <a:spcBef>
                <a:spcPts val="0"/>
              </a:spcBef>
              <a:spcAft>
                <a:spcPts val="0"/>
              </a:spcAft>
              <a:buNone/>
            </a:pPr>
            <a:r>
              <a:rPr lang="en-US" sz="2400" dirty="0" smtClean="0">
                <a:latin typeface="Palatino Linotype" panose="02040502050505030304" pitchFamily="18" charset="0"/>
                <a:ea typeface="Times New Roman" panose="02020603050405020304" pitchFamily="18" charset="0"/>
                <a:cs typeface="Vrinda"/>
              </a:rPr>
              <a:t>The </a:t>
            </a:r>
            <a:r>
              <a:rPr lang="en-US" sz="2400" dirty="0">
                <a:latin typeface="Palatino Linotype" panose="02040502050505030304" pitchFamily="18" charset="0"/>
                <a:ea typeface="Times New Roman" panose="02020603050405020304" pitchFamily="18" charset="0"/>
                <a:cs typeface="Vrinda"/>
              </a:rPr>
              <a:t>adult (differentiated) cells come from stem cells (undifferentiated). Stimuli responsible for metaplasia cause these stems cells to undergo differentiation in a new pathway. For example, retinoic acid controls expression of genes and thus differentiation through nuclear retinoid receptors. If vitamin A is deficient, then this regulation is lost and cell divides in another path</a:t>
            </a:r>
            <a:r>
              <a:rPr lang="en-US" dirty="0">
                <a:latin typeface="Palatino Linotype" panose="02040502050505030304" pitchFamily="18" charset="0"/>
                <a:ea typeface="Times New Roman" panose="02020603050405020304" pitchFamily="18" charset="0"/>
                <a:cs typeface="Vrinda"/>
              </a:rPr>
              <a:t>.</a:t>
            </a:r>
            <a:endParaRPr lang="en-US" dirty="0">
              <a:latin typeface="Times New Roman" panose="02020603050405020304" pitchFamily="18" charset="0"/>
              <a:ea typeface="Times New Roman" panose="02020603050405020304" pitchFamily="18" charset="0"/>
              <a:cs typeface="Vrinda"/>
            </a:endParaRPr>
          </a:p>
          <a:p>
            <a:pPr marL="0" marR="0" indent="0" algn="just">
              <a:spcBef>
                <a:spcPts val="0"/>
              </a:spcBef>
              <a:spcAft>
                <a:spcPts val="0"/>
              </a:spcAft>
              <a:buNone/>
            </a:pPr>
            <a:endParaRPr lang="en-US" dirty="0" smtClean="0">
              <a:latin typeface="Times New Roman" panose="02020603050405020304" pitchFamily="18" charset="0"/>
              <a:ea typeface="Times New Roman" panose="02020603050405020304" pitchFamily="18" charset="0"/>
              <a:cs typeface="Vrinda"/>
            </a:endParaRPr>
          </a:p>
          <a:p>
            <a:pPr marL="0" marR="0" indent="0" algn="just">
              <a:spcBef>
                <a:spcPts val="0"/>
              </a:spcBef>
              <a:spcAft>
                <a:spcPts val="0"/>
              </a:spcAft>
              <a:buNone/>
            </a:pPr>
            <a:endParaRPr lang="en-US" dirty="0">
              <a:latin typeface="Times New Roman" panose="02020603050405020304" pitchFamily="18" charset="0"/>
              <a:ea typeface="Times New Roman" panose="02020603050405020304" pitchFamily="18" charset="0"/>
              <a:cs typeface="Vrinda"/>
            </a:endParaRPr>
          </a:p>
          <a:p>
            <a:pPr marL="0" marR="0" algn="just">
              <a:spcBef>
                <a:spcPts val="0"/>
              </a:spcBef>
              <a:spcAft>
                <a:spcPts val="0"/>
              </a:spcAft>
            </a:pPr>
            <a:r>
              <a:rPr lang="en-US" sz="2400" u="sng" dirty="0">
                <a:latin typeface="Palatino Linotype" panose="02040502050505030304" pitchFamily="18" charset="0"/>
                <a:ea typeface="Times New Roman" panose="02020603050405020304" pitchFamily="18" charset="0"/>
                <a:cs typeface="Vrinda"/>
              </a:rPr>
              <a:t>Consequences of metaplasia:</a:t>
            </a:r>
            <a:endParaRPr lang="en-US" sz="2400" dirty="0">
              <a:latin typeface="Times New Roman" panose="02020603050405020304" pitchFamily="18" charset="0"/>
              <a:ea typeface="Times New Roman" panose="02020603050405020304" pitchFamily="18" charset="0"/>
              <a:cs typeface="Vrinda"/>
            </a:endParaRPr>
          </a:p>
          <a:p>
            <a:pPr marL="0" marR="0" indent="0" algn="just">
              <a:spcBef>
                <a:spcPts val="0"/>
              </a:spcBef>
              <a:spcAft>
                <a:spcPts val="0"/>
              </a:spcAft>
              <a:buNone/>
            </a:pPr>
            <a:r>
              <a:rPr lang="en-US" sz="2400" dirty="0" smtClean="0">
                <a:latin typeface="Palatino Linotype" panose="02040502050505030304" pitchFamily="18" charset="0"/>
                <a:ea typeface="Times New Roman" panose="02020603050405020304" pitchFamily="18" charset="0"/>
                <a:cs typeface="Vrinda"/>
              </a:rPr>
              <a:t>Most </a:t>
            </a:r>
            <a:r>
              <a:rPr lang="en-US" sz="2400" dirty="0">
                <a:latin typeface="Palatino Linotype" panose="02040502050505030304" pitchFamily="18" charset="0"/>
                <a:ea typeface="Times New Roman" panose="02020603050405020304" pitchFamily="18" charset="0"/>
                <a:cs typeface="Vrinda"/>
              </a:rPr>
              <a:t>of the time, epithelial metaplasia is detrimental. Cancer can also form around the area of metaplasia. Thus epithelial metaplasia is a double edged sword</a:t>
            </a:r>
            <a:r>
              <a:rPr lang="en-US" dirty="0">
                <a:latin typeface="Palatino Linotype" panose="02040502050505030304" pitchFamily="18" charset="0"/>
                <a:ea typeface="Times New Roman" panose="02020603050405020304" pitchFamily="18" charset="0"/>
                <a:cs typeface="Vrinda"/>
              </a:rPr>
              <a:t>.</a:t>
            </a:r>
            <a:endParaRPr lang="en-US" dirty="0">
              <a:latin typeface="Times New Roman" panose="02020603050405020304" pitchFamily="18" charset="0"/>
              <a:ea typeface="Times New Roman" panose="02020603050405020304" pitchFamily="18" charset="0"/>
              <a:cs typeface="Vrinda"/>
            </a:endParaRPr>
          </a:p>
          <a:p>
            <a:pPr marL="0" marR="0" indent="0" algn="just">
              <a:spcBef>
                <a:spcPts val="0"/>
              </a:spcBef>
              <a:spcAft>
                <a:spcPts val="0"/>
              </a:spcAft>
              <a:buNone/>
            </a:pPr>
            <a:r>
              <a:rPr lang="en-US" dirty="0">
                <a:latin typeface="Palatino Linotype" panose="02040502050505030304" pitchFamily="18" charset="0"/>
                <a:ea typeface="Times New Roman" panose="02020603050405020304" pitchFamily="18" charset="0"/>
                <a:cs typeface="Vrinda"/>
              </a:rPr>
              <a:t>	</a:t>
            </a:r>
            <a:endParaRPr lang="en-US" dirty="0">
              <a:latin typeface="Times New Roman" panose="02020603050405020304" pitchFamily="18" charset="0"/>
              <a:ea typeface="Times New Roman" panose="02020603050405020304" pitchFamily="18" charset="0"/>
              <a:cs typeface="Vrinda"/>
            </a:endParaRPr>
          </a:p>
          <a:p>
            <a:endParaRPr lang="en-US" dirty="0"/>
          </a:p>
        </p:txBody>
      </p:sp>
    </p:spTree>
    <p:extLst>
      <p:ext uri="{BB962C8B-B14F-4D97-AF65-F5344CB8AC3E}">
        <p14:creationId xmlns:p14="http://schemas.microsoft.com/office/powerpoint/2010/main" val="35369282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44809"/>
          </a:xfrm>
        </p:spPr>
        <p:txBody>
          <a:bodyPr>
            <a:normAutofit fontScale="90000"/>
          </a:bodyPr>
          <a:lstStyle/>
          <a:p>
            <a:pPr algn="ctr"/>
            <a:r>
              <a:rPr lang="en-US" dirty="0">
                <a:solidFill>
                  <a:srgbClr val="FF0000"/>
                </a:solidFill>
              </a:rPr>
              <a:t>Cell injury</a:t>
            </a:r>
          </a:p>
        </p:txBody>
      </p:sp>
      <p:sp>
        <p:nvSpPr>
          <p:cNvPr id="3" name="Content Placeholder 2"/>
          <p:cNvSpPr>
            <a:spLocks noGrp="1"/>
          </p:cNvSpPr>
          <p:nvPr>
            <p:ph idx="1"/>
          </p:nvPr>
        </p:nvSpPr>
        <p:spPr>
          <a:xfrm>
            <a:off x="838200" y="1392072"/>
            <a:ext cx="10515600" cy="4784891"/>
          </a:xfrm>
        </p:spPr>
        <p:txBody>
          <a:bodyPr>
            <a:normAutofit/>
          </a:bodyPr>
          <a:lstStyle/>
          <a:p>
            <a:pPr marL="0" marR="0" algn="just">
              <a:spcBef>
                <a:spcPts val="0"/>
              </a:spcBef>
              <a:spcAft>
                <a:spcPts val="0"/>
              </a:spcAft>
            </a:pPr>
            <a:r>
              <a:rPr lang="en-US" sz="2800" u="sng" dirty="0">
                <a:latin typeface="Palatino Linotype" panose="02040502050505030304" pitchFamily="18" charset="0"/>
                <a:ea typeface="Times New Roman" panose="02020603050405020304" pitchFamily="18" charset="0"/>
                <a:cs typeface="Vrinda"/>
              </a:rPr>
              <a:t>Definition:</a:t>
            </a:r>
            <a:endParaRPr lang="en-US" sz="2800" dirty="0">
              <a:latin typeface="Times New Roman" panose="02020603050405020304" pitchFamily="18" charset="0"/>
              <a:ea typeface="Times New Roman" panose="02020603050405020304" pitchFamily="18" charset="0"/>
              <a:cs typeface="Vrinda"/>
            </a:endParaRPr>
          </a:p>
          <a:p>
            <a:pPr marL="0" marR="0" indent="0" algn="just">
              <a:spcBef>
                <a:spcPts val="0"/>
              </a:spcBef>
              <a:spcAft>
                <a:spcPts val="0"/>
              </a:spcAft>
              <a:buNone/>
            </a:pPr>
            <a:r>
              <a:rPr lang="en-US" sz="2800" dirty="0" smtClean="0">
                <a:latin typeface="Palatino Linotype" panose="02040502050505030304" pitchFamily="18" charset="0"/>
                <a:ea typeface="Times New Roman" panose="02020603050405020304" pitchFamily="18" charset="0"/>
                <a:cs typeface="Vrinda"/>
              </a:rPr>
              <a:t>Cell </a:t>
            </a:r>
            <a:r>
              <a:rPr lang="en-US" sz="2800" dirty="0">
                <a:latin typeface="Palatino Linotype" panose="02040502050505030304" pitchFamily="18" charset="0"/>
                <a:ea typeface="Times New Roman" panose="02020603050405020304" pitchFamily="18" charset="0"/>
                <a:cs typeface="Vrinda"/>
              </a:rPr>
              <a:t>injury is the state of cell when cell is stressed so severely that it can’t adapt to the stress.</a:t>
            </a:r>
            <a:endParaRPr lang="en-US" sz="2800" dirty="0">
              <a:latin typeface="Times New Roman" panose="02020603050405020304" pitchFamily="18" charset="0"/>
              <a:ea typeface="Times New Roman" panose="02020603050405020304" pitchFamily="18" charset="0"/>
              <a:cs typeface="Vrinda"/>
            </a:endParaRPr>
          </a:p>
          <a:p>
            <a:pPr marL="0" indent="0">
              <a:buNone/>
            </a:pPr>
            <a:r>
              <a:rPr lang="en-US" sz="2800" dirty="0" smtClean="0">
                <a:latin typeface="Palatino Linotype" panose="02040502050505030304" pitchFamily="18" charset="0"/>
                <a:ea typeface="Times New Roman" panose="02020603050405020304" pitchFamily="18" charset="0"/>
                <a:cs typeface="Vrinda"/>
              </a:rPr>
              <a:t>Such </a:t>
            </a:r>
            <a:r>
              <a:rPr lang="en-US" sz="2800" dirty="0">
                <a:latin typeface="Palatino Linotype" panose="02040502050505030304" pitchFamily="18" charset="0"/>
                <a:ea typeface="Times New Roman" panose="02020603050405020304" pitchFamily="18" charset="0"/>
                <a:cs typeface="Vrinda"/>
              </a:rPr>
              <a:t>stress can result from extrinsic factors or intrinsic abnormalities or inherently damaging agents. Injury may progress through reversible stage and culminate in cell death</a:t>
            </a:r>
            <a:endParaRPr lang="en-US" sz="2800" dirty="0"/>
          </a:p>
        </p:txBody>
      </p:sp>
    </p:spTree>
    <p:extLst>
      <p:ext uri="{BB962C8B-B14F-4D97-AF65-F5344CB8AC3E}">
        <p14:creationId xmlns:p14="http://schemas.microsoft.com/office/powerpoint/2010/main" val="4008463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245311"/>
          </a:xfrm>
        </p:spPr>
        <p:txBody>
          <a:bodyPr>
            <a:normAutofit fontScale="90000"/>
          </a:bodyPr>
          <a:lstStyle/>
          <a:p>
            <a:pPr algn="ctr"/>
            <a:r>
              <a:rPr lang="en-US" dirty="0" smtClean="0">
                <a:solidFill>
                  <a:srgbClr val="FF0000"/>
                </a:solidFill>
              </a:rPr>
              <a:t>Types of cell injury</a:t>
            </a:r>
            <a:r>
              <a:rPr lang="en-US" dirty="0">
                <a:solidFill>
                  <a:srgbClr val="FF0000"/>
                </a:solidFill>
              </a:rPr>
              <a:t/>
            </a:r>
            <a:br>
              <a:rPr lang="en-US" dirty="0">
                <a:solidFill>
                  <a:srgbClr val="FF0000"/>
                </a:solidFill>
              </a:rPr>
            </a:br>
            <a:endParaRPr lang="en-US" dirty="0">
              <a:solidFill>
                <a:srgbClr val="FF0000"/>
              </a:solidFill>
            </a:endParaRPr>
          </a:p>
        </p:txBody>
      </p:sp>
      <p:sp>
        <p:nvSpPr>
          <p:cNvPr id="3" name="Content Placeholder 2"/>
          <p:cNvSpPr>
            <a:spLocks noGrp="1"/>
          </p:cNvSpPr>
          <p:nvPr>
            <p:ph idx="1"/>
          </p:nvPr>
        </p:nvSpPr>
        <p:spPr>
          <a:xfrm>
            <a:off x="838200" y="2183641"/>
            <a:ext cx="10515600" cy="3993321"/>
          </a:xfrm>
        </p:spPr>
        <p:txBody>
          <a:bodyPr>
            <a:normAutofit/>
          </a:bodyPr>
          <a:lstStyle/>
          <a:p>
            <a:pPr marL="0" marR="0" indent="0" algn="just">
              <a:spcBef>
                <a:spcPts val="0"/>
              </a:spcBef>
              <a:spcAft>
                <a:spcPts val="0"/>
              </a:spcAft>
              <a:buNone/>
            </a:pPr>
            <a:r>
              <a:rPr lang="en-US" sz="2800" dirty="0" smtClean="0">
                <a:latin typeface="Palatino Linotype" panose="02040502050505030304" pitchFamily="18" charset="0"/>
                <a:ea typeface="Times New Roman" panose="02020603050405020304" pitchFamily="18" charset="0"/>
                <a:cs typeface="Vrinda"/>
              </a:rPr>
              <a:t>Injury </a:t>
            </a:r>
            <a:r>
              <a:rPr lang="en-US" sz="2800" dirty="0">
                <a:latin typeface="Palatino Linotype" panose="02040502050505030304" pitchFamily="18" charset="0"/>
                <a:ea typeface="Times New Roman" panose="02020603050405020304" pitchFamily="18" charset="0"/>
                <a:cs typeface="Vrinda"/>
              </a:rPr>
              <a:t>is of two types –</a:t>
            </a:r>
            <a:endParaRPr lang="en-US" sz="2800" dirty="0">
              <a:latin typeface="Times New Roman" panose="02020603050405020304" pitchFamily="18" charset="0"/>
              <a:ea typeface="Times New Roman" panose="02020603050405020304" pitchFamily="18" charset="0"/>
              <a:cs typeface="Vrinda"/>
            </a:endParaRPr>
          </a:p>
          <a:p>
            <a:pPr marL="342900" marR="0" lvl="0" indent="-342900" algn="just">
              <a:spcBef>
                <a:spcPts val="0"/>
              </a:spcBef>
              <a:spcAft>
                <a:spcPts val="0"/>
              </a:spcAft>
              <a:buFont typeface="+mj-lt"/>
              <a:buAutoNum type="arabicPeriod"/>
              <a:tabLst>
                <a:tab pos="457200" algn="l"/>
              </a:tabLst>
            </a:pPr>
            <a:r>
              <a:rPr lang="en-US" sz="2800" dirty="0">
                <a:latin typeface="Palatino Linotype" panose="02040502050505030304" pitchFamily="18" charset="0"/>
                <a:ea typeface="Times New Roman" panose="02020603050405020304" pitchFamily="18" charset="0"/>
                <a:cs typeface="Vrinda"/>
              </a:rPr>
              <a:t>Reversible injury: If injurious stimulus is mild and short-lasting then the cell can return to normal state. Such injury is termed reversible injury.</a:t>
            </a:r>
            <a:endParaRPr lang="en-US" sz="2800" dirty="0">
              <a:latin typeface="Times New Roman" panose="02020603050405020304" pitchFamily="18" charset="0"/>
              <a:ea typeface="Times New Roman" panose="02020603050405020304" pitchFamily="18" charset="0"/>
              <a:cs typeface="Vrinda"/>
            </a:endParaRPr>
          </a:p>
          <a:p>
            <a:pPr marL="342900" marR="0" lvl="0" indent="-342900" algn="just">
              <a:spcBef>
                <a:spcPts val="0"/>
              </a:spcBef>
              <a:spcAft>
                <a:spcPts val="0"/>
              </a:spcAft>
              <a:buFont typeface="+mj-lt"/>
              <a:buAutoNum type="arabicPeriod"/>
              <a:tabLst>
                <a:tab pos="457200" algn="l"/>
              </a:tabLst>
            </a:pPr>
            <a:r>
              <a:rPr lang="en-US" sz="2800" dirty="0">
                <a:latin typeface="Palatino Linotype" panose="02040502050505030304" pitchFamily="18" charset="0"/>
                <a:ea typeface="Times New Roman" panose="02020603050405020304" pitchFamily="18" charset="0"/>
                <a:cs typeface="Vrinda"/>
              </a:rPr>
              <a:t> Irreversible injury: When the injurious stimulus is severe and also continuous, the cell can’t recover and eventually dies. This type of injury is termed irreversible injury.</a:t>
            </a:r>
            <a:endParaRPr lang="en-US" sz="2800" dirty="0">
              <a:latin typeface="Times New Roman" panose="02020603050405020304" pitchFamily="18" charset="0"/>
              <a:ea typeface="Times New Roman" panose="02020603050405020304" pitchFamily="18" charset="0"/>
              <a:cs typeface="Vrinda"/>
            </a:endParaRPr>
          </a:p>
          <a:p>
            <a:pPr marL="0" marR="0" indent="0" algn="just">
              <a:spcBef>
                <a:spcPts val="0"/>
              </a:spcBef>
              <a:spcAft>
                <a:spcPts val="0"/>
              </a:spcAft>
              <a:buNone/>
            </a:pPr>
            <a:endParaRPr lang="en-US" sz="2800" dirty="0">
              <a:latin typeface="Times New Roman" panose="02020603050405020304" pitchFamily="18" charset="0"/>
              <a:ea typeface="Times New Roman" panose="02020603050405020304" pitchFamily="18" charset="0"/>
              <a:cs typeface="Vrinda"/>
            </a:endParaRPr>
          </a:p>
          <a:p>
            <a:endParaRPr lang="en-US" sz="2800" dirty="0"/>
          </a:p>
        </p:txBody>
      </p:sp>
    </p:spTree>
    <p:extLst>
      <p:ext uri="{BB962C8B-B14F-4D97-AF65-F5344CB8AC3E}">
        <p14:creationId xmlns:p14="http://schemas.microsoft.com/office/powerpoint/2010/main" val="25950877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13048"/>
          </a:xfrm>
        </p:spPr>
        <p:txBody>
          <a:bodyPr>
            <a:normAutofit/>
          </a:bodyPr>
          <a:lstStyle/>
          <a:p>
            <a:pPr algn="ctr"/>
            <a:r>
              <a:rPr lang="en-US" dirty="0">
                <a:solidFill>
                  <a:srgbClr val="FF0000"/>
                </a:solidFill>
              </a:rPr>
              <a:t>Causes of cell injury</a:t>
            </a:r>
          </a:p>
        </p:txBody>
      </p:sp>
      <p:sp>
        <p:nvSpPr>
          <p:cNvPr id="3" name="Content Placeholder 2"/>
          <p:cNvSpPr>
            <a:spLocks noGrp="1"/>
          </p:cNvSpPr>
          <p:nvPr>
            <p:ph idx="1"/>
          </p:nvPr>
        </p:nvSpPr>
        <p:spPr>
          <a:xfrm>
            <a:off x="838200" y="1214651"/>
            <a:ext cx="10515600" cy="4962312"/>
          </a:xfrm>
        </p:spPr>
        <p:txBody>
          <a:bodyPr/>
          <a:lstStyle/>
          <a:p>
            <a:r>
              <a:rPr lang="en-US" sz="2400" dirty="0"/>
              <a:t>Oxygen deprivation</a:t>
            </a:r>
          </a:p>
          <a:p>
            <a:r>
              <a:rPr lang="en-US" sz="2400" dirty="0"/>
              <a:t>Physical agents</a:t>
            </a:r>
          </a:p>
          <a:p>
            <a:r>
              <a:rPr lang="en-US" sz="2400" dirty="0"/>
              <a:t>Chemical agents and drugs</a:t>
            </a:r>
          </a:p>
          <a:p>
            <a:r>
              <a:rPr lang="en-US" sz="2400" dirty="0"/>
              <a:t>Infectious agents:</a:t>
            </a:r>
          </a:p>
          <a:p>
            <a:r>
              <a:rPr lang="en-US" sz="2400" dirty="0"/>
              <a:t>Immunologic reactions</a:t>
            </a:r>
          </a:p>
          <a:p>
            <a:r>
              <a:rPr lang="en-US" sz="2400" dirty="0"/>
              <a:t>Genetic derangement</a:t>
            </a:r>
          </a:p>
          <a:p>
            <a:r>
              <a:rPr lang="en-US" sz="2400" dirty="0"/>
              <a:t>Nutritional imbalances</a:t>
            </a:r>
          </a:p>
          <a:p>
            <a:pPr marL="0" indent="0">
              <a:buNone/>
            </a:pPr>
            <a:endParaRPr lang="en-US" dirty="0"/>
          </a:p>
        </p:txBody>
      </p:sp>
    </p:spTree>
    <p:extLst>
      <p:ext uri="{BB962C8B-B14F-4D97-AF65-F5344CB8AC3E}">
        <p14:creationId xmlns:p14="http://schemas.microsoft.com/office/powerpoint/2010/main" val="9902917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67388"/>
          </a:xfrm>
        </p:spPr>
        <p:txBody>
          <a:bodyPr>
            <a:normAutofit fontScale="90000"/>
          </a:bodyPr>
          <a:lstStyle/>
          <a:p>
            <a:pPr algn="ctr"/>
            <a:r>
              <a:rPr lang="en-US" dirty="0">
                <a:solidFill>
                  <a:srgbClr val="FF0000"/>
                </a:solidFill>
              </a:rPr>
              <a:t>Mechanism of cell </a:t>
            </a:r>
            <a:r>
              <a:rPr lang="en-US" dirty="0" smtClean="0">
                <a:solidFill>
                  <a:srgbClr val="FF0000"/>
                </a:solidFill>
              </a:rPr>
              <a:t>injury</a:t>
            </a:r>
            <a:endParaRPr lang="en-US" dirty="0">
              <a:solidFill>
                <a:srgbClr val="FF0000"/>
              </a:solidFill>
            </a:endParaRPr>
          </a:p>
        </p:txBody>
      </p:sp>
      <p:pic>
        <p:nvPicPr>
          <p:cNvPr id="6" name="Content Placeholder 5"/>
          <p:cNvPicPr>
            <a:picLocks noGrp="1" noChangeAspect="1"/>
          </p:cNvPicPr>
          <p:nvPr>
            <p:ph idx="1"/>
          </p:nvPr>
        </p:nvPicPr>
        <p:blipFill>
          <a:blip r:embed="rId2"/>
          <a:stretch>
            <a:fillRect/>
          </a:stretch>
        </p:blipFill>
        <p:spPr>
          <a:xfrm>
            <a:off x="2729552" y="1091821"/>
            <a:ext cx="6851176" cy="5622877"/>
          </a:xfrm>
          <a:prstGeom prst="rect">
            <a:avLst/>
          </a:prstGeom>
        </p:spPr>
      </p:pic>
    </p:spTree>
    <p:extLst>
      <p:ext uri="{BB962C8B-B14F-4D97-AF65-F5344CB8AC3E}">
        <p14:creationId xmlns:p14="http://schemas.microsoft.com/office/powerpoint/2010/main" val="5625989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65027"/>
            <a:ext cx="10515600" cy="4667534"/>
          </a:xfrm>
        </p:spPr>
        <p:txBody>
          <a:bodyPr>
            <a:normAutofit/>
          </a:bodyPr>
          <a:lstStyle/>
          <a:p>
            <a:pPr marL="0" marR="0" algn="just">
              <a:spcBef>
                <a:spcPts val="0"/>
              </a:spcBef>
              <a:spcAft>
                <a:spcPts val="0"/>
              </a:spcAft>
            </a:pPr>
            <a:r>
              <a:rPr lang="en-US" u="sng" dirty="0">
                <a:latin typeface="Palatino Linotype" panose="02040502050505030304" pitchFamily="18" charset="0"/>
                <a:ea typeface="Times New Roman" panose="02020603050405020304" pitchFamily="18" charset="0"/>
                <a:cs typeface="Vrinda"/>
              </a:rPr>
              <a:t>Factors affecting cell injury:</a:t>
            </a:r>
            <a:endParaRPr lang="en-US" dirty="0">
              <a:latin typeface="Times New Roman" panose="02020603050405020304" pitchFamily="18" charset="0"/>
              <a:ea typeface="Times New Roman" panose="02020603050405020304" pitchFamily="18" charset="0"/>
              <a:cs typeface="Vrinda"/>
            </a:endParaRPr>
          </a:p>
          <a:p>
            <a:pPr marL="342900" marR="0" lvl="0" indent="-342900" algn="just">
              <a:spcBef>
                <a:spcPts val="0"/>
              </a:spcBef>
              <a:spcAft>
                <a:spcPts val="0"/>
              </a:spcAft>
              <a:buFont typeface="+mj-lt"/>
              <a:buAutoNum type="arabicPeriod"/>
              <a:tabLst>
                <a:tab pos="457200" algn="l"/>
              </a:tabLst>
            </a:pPr>
            <a:r>
              <a:rPr lang="en-US" dirty="0">
                <a:latin typeface="Palatino Linotype" panose="02040502050505030304" pitchFamily="18" charset="0"/>
                <a:ea typeface="Times New Roman" panose="02020603050405020304" pitchFamily="18" charset="0"/>
                <a:cs typeface="Vrinda"/>
              </a:rPr>
              <a:t>Type, duration and severity of injury. These determine the cellular response.</a:t>
            </a:r>
            <a:endParaRPr lang="en-US" dirty="0">
              <a:latin typeface="Times New Roman" panose="02020603050405020304" pitchFamily="18" charset="0"/>
              <a:ea typeface="Times New Roman" panose="02020603050405020304" pitchFamily="18" charset="0"/>
              <a:cs typeface="Vrinda"/>
            </a:endParaRPr>
          </a:p>
          <a:p>
            <a:pPr marL="342900" marR="0" lvl="0" indent="-342900" algn="just">
              <a:spcBef>
                <a:spcPts val="0"/>
              </a:spcBef>
              <a:spcAft>
                <a:spcPts val="0"/>
              </a:spcAft>
              <a:buFont typeface="+mj-lt"/>
              <a:buAutoNum type="arabicPeriod"/>
              <a:tabLst>
                <a:tab pos="457200" algn="l"/>
              </a:tabLst>
            </a:pPr>
            <a:r>
              <a:rPr lang="en-US" dirty="0">
                <a:latin typeface="Palatino Linotype" panose="02040502050505030304" pitchFamily="18" charset="0"/>
                <a:ea typeface="Times New Roman" panose="02020603050405020304" pitchFamily="18" charset="0"/>
                <a:cs typeface="Vrinda"/>
              </a:rPr>
              <a:t>Type, state and adaptability of the responding cell.</a:t>
            </a:r>
            <a:endParaRPr lang="en-US" dirty="0">
              <a:latin typeface="Times New Roman" panose="02020603050405020304" pitchFamily="18" charset="0"/>
              <a:ea typeface="Times New Roman" panose="02020603050405020304" pitchFamily="18" charset="0"/>
              <a:cs typeface="Vrinda"/>
            </a:endParaRPr>
          </a:p>
          <a:p>
            <a:pPr marL="342900" marR="0" lvl="0" indent="-342900" algn="just">
              <a:spcBef>
                <a:spcPts val="0"/>
              </a:spcBef>
              <a:spcAft>
                <a:spcPts val="0"/>
              </a:spcAft>
              <a:buFont typeface="+mj-lt"/>
              <a:buAutoNum type="arabicPeriod"/>
              <a:tabLst>
                <a:tab pos="457200" algn="l"/>
              </a:tabLst>
            </a:pPr>
            <a:r>
              <a:rPr lang="en-US" dirty="0">
                <a:latin typeface="Palatino Linotype" panose="02040502050505030304" pitchFamily="18" charset="0"/>
                <a:ea typeface="Times New Roman" panose="02020603050405020304" pitchFamily="18" charset="0"/>
                <a:cs typeface="Vrinda"/>
              </a:rPr>
              <a:t>The biochemical pathways affected.</a:t>
            </a:r>
            <a:endParaRPr lang="en-US" dirty="0">
              <a:latin typeface="Times New Roman" panose="02020603050405020304" pitchFamily="18" charset="0"/>
              <a:ea typeface="Times New Roman" panose="02020603050405020304" pitchFamily="18" charset="0"/>
              <a:cs typeface="Vrinda"/>
            </a:endParaRPr>
          </a:p>
          <a:p>
            <a:pPr marL="0" marR="0" indent="0" algn="just">
              <a:spcBef>
                <a:spcPts val="0"/>
              </a:spcBef>
              <a:spcAft>
                <a:spcPts val="0"/>
              </a:spcAft>
              <a:buNone/>
            </a:pPr>
            <a:endParaRPr lang="en-US" dirty="0" smtClean="0">
              <a:latin typeface="Times New Roman" panose="02020603050405020304" pitchFamily="18" charset="0"/>
              <a:ea typeface="Times New Roman" panose="02020603050405020304" pitchFamily="18" charset="0"/>
              <a:cs typeface="Vrinda"/>
            </a:endParaRPr>
          </a:p>
          <a:p>
            <a:pPr marL="0" marR="0" indent="0" algn="just">
              <a:spcBef>
                <a:spcPts val="0"/>
              </a:spcBef>
              <a:spcAft>
                <a:spcPts val="0"/>
              </a:spcAft>
              <a:buNone/>
            </a:pPr>
            <a:endParaRPr lang="en-US" dirty="0">
              <a:latin typeface="Times New Roman" panose="02020603050405020304" pitchFamily="18" charset="0"/>
              <a:ea typeface="Times New Roman" panose="02020603050405020304" pitchFamily="18" charset="0"/>
              <a:cs typeface="Vrinda"/>
            </a:endParaRPr>
          </a:p>
          <a:p>
            <a:pPr marL="0" marR="0" algn="just">
              <a:spcBef>
                <a:spcPts val="0"/>
              </a:spcBef>
              <a:spcAft>
                <a:spcPts val="0"/>
              </a:spcAft>
            </a:pPr>
            <a:r>
              <a:rPr lang="en-US" u="sng" dirty="0">
                <a:latin typeface="Palatino Linotype" panose="02040502050505030304" pitchFamily="18" charset="0"/>
                <a:ea typeface="Times New Roman" panose="02020603050405020304" pitchFamily="18" charset="0"/>
                <a:cs typeface="Vrinda"/>
              </a:rPr>
              <a:t>Common targets affected by injurious stimuli:</a:t>
            </a:r>
            <a:endParaRPr lang="en-US" dirty="0">
              <a:latin typeface="Times New Roman" panose="02020603050405020304" pitchFamily="18" charset="0"/>
              <a:ea typeface="Times New Roman" panose="02020603050405020304" pitchFamily="18" charset="0"/>
              <a:cs typeface="Vrinda"/>
            </a:endParaRPr>
          </a:p>
          <a:p>
            <a:pPr marL="342900" marR="0" lvl="0" indent="-342900" algn="just">
              <a:spcBef>
                <a:spcPts val="0"/>
              </a:spcBef>
              <a:spcAft>
                <a:spcPts val="0"/>
              </a:spcAft>
              <a:buFont typeface="+mj-lt"/>
              <a:buAutoNum type="arabicPeriod"/>
              <a:tabLst>
                <a:tab pos="457200" algn="l"/>
              </a:tabLst>
            </a:pPr>
            <a:r>
              <a:rPr lang="en-US" dirty="0">
                <a:latin typeface="Palatino Linotype" panose="02040502050505030304" pitchFamily="18" charset="0"/>
                <a:ea typeface="Times New Roman" panose="02020603050405020304" pitchFamily="18" charset="0"/>
                <a:cs typeface="Vrinda"/>
              </a:rPr>
              <a:t>ATP production</a:t>
            </a:r>
            <a:endParaRPr lang="en-US" dirty="0">
              <a:latin typeface="Times New Roman" panose="02020603050405020304" pitchFamily="18" charset="0"/>
              <a:ea typeface="Times New Roman" panose="02020603050405020304" pitchFamily="18" charset="0"/>
              <a:cs typeface="Vrinda"/>
            </a:endParaRPr>
          </a:p>
          <a:p>
            <a:pPr marL="342900" marR="0" lvl="0" indent="-342900" algn="just">
              <a:spcBef>
                <a:spcPts val="0"/>
              </a:spcBef>
              <a:spcAft>
                <a:spcPts val="0"/>
              </a:spcAft>
              <a:buFont typeface="+mj-lt"/>
              <a:buAutoNum type="arabicPeriod"/>
              <a:tabLst>
                <a:tab pos="457200" algn="l"/>
              </a:tabLst>
            </a:pPr>
            <a:r>
              <a:rPr lang="en-US" dirty="0" smtClean="0">
                <a:latin typeface="Palatino Linotype" panose="02040502050505030304" pitchFamily="18" charset="0"/>
                <a:ea typeface="Times New Roman" panose="02020603050405020304" pitchFamily="18" charset="0"/>
                <a:cs typeface="Vrinda"/>
              </a:rPr>
              <a:t>Plasma membrane </a:t>
            </a:r>
            <a:r>
              <a:rPr lang="en-US" dirty="0">
                <a:latin typeface="Palatino Linotype" panose="02040502050505030304" pitchFamily="18" charset="0"/>
                <a:ea typeface="Times New Roman" panose="02020603050405020304" pitchFamily="18" charset="0"/>
                <a:cs typeface="Vrinda"/>
              </a:rPr>
              <a:t>integrity which control ionic and osmotic homeostasis of cell and its organelles.</a:t>
            </a:r>
            <a:endParaRPr lang="en-US" dirty="0">
              <a:latin typeface="Times New Roman" panose="02020603050405020304" pitchFamily="18" charset="0"/>
              <a:ea typeface="Times New Roman" panose="02020603050405020304" pitchFamily="18" charset="0"/>
              <a:cs typeface="Vrinda"/>
            </a:endParaRPr>
          </a:p>
          <a:p>
            <a:pPr marL="342900" marR="0" lvl="0" indent="-342900" algn="just">
              <a:spcBef>
                <a:spcPts val="0"/>
              </a:spcBef>
              <a:spcAft>
                <a:spcPts val="0"/>
              </a:spcAft>
              <a:buFont typeface="+mj-lt"/>
              <a:buAutoNum type="arabicPeriod"/>
              <a:tabLst>
                <a:tab pos="457200" algn="l"/>
              </a:tabLst>
            </a:pPr>
            <a:r>
              <a:rPr lang="en-US" dirty="0">
                <a:latin typeface="Palatino Linotype" panose="02040502050505030304" pitchFamily="18" charset="0"/>
                <a:ea typeface="Times New Roman" panose="02020603050405020304" pitchFamily="18" charset="0"/>
                <a:cs typeface="Vrinda"/>
              </a:rPr>
              <a:t>Cytoskeleton</a:t>
            </a:r>
            <a:endParaRPr lang="en-US" dirty="0">
              <a:latin typeface="Times New Roman" panose="02020603050405020304" pitchFamily="18" charset="0"/>
              <a:ea typeface="Times New Roman" panose="02020603050405020304" pitchFamily="18" charset="0"/>
              <a:cs typeface="Vrinda"/>
            </a:endParaRPr>
          </a:p>
          <a:p>
            <a:pPr marL="342900" marR="0" lvl="0" indent="-342900" algn="just">
              <a:spcBef>
                <a:spcPts val="0"/>
              </a:spcBef>
              <a:spcAft>
                <a:spcPts val="0"/>
              </a:spcAft>
              <a:buFont typeface="+mj-lt"/>
              <a:buAutoNum type="arabicPeriod"/>
              <a:tabLst>
                <a:tab pos="457200" algn="l"/>
              </a:tabLst>
            </a:pPr>
            <a:r>
              <a:rPr lang="en-US" dirty="0">
                <a:latin typeface="Palatino Linotype" panose="02040502050505030304" pitchFamily="18" charset="0"/>
                <a:ea typeface="Times New Roman" panose="02020603050405020304" pitchFamily="18" charset="0"/>
                <a:cs typeface="Vrinda"/>
              </a:rPr>
              <a:t>Protein synthesis</a:t>
            </a:r>
            <a:endParaRPr lang="en-US" dirty="0">
              <a:latin typeface="Times New Roman" panose="02020603050405020304" pitchFamily="18" charset="0"/>
              <a:ea typeface="Times New Roman" panose="02020603050405020304" pitchFamily="18" charset="0"/>
              <a:cs typeface="Vrinda"/>
            </a:endParaRPr>
          </a:p>
          <a:p>
            <a:pPr marL="342900" marR="0" lvl="0" indent="-342900" algn="just">
              <a:spcBef>
                <a:spcPts val="0"/>
              </a:spcBef>
              <a:spcAft>
                <a:spcPts val="0"/>
              </a:spcAft>
              <a:buFont typeface="+mj-lt"/>
              <a:buAutoNum type="arabicPeriod"/>
              <a:tabLst>
                <a:tab pos="457200" algn="l"/>
              </a:tabLst>
            </a:pPr>
            <a:r>
              <a:rPr lang="en-US" dirty="0">
                <a:latin typeface="Palatino Linotype" panose="02040502050505030304" pitchFamily="18" charset="0"/>
                <a:ea typeface="Times New Roman" panose="02020603050405020304" pitchFamily="18" charset="0"/>
                <a:cs typeface="Vrinda"/>
              </a:rPr>
              <a:t>The integrity of the genetic apparatus of the cell</a:t>
            </a:r>
            <a:endParaRPr lang="en-US" dirty="0">
              <a:latin typeface="Times New Roman" panose="02020603050405020304" pitchFamily="18" charset="0"/>
              <a:ea typeface="Times New Roman" panose="02020603050405020304" pitchFamily="18" charset="0"/>
              <a:cs typeface="Vrinda"/>
            </a:endParaRPr>
          </a:p>
          <a:p>
            <a:endParaRPr lang="en-US" dirty="0"/>
          </a:p>
        </p:txBody>
      </p:sp>
    </p:spTree>
    <p:extLst>
      <p:ext uri="{BB962C8B-B14F-4D97-AF65-F5344CB8AC3E}">
        <p14:creationId xmlns:p14="http://schemas.microsoft.com/office/powerpoint/2010/main" val="5635541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72105"/>
          </a:xfrm>
        </p:spPr>
        <p:txBody>
          <a:bodyPr>
            <a:normAutofit fontScale="90000"/>
          </a:bodyPr>
          <a:lstStyle/>
          <a:p>
            <a:pPr algn="ctr"/>
            <a:r>
              <a:rPr lang="en-US" b="1" dirty="0">
                <a:solidFill>
                  <a:srgbClr val="FF0000"/>
                </a:solidFill>
              </a:rPr>
              <a:t>Cell death</a:t>
            </a:r>
          </a:p>
        </p:txBody>
      </p:sp>
      <p:sp>
        <p:nvSpPr>
          <p:cNvPr id="3" name="Content Placeholder 2"/>
          <p:cNvSpPr>
            <a:spLocks noGrp="1"/>
          </p:cNvSpPr>
          <p:nvPr>
            <p:ph idx="1"/>
          </p:nvPr>
        </p:nvSpPr>
        <p:spPr>
          <a:xfrm>
            <a:off x="838200" y="1037230"/>
            <a:ext cx="10515600" cy="5139733"/>
          </a:xfrm>
        </p:spPr>
        <p:txBody>
          <a:bodyPr>
            <a:normAutofit/>
          </a:bodyPr>
          <a:lstStyle/>
          <a:p>
            <a:pPr marL="0" marR="0" algn="just">
              <a:spcBef>
                <a:spcPts val="0"/>
              </a:spcBef>
              <a:spcAft>
                <a:spcPts val="0"/>
              </a:spcAft>
            </a:pPr>
            <a:r>
              <a:rPr lang="en-US" u="sng" dirty="0">
                <a:latin typeface="Palatino Linotype" panose="02040502050505030304" pitchFamily="18" charset="0"/>
                <a:ea typeface="Times New Roman" panose="02020603050405020304" pitchFamily="18" charset="0"/>
                <a:cs typeface="Vrinda"/>
              </a:rPr>
              <a:t>Introduction:</a:t>
            </a:r>
            <a:endParaRPr lang="en-US" dirty="0">
              <a:latin typeface="Times New Roman" panose="02020603050405020304" pitchFamily="18" charset="0"/>
              <a:ea typeface="Times New Roman" panose="02020603050405020304" pitchFamily="18" charset="0"/>
              <a:cs typeface="Vrinda"/>
            </a:endParaRPr>
          </a:p>
          <a:p>
            <a:pPr marL="0" marR="0" indent="0" algn="just">
              <a:spcBef>
                <a:spcPts val="0"/>
              </a:spcBef>
              <a:spcAft>
                <a:spcPts val="0"/>
              </a:spcAft>
              <a:buNone/>
            </a:pPr>
            <a:r>
              <a:rPr lang="en-US" dirty="0" smtClean="0">
                <a:latin typeface="Palatino Linotype" panose="02040502050505030304" pitchFamily="18" charset="0"/>
                <a:ea typeface="Times New Roman" panose="02020603050405020304" pitchFamily="18" charset="0"/>
                <a:cs typeface="Vrinda"/>
              </a:rPr>
              <a:t>Cell </a:t>
            </a:r>
            <a:r>
              <a:rPr lang="en-US" dirty="0">
                <a:latin typeface="Palatino Linotype" panose="02040502050505030304" pitchFamily="18" charset="0"/>
                <a:ea typeface="Times New Roman" panose="02020603050405020304" pitchFamily="18" charset="0"/>
                <a:cs typeface="Vrinda"/>
              </a:rPr>
              <a:t>death is the most crucial event in the development of disease. It is the end result of progressive injury. It results from diverse causes e.g.</a:t>
            </a:r>
            <a:endParaRPr lang="en-US" dirty="0">
              <a:latin typeface="Times New Roman" panose="02020603050405020304" pitchFamily="18" charset="0"/>
              <a:ea typeface="Times New Roman" panose="02020603050405020304" pitchFamily="18" charset="0"/>
              <a:cs typeface="Vrinda"/>
            </a:endParaRPr>
          </a:p>
          <a:p>
            <a:pPr marL="342900" marR="0" lvl="0" indent="-342900" algn="just">
              <a:spcBef>
                <a:spcPts val="0"/>
              </a:spcBef>
              <a:spcAft>
                <a:spcPts val="0"/>
              </a:spcAft>
              <a:buFont typeface="Palatino Linotype" panose="02040502050505030304" pitchFamily="18" charset="0"/>
              <a:buChar char="-"/>
              <a:tabLst>
                <a:tab pos="914400" algn="l"/>
              </a:tabLst>
            </a:pPr>
            <a:r>
              <a:rPr lang="en-US" dirty="0">
                <a:latin typeface="Palatino Linotype" panose="02040502050505030304" pitchFamily="18" charset="0"/>
                <a:ea typeface="Times New Roman" panose="02020603050405020304" pitchFamily="18" charset="0"/>
                <a:cs typeface="Vrinda"/>
              </a:rPr>
              <a:t>Ischemia</a:t>
            </a:r>
            <a:endParaRPr lang="en-US" dirty="0">
              <a:latin typeface="Times New Roman" panose="02020603050405020304" pitchFamily="18" charset="0"/>
              <a:ea typeface="Times New Roman" panose="02020603050405020304" pitchFamily="18" charset="0"/>
              <a:cs typeface="Vrinda"/>
            </a:endParaRPr>
          </a:p>
          <a:p>
            <a:pPr marL="342900" marR="0" lvl="0" indent="-342900" algn="just">
              <a:spcBef>
                <a:spcPts val="0"/>
              </a:spcBef>
              <a:spcAft>
                <a:spcPts val="0"/>
              </a:spcAft>
              <a:buFont typeface="Palatino Linotype" panose="02040502050505030304" pitchFamily="18" charset="0"/>
              <a:buChar char="-"/>
              <a:tabLst>
                <a:tab pos="914400" algn="l"/>
              </a:tabLst>
            </a:pPr>
            <a:r>
              <a:rPr lang="en-US" dirty="0">
                <a:latin typeface="Palatino Linotype" panose="02040502050505030304" pitchFamily="18" charset="0"/>
                <a:ea typeface="Times New Roman" panose="02020603050405020304" pitchFamily="18" charset="0"/>
                <a:cs typeface="Vrinda"/>
              </a:rPr>
              <a:t>Infection</a:t>
            </a:r>
            <a:endParaRPr lang="en-US" dirty="0">
              <a:latin typeface="Times New Roman" panose="02020603050405020304" pitchFamily="18" charset="0"/>
              <a:ea typeface="Times New Roman" panose="02020603050405020304" pitchFamily="18" charset="0"/>
              <a:cs typeface="Vrinda"/>
            </a:endParaRPr>
          </a:p>
          <a:p>
            <a:pPr marL="342900" marR="0" lvl="0" indent="-342900" algn="just">
              <a:spcBef>
                <a:spcPts val="0"/>
              </a:spcBef>
              <a:spcAft>
                <a:spcPts val="0"/>
              </a:spcAft>
              <a:buFont typeface="Palatino Linotype" panose="02040502050505030304" pitchFamily="18" charset="0"/>
              <a:buChar char="-"/>
              <a:tabLst>
                <a:tab pos="914400" algn="l"/>
              </a:tabLst>
            </a:pPr>
            <a:r>
              <a:rPr lang="en-US" dirty="0">
                <a:latin typeface="Palatino Linotype" panose="02040502050505030304" pitchFamily="18" charset="0"/>
                <a:ea typeface="Times New Roman" panose="02020603050405020304" pitchFamily="18" charset="0"/>
                <a:cs typeface="Vrinda"/>
              </a:rPr>
              <a:t>Toxins etc</a:t>
            </a:r>
            <a:r>
              <a:rPr lang="en-US" dirty="0" smtClean="0">
                <a:latin typeface="Palatino Linotype" panose="02040502050505030304" pitchFamily="18" charset="0"/>
                <a:ea typeface="Times New Roman" panose="02020603050405020304" pitchFamily="18" charset="0"/>
                <a:cs typeface="Vrinda"/>
              </a:rPr>
              <a:t>.</a:t>
            </a:r>
          </a:p>
          <a:p>
            <a:pPr marL="342900" marR="0" lvl="0" indent="-342900" algn="just">
              <a:spcBef>
                <a:spcPts val="0"/>
              </a:spcBef>
              <a:spcAft>
                <a:spcPts val="0"/>
              </a:spcAft>
              <a:buFont typeface="Palatino Linotype" panose="02040502050505030304" pitchFamily="18" charset="0"/>
              <a:buChar char="-"/>
              <a:tabLst>
                <a:tab pos="914400" algn="l"/>
              </a:tabLst>
            </a:pPr>
            <a:endParaRPr lang="en-US" dirty="0">
              <a:latin typeface="Times New Roman" panose="02020603050405020304" pitchFamily="18" charset="0"/>
              <a:ea typeface="Times New Roman" panose="02020603050405020304" pitchFamily="18" charset="0"/>
              <a:cs typeface="Vrinda"/>
            </a:endParaRPr>
          </a:p>
          <a:p>
            <a:pPr marL="0" marR="0" indent="457200" algn="just">
              <a:spcBef>
                <a:spcPts val="0"/>
              </a:spcBef>
              <a:spcAft>
                <a:spcPts val="0"/>
              </a:spcAft>
            </a:pPr>
            <a:r>
              <a:rPr lang="en-US" dirty="0">
                <a:latin typeface="Palatino Linotype" panose="02040502050505030304" pitchFamily="18" charset="0"/>
                <a:ea typeface="Times New Roman" panose="02020603050405020304" pitchFamily="18" charset="0"/>
                <a:cs typeface="Vrinda"/>
              </a:rPr>
              <a:t>Cell death is a normal and essential process in </a:t>
            </a:r>
            <a:r>
              <a:rPr lang="en-US" dirty="0" smtClean="0">
                <a:latin typeface="Palatino Linotype" panose="02040502050505030304" pitchFamily="18" charset="0"/>
                <a:ea typeface="Times New Roman" panose="02020603050405020304" pitchFamily="18" charset="0"/>
                <a:cs typeface="Vrinda"/>
              </a:rPr>
              <a:t>–</a:t>
            </a:r>
            <a:endParaRPr lang="en-US" dirty="0">
              <a:latin typeface="Times New Roman" panose="02020603050405020304" pitchFamily="18" charset="0"/>
              <a:ea typeface="Times New Roman" panose="02020603050405020304" pitchFamily="18" charset="0"/>
              <a:cs typeface="Vrinda"/>
            </a:endParaRPr>
          </a:p>
          <a:p>
            <a:pPr marL="342900" marR="0" lvl="0" indent="-342900" algn="just">
              <a:spcBef>
                <a:spcPts val="0"/>
              </a:spcBef>
              <a:spcAft>
                <a:spcPts val="0"/>
              </a:spcAft>
              <a:buFont typeface="Palatino Linotype" panose="02040502050505030304" pitchFamily="18" charset="0"/>
              <a:buChar char="-"/>
              <a:tabLst>
                <a:tab pos="914400" algn="l"/>
              </a:tabLst>
            </a:pPr>
            <a:r>
              <a:rPr lang="en-US" dirty="0">
                <a:latin typeface="Palatino Linotype" panose="02040502050505030304" pitchFamily="18" charset="0"/>
                <a:ea typeface="Times New Roman" panose="02020603050405020304" pitchFamily="18" charset="0"/>
                <a:cs typeface="Vrinda"/>
              </a:rPr>
              <a:t>Embryogenesis</a:t>
            </a:r>
            <a:endParaRPr lang="en-US" dirty="0">
              <a:latin typeface="Times New Roman" panose="02020603050405020304" pitchFamily="18" charset="0"/>
              <a:ea typeface="Times New Roman" panose="02020603050405020304" pitchFamily="18" charset="0"/>
              <a:cs typeface="Vrinda"/>
            </a:endParaRPr>
          </a:p>
          <a:p>
            <a:pPr marL="342900" marR="0" lvl="0" indent="-342900" algn="just">
              <a:spcBef>
                <a:spcPts val="0"/>
              </a:spcBef>
              <a:spcAft>
                <a:spcPts val="0"/>
              </a:spcAft>
              <a:buFont typeface="Palatino Linotype" panose="02040502050505030304" pitchFamily="18" charset="0"/>
              <a:buChar char="-"/>
              <a:tabLst>
                <a:tab pos="914400" algn="l"/>
              </a:tabLst>
            </a:pPr>
            <a:r>
              <a:rPr lang="en-US" dirty="0">
                <a:latin typeface="Palatino Linotype" panose="02040502050505030304" pitchFamily="18" charset="0"/>
                <a:ea typeface="Times New Roman" panose="02020603050405020304" pitchFamily="18" charset="0"/>
                <a:cs typeface="Vrinda"/>
              </a:rPr>
              <a:t>Development of organs</a:t>
            </a:r>
            <a:endParaRPr lang="en-US" dirty="0">
              <a:latin typeface="Times New Roman" panose="02020603050405020304" pitchFamily="18" charset="0"/>
              <a:ea typeface="Times New Roman" panose="02020603050405020304" pitchFamily="18" charset="0"/>
              <a:cs typeface="Vrinda"/>
            </a:endParaRPr>
          </a:p>
          <a:p>
            <a:pPr marL="342900" marR="0" lvl="0" indent="-342900" algn="just">
              <a:spcBef>
                <a:spcPts val="0"/>
              </a:spcBef>
              <a:spcAft>
                <a:spcPts val="0"/>
              </a:spcAft>
              <a:buFont typeface="Palatino Linotype" panose="02040502050505030304" pitchFamily="18" charset="0"/>
              <a:buChar char="-"/>
              <a:tabLst>
                <a:tab pos="914400" algn="l"/>
              </a:tabLst>
            </a:pPr>
            <a:r>
              <a:rPr lang="en-US" dirty="0">
                <a:latin typeface="Palatino Linotype" panose="02040502050505030304" pitchFamily="18" charset="0"/>
                <a:ea typeface="Times New Roman" panose="02020603050405020304" pitchFamily="18" charset="0"/>
                <a:cs typeface="Vrinda"/>
              </a:rPr>
              <a:t>Maintenance of homeostasis</a:t>
            </a:r>
            <a:r>
              <a:rPr lang="en-US" dirty="0" smtClean="0">
                <a:latin typeface="Palatino Linotype" panose="02040502050505030304" pitchFamily="18" charset="0"/>
                <a:ea typeface="Times New Roman" panose="02020603050405020304" pitchFamily="18" charset="0"/>
                <a:cs typeface="Vrinda"/>
              </a:rPr>
              <a:t>.</a:t>
            </a:r>
            <a:endParaRPr lang="en-US" dirty="0" smtClean="0">
              <a:latin typeface="Times New Roman" panose="02020603050405020304" pitchFamily="18" charset="0"/>
              <a:ea typeface="Times New Roman" panose="02020603050405020304" pitchFamily="18" charset="0"/>
              <a:cs typeface="Vrinda"/>
            </a:endParaRPr>
          </a:p>
          <a:p>
            <a:pPr marL="342900" marR="0" lvl="0" indent="-342900" algn="just">
              <a:spcBef>
                <a:spcPts val="0"/>
              </a:spcBef>
              <a:spcAft>
                <a:spcPts val="0"/>
              </a:spcAft>
              <a:buFont typeface="Palatino Linotype" panose="02040502050505030304" pitchFamily="18" charset="0"/>
              <a:buChar char="-"/>
              <a:tabLst>
                <a:tab pos="914400" algn="l"/>
              </a:tabLst>
            </a:pPr>
            <a:endParaRPr lang="en-US" dirty="0">
              <a:latin typeface="Times New Roman" panose="02020603050405020304" pitchFamily="18" charset="0"/>
              <a:ea typeface="Times New Roman" panose="02020603050405020304" pitchFamily="18" charset="0"/>
              <a:cs typeface="Vrinda"/>
            </a:endParaRPr>
          </a:p>
          <a:p>
            <a:pPr marL="0" marR="0" indent="457200" algn="just">
              <a:spcBef>
                <a:spcPts val="0"/>
              </a:spcBef>
              <a:spcAft>
                <a:spcPts val="0"/>
              </a:spcAft>
            </a:pPr>
            <a:r>
              <a:rPr lang="en-US" dirty="0">
                <a:latin typeface="Palatino Linotype" panose="02040502050505030304" pitchFamily="18" charset="0"/>
                <a:ea typeface="Times New Roman" panose="02020603050405020304" pitchFamily="18" charset="0"/>
                <a:cs typeface="Vrinda"/>
              </a:rPr>
              <a:t>Two principle path of cellular death are necrosis and apoptosis. </a:t>
            </a:r>
            <a:endParaRPr lang="en-US" dirty="0">
              <a:latin typeface="Times New Roman" panose="02020603050405020304" pitchFamily="18" charset="0"/>
              <a:ea typeface="Times New Roman" panose="02020603050405020304" pitchFamily="18" charset="0"/>
              <a:cs typeface="Vrinda"/>
            </a:endParaRPr>
          </a:p>
        </p:txBody>
      </p:sp>
    </p:spTree>
    <p:extLst>
      <p:ext uri="{BB962C8B-B14F-4D97-AF65-F5344CB8AC3E}">
        <p14:creationId xmlns:p14="http://schemas.microsoft.com/office/powerpoint/2010/main" val="25263200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49526"/>
          </a:xfrm>
        </p:spPr>
        <p:txBody>
          <a:bodyPr/>
          <a:lstStyle/>
          <a:p>
            <a:pPr algn="ctr"/>
            <a:r>
              <a:rPr lang="en-US" b="1" dirty="0">
                <a:solidFill>
                  <a:srgbClr val="FF0000"/>
                </a:solidFill>
              </a:rPr>
              <a:t>Necrosis</a:t>
            </a:r>
          </a:p>
        </p:txBody>
      </p:sp>
      <p:sp>
        <p:nvSpPr>
          <p:cNvPr id="3" name="Content Placeholder 2"/>
          <p:cNvSpPr>
            <a:spLocks noGrp="1"/>
          </p:cNvSpPr>
          <p:nvPr>
            <p:ph idx="1"/>
          </p:nvPr>
        </p:nvSpPr>
        <p:spPr>
          <a:xfrm>
            <a:off x="838200" y="1419367"/>
            <a:ext cx="10515600" cy="4757596"/>
          </a:xfrm>
        </p:spPr>
        <p:txBody>
          <a:bodyPr/>
          <a:lstStyle/>
          <a:p>
            <a:r>
              <a:rPr lang="en-US" dirty="0"/>
              <a:t>Simply necrosis is the </a:t>
            </a:r>
            <a:r>
              <a:rPr lang="en-US" dirty="0" smtClean="0"/>
              <a:t>pathologic </a:t>
            </a:r>
            <a:r>
              <a:rPr lang="en-US" dirty="0"/>
              <a:t>death of </a:t>
            </a:r>
            <a:r>
              <a:rPr lang="en-US" dirty="0" smtClean="0"/>
              <a:t>cells</a:t>
            </a:r>
          </a:p>
          <a:p>
            <a:pPr marL="0" indent="0">
              <a:buNone/>
            </a:pPr>
            <a:endParaRPr lang="en-US" dirty="0" smtClean="0"/>
          </a:p>
          <a:p>
            <a:pPr marL="0" marR="0" algn="just">
              <a:spcBef>
                <a:spcPts val="0"/>
              </a:spcBef>
              <a:spcAft>
                <a:spcPts val="0"/>
              </a:spcAft>
            </a:pPr>
            <a:r>
              <a:rPr lang="en-US" dirty="0">
                <a:latin typeface="Palatino Linotype" panose="02040502050505030304" pitchFamily="18" charset="0"/>
                <a:ea typeface="Times New Roman" panose="02020603050405020304" pitchFamily="18" charset="0"/>
                <a:cs typeface="Vrinda"/>
              </a:rPr>
              <a:t>The mechanism and path of necrosis differs from cell type to cell type. But the process –</a:t>
            </a:r>
            <a:endParaRPr lang="en-US" dirty="0">
              <a:latin typeface="Times New Roman" panose="02020603050405020304" pitchFamily="18" charset="0"/>
              <a:ea typeface="Times New Roman" panose="02020603050405020304" pitchFamily="18" charset="0"/>
              <a:cs typeface="Vrinda"/>
            </a:endParaRPr>
          </a:p>
          <a:p>
            <a:pPr marL="342900" marR="0" lvl="0" indent="-342900" algn="just">
              <a:spcBef>
                <a:spcPts val="0"/>
              </a:spcBef>
              <a:spcAft>
                <a:spcPts val="0"/>
              </a:spcAft>
              <a:buFont typeface="+mj-lt"/>
              <a:buAutoNum type="arabicPeriod"/>
              <a:tabLst>
                <a:tab pos="457200" algn="l"/>
              </a:tabLst>
            </a:pPr>
            <a:r>
              <a:rPr lang="en-US" dirty="0">
                <a:latin typeface="Palatino Linotype" panose="02040502050505030304" pitchFamily="18" charset="0"/>
                <a:ea typeface="Times New Roman" panose="02020603050405020304" pitchFamily="18" charset="0"/>
                <a:cs typeface="Vrinda"/>
              </a:rPr>
              <a:t>Is always pathological</a:t>
            </a:r>
            <a:endParaRPr lang="en-US" dirty="0">
              <a:latin typeface="Times New Roman" panose="02020603050405020304" pitchFamily="18" charset="0"/>
              <a:ea typeface="Times New Roman" panose="02020603050405020304" pitchFamily="18" charset="0"/>
              <a:cs typeface="Vrinda"/>
            </a:endParaRPr>
          </a:p>
          <a:p>
            <a:pPr marL="342900" marR="0" lvl="0" indent="-342900" algn="just">
              <a:spcBef>
                <a:spcPts val="0"/>
              </a:spcBef>
              <a:spcAft>
                <a:spcPts val="0"/>
              </a:spcAft>
              <a:buFont typeface="+mj-lt"/>
              <a:buAutoNum type="arabicPeriod"/>
              <a:tabLst>
                <a:tab pos="457200" algn="l"/>
              </a:tabLst>
            </a:pPr>
            <a:r>
              <a:rPr lang="en-US" dirty="0">
                <a:latin typeface="Palatino Linotype" panose="02040502050505030304" pitchFamily="18" charset="0"/>
                <a:ea typeface="Times New Roman" panose="02020603050405020304" pitchFamily="18" charset="0"/>
                <a:cs typeface="Vrinda"/>
              </a:rPr>
              <a:t>Culminates irreversible injury</a:t>
            </a:r>
            <a:endParaRPr lang="en-US" dirty="0">
              <a:latin typeface="Times New Roman" panose="02020603050405020304" pitchFamily="18" charset="0"/>
              <a:ea typeface="Times New Roman" panose="02020603050405020304" pitchFamily="18" charset="0"/>
              <a:cs typeface="Vrinda"/>
            </a:endParaRPr>
          </a:p>
          <a:p>
            <a:pPr marL="342900" marR="0" lvl="0" indent="-342900" algn="just">
              <a:spcBef>
                <a:spcPts val="0"/>
              </a:spcBef>
              <a:spcAft>
                <a:spcPts val="0"/>
              </a:spcAft>
              <a:buFont typeface="+mj-lt"/>
              <a:buAutoNum type="arabicPeriod"/>
              <a:tabLst>
                <a:tab pos="457200" algn="l"/>
              </a:tabLst>
            </a:pPr>
            <a:r>
              <a:rPr lang="en-US" dirty="0">
                <a:latin typeface="Palatino Linotype" panose="02040502050505030304" pitchFamily="18" charset="0"/>
                <a:ea typeface="Times New Roman" panose="02020603050405020304" pitchFamily="18" charset="0"/>
                <a:cs typeface="Vrinda"/>
              </a:rPr>
              <a:t>Cell swelling occurs</a:t>
            </a:r>
            <a:endParaRPr lang="en-US" dirty="0">
              <a:latin typeface="Times New Roman" panose="02020603050405020304" pitchFamily="18" charset="0"/>
              <a:ea typeface="Times New Roman" panose="02020603050405020304" pitchFamily="18" charset="0"/>
              <a:cs typeface="Vrinda"/>
            </a:endParaRPr>
          </a:p>
          <a:p>
            <a:pPr marL="342900" marR="0" lvl="0" indent="-342900" algn="just">
              <a:spcBef>
                <a:spcPts val="0"/>
              </a:spcBef>
              <a:spcAft>
                <a:spcPts val="0"/>
              </a:spcAft>
              <a:buFont typeface="+mj-lt"/>
              <a:buAutoNum type="arabicPeriod"/>
              <a:tabLst>
                <a:tab pos="457200" algn="l"/>
              </a:tabLst>
            </a:pPr>
            <a:r>
              <a:rPr lang="en-US" dirty="0">
                <a:latin typeface="Palatino Linotype" panose="02040502050505030304" pitchFamily="18" charset="0"/>
                <a:ea typeface="Times New Roman" panose="02020603050405020304" pitchFamily="18" charset="0"/>
                <a:cs typeface="Vrinda"/>
              </a:rPr>
              <a:t>Nuclear change </a:t>
            </a:r>
            <a:r>
              <a:rPr lang="en-US" dirty="0" smtClean="0">
                <a:latin typeface="Palatino Linotype" panose="02040502050505030304" pitchFamily="18" charset="0"/>
                <a:ea typeface="Times New Roman" panose="02020603050405020304" pitchFamily="18" charset="0"/>
                <a:cs typeface="Vrinda"/>
              </a:rPr>
              <a:t>occurs</a:t>
            </a:r>
            <a:endParaRPr lang="en-US" dirty="0" smtClean="0">
              <a:latin typeface="Times New Roman" panose="02020603050405020304" pitchFamily="18" charset="0"/>
              <a:ea typeface="Times New Roman" panose="02020603050405020304" pitchFamily="18" charset="0"/>
              <a:cs typeface="Vrinda"/>
            </a:endParaRPr>
          </a:p>
          <a:p>
            <a:pPr marL="342900" marR="0" lvl="0" indent="-342900" algn="just">
              <a:spcBef>
                <a:spcPts val="0"/>
              </a:spcBef>
              <a:spcAft>
                <a:spcPts val="0"/>
              </a:spcAft>
              <a:buFont typeface="+mj-lt"/>
              <a:buAutoNum type="arabicPeriod"/>
              <a:tabLst>
                <a:tab pos="457200" algn="l"/>
              </a:tabLst>
            </a:pPr>
            <a:r>
              <a:rPr lang="en-US" dirty="0" smtClean="0">
                <a:latin typeface="Palatino Linotype" panose="02040502050505030304" pitchFamily="18" charset="0"/>
                <a:ea typeface="Times New Roman" panose="02020603050405020304" pitchFamily="18" charset="0"/>
                <a:cs typeface="Vrinda"/>
              </a:rPr>
              <a:t>Inflammation </a:t>
            </a:r>
            <a:r>
              <a:rPr lang="en-US" dirty="0">
                <a:latin typeface="Palatino Linotype" panose="02040502050505030304" pitchFamily="18" charset="0"/>
                <a:ea typeface="Times New Roman" panose="02020603050405020304" pitchFamily="18" charset="0"/>
                <a:cs typeface="Vrinda"/>
              </a:rPr>
              <a:t>is possible</a:t>
            </a:r>
            <a:endParaRPr lang="en-US" dirty="0"/>
          </a:p>
        </p:txBody>
      </p:sp>
    </p:spTree>
    <p:extLst>
      <p:ext uri="{BB962C8B-B14F-4D97-AF65-F5344CB8AC3E}">
        <p14:creationId xmlns:p14="http://schemas.microsoft.com/office/powerpoint/2010/main" val="34371264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241946" y="846161"/>
            <a:ext cx="9416955" cy="5145205"/>
          </a:xfrm>
          <a:prstGeom prst="rect">
            <a:avLst/>
          </a:prstGeom>
        </p:spPr>
      </p:pic>
    </p:spTree>
    <p:extLst>
      <p:ext uri="{BB962C8B-B14F-4D97-AF65-F5344CB8AC3E}">
        <p14:creationId xmlns:p14="http://schemas.microsoft.com/office/powerpoint/2010/main" val="30145966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17514"/>
          </a:xfrm>
        </p:spPr>
        <p:txBody>
          <a:bodyPr>
            <a:normAutofit fontScale="90000"/>
          </a:bodyPr>
          <a:lstStyle/>
          <a:p>
            <a:pPr algn="ctr"/>
            <a:r>
              <a:rPr lang="en-US" dirty="0" smtClean="0"/>
              <a:t>	</a:t>
            </a:r>
            <a:r>
              <a:rPr lang="en-US" dirty="0" smtClean="0">
                <a:solidFill>
                  <a:srgbClr val="FF0000"/>
                </a:solidFill>
              </a:rPr>
              <a:t>Mechanism of Necrosis</a:t>
            </a:r>
            <a:endParaRPr lang="en-US" dirty="0">
              <a:solidFill>
                <a:srgbClr val="FF0000"/>
              </a:solidFill>
            </a:endParaRPr>
          </a:p>
        </p:txBody>
      </p:sp>
      <p:pic>
        <p:nvPicPr>
          <p:cNvPr id="4" name="Content Placeholder 3"/>
          <p:cNvPicPr>
            <a:picLocks noGrp="1" noChangeAspect="1"/>
          </p:cNvPicPr>
          <p:nvPr>
            <p:ph idx="1"/>
          </p:nvPr>
        </p:nvPicPr>
        <p:blipFill>
          <a:blip r:embed="rId2"/>
          <a:stretch>
            <a:fillRect/>
          </a:stretch>
        </p:blipFill>
        <p:spPr>
          <a:xfrm>
            <a:off x="2947915" y="1323833"/>
            <a:ext cx="7601803" cy="5213445"/>
          </a:xfrm>
          <a:prstGeom prst="rect">
            <a:avLst/>
          </a:prstGeom>
        </p:spPr>
      </p:pic>
    </p:spTree>
    <p:extLst>
      <p:ext uri="{BB962C8B-B14F-4D97-AF65-F5344CB8AC3E}">
        <p14:creationId xmlns:p14="http://schemas.microsoft.com/office/powerpoint/2010/main" val="41285807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0000"/>
                </a:solidFill>
              </a:rPr>
              <a:t>Patterns of </a:t>
            </a:r>
            <a:r>
              <a:rPr lang="en-US" dirty="0" smtClean="0">
                <a:solidFill>
                  <a:srgbClr val="FF0000"/>
                </a:solidFill>
              </a:rPr>
              <a:t>necrosis</a:t>
            </a:r>
            <a:endParaRPr lang="en-US" dirty="0">
              <a:solidFill>
                <a:srgbClr val="FF0000"/>
              </a:solidFill>
            </a:endParaRPr>
          </a:p>
        </p:txBody>
      </p:sp>
      <p:sp>
        <p:nvSpPr>
          <p:cNvPr id="3" name="Content Placeholder 2"/>
          <p:cNvSpPr>
            <a:spLocks noGrp="1"/>
          </p:cNvSpPr>
          <p:nvPr>
            <p:ph idx="1"/>
          </p:nvPr>
        </p:nvSpPr>
        <p:spPr>
          <a:xfrm>
            <a:off x="838200" y="2183642"/>
            <a:ext cx="10515600" cy="4121624"/>
          </a:xfrm>
        </p:spPr>
        <p:txBody>
          <a:bodyPr/>
          <a:lstStyle/>
          <a:p>
            <a:pPr marL="342900" marR="0" lvl="0" indent="-342900" algn="just">
              <a:spcBef>
                <a:spcPts val="0"/>
              </a:spcBef>
              <a:spcAft>
                <a:spcPts val="0"/>
              </a:spcAft>
              <a:buFont typeface="+mj-lt"/>
              <a:buAutoNum type="arabicPeriod"/>
              <a:tabLst>
                <a:tab pos="457200" algn="l"/>
              </a:tabLst>
            </a:pPr>
            <a:r>
              <a:rPr lang="en-US" dirty="0" smtClean="0">
                <a:latin typeface="Palatino Linotype" panose="02040502050505030304" pitchFamily="18" charset="0"/>
                <a:ea typeface="Times New Roman" panose="02020603050405020304" pitchFamily="18" charset="0"/>
                <a:cs typeface="Vrinda"/>
              </a:rPr>
              <a:t>Coagulative </a:t>
            </a:r>
            <a:r>
              <a:rPr lang="en-US" dirty="0">
                <a:latin typeface="Palatino Linotype" panose="02040502050505030304" pitchFamily="18" charset="0"/>
                <a:ea typeface="Times New Roman" panose="02020603050405020304" pitchFamily="18" charset="0"/>
                <a:cs typeface="Vrinda"/>
              </a:rPr>
              <a:t>necrosis: In such case, the architecture of the dead tissue is preserved in the necrotic area for a long time. This is probably due to denaturation of the proteolytic enzymes.</a:t>
            </a:r>
            <a:endParaRPr lang="en-US" dirty="0">
              <a:latin typeface="Times New Roman" panose="02020603050405020304" pitchFamily="18" charset="0"/>
              <a:ea typeface="Times New Roman" panose="02020603050405020304" pitchFamily="18" charset="0"/>
              <a:cs typeface="Vrinda"/>
            </a:endParaRPr>
          </a:p>
          <a:p>
            <a:pPr marL="342900" marR="0" lvl="0" indent="-342900" algn="just">
              <a:spcBef>
                <a:spcPts val="0"/>
              </a:spcBef>
              <a:spcAft>
                <a:spcPts val="0"/>
              </a:spcAft>
              <a:buFont typeface="+mj-lt"/>
              <a:buAutoNum type="arabicPeriod"/>
              <a:tabLst>
                <a:tab pos="457200" algn="l"/>
              </a:tabLst>
            </a:pPr>
            <a:r>
              <a:rPr lang="en-US" dirty="0">
                <a:latin typeface="Palatino Linotype" panose="02040502050505030304" pitchFamily="18" charset="0"/>
                <a:ea typeface="Times New Roman" panose="02020603050405020304" pitchFamily="18" charset="0"/>
                <a:cs typeface="Vrinda"/>
              </a:rPr>
              <a:t>Liquefactive necrosis: The cellular contents are digested by enzymes to form a liquid mass.</a:t>
            </a:r>
            <a:endParaRPr lang="en-US" dirty="0">
              <a:latin typeface="Times New Roman" panose="02020603050405020304" pitchFamily="18" charset="0"/>
              <a:ea typeface="Times New Roman" panose="02020603050405020304" pitchFamily="18" charset="0"/>
              <a:cs typeface="Vrinda"/>
            </a:endParaRPr>
          </a:p>
          <a:p>
            <a:pPr marL="342900" marR="0" lvl="0" indent="-342900" algn="just">
              <a:spcBef>
                <a:spcPts val="0"/>
              </a:spcBef>
              <a:spcAft>
                <a:spcPts val="0"/>
              </a:spcAft>
              <a:buFont typeface="+mj-lt"/>
              <a:buAutoNum type="arabicPeriod"/>
              <a:tabLst>
                <a:tab pos="457200" algn="l"/>
              </a:tabLst>
            </a:pPr>
            <a:r>
              <a:rPr lang="en-US" dirty="0" err="1">
                <a:latin typeface="Palatino Linotype" panose="02040502050505030304" pitchFamily="18" charset="0"/>
                <a:ea typeface="Times New Roman" panose="02020603050405020304" pitchFamily="18" charset="0"/>
                <a:cs typeface="Vrinda"/>
              </a:rPr>
              <a:t>Caseous</a:t>
            </a:r>
            <a:r>
              <a:rPr lang="en-US" dirty="0">
                <a:latin typeface="Palatino Linotype" panose="02040502050505030304" pitchFamily="18" charset="0"/>
                <a:ea typeface="Times New Roman" panose="02020603050405020304" pitchFamily="18" charset="0"/>
                <a:cs typeface="Vrinda"/>
              </a:rPr>
              <a:t> necrosis: Here the contents of lysed cells are enclosed in a specific inflammatory border. This is encountered most commonly in tuberculosis.</a:t>
            </a:r>
            <a:endParaRPr lang="en-US" dirty="0">
              <a:latin typeface="Times New Roman" panose="02020603050405020304" pitchFamily="18" charset="0"/>
              <a:ea typeface="Times New Roman" panose="02020603050405020304" pitchFamily="18" charset="0"/>
              <a:cs typeface="Vrinda"/>
            </a:endParaRPr>
          </a:p>
          <a:p>
            <a:pPr marL="0" marR="0" indent="0" algn="just">
              <a:spcBef>
                <a:spcPts val="0"/>
              </a:spcBef>
              <a:spcAft>
                <a:spcPts val="0"/>
              </a:spcAft>
              <a:buNone/>
            </a:pPr>
            <a:endParaRPr lang="en-US" dirty="0">
              <a:latin typeface="Times New Roman" panose="02020603050405020304" pitchFamily="18" charset="0"/>
              <a:ea typeface="Times New Roman" panose="02020603050405020304" pitchFamily="18" charset="0"/>
              <a:cs typeface="Vrinda"/>
            </a:endParaRPr>
          </a:p>
        </p:txBody>
      </p:sp>
    </p:spTree>
    <p:extLst>
      <p:ext uri="{BB962C8B-B14F-4D97-AF65-F5344CB8AC3E}">
        <p14:creationId xmlns:p14="http://schemas.microsoft.com/office/powerpoint/2010/main" val="27276928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3991"/>
          </a:xfrm>
        </p:spPr>
        <p:txBody>
          <a:bodyPr>
            <a:normAutofit/>
          </a:bodyPr>
          <a:lstStyle/>
          <a:p>
            <a:pPr algn="ctr"/>
            <a:r>
              <a:rPr lang="en-US" b="1" dirty="0">
                <a:solidFill>
                  <a:srgbClr val="FF0000"/>
                </a:solidFill>
              </a:rPr>
              <a:t>Apoptosis</a:t>
            </a:r>
          </a:p>
        </p:txBody>
      </p:sp>
      <p:sp>
        <p:nvSpPr>
          <p:cNvPr id="3" name="Content Placeholder 2"/>
          <p:cNvSpPr>
            <a:spLocks noGrp="1"/>
          </p:cNvSpPr>
          <p:nvPr>
            <p:ph idx="1"/>
          </p:nvPr>
        </p:nvSpPr>
        <p:spPr>
          <a:xfrm>
            <a:off x="838200" y="1651379"/>
            <a:ext cx="10515600" cy="4525584"/>
          </a:xfrm>
        </p:spPr>
        <p:txBody>
          <a:bodyPr/>
          <a:lstStyle/>
          <a:p>
            <a:pPr marL="0" marR="0" algn="just">
              <a:spcBef>
                <a:spcPts val="0"/>
              </a:spcBef>
              <a:spcAft>
                <a:spcPts val="0"/>
              </a:spcAft>
            </a:pPr>
            <a:r>
              <a:rPr lang="en-US" u="sng" dirty="0">
                <a:latin typeface="Palatino Linotype" panose="02040502050505030304" pitchFamily="18" charset="0"/>
                <a:ea typeface="Times New Roman" panose="02020603050405020304" pitchFamily="18" charset="0"/>
                <a:cs typeface="Vrinda"/>
              </a:rPr>
              <a:t>Introduction:</a:t>
            </a:r>
            <a:endParaRPr lang="en-US" dirty="0">
              <a:latin typeface="Times New Roman" panose="02020603050405020304" pitchFamily="18" charset="0"/>
              <a:ea typeface="Times New Roman" panose="02020603050405020304" pitchFamily="18" charset="0"/>
              <a:cs typeface="Vrinda"/>
            </a:endParaRPr>
          </a:p>
          <a:p>
            <a:pPr marL="0" marR="0" indent="0" algn="just">
              <a:spcBef>
                <a:spcPts val="0"/>
              </a:spcBef>
              <a:spcAft>
                <a:spcPts val="0"/>
              </a:spcAft>
              <a:buNone/>
            </a:pPr>
            <a:r>
              <a:rPr lang="en-US" dirty="0" smtClean="0">
                <a:latin typeface="Palatino Linotype" panose="02040502050505030304" pitchFamily="18" charset="0"/>
                <a:ea typeface="Times New Roman" panose="02020603050405020304" pitchFamily="18" charset="0"/>
                <a:cs typeface="Vrinda"/>
              </a:rPr>
              <a:t>Apoptosis </a:t>
            </a:r>
            <a:r>
              <a:rPr lang="en-US" dirty="0">
                <a:latin typeface="Palatino Linotype" panose="02040502050505030304" pitchFamily="18" charset="0"/>
                <a:ea typeface="Times New Roman" panose="02020603050405020304" pitchFamily="18" charset="0"/>
                <a:cs typeface="Vrinda"/>
              </a:rPr>
              <a:t>is defined as the programmed death of cells</a:t>
            </a:r>
            <a:r>
              <a:rPr lang="en-US" dirty="0" smtClean="0">
                <a:latin typeface="Palatino Linotype" panose="02040502050505030304" pitchFamily="18" charset="0"/>
                <a:ea typeface="Times New Roman" panose="02020603050405020304" pitchFamily="18" charset="0"/>
                <a:cs typeface="Vrinda"/>
              </a:rPr>
              <a:t>.</a:t>
            </a:r>
          </a:p>
          <a:p>
            <a:pPr marL="0" marR="0" indent="0" algn="just">
              <a:spcBef>
                <a:spcPts val="0"/>
              </a:spcBef>
              <a:spcAft>
                <a:spcPts val="0"/>
              </a:spcAft>
              <a:buNone/>
            </a:pPr>
            <a:endParaRPr lang="en-US" dirty="0">
              <a:latin typeface="Times New Roman" panose="02020603050405020304" pitchFamily="18" charset="0"/>
              <a:ea typeface="Times New Roman" panose="02020603050405020304" pitchFamily="18" charset="0"/>
              <a:cs typeface="Vrinda"/>
            </a:endParaRPr>
          </a:p>
          <a:p>
            <a:r>
              <a:rPr lang="en-US" dirty="0">
                <a:latin typeface="Palatino Linotype" panose="02040502050505030304" pitchFamily="18" charset="0"/>
                <a:ea typeface="Times New Roman" panose="02020603050405020304" pitchFamily="18" charset="0"/>
                <a:cs typeface="Vrinda"/>
              </a:rPr>
              <a:t>It is a normal phenomenon used to eliminate unnecessary or incorrect cells. It is also used to remove cells which are injured beyond repair. Thus apoptosis can be physiologic or pathologic</a:t>
            </a:r>
            <a:endParaRPr lang="en-US" dirty="0"/>
          </a:p>
        </p:txBody>
      </p:sp>
    </p:spTree>
    <p:extLst>
      <p:ext uri="{BB962C8B-B14F-4D97-AF65-F5344CB8AC3E}">
        <p14:creationId xmlns:p14="http://schemas.microsoft.com/office/powerpoint/2010/main" val="35773563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94684"/>
          </a:xfrm>
        </p:spPr>
        <p:txBody>
          <a:bodyPr>
            <a:normAutofit fontScale="90000"/>
          </a:bodyPr>
          <a:lstStyle/>
          <a:p>
            <a:pPr algn="ctr"/>
            <a:r>
              <a:rPr lang="en-US" dirty="0">
                <a:solidFill>
                  <a:srgbClr val="FF0000"/>
                </a:solidFill>
              </a:rPr>
              <a:t>Mechanism of apoptosis</a:t>
            </a:r>
          </a:p>
        </p:txBody>
      </p:sp>
      <p:pic>
        <p:nvPicPr>
          <p:cNvPr id="4" name="Content Placeholder 3"/>
          <p:cNvPicPr>
            <a:picLocks noGrp="1" noChangeAspect="1"/>
          </p:cNvPicPr>
          <p:nvPr>
            <p:ph idx="1"/>
          </p:nvPr>
        </p:nvPicPr>
        <p:blipFill>
          <a:blip r:embed="rId2"/>
          <a:stretch>
            <a:fillRect/>
          </a:stretch>
        </p:blipFill>
        <p:spPr>
          <a:xfrm>
            <a:off x="3138984" y="1228300"/>
            <a:ext cx="5377217" cy="5158852"/>
          </a:xfrm>
          <a:prstGeom prst="rect">
            <a:avLst/>
          </a:prstGeom>
        </p:spPr>
      </p:pic>
    </p:spTree>
    <p:extLst>
      <p:ext uri="{BB962C8B-B14F-4D97-AF65-F5344CB8AC3E}">
        <p14:creationId xmlns:p14="http://schemas.microsoft.com/office/powerpoint/2010/main" val="26353315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35627"/>
          </a:xfrm>
        </p:spPr>
        <p:txBody>
          <a:bodyPr>
            <a:normAutofit fontScale="90000"/>
          </a:bodyPr>
          <a:lstStyle/>
          <a:p>
            <a:r>
              <a:rPr lang="en-US" dirty="0">
                <a:solidFill>
                  <a:srgbClr val="FF0000"/>
                </a:solidFill>
              </a:rPr>
              <a:t>Differences between necrosis and apoptosis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46185973"/>
              </p:ext>
            </p:extLst>
          </p:nvPr>
        </p:nvGraphicFramePr>
        <p:xfrm>
          <a:off x="1419365" y="1255596"/>
          <a:ext cx="8911989" cy="4926839"/>
        </p:xfrm>
        <a:graphic>
          <a:graphicData uri="http://schemas.openxmlformats.org/drawingml/2006/table">
            <a:tbl>
              <a:tblPr firstRow="1" firstCol="1" lastRow="1" lastCol="1" bandRow="1" bandCol="1"/>
              <a:tblGrid>
                <a:gridCol w="2970663"/>
                <a:gridCol w="2970663"/>
                <a:gridCol w="2970663"/>
              </a:tblGrid>
              <a:tr h="307927">
                <a:tc>
                  <a:txBody>
                    <a:bodyPr/>
                    <a:lstStyle/>
                    <a:p>
                      <a:pPr marL="0" marR="0" algn="ctr">
                        <a:spcBef>
                          <a:spcPts val="0"/>
                        </a:spcBef>
                        <a:spcAft>
                          <a:spcPts val="0"/>
                        </a:spcAft>
                      </a:pPr>
                      <a:r>
                        <a:rPr lang="en-US" sz="1200" b="1" dirty="0">
                          <a:effectLst/>
                          <a:latin typeface="Palatino Linotype" panose="02040502050505030304" pitchFamily="18" charset="0"/>
                          <a:ea typeface="Times New Roman" panose="02020603050405020304" pitchFamily="18" charset="0"/>
                          <a:cs typeface="Vrinda"/>
                        </a:rPr>
                        <a:t>Feature</a:t>
                      </a:r>
                      <a:endParaRPr lang="en-US" sz="1200" dirty="0">
                        <a:effectLst/>
                        <a:latin typeface="Times New Roman" panose="02020603050405020304" pitchFamily="18" charset="0"/>
                        <a:ea typeface="Times New Roman" panose="02020603050405020304" pitchFamily="18" charset="0"/>
                        <a:cs typeface="Vrind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a:effectLst/>
                          <a:latin typeface="Palatino Linotype" panose="02040502050505030304" pitchFamily="18" charset="0"/>
                          <a:ea typeface="Times New Roman" panose="02020603050405020304" pitchFamily="18" charset="0"/>
                          <a:cs typeface="Vrinda"/>
                        </a:rPr>
                        <a:t>Necrosis</a:t>
                      </a:r>
                      <a:endParaRPr lang="en-US" sz="1200">
                        <a:effectLst/>
                        <a:latin typeface="Times New Roman" panose="02020603050405020304" pitchFamily="18" charset="0"/>
                        <a:ea typeface="Times New Roman" panose="02020603050405020304" pitchFamily="18" charset="0"/>
                        <a:cs typeface="Vrind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a:effectLst/>
                          <a:latin typeface="Palatino Linotype" panose="02040502050505030304" pitchFamily="18" charset="0"/>
                          <a:ea typeface="Times New Roman" panose="02020603050405020304" pitchFamily="18" charset="0"/>
                          <a:cs typeface="Vrinda"/>
                        </a:rPr>
                        <a:t>Apoptosis</a:t>
                      </a:r>
                      <a:endParaRPr lang="en-US" sz="1200">
                        <a:effectLst/>
                        <a:latin typeface="Times New Roman" panose="02020603050405020304" pitchFamily="18" charset="0"/>
                        <a:ea typeface="Times New Roman" panose="02020603050405020304" pitchFamily="18" charset="0"/>
                        <a:cs typeface="Vrind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3783">
                <a:tc>
                  <a:txBody>
                    <a:bodyPr/>
                    <a:lstStyle/>
                    <a:p>
                      <a:pPr marL="0" marR="0" algn="ctr">
                        <a:spcBef>
                          <a:spcPts val="0"/>
                        </a:spcBef>
                        <a:spcAft>
                          <a:spcPts val="0"/>
                        </a:spcAft>
                      </a:pPr>
                      <a:r>
                        <a:rPr lang="en-US" sz="1200">
                          <a:effectLst/>
                          <a:latin typeface="Palatino Linotype" panose="02040502050505030304" pitchFamily="18" charset="0"/>
                          <a:ea typeface="Times New Roman" panose="02020603050405020304" pitchFamily="18" charset="0"/>
                          <a:cs typeface="Vrinda"/>
                        </a:rPr>
                        <a:t>Control</a:t>
                      </a:r>
                      <a:endParaRPr lang="en-US" sz="1200">
                        <a:effectLst/>
                        <a:latin typeface="Times New Roman" panose="02020603050405020304" pitchFamily="18" charset="0"/>
                        <a:ea typeface="Times New Roman" panose="02020603050405020304" pitchFamily="18" charset="0"/>
                        <a:cs typeface="Vrind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Palatino Linotype" panose="02040502050505030304" pitchFamily="18" charset="0"/>
                          <a:ea typeface="Times New Roman" panose="02020603050405020304" pitchFamily="18" charset="0"/>
                          <a:cs typeface="Vrinda"/>
                        </a:rPr>
                        <a:t>Uncontrolled pathological death of cells.</a:t>
                      </a:r>
                      <a:endParaRPr lang="en-US" sz="1200">
                        <a:effectLst/>
                        <a:latin typeface="Times New Roman" panose="02020603050405020304" pitchFamily="18" charset="0"/>
                        <a:ea typeface="Times New Roman" panose="02020603050405020304" pitchFamily="18" charset="0"/>
                        <a:cs typeface="Vrind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Palatino Linotype" panose="02040502050505030304" pitchFamily="18" charset="0"/>
                          <a:ea typeface="Times New Roman" panose="02020603050405020304" pitchFamily="18" charset="0"/>
                          <a:cs typeface="Vrinda"/>
                        </a:rPr>
                        <a:t>Controlled death of cells. May be physiologic or pathologic.</a:t>
                      </a:r>
                      <a:endParaRPr lang="en-US" sz="1200">
                        <a:effectLst/>
                        <a:latin typeface="Times New Roman" panose="02020603050405020304" pitchFamily="18" charset="0"/>
                        <a:ea typeface="Times New Roman" panose="02020603050405020304" pitchFamily="18" charset="0"/>
                        <a:cs typeface="Vrind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7927">
                <a:tc>
                  <a:txBody>
                    <a:bodyPr/>
                    <a:lstStyle/>
                    <a:p>
                      <a:pPr marL="0" marR="0" algn="ctr">
                        <a:spcBef>
                          <a:spcPts val="0"/>
                        </a:spcBef>
                        <a:spcAft>
                          <a:spcPts val="0"/>
                        </a:spcAft>
                      </a:pPr>
                      <a:r>
                        <a:rPr lang="en-US" sz="1200">
                          <a:effectLst/>
                          <a:latin typeface="Palatino Linotype" panose="02040502050505030304" pitchFamily="18" charset="0"/>
                          <a:ea typeface="Times New Roman" panose="02020603050405020304" pitchFamily="18" charset="0"/>
                          <a:cs typeface="Vrinda"/>
                        </a:rPr>
                        <a:t>Cell size</a:t>
                      </a:r>
                      <a:endParaRPr lang="en-US" sz="1200">
                        <a:effectLst/>
                        <a:latin typeface="Times New Roman" panose="02020603050405020304" pitchFamily="18" charset="0"/>
                        <a:ea typeface="Times New Roman" panose="02020603050405020304" pitchFamily="18" charset="0"/>
                        <a:cs typeface="Vrind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Palatino Linotype" panose="02040502050505030304" pitchFamily="18" charset="0"/>
                          <a:ea typeface="Times New Roman" panose="02020603050405020304" pitchFamily="18" charset="0"/>
                          <a:cs typeface="Vrinda"/>
                        </a:rPr>
                        <a:t>Enlarged.</a:t>
                      </a:r>
                      <a:endParaRPr lang="en-US" sz="1200">
                        <a:effectLst/>
                        <a:latin typeface="Times New Roman" panose="02020603050405020304" pitchFamily="18" charset="0"/>
                        <a:ea typeface="Times New Roman" panose="02020603050405020304" pitchFamily="18" charset="0"/>
                        <a:cs typeface="Vrind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Palatino Linotype" panose="02040502050505030304" pitchFamily="18" charset="0"/>
                          <a:ea typeface="Times New Roman" panose="02020603050405020304" pitchFamily="18" charset="0"/>
                          <a:cs typeface="Vrinda"/>
                        </a:rPr>
                        <a:t>Reduced/shrinkage. </a:t>
                      </a:r>
                      <a:endParaRPr lang="en-US" sz="1200">
                        <a:effectLst/>
                        <a:latin typeface="Times New Roman" panose="02020603050405020304" pitchFamily="18" charset="0"/>
                        <a:ea typeface="Times New Roman" panose="02020603050405020304" pitchFamily="18" charset="0"/>
                        <a:cs typeface="Vrind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5855">
                <a:tc>
                  <a:txBody>
                    <a:bodyPr/>
                    <a:lstStyle/>
                    <a:p>
                      <a:pPr marL="0" marR="0" algn="ctr">
                        <a:spcBef>
                          <a:spcPts val="0"/>
                        </a:spcBef>
                        <a:spcAft>
                          <a:spcPts val="0"/>
                        </a:spcAft>
                      </a:pPr>
                      <a:r>
                        <a:rPr lang="en-US" sz="1200">
                          <a:effectLst/>
                          <a:latin typeface="Palatino Linotype" panose="02040502050505030304" pitchFamily="18" charset="0"/>
                          <a:ea typeface="Times New Roman" panose="02020603050405020304" pitchFamily="18" charset="0"/>
                          <a:cs typeface="Vrinda"/>
                        </a:rPr>
                        <a:t>Cell lysis</a:t>
                      </a:r>
                      <a:endParaRPr lang="en-US" sz="1200">
                        <a:effectLst/>
                        <a:latin typeface="Times New Roman" panose="02020603050405020304" pitchFamily="18" charset="0"/>
                        <a:ea typeface="Times New Roman" panose="02020603050405020304" pitchFamily="18" charset="0"/>
                        <a:cs typeface="Vrind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Palatino Linotype" panose="02040502050505030304" pitchFamily="18" charset="0"/>
                          <a:ea typeface="Times New Roman" panose="02020603050405020304" pitchFamily="18" charset="0"/>
                          <a:cs typeface="Vrinda"/>
                        </a:rPr>
                        <a:t>Yes.</a:t>
                      </a:r>
                      <a:endParaRPr lang="en-US" sz="1200">
                        <a:effectLst/>
                        <a:latin typeface="Times New Roman" panose="02020603050405020304" pitchFamily="18" charset="0"/>
                        <a:ea typeface="Times New Roman" panose="02020603050405020304" pitchFamily="18" charset="0"/>
                        <a:cs typeface="Vrind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Palatino Linotype" panose="02040502050505030304" pitchFamily="18" charset="0"/>
                          <a:ea typeface="Times New Roman" panose="02020603050405020304" pitchFamily="18" charset="0"/>
                          <a:cs typeface="Vrinda"/>
                        </a:rPr>
                        <a:t>No. fragmentation into apoptic bodies.</a:t>
                      </a:r>
                      <a:endParaRPr lang="en-US" sz="1200">
                        <a:effectLst/>
                        <a:latin typeface="Times New Roman" panose="02020603050405020304" pitchFamily="18" charset="0"/>
                        <a:ea typeface="Times New Roman" panose="02020603050405020304" pitchFamily="18" charset="0"/>
                        <a:cs typeface="Vrind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5855">
                <a:tc>
                  <a:txBody>
                    <a:bodyPr/>
                    <a:lstStyle/>
                    <a:p>
                      <a:pPr marL="0" marR="0" algn="ctr">
                        <a:spcBef>
                          <a:spcPts val="0"/>
                        </a:spcBef>
                        <a:spcAft>
                          <a:spcPts val="0"/>
                        </a:spcAft>
                      </a:pPr>
                      <a:r>
                        <a:rPr lang="en-US" sz="1200">
                          <a:effectLst/>
                          <a:latin typeface="Palatino Linotype" panose="02040502050505030304" pitchFamily="18" charset="0"/>
                          <a:ea typeface="Times New Roman" panose="02020603050405020304" pitchFamily="18" charset="0"/>
                          <a:cs typeface="Vrinda"/>
                        </a:rPr>
                        <a:t>Cellular content</a:t>
                      </a:r>
                      <a:endParaRPr lang="en-US" sz="1200">
                        <a:effectLst/>
                        <a:latin typeface="Times New Roman" panose="02020603050405020304" pitchFamily="18" charset="0"/>
                        <a:ea typeface="Times New Roman" panose="02020603050405020304" pitchFamily="18" charset="0"/>
                        <a:cs typeface="Vrind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Palatino Linotype" panose="02040502050505030304" pitchFamily="18" charset="0"/>
                          <a:ea typeface="Times New Roman" panose="02020603050405020304" pitchFamily="18" charset="0"/>
                          <a:cs typeface="Vrinda"/>
                        </a:rPr>
                        <a:t>Enzymatic digestion. Leakage</a:t>
                      </a:r>
                      <a:endParaRPr lang="en-US" sz="1200">
                        <a:effectLst/>
                        <a:latin typeface="Times New Roman" panose="02020603050405020304" pitchFamily="18" charset="0"/>
                        <a:ea typeface="Times New Roman" panose="02020603050405020304" pitchFamily="18" charset="0"/>
                        <a:cs typeface="Vrind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Palatino Linotype" panose="02040502050505030304" pitchFamily="18" charset="0"/>
                          <a:ea typeface="Times New Roman" panose="02020603050405020304" pitchFamily="18" charset="0"/>
                          <a:cs typeface="Vrinda"/>
                        </a:rPr>
                        <a:t>Intact. Present in apoptic bodies.</a:t>
                      </a:r>
                      <a:endParaRPr lang="en-US" sz="1200">
                        <a:effectLst/>
                        <a:latin typeface="Times New Roman" panose="02020603050405020304" pitchFamily="18" charset="0"/>
                        <a:ea typeface="Times New Roman" panose="02020603050405020304" pitchFamily="18" charset="0"/>
                        <a:cs typeface="Vrind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3783">
                <a:tc>
                  <a:txBody>
                    <a:bodyPr/>
                    <a:lstStyle/>
                    <a:p>
                      <a:pPr marL="0" marR="0" algn="ctr">
                        <a:spcBef>
                          <a:spcPts val="0"/>
                        </a:spcBef>
                        <a:spcAft>
                          <a:spcPts val="0"/>
                        </a:spcAft>
                      </a:pPr>
                      <a:r>
                        <a:rPr lang="en-US" sz="1200">
                          <a:effectLst/>
                          <a:latin typeface="Palatino Linotype" panose="02040502050505030304" pitchFamily="18" charset="0"/>
                          <a:ea typeface="Times New Roman" panose="02020603050405020304" pitchFamily="18" charset="0"/>
                          <a:cs typeface="Vrinda"/>
                        </a:rPr>
                        <a:t>Nucleus</a:t>
                      </a:r>
                      <a:endParaRPr lang="en-US" sz="1200">
                        <a:effectLst/>
                        <a:latin typeface="Times New Roman" panose="02020603050405020304" pitchFamily="18" charset="0"/>
                        <a:ea typeface="Times New Roman" panose="02020603050405020304" pitchFamily="18" charset="0"/>
                        <a:cs typeface="Vrind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200" dirty="0">
                        <a:effectLst/>
                        <a:latin typeface="Palatino Linotype" panose="02040502050505030304" pitchFamily="18" charset="0"/>
                        <a:ea typeface="Times New Roman" panose="02020603050405020304" pitchFamily="18" charset="0"/>
                        <a:cs typeface="Vrind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Palatino Linotype" panose="02040502050505030304" pitchFamily="18" charset="0"/>
                          <a:ea typeface="Times New Roman" panose="02020603050405020304" pitchFamily="18" charset="0"/>
                          <a:cs typeface="Vrinda"/>
                        </a:rPr>
                        <a:t>Fragmentation into nucleosome-sized fragments.</a:t>
                      </a:r>
                      <a:endParaRPr lang="en-US" sz="1200">
                        <a:effectLst/>
                        <a:latin typeface="Times New Roman" panose="02020603050405020304" pitchFamily="18" charset="0"/>
                        <a:ea typeface="Times New Roman" panose="02020603050405020304" pitchFamily="18" charset="0"/>
                        <a:cs typeface="Vrind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5855">
                <a:tc>
                  <a:txBody>
                    <a:bodyPr/>
                    <a:lstStyle/>
                    <a:p>
                      <a:pPr marL="0" marR="0" algn="ctr">
                        <a:spcBef>
                          <a:spcPts val="0"/>
                        </a:spcBef>
                        <a:spcAft>
                          <a:spcPts val="0"/>
                        </a:spcAft>
                      </a:pPr>
                      <a:r>
                        <a:rPr lang="en-US" sz="1200">
                          <a:effectLst/>
                          <a:latin typeface="Palatino Linotype" panose="02040502050505030304" pitchFamily="18" charset="0"/>
                          <a:ea typeface="Times New Roman" panose="02020603050405020304" pitchFamily="18" charset="0"/>
                          <a:cs typeface="Vrinda"/>
                        </a:rPr>
                        <a:t>Enzyme participation</a:t>
                      </a:r>
                      <a:endParaRPr lang="en-US" sz="1200">
                        <a:effectLst/>
                        <a:latin typeface="Times New Roman" panose="02020603050405020304" pitchFamily="18" charset="0"/>
                        <a:ea typeface="Times New Roman" panose="02020603050405020304" pitchFamily="18" charset="0"/>
                        <a:cs typeface="Vrind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Palatino Linotype" panose="02040502050505030304" pitchFamily="18" charset="0"/>
                          <a:ea typeface="Times New Roman" panose="02020603050405020304" pitchFamily="18" charset="0"/>
                          <a:cs typeface="Vrinda"/>
                        </a:rPr>
                        <a:t>Phospholipase and proteases are important.</a:t>
                      </a:r>
                      <a:endParaRPr lang="en-US" sz="1200">
                        <a:effectLst/>
                        <a:latin typeface="Times New Roman" panose="02020603050405020304" pitchFamily="18" charset="0"/>
                        <a:ea typeface="Times New Roman" panose="02020603050405020304" pitchFamily="18" charset="0"/>
                        <a:cs typeface="Vrind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Palatino Linotype" panose="02040502050505030304" pitchFamily="18" charset="0"/>
                          <a:ea typeface="Times New Roman" panose="02020603050405020304" pitchFamily="18" charset="0"/>
                          <a:cs typeface="Vrinda"/>
                        </a:rPr>
                        <a:t>Caspases are activated.</a:t>
                      </a:r>
                      <a:endParaRPr lang="en-US" sz="1200">
                        <a:effectLst/>
                        <a:latin typeface="Times New Roman" panose="02020603050405020304" pitchFamily="18" charset="0"/>
                        <a:ea typeface="Times New Roman" panose="02020603050405020304" pitchFamily="18" charset="0"/>
                        <a:cs typeface="Vrind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7927">
                <a:tc>
                  <a:txBody>
                    <a:bodyPr/>
                    <a:lstStyle/>
                    <a:p>
                      <a:pPr marL="0" marR="0" algn="ctr">
                        <a:spcBef>
                          <a:spcPts val="0"/>
                        </a:spcBef>
                        <a:spcAft>
                          <a:spcPts val="0"/>
                        </a:spcAft>
                      </a:pPr>
                      <a:r>
                        <a:rPr lang="en-US" sz="1200">
                          <a:effectLst/>
                          <a:latin typeface="Palatino Linotype" panose="02040502050505030304" pitchFamily="18" charset="0"/>
                          <a:ea typeface="Times New Roman" panose="02020603050405020304" pitchFamily="18" charset="0"/>
                          <a:cs typeface="Vrinda"/>
                        </a:rPr>
                        <a:t>Inflammation</a:t>
                      </a:r>
                      <a:endParaRPr lang="en-US" sz="1200">
                        <a:effectLst/>
                        <a:latin typeface="Times New Roman" panose="02020603050405020304" pitchFamily="18" charset="0"/>
                        <a:ea typeface="Times New Roman" panose="02020603050405020304" pitchFamily="18" charset="0"/>
                        <a:cs typeface="Vrind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Palatino Linotype" panose="02040502050505030304" pitchFamily="18" charset="0"/>
                          <a:ea typeface="Times New Roman" panose="02020603050405020304" pitchFamily="18" charset="0"/>
                          <a:cs typeface="Vrinda"/>
                        </a:rPr>
                        <a:t>Frequent.</a:t>
                      </a:r>
                      <a:endParaRPr lang="en-US" sz="1200">
                        <a:effectLst/>
                        <a:latin typeface="Times New Roman" panose="02020603050405020304" pitchFamily="18" charset="0"/>
                        <a:ea typeface="Times New Roman" panose="02020603050405020304" pitchFamily="18" charset="0"/>
                        <a:cs typeface="Vrind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Palatino Linotype" panose="02040502050505030304" pitchFamily="18" charset="0"/>
                          <a:ea typeface="Times New Roman" panose="02020603050405020304" pitchFamily="18" charset="0"/>
                          <a:cs typeface="Vrinda"/>
                        </a:rPr>
                        <a:t>Completely absent.</a:t>
                      </a:r>
                      <a:endParaRPr lang="en-US" sz="1200">
                        <a:effectLst/>
                        <a:latin typeface="Times New Roman" panose="02020603050405020304" pitchFamily="18" charset="0"/>
                        <a:ea typeface="Times New Roman" panose="02020603050405020304" pitchFamily="18" charset="0"/>
                        <a:cs typeface="Vrind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7927">
                <a:tc>
                  <a:txBody>
                    <a:bodyPr/>
                    <a:lstStyle/>
                    <a:p>
                      <a:pPr marL="0" marR="0" algn="ctr">
                        <a:spcBef>
                          <a:spcPts val="0"/>
                        </a:spcBef>
                        <a:spcAft>
                          <a:spcPts val="0"/>
                        </a:spcAft>
                      </a:pPr>
                      <a:r>
                        <a:rPr lang="en-US" sz="1200">
                          <a:effectLst/>
                          <a:latin typeface="Palatino Linotype" panose="02040502050505030304" pitchFamily="18" charset="0"/>
                          <a:ea typeface="Times New Roman" panose="02020603050405020304" pitchFamily="18" charset="0"/>
                          <a:cs typeface="Vrinda"/>
                        </a:rPr>
                        <a:t>Phagocytic clearance</a:t>
                      </a:r>
                      <a:endParaRPr lang="en-US" sz="1200">
                        <a:effectLst/>
                        <a:latin typeface="Times New Roman" panose="02020603050405020304" pitchFamily="18" charset="0"/>
                        <a:ea typeface="Times New Roman" panose="02020603050405020304" pitchFamily="18" charset="0"/>
                        <a:cs typeface="Vrind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Palatino Linotype" panose="02040502050505030304" pitchFamily="18" charset="0"/>
                          <a:ea typeface="Times New Roman" panose="02020603050405020304" pitchFamily="18" charset="0"/>
                          <a:cs typeface="Vrinda"/>
                        </a:rPr>
                        <a:t>Usually no.</a:t>
                      </a:r>
                      <a:endParaRPr lang="en-US" sz="1200">
                        <a:effectLst/>
                        <a:latin typeface="Times New Roman" panose="02020603050405020304" pitchFamily="18" charset="0"/>
                        <a:ea typeface="Times New Roman" panose="02020603050405020304" pitchFamily="18" charset="0"/>
                        <a:cs typeface="Vrind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Palatino Linotype" panose="02040502050505030304" pitchFamily="18" charset="0"/>
                          <a:ea typeface="Times New Roman" panose="02020603050405020304" pitchFamily="18" charset="0"/>
                          <a:cs typeface="Vrinda"/>
                        </a:rPr>
                        <a:t>Yes.</a:t>
                      </a:r>
                      <a:endParaRPr lang="en-US" sz="1200" dirty="0">
                        <a:effectLst/>
                        <a:latin typeface="Times New Roman" panose="02020603050405020304" pitchFamily="18" charset="0"/>
                        <a:ea typeface="Times New Roman" panose="02020603050405020304" pitchFamily="18" charset="0"/>
                        <a:cs typeface="Vrind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897697774"/>
              </p:ext>
            </p:extLst>
          </p:nvPr>
        </p:nvGraphicFramePr>
        <p:xfrm>
          <a:off x="4499238" y="4293995"/>
          <a:ext cx="2993382" cy="182471"/>
        </p:xfrm>
        <a:graphic>
          <a:graphicData uri="http://schemas.openxmlformats.org/presentationml/2006/ole">
            <mc:AlternateContent xmlns:mc="http://schemas.openxmlformats.org/markup-compatibility/2006">
              <mc:Choice xmlns:v="urn:schemas-microsoft-com:vml" Requires="v">
                <p:oleObj spid="_x0000_s2053" r:id="rId3" imgW="2527300" imgH="203200" progId="Equation.3">
                  <p:embed/>
                </p:oleObj>
              </mc:Choice>
              <mc:Fallback>
                <p:oleObj r:id="rId3" imgW="2527300" imgH="203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238" y="4293995"/>
                        <a:ext cx="2993382" cy="182471"/>
                      </a:xfrm>
                      <a:prstGeom prst="rect">
                        <a:avLst/>
                      </a:prstGeom>
                      <a:noFill/>
                    </p:spPr>
                  </p:pic>
                </p:oleObj>
              </mc:Fallback>
            </mc:AlternateContent>
          </a:graphicData>
        </a:graphic>
      </p:graphicFrame>
    </p:spTree>
    <p:extLst>
      <p:ext uri="{BB962C8B-B14F-4D97-AF65-F5344CB8AC3E}">
        <p14:creationId xmlns:p14="http://schemas.microsoft.com/office/powerpoint/2010/main" val="13443709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90218"/>
          </a:xfrm>
        </p:spPr>
        <p:txBody>
          <a:bodyPr>
            <a:normAutofit fontScale="90000"/>
          </a:bodyPr>
          <a:lstStyle/>
          <a:p>
            <a:pPr algn="ctr"/>
            <a:r>
              <a:rPr lang="en-US" dirty="0">
                <a:solidFill>
                  <a:srgbClr val="FF0000"/>
                </a:solidFill>
              </a:rPr>
              <a:t>Pathologic calcification</a:t>
            </a:r>
          </a:p>
        </p:txBody>
      </p:sp>
      <p:sp>
        <p:nvSpPr>
          <p:cNvPr id="3" name="Content Placeholder 2"/>
          <p:cNvSpPr>
            <a:spLocks noGrp="1"/>
          </p:cNvSpPr>
          <p:nvPr>
            <p:ph idx="1"/>
          </p:nvPr>
        </p:nvSpPr>
        <p:spPr>
          <a:xfrm>
            <a:off x="838200" y="1050878"/>
            <a:ext cx="10515600" cy="5431809"/>
          </a:xfrm>
        </p:spPr>
        <p:txBody>
          <a:bodyPr/>
          <a:lstStyle/>
          <a:p>
            <a:pPr marL="0" marR="0" algn="just">
              <a:spcBef>
                <a:spcPts val="0"/>
              </a:spcBef>
              <a:spcAft>
                <a:spcPts val="0"/>
              </a:spcAft>
            </a:pPr>
            <a:r>
              <a:rPr lang="en-US" u="sng" dirty="0">
                <a:latin typeface="Palatino Linotype" panose="02040502050505030304" pitchFamily="18" charset="0"/>
                <a:ea typeface="Times New Roman" panose="02020603050405020304" pitchFamily="18" charset="0"/>
                <a:cs typeface="Vrinda"/>
              </a:rPr>
              <a:t>Definition:</a:t>
            </a:r>
            <a:endParaRPr lang="en-US" dirty="0">
              <a:latin typeface="Times New Roman" panose="02020603050405020304" pitchFamily="18" charset="0"/>
              <a:ea typeface="Times New Roman" panose="02020603050405020304" pitchFamily="18" charset="0"/>
              <a:cs typeface="Vrinda"/>
            </a:endParaRPr>
          </a:p>
          <a:p>
            <a:pPr marL="0" marR="0" indent="0" algn="just">
              <a:spcBef>
                <a:spcPts val="0"/>
              </a:spcBef>
              <a:spcAft>
                <a:spcPts val="0"/>
              </a:spcAft>
              <a:buNone/>
            </a:pPr>
            <a:r>
              <a:rPr lang="en-US" dirty="0" smtClean="0">
                <a:latin typeface="Palatino Linotype" panose="02040502050505030304" pitchFamily="18" charset="0"/>
                <a:ea typeface="Times New Roman" panose="02020603050405020304" pitchFamily="18" charset="0"/>
                <a:cs typeface="Vrinda"/>
              </a:rPr>
              <a:t>Pathologic </a:t>
            </a:r>
            <a:r>
              <a:rPr lang="en-US" dirty="0">
                <a:latin typeface="Palatino Linotype" panose="02040502050505030304" pitchFamily="18" charset="0"/>
                <a:ea typeface="Times New Roman" panose="02020603050405020304" pitchFamily="18" charset="0"/>
                <a:cs typeface="Vrinda"/>
              </a:rPr>
              <a:t>calcification is the abnormal (macroscopic) deposition of calcium salts along iron, magnesium and other mineral salts in the tissue</a:t>
            </a:r>
            <a:r>
              <a:rPr lang="en-US" dirty="0" smtClean="0">
                <a:latin typeface="Palatino Linotype" panose="02040502050505030304" pitchFamily="18" charset="0"/>
                <a:ea typeface="Times New Roman" panose="02020603050405020304" pitchFamily="18" charset="0"/>
                <a:cs typeface="Vrinda"/>
              </a:rPr>
              <a:t>.</a:t>
            </a:r>
          </a:p>
          <a:p>
            <a:pPr marL="0" marR="0" indent="0" algn="just">
              <a:spcBef>
                <a:spcPts val="0"/>
              </a:spcBef>
              <a:spcAft>
                <a:spcPts val="0"/>
              </a:spcAft>
              <a:buNone/>
            </a:pPr>
            <a:endParaRPr lang="en-US" dirty="0">
              <a:latin typeface="Times New Roman" panose="02020603050405020304" pitchFamily="18" charset="0"/>
              <a:ea typeface="Times New Roman" panose="02020603050405020304" pitchFamily="18" charset="0"/>
              <a:cs typeface="Vrinda"/>
            </a:endParaRPr>
          </a:p>
          <a:p>
            <a:pPr marL="0" marR="0" algn="just">
              <a:spcBef>
                <a:spcPts val="0"/>
              </a:spcBef>
              <a:spcAft>
                <a:spcPts val="0"/>
              </a:spcAft>
            </a:pPr>
            <a:r>
              <a:rPr lang="en-US" dirty="0" smtClean="0">
                <a:latin typeface="Palatino Linotype" panose="02040502050505030304" pitchFamily="18" charset="0"/>
                <a:ea typeface="Times New Roman" panose="02020603050405020304" pitchFamily="18" charset="0"/>
                <a:cs typeface="Vrinda"/>
              </a:rPr>
              <a:t>The </a:t>
            </a:r>
            <a:r>
              <a:rPr lang="en-US" dirty="0">
                <a:latin typeface="Palatino Linotype" panose="02040502050505030304" pitchFamily="18" charset="0"/>
                <a:ea typeface="Times New Roman" panose="02020603050405020304" pitchFamily="18" charset="0"/>
                <a:cs typeface="Vrinda"/>
              </a:rPr>
              <a:t>calcium salts are deposited as fine, gritty, white granules or clumps. The main deposit is crystalline calcium phosphate in the form of an apatite similar to hydroxyapatite of bone</a:t>
            </a:r>
            <a:r>
              <a:rPr lang="en-US" dirty="0" smtClean="0">
                <a:latin typeface="Palatino Linotype" panose="02040502050505030304" pitchFamily="18" charset="0"/>
                <a:ea typeface="Times New Roman" panose="02020603050405020304" pitchFamily="18" charset="0"/>
                <a:cs typeface="Vrinda"/>
              </a:rPr>
              <a:t>.</a:t>
            </a:r>
          </a:p>
          <a:p>
            <a:pPr marL="0" marR="0" indent="0" algn="just">
              <a:spcBef>
                <a:spcPts val="0"/>
              </a:spcBef>
              <a:spcAft>
                <a:spcPts val="0"/>
              </a:spcAft>
              <a:buNone/>
            </a:pPr>
            <a:endParaRPr lang="en-US" dirty="0">
              <a:latin typeface="Times New Roman" panose="02020603050405020304" pitchFamily="18" charset="0"/>
              <a:ea typeface="Times New Roman" panose="02020603050405020304" pitchFamily="18" charset="0"/>
              <a:cs typeface="Vrinda"/>
            </a:endParaRPr>
          </a:p>
          <a:p>
            <a:pPr marL="0" marR="0" algn="just">
              <a:spcBef>
                <a:spcPts val="0"/>
              </a:spcBef>
              <a:spcAft>
                <a:spcPts val="0"/>
              </a:spcAft>
            </a:pPr>
            <a:r>
              <a:rPr lang="en-US" dirty="0" smtClean="0">
                <a:latin typeface="Palatino Linotype" panose="02040502050505030304" pitchFamily="18" charset="0"/>
                <a:ea typeface="Times New Roman" panose="02020603050405020304" pitchFamily="18" charset="0"/>
                <a:cs typeface="Vrinda"/>
              </a:rPr>
              <a:t>This </a:t>
            </a:r>
            <a:r>
              <a:rPr lang="en-US" dirty="0">
                <a:latin typeface="Palatino Linotype" panose="02040502050505030304" pitchFamily="18" charset="0"/>
                <a:ea typeface="Times New Roman" panose="02020603050405020304" pitchFamily="18" charset="0"/>
                <a:cs typeface="Vrinda"/>
              </a:rPr>
              <a:t>deposition may be intracellular, extracellular or both.</a:t>
            </a:r>
            <a:endParaRPr lang="en-US" dirty="0">
              <a:latin typeface="Times New Roman" panose="02020603050405020304" pitchFamily="18" charset="0"/>
              <a:ea typeface="Times New Roman" panose="02020603050405020304" pitchFamily="18" charset="0"/>
              <a:cs typeface="Vrinda"/>
            </a:endParaRPr>
          </a:p>
          <a:p>
            <a:endParaRPr lang="en-US" dirty="0"/>
          </a:p>
        </p:txBody>
      </p:sp>
    </p:spTree>
    <p:extLst>
      <p:ext uri="{BB962C8B-B14F-4D97-AF65-F5344CB8AC3E}">
        <p14:creationId xmlns:p14="http://schemas.microsoft.com/office/powerpoint/2010/main" val="40604902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35878"/>
          </a:xfrm>
        </p:spPr>
        <p:txBody>
          <a:bodyPr/>
          <a:lstStyle/>
          <a:p>
            <a:pPr algn="ctr"/>
            <a:r>
              <a:rPr lang="en-US" dirty="0">
                <a:solidFill>
                  <a:srgbClr val="FF0000"/>
                </a:solidFill>
              </a:rPr>
              <a:t>Types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57832308"/>
              </p:ext>
            </p:extLst>
          </p:nvPr>
        </p:nvGraphicFramePr>
        <p:xfrm>
          <a:off x="2115404" y="1869744"/>
          <a:ext cx="8311486" cy="2238235"/>
        </p:xfrm>
        <a:graphic>
          <a:graphicData uri="http://schemas.openxmlformats.org/drawingml/2006/table">
            <a:tbl>
              <a:tblPr firstRow="1" firstCol="1" lastRow="1" lastCol="1" bandRow="1" bandCol="1"/>
              <a:tblGrid>
                <a:gridCol w="4155743"/>
                <a:gridCol w="4155743"/>
              </a:tblGrid>
              <a:tr h="559559">
                <a:tc>
                  <a:txBody>
                    <a:bodyPr/>
                    <a:lstStyle/>
                    <a:p>
                      <a:pPr marL="0" marR="0" algn="ctr">
                        <a:spcBef>
                          <a:spcPts val="0"/>
                        </a:spcBef>
                        <a:spcAft>
                          <a:spcPts val="0"/>
                        </a:spcAft>
                      </a:pPr>
                      <a:r>
                        <a:rPr lang="en-US" sz="1200" b="1">
                          <a:effectLst/>
                          <a:latin typeface="Palatino Linotype" panose="02040502050505030304" pitchFamily="18" charset="0"/>
                          <a:ea typeface="Times New Roman" panose="02020603050405020304" pitchFamily="18" charset="0"/>
                          <a:cs typeface="Vrinda"/>
                        </a:rPr>
                        <a:t>Dystrophic calcification</a:t>
                      </a:r>
                      <a:endParaRPr lang="en-US" sz="1200">
                        <a:effectLst/>
                        <a:latin typeface="Times New Roman" panose="02020603050405020304" pitchFamily="18" charset="0"/>
                        <a:ea typeface="Times New Roman" panose="02020603050405020304" pitchFamily="18" charset="0"/>
                        <a:cs typeface="Vrind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a:effectLst/>
                          <a:latin typeface="Palatino Linotype" panose="02040502050505030304" pitchFamily="18" charset="0"/>
                          <a:ea typeface="Times New Roman" panose="02020603050405020304" pitchFamily="18" charset="0"/>
                          <a:cs typeface="Vrinda"/>
                        </a:rPr>
                        <a:t>Metastatic calcification</a:t>
                      </a:r>
                      <a:endParaRPr lang="en-US" sz="1200">
                        <a:effectLst/>
                        <a:latin typeface="Times New Roman" panose="02020603050405020304" pitchFamily="18" charset="0"/>
                        <a:ea typeface="Times New Roman" panose="02020603050405020304" pitchFamily="18" charset="0"/>
                        <a:cs typeface="Vrind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9559">
                <a:tc>
                  <a:txBody>
                    <a:bodyPr/>
                    <a:lstStyle/>
                    <a:p>
                      <a:pPr marL="0" marR="0" algn="ctr">
                        <a:spcBef>
                          <a:spcPts val="0"/>
                        </a:spcBef>
                        <a:spcAft>
                          <a:spcPts val="0"/>
                        </a:spcAft>
                      </a:pPr>
                      <a:r>
                        <a:rPr lang="en-US" sz="1200">
                          <a:effectLst/>
                          <a:latin typeface="Palatino Linotype" panose="02040502050505030304" pitchFamily="18" charset="0"/>
                          <a:ea typeface="Times New Roman" panose="02020603050405020304" pitchFamily="18" charset="0"/>
                          <a:cs typeface="Vrinda"/>
                        </a:rPr>
                        <a:t>Occurs locally in dying tissues.</a:t>
                      </a:r>
                      <a:endParaRPr lang="en-US" sz="1200">
                        <a:effectLst/>
                        <a:latin typeface="Times New Roman" panose="02020603050405020304" pitchFamily="18" charset="0"/>
                        <a:ea typeface="Times New Roman" panose="02020603050405020304" pitchFamily="18" charset="0"/>
                        <a:cs typeface="Vrind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Palatino Linotype" panose="02040502050505030304" pitchFamily="18" charset="0"/>
                          <a:ea typeface="Times New Roman" panose="02020603050405020304" pitchFamily="18" charset="0"/>
                          <a:cs typeface="Vrinda"/>
                        </a:rPr>
                        <a:t>Occurs in normal tissues.</a:t>
                      </a:r>
                      <a:endParaRPr lang="en-US" sz="1200">
                        <a:effectLst/>
                        <a:latin typeface="Times New Roman" panose="02020603050405020304" pitchFamily="18" charset="0"/>
                        <a:ea typeface="Times New Roman" panose="02020603050405020304" pitchFamily="18" charset="0"/>
                        <a:cs typeface="Vrind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19117">
                <a:tc>
                  <a:txBody>
                    <a:bodyPr/>
                    <a:lstStyle/>
                    <a:p>
                      <a:pPr marL="0" marR="0" algn="ctr">
                        <a:spcBef>
                          <a:spcPts val="0"/>
                        </a:spcBef>
                        <a:spcAft>
                          <a:spcPts val="0"/>
                        </a:spcAft>
                      </a:pPr>
                      <a:r>
                        <a:rPr lang="en-US" sz="1200">
                          <a:effectLst/>
                          <a:latin typeface="Palatino Linotype" panose="02040502050505030304" pitchFamily="18" charset="0"/>
                          <a:ea typeface="Times New Roman" panose="02020603050405020304" pitchFamily="18" charset="0"/>
                          <a:cs typeface="Vrinda"/>
                        </a:rPr>
                        <a:t>May occur at normal serum level of </a:t>
                      </a:r>
                      <a:r>
                        <a:rPr lang="en-US" sz="1200" b="1">
                          <a:effectLst/>
                          <a:latin typeface="Palatino Linotype" panose="02040502050505030304" pitchFamily="18" charset="0"/>
                          <a:ea typeface="Times New Roman" panose="02020603050405020304" pitchFamily="18" charset="0"/>
                          <a:cs typeface="Vrinda"/>
                        </a:rPr>
                        <a:t>Ca</a:t>
                      </a:r>
                      <a:r>
                        <a:rPr lang="en-US" sz="1200">
                          <a:effectLst/>
                          <a:latin typeface="Palatino Linotype" panose="02040502050505030304" pitchFamily="18" charset="0"/>
                          <a:ea typeface="Times New Roman" panose="02020603050405020304" pitchFamily="18" charset="0"/>
                          <a:cs typeface="Vrinda"/>
                        </a:rPr>
                        <a:t>.</a:t>
                      </a:r>
                      <a:endParaRPr lang="en-US" sz="1200">
                        <a:effectLst/>
                        <a:latin typeface="Times New Roman" panose="02020603050405020304" pitchFamily="18" charset="0"/>
                        <a:ea typeface="Times New Roman" panose="02020603050405020304" pitchFamily="18" charset="0"/>
                        <a:cs typeface="Vrind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Palatino Linotype" panose="02040502050505030304" pitchFamily="18" charset="0"/>
                          <a:ea typeface="Times New Roman" panose="02020603050405020304" pitchFamily="18" charset="0"/>
                          <a:cs typeface="Vrinda"/>
                        </a:rPr>
                        <a:t>Results from hypercalcemia or problems of calcium metabolism.</a:t>
                      </a:r>
                      <a:endParaRPr lang="en-US" sz="1200" dirty="0">
                        <a:effectLst/>
                        <a:latin typeface="Times New Roman" panose="02020603050405020304" pitchFamily="18" charset="0"/>
                        <a:ea typeface="Times New Roman" panose="02020603050405020304" pitchFamily="18" charset="0"/>
                        <a:cs typeface="Vrind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001866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23331"/>
            <a:ext cx="10515600" cy="5453632"/>
          </a:xfrm>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                                              </a:t>
            </a:r>
            <a:endParaRPr lang="en-US" dirty="0"/>
          </a:p>
        </p:txBody>
      </p:sp>
      <p:sp>
        <p:nvSpPr>
          <p:cNvPr id="4" name="Rectangle 3"/>
          <p:cNvSpPr/>
          <p:nvPr/>
        </p:nvSpPr>
        <p:spPr>
          <a:xfrm>
            <a:off x="3764914" y="2967335"/>
            <a:ext cx="4662174" cy="1323439"/>
          </a:xfrm>
          <a:prstGeom prst="rect">
            <a:avLst/>
          </a:prstGeom>
          <a:noFill/>
        </p:spPr>
        <p:txBody>
          <a:bodyPr wrap="none" lIns="91440" tIns="45720" rIns="91440" bIns="45720">
            <a:spAutoFit/>
          </a:bodyPr>
          <a:lstStyle/>
          <a:p>
            <a:pPr algn="ctr"/>
            <a:r>
              <a:rPr lang="en-US" sz="8000" b="1" cap="none" spc="0" dirty="0" smtClean="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rPr>
              <a:t>Thank You</a:t>
            </a:r>
            <a:endParaRPr lang="en-US" sz="8000" b="1" cap="none" spc="0"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0027560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                          Cell adaptation</a:t>
            </a:r>
            <a:endParaRPr lang="en-US" dirty="0">
              <a:solidFill>
                <a:srgbClr val="FF0000"/>
              </a:solidFill>
            </a:endParaRPr>
          </a:p>
        </p:txBody>
      </p:sp>
      <p:sp>
        <p:nvSpPr>
          <p:cNvPr id="3" name="Content Placeholder 2"/>
          <p:cNvSpPr>
            <a:spLocks noGrp="1"/>
          </p:cNvSpPr>
          <p:nvPr>
            <p:ph idx="1"/>
          </p:nvPr>
        </p:nvSpPr>
        <p:spPr>
          <a:xfrm>
            <a:off x="838200" y="1446663"/>
            <a:ext cx="10515600" cy="5131558"/>
          </a:xfrm>
        </p:spPr>
        <p:txBody>
          <a:bodyPr>
            <a:normAutofit/>
          </a:bodyPr>
          <a:lstStyle/>
          <a:p>
            <a:pPr marL="0" indent="0">
              <a:buNone/>
            </a:pPr>
            <a:r>
              <a:rPr lang="en-US" b="1" dirty="0" smtClean="0"/>
              <a:t>Definition: </a:t>
            </a:r>
          </a:p>
          <a:p>
            <a:pPr marL="0" indent="0">
              <a:buNone/>
            </a:pPr>
            <a:r>
              <a:rPr lang="en-US" i="1" dirty="0" smtClean="0"/>
              <a:t>Adaptation </a:t>
            </a:r>
            <a:r>
              <a:rPr lang="en-US" i="1" dirty="0"/>
              <a:t>is the reversible structural and functional change of the cell due to some pathologic stimuli or severe physiologic stress and the cell can continue to survive and function by achieving new steady state</a:t>
            </a:r>
            <a:r>
              <a:rPr lang="en-US" dirty="0"/>
              <a:t>.</a:t>
            </a:r>
          </a:p>
          <a:p>
            <a:pPr marL="0" indent="0">
              <a:buNone/>
            </a:pPr>
            <a:r>
              <a:rPr lang="en-US" dirty="0" smtClean="0"/>
              <a:t>The adaptive responses are - change to the number, size, phenotype, metabolic activity or functions of cell. These changes cause –</a:t>
            </a:r>
          </a:p>
          <a:p>
            <a:pPr marL="0" indent="0">
              <a:buNone/>
            </a:pPr>
            <a:r>
              <a:rPr lang="en-US" dirty="0" smtClean="0"/>
              <a:t>-	Modulation of functioning of cells</a:t>
            </a:r>
          </a:p>
          <a:p>
            <a:pPr marL="0" indent="0">
              <a:buNone/>
            </a:pPr>
            <a:r>
              <a:rPr lang="en-US" dirty="0" smtClean="0"/>
              <a:t>-	Increase viability of cells</a:t>
            </a:r>
          </a:p>
          <a:p>
            <a:pPr marL="0" indent="0">
              <a:buNone/>
            </a:pPr>
            <a:r>
              <a:rPr lang="en-US" dirty="0" smtClean="0"/>
              <a:t>When the stress is removed, the cell can return to the original steady state without any harmful consequences</a:t>
            </a:r>
          </a:p>
          <a:p>
            <a:pPr marL="0" indent="0">
              <a:buNone/>
            </a:pPr>
            <a:endParaRPr lang="en-US" dirty="0"/>
          </a:p>
        </p:txBody>
      </p:sp>
    </p:spTree>
    <p:extLst>
      <p:ext uri="{BB962C8B-B14F-4D97-AF65-F5344CB8AC3E}">
        <p14:creationId xmlns:p14="http://schemas.microsoft.com/office/powerpoint/2010/main" val="9145849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            Types of Cell Adaptation</a:t>
            </a:r>
            <a:endParaRPr lang="en-US" dirty="0">
              <a:solidFill>
                <a:srgbClr val="FF0000"/>
              </a:solidFill>
            </a:endParaRPr>
          </a:p>
        </p:txBody>
      </p:sp>
      <p:sp>
        <p:nvSpPr>
          <p:cNvPr id="3" name="Content Placeholder 2"/>
          <p:cNvSpPr>
            <a:spLocks noGrp="1"/>
          </p:cNvSpPr>
          <p:nvPr>
            <p:ph idx="1"/>
          </p:nvPr>
        </p:nvSpPr>
        <p:spPr/>
        <p:txBody>
          <a:bodyPr/>
          <a:lstStyle/>
          <a:p>
            <a:pPr marL="0" indent="0">
              <a:buNone/>
            </a:pPr>
            <a:r>
              <a:rPr lang="en-US" dirty="0" smtClean="0"/>
              <a:t>1.	Physiologic adaptations: Responses of cell to normal stimulation usually by hormones or other endogenous ligands. Cells must constantly adapt to changes in their environment, even under normal conditions. </a:t>
            </a:r>
          </a:p>
          <a:p>
            <a:pPr marL="0" indent="0">
              <a:buNone/>
            </a:pPr>
            <a:r>
              <a:rPr lang="en-US" dirty="0" smtClean="0"/>
              <a:t>2.	Pathologic adaptations: Responses of cell to abnormal/noxious stimulation that provide the ability to survive in the changed environment and perhaps avoid injury</a:t>
            </a:r>
          </a:p>
          <a:p>
            <a:endParaRPr lang="en-US" dirty="0"/>
          </a:p>
        </p:txBody>
      </p:sp>
    </p:spTree>
    <p:extLst>
      <p:ext uri="{BB962C8B-B14F-4D97-AF65-F5344CB8AC3E}">
        <p14:creationId xmlns:p14="http://schemas.microsoft.com/office/powerpoint/2010/main" val="12948908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                    </a:t>
            </a:r>
            <a:r>
              <a:rPr lang="en-US" b="1" dirty="0" smtClean="0">
                <a:solidFill>
                  <a:srgbClr val="FF0000"/>
                </a:solidFill>
              </a:rPr>
              <a:t>Forms of Adaptation</a:t>
            </a:r>
            <a:endParaRPr lang="en-US" b="1" dirty="0">
              <a:solidFill>
                <a:srgbClr val="FF0000"/>
              </a:solidFill>
            </a:endParaRPr>
          </a:p>
        </p:txBody>
      </p:sp>
      <p:sp>
        <p:nvSpPr>
          <p:cNvPr id="3" name="Content Placeholder 2"/>
          <p:cNvSpPr>
            <a:spLocks noGrp="1"/>
          </p:cNvSpPr>
          <p:nvPr>
            <p:ph idx="1"/>
          </p:nvPr>
        </p:nvSpPr>
        <p:spPr/>
        <p:txBody>
          <a:bodyPr>
            <a:normAutofit/>
          </a:bodyPr>
          <a:lstStyle/>
          <a:p>
            <a:pPr marL="0" marR="0" algn="just">
              <a:spcBef>
                <a:spcPts val="0"/>
              </a:spcBef>
              <a:spcAft>
                <a:spcPts val="0"/>
              </a:spcAft>
            </a:pPr>
            <a:r>
              <a:rPr lang="en-US" dirty="0" smtClean="0">
                <a:effectLst/>
                <a:latin typeface="Palatino Linotype" panose="02040502050505030304" pitchFamily="18" charset="0"/>
                <a:ea typeface="Times New Roman" panose="02020603050405020304" pitchFamily="18" charset="0"/>
                <a:cs typeface="Vrinda"/>
              </a:rPr>
              <a:t>Adaptation may occur in several distinct forms – </a:t>
            </a:r>
            <a:endParaRPr lang="en-US" dirty="0" smtClean="0">
              <a:effectLst/>
              <a:latin typeface="Times New Roman" panose="02020603050405020304" pitchFamily="18" charset="0"/>
              <a:ea typeface="Times New Roman" panose="02020603050405020304" pitchFamily="18" charset="0"/>
              <a:cs typeface="Vrinda"/>
            </a:endParaRPr>
          </a:p>
          <a:p>
            <a:pPr marL="342900" marR="0" lvl="0" indent="-342900" algn="just">
              <a:spcBef>
                <a:spcPts val="0"/>
              </a:spcBef>
              <a:spcAft>
                <a:spcPts val="0"/>
              </a:spcAft>
              <a:buFont typeface="+mj-lt"/>
              <a:buAutoNum type="arabicPeriod"/>
              <a:tabLst>
                <a:tab pos="457200" algn="l"/>
              </a:tabLst>
            </a:pPr>
            <a:r>
              <a:rPr lang="en-US" dirty="0" smtClean="0">
                <a:effectLst/>
                <a:latin typeface="Palatino Linotype" panose="02040502050505030304" pitchFamily="18" charset="0"/>
                <a:ea typeface="Times New Roman" panose="02020603050405020304" pitchFamily="18" charset="0"/>
                <a:cs typeface="Vrinda"/>
              </a:rPr>
              <a:t>Hyperplasia</a:t>
            </a:r>
            <a:endParaRPr lang="en-US" dirty="0" smtClean="0">
              <a:effectLst/>
              <a:latin typeface="Times New Roman" panose="02020603050405020304" pitchFamily="18" charset="0"/>
              <a:ea typeface="Times New Roman" panose="02020603050405020304" pitchFamily="18" charset="0"/>
              <a:cs typeface="Vrinda"/>
            </a:endParaRPr>
          </a:p>
          <a:p>
            <a:pPr marL="342900" marR="0" lvl="0" indent="-342900" algn="just">
              <a:spcBef>
                <a:spcPts val="0"/>
              </a:spcBef>
              <a:spcAft>
                <a:spcPts val="0"/>
              </a:spcAft>
              <a:buFont typeface="+mj-lt"/>
              <a:buAutoNum type="arabicPeriod"/>
              <a:tabLst>
                <a:tab pos="457200" algn="l"/>
              </a:tabLst>
            </a:pPr>
            <a:r>
              <a:rPr lang="en-US" dirty="0" err="1" smtClean="0">
                <a:effectLst/>
                <a:latin typeface="Palatino Linotype" panose="02040502050505030304" pitchFamily="18" charset="0"/>
                <a:ea typeface="Times New Roman" panose="02020603050405020304" pitchFamily="18" charset="0"/>
                <a:cs typeface="Vrinda"/>
              </a:rPr>
              <a:t>Hepertrophy</a:t>
            </a:r>
            <a:endParaRPr lang="en-US" dirty="0" smtClean="0">
              <a:effectLst/>
              <a:latin typeface="Times New Roman" panose="02020603050405020304" pitchFamily="18" charset="0"/>
              <a:ea typeface="Times New Roman" panose="02020603050405020304" pitchFamily="18" charset="0"/>
              <a:cs typeface="Vrinda"/>
            </a:endParaRPr>
          </a:p>
          <a:p>
            <a:pPr marL="342900" marR="0" lvl="0" indent="-342900" algn="just">
              <a:spcBef>
                <a:spcPts val="0"/>
              </a:spcBef>
              <a:spcAft>
                <a:spcPts val="0"/>
              </a:spcAft>
              <a:buFont typeface="+mj-lt"/>
              <a:buAutoNum type="arabicPeriod"/>
              <a:tabLst>
                <a:tab pos="457200" algn="l"/>
              </a:tabLst>
            </a:pPr>
            <a:r>
              <a:rPr lang="en-US" dirty="0" smtClean="0">
                <a:effectLst/>
                <a:latin typeface="Palatino Linotype" panose="02040502050505030304" pitchFamily="18" charset="0"/>
                <a:ea typeface="Times New Roman" panose="02020603050405020304" pitchFamily="18" charset="0"/>
                <a:cs typeface="Vrinda"/>
              </a:rPr>
              <a:t>Atrophy</a:t>
            </a:r>
            <a:endParaRPr lang="en-US" dirty="0" smtClean="0">
              <a:effectLst/>
              <a:latin typeface="Times New Roman" panose="02020603050405020304" pitchFamily="18" charset="0"/>
              <a:ea typeface="Times New Roman" panose="02020603050405020304" pitchFamily="18" charset="0"/>
              <a:cs typeface="Vrinda"/>
            </a:endParaRPr>
          </a:p>
          <a:p>
            <a:pPr marL="342900" marR="0" lvl="0" indent="-342900" algn="just">
              <a:spcBef>
                <a:spcPts val="0"/>
              </a:spcBef>
              <a:spcAft>
                <a:spcPts val="0"/>
              </a:spcAft>
              <a:buFont typeface="+mj-lt"/>
              <a:buAutoNum type="arabicPeriod"/>
              <a:tabLst>
                <a:tab pos="457200" algn="l"/>
              </a:tabLst>
            </a:pPr>
            <a:r>
              <a:rPr lang="en-US" dirty="0" smtClean="0">
                <a:effectLst/>
                <a:latin typeface="Palatino Linotype" panose="02040502050505030304" pitchFamily="18" charset="0"/>
                <a:ea typeface="Times New Roman" panose="02020603050405020304" pitchFamily="18" charset="0"/>
                <a:cs typeface="Vrinda"/>
              </a:rPr>
              <a:t>Metaplasia</a:t>
            </a:r>
            <a:endParaRPr lang="en-US" dirty="0" smtClean="0">
              <a:effectLst/>
              <a:latin typeface="Times New Roman" panose="02020603050405020304" pitchFamily="18" charset="0"/>
              <a:ea typeface="Times New Roman" panose="02020603050405020304" pitchFamily="18" charset="0"/>
              <a:cs typeface="Vrinda"/>
            </a:endParaRPr>
          </a:p>
          <a:p>
            <a:pPr marL="342900" marR="0" lvl="0" indent="-342900" algn="just">
              <a:spcBef>
                <a:spcPts val="0"/>
              </a:spcBef>
              <a:spcAft>
                <a:spcPts val="0"/>
              </a:spcAft>
              <a:buFont typeface="+mj-lt"/>
              <a:buAutoNum type="arabicPeriod"/>
              <a:tabLst>
                <a:tab pos="457200" algn="l"/>
              </a:tabLst>
            </a:pPr>
            <a:r>
              <a:rPr lang="en-US" dirty="0" smtClean="0">
                <a:effectLst/>
                <a:latin typeface="Palatino Linotype" panose="02040502050505030304" pitchFamily="18" charset="0"/>
                <a:ea typeface="Times New Roman" panose="02020603050405020304" pitchFamily="18" charset="0"/>
                <a:cs typeface="Vrinda"/>
              </a:rPr>
              <a:t>Dystrophy: </a:t>
            </a:r>
            <a:endParaRPr lang="en-US" dirty="0" smtClean="0">
              <a:effectLst/>
              <a:latin typeface="Times New Roman" panose="02020603050405020304" pitchFamily="18" charset="0"/>
              <a:ea typeface="Times New Roman" panose="02020603050405020304" pitchFamily="18" charset="0"/>
              <a:cs typeface="Vrinda"/>
            </a:endParaRPr>
          </a:p>
          <a:p>
            <a:pPr marL="342900" marR="0" lvl="0" indent="-342900" algn="just">
              <a:spcBef>
                <a:spcPts val="0"/>
              </a:spcBef>
              <a:spcAft>
                <a:spcPts val="0"/>
              </a:spcAft>
              <a:buFont typeface="+mj-lt"/>
              <a:buAutoNum type="arabicPeriod"/>
              <a:tabLst>
                <a:tab pos="457200" algn="l"/>
              </a:tabLst>
            </a:pPr>
            <a:r>
              <a:rPr lang="en-US" dirty="0" smtClean="0">
                <a:effectLst/>
                <a:latin typeface="Palatino Linotype" panose="02040502050505030304" pitchFamily="18" charset="0"/>
                <a:ea typeface="Times New Roman" panose="02020603050405020304" pitchFamily="18" charset="0"/>
                <a:cs typeface="Vrinda"/>
              </a:rPr>
              <a:t>Dysplasia: Disorderly proliferation of cells where cells have lost uniformity and architectural orientation in tissue. This is not cancer.</a:t>
            </a:r>
            <a:endParaRPr lang="en-US" dirty="0" smtClean="0">
              <a:effectLst/>
              <a:latin typeface="Times New Roman" panose="02020603050405020304" pitchFamily="18" charset="0"/>
              <a:ea typeface="Times New Roman" panose="02020603050405020304" pitchFamily="18" charset="0"/>
              <a:cs typeface="Vrinda"/>
            </a:endParaRPr>
          </a:p>
          <a:p>
            <a:endParaRPr lang="en-US" dirty="0"/>
          </a:p>
        </p:txBody>
      </p:sp>
    </p:spTree>
    <p:extLst>
      <p:ext uri="{BB962C8B-B14F-4D97-AF65-F5344CB8AC3E}">
        <p14:creationId xmlns:p14="http://schemas.microsoft.com/office/powerpoint/2010/main" val="34993327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6564" y="600501"/>
            <a:ext cx="10515600" cy="464024"/>
          </a:xfrm>
        </p:spPr>
        <p:txBody>
          <a:bodyPr>
            <a:normAutofit fontScale="90000"/>
          </a:bodyPr>
          <a:lstStyle/>
          <a:p>
            <a:r>
              <a:rPr lang="en-US" b="1" dirty="0" smtClean="0"/>
              <a:t>                            </a:t>
            </a:r>
            <a:r>
              <a:rPr lang="en-US" sz="4900" b="1" dirty="0" smtClean="0">
                <a:solidFill>
                  <a:srgbClr val="FF0000"/>
                </a:solidFill>
              </a:rPr>
              <a:t>Hyperplasia</a:t>
            </a:r>
            <a:r>
              <a:rPr lang="en-US" sz="4900" dirty="0"/>
              <a:t/>
            </a:r>
            <a:br>
              <a:rPr lang="en-US" sz="4900" dirty="0"/>
            </a:br>
            <a:endParaRPr lang="en-US" sz="4900" dirty="0"/>
          </a:p>
        </p:txBody>
      </p:sp>
      <p:pic>
        <p:nvPicPr>
          <p:cNvPr id="4" name="Content Placeholder 3"/>
          <p:cNvPicPr>
            <a:picLocks noGrp="1" noChangeAspect="1"/>
          </p:cNvPicPr>
          <p:nvPr>
            <p:ph idx="1"/>
          </p:nvPr>
        </p:nvPicPr>
        <p:blipFill>
          <a:blip r:embed="rId2"/>
          <a:stretch>
            <a:fillRect/>
          </a:stretch>
        </p:blipFill>
        <p:spPr>
          <a:xfrm>
            <a:off x="709684" y="1064525"/>
            <a:ext cx="11068333" cy="5172502"/>
          </a:xfrm>
          <a:prstGeom prst="rect">
            <a:avLst/>
          </a:prstGeom>
        </p:spPr>
      </p:pic>
    </p:spTree>
    <p:extLst>
      <p:ext uri="{BB962C8B-B14F-4D97-AF65-F5344CB8AC3E}">
        <p14:creationId xmlns:p14="http://schemas.microsoft.com/office/powerpoint/2010/main" val="40483157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28048"/>
            <a:ext cx="10515600" cy="5248915"/>
          </a:xfrm>
        </p:spPr>
        <p:txBody>
          <a:bodyPr>
            <a:normAutofit/>
          </a:bodyPr>
          <a:lstStyle/>
          <a:p>
            <a:pPr marL="0" marR="0" algn="just">
              <a:spcBef>
                <a:spcPts val="0"/>
              </a:spcBef>
              <a:spcAft>
                <a:spcPts val="0"/>
              </a:spcAft>
            </a:pPr>
            <a:r>
              <a:rPr lang="en-US" b="1" dirty="0" smtClean="0">
                <a:effectLst/>
                <a:latin typeface="Palatino Linotype" panose="02040502050505030304" pitchFamily="18" charset="0"/>
                <a:ea typeface="Times New Roman" panose="02020603050405020304" pitchFamily="18" charset="0"/>
                <a:cs typeface="Vrinda"/>
              </a:rPr>
              <a:t>Why hyperplasia occurs?</a:t>
            </a:r>
            <a:endParaRPr lang="en-US" b="1" dirty="0" smtClean="0">
              <a:effectLst/>
              <a:latin typeface="Times New Roman" panose="02020603050405020304" pitchFamily="18" charset="0"/>
              <a:ea typeface="Times New Roman" panose="02020603050405020304" pitchFamily="18" charset="0"/>
              <a:cs typeface="Vrinda"/>
            </a:endParaRPr>
          </a:p>
          <a:p>
            <a:pPr marL="342900" marR="0" lvl="0" indent="-342900" algn="just">
              <a:spcBef>
                <a:spcPts val="0"/>
              </a:spcBef>
              <a:spcAft>
                <a:spcPts val="0"/>
              </a:spcAft>
              <a:buFont typeface="Palatino Linotype" panose="02040502050505030304" pitchFamily="18" charset="0"/>
              <a:buChar char="-"/>
              <a:tabLst>
                <a:tab pos="457200" algn="l"/>
              </a:tabLst>
            </a:pPr>
            <a:r>
              <a:rPr lang="en-US" dirty="0" smtClean="0">
                <a:effectLst/>
                <a:latin typeface="Palatino Linotype" panose="02040502050505030304" pitchFamily="18" charset="0"/>
                <a:ea typeface="Times New Roman" panose="02020603050405020304" pitchFamily="18" charset="0"/>
                <a:cs typeface="Vrinda"/>
              </a:rPr>
              <a:t>Increased workload</a:t>
            </a:r>
            <a:endParaRPr lang="en-US" dirty="0" smtClean="0">
              <a:effectLst/>
              <a:latin typeface="Times New Roman" panose="02020603050405020304" pitchFamily="18" charset="0"/>
              <a:ea typeface="Times New Roman" panose="02020603050405020304" pitchFamily="18" charset="0"/>
              <a:cs typeface="Vrinda"/>
            </a:endParaRPr>
          </a:p>
          <a:p>
            <a:pPr marL="342900" marR="0" lvl="0" indent="-342900" algn="just">
              <a:spcBef>
                <a:spcPts val="0"/>
              </a:spcBef>
              <a:spcAft>
                <a:spcPts val="0"/>
              </a:spcAft>
              <a:buFont typeface="Palatino Linotype" panose="02040502050505030304" pitchFamily="18" charset="0"/>
              <a:buChar char="-"/>
              <a:tabLst>
                <a:tab pos="457200" algn="l"/>
              </a:tabLst>
            </a:pPr>
            <a:r>
              <a:rPr lang="en-US" dirty="0" smtClean="0">
                <a:effectLst/>
                <a:latin typeface="Palatino Linotype" panose="02040502050505030304" pitchFamily="18" charset="0"/>
                <a:ea typeface="Times New Roman" panose="02020603050405020304" pitchFamily="18" charset="0"/>
                <a:cs typeface="Vrinda"/>
              </a:rPr>
              <a:t>Increased physiologic requirements</a:t>
            </a:r>
            <a:endParaRPr lang="en-US" dirty="0" smtClean="0">
              <a:effectLst/>
              <a:latin typeface="Times New Roman" panose="02020603050405020304" pitchFamily="18" charset="0"/>
              <a:ea typeface="Times New Roman" panose="02020603050405020304" pitchFamily="18" charset="0"/>
              <a:cs typeface="Vrinda"/>
            </a:endParaRPr>
          </a:p>
          <a:p>
            <a:pPr marL="342900" marR="0" lvl="0" indent="-342900" algn="just">
              <a:spcBef>
                <a:spcPts val="0"/>
              </a:spcBef>
              <a:spcAft>
                <a:spcPts val="0"/>
              </a:spcAft>
              <a:buFont typeface="Palatino Linotype" panose="02040502050505030304" pitchFamily="18" charset="0"/>
              <a:buChar char="-"/>
              <a:tabLst>
                <a:tab pos="457200" algn="l"/>
              </a:tabLst>
            </a:pPr>
            <a:r>
              <a:rPr lang="en-US" dirty="0" smtClean="0">
                <a:effectLst/>
                <a:latin typeface="Palatino Linotype" panose="02040502050505030304" pitchFamily="18" charset="0"/>
                <a:ea typeface="Times New Roman" panose="02020603050405020304" pitchFamily="18" charset="0"/>
                <a:cs typeface="Vrinda"/>
              </a:rPr>
              <a:t>For wound healing</a:t>
            </a:r>
            <a:endParaRPr lang="en-US" dirty="0" smtClean="0">
              <a:effectLst/>
              <a:latin typeface="Times New Roman" panose="02020603050405020304" pitchFamily="18" charset="0"/>
              <a:ea typeface="Times New Roman" panose="02020603050405020304" pitchFamily="18" charset="0"/>
              <a:cs typeface="Vrinda"/>
            </a:endParaRPr>
          </a:p>
          <a:p>
            <a:r>
              <a:rPr lang="en-US" b="1" dirty="0" smtClean="0">
                <a:effectLst/>
                <a:latin typeface="Palatino Linotype" panose="02040502050505030304" pitchFamily="18" charset="0"/>
                <a:ea typeface="Times New Roman" panose="02020603050405020304" pitchFamily="18" charset="0"/>
                <a:cs typeface="Vrinda"/>
              </a:rPr>
              <a:t>Types:</a:t>
            </a:r>
          </a:p>
          <a:p>
            <a:pPr marL="0" indent="0">
              <a:buNone/>
            </a:pPr>
            <a:r>
              <a:rPr lang="en-US" b="1" dirty="0" smtClean="0"/>
              <a:t>1. Physiologic hyperplasia</a:t>
            </a:r>
          </a:p>
          <a:p>
            <a:pPr marL="514350" indent="-514350">
              <a:buAutoNum type="alphaLcPeriod"/>
            </a:pPr>
            <a:r>
              <a:rPr lang="en-US" dirty="0" smtClean="0"/>
              <a:t>Hormonal hyperplasia</a:t>
            </a:r>
          </a:p>
          <a:p>
            <a:pPr marL="514350" indent="-514350">
              <a:buAutoNum type="alphaLcPeriod"/>
            </a:pPr>
            <a:r>
              <a:rPr lang="en-US" dirty="0" smtClean="0"/>
              <a:t>Compensatory hyperplasia</a:t>
            </a:r>
          </a:p>
          <a:p>
            <a:pPr marL="0" indent="0">
              <a:buNone/>
            </a:pPr>
            <a:r>
              <a:rPr lang="en-US" b="1" dirty="0" smtClean="0">
                <a:effectLst/>
                <a:ea typeface="Times New Roman" panose="02020603050405020304" pitchFamily="18" charset="0"/>
                <a:cs typeface="Vrinda"/>
              </a:rPr>
              <a:t>2. Pathologic hyperplasia</a:t>
            </a:r>
          </a:p>
          <a:p>
            <a:pPr marL="514350" indent="-514350">
              <a:buAutoNum type="alphaLcPeriod"/>
            </a:pPr>
            <a:r>
              <a:rPr lang="en-US" dirty="0" smtClean="0"/>
              <a:t>Excessive stimulation</a:t>
            </a:r>
          </a:p>
          <a:p>
            <a:pPr marL="514350" indent="-514350">
              <a:buAutoNum type="alphaLcPeriod"/>
            </a:pPr>
            <a:r>
              <a:rPr lang="en-US" dirty="0" smtClean="0"/>
              <a:t>Failure of regulation</a:t>
            </a:r>
            <a:endParaRPr lang="en-US" dirty="0"/>
          </a:p>
        </p:txBody>
      </p:sp>
    </p:spTree>
    <p:extLst>
      <p:ext uri="{BB962C8B-B14F-4D97-AF65-F5344CB8AC3E}">
        <p14:creationId xmlns:p14="http://schemas.microsoft.com/office/powerpoint/2010/main" val="8322833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            Mechanism of hyperplasia</a:t>
            </a:r>
            <a:br>
              <a:rPr lang="en-US" dirty="0" smtClean="0">
                <a:solidFill>
                  <a:srgbClr val="FF0000"/>
                </a:solidFill>
              </a:rPr>
            </a:br>
            <a:endParaRPr lang="en-US" dirty="0">
              <a:solidFill>
                <a:srgbClr val="FF0000"/>
              </a:solidFill>
            </a:endParaRPr>
          </a:p>
        </p:txBody>
      </p:sp>
      <p:sp>
        <p:nvSpPr>
          <p:cNvPr id="3" name="Content Placeholder 2"/>
          <p:cNvSpPr>
            <a:spLocks noGrp="1"/>
          </p:cNvSpPr>
          <p:nvPr>
            <p:ph idx="1"/>
          </p:nvPr>
        </p:nvSpPr>
        <p:spPr>
          <a:xfrm>
            <a:off x="838200" y="1825625"/>
            <a:ext cx="10912522" cy="4351338"/>
          </a:xfrm>
        </p:spPr>
        <p:txBody>
          <a:bodyPr>
            <a:normAutofit/>
          </a:bodyPr>
          <a:lstStyle/>
          <a:p>
            <a:pPr marL="0" marR="0" indent="0" algn="just">
              <a:spcBef>
                <a:spcPts val="0"/>
              </a:spcBef>
              <a:spcAft>
                <a:spcPts val="0"/>
              </a:spcAft>
              <a:buNone/>
            </a:pPr>
            <a:r>
              <a:rPr lang="en-US" dirty="0" smtClean="0">
                <a:effectLst/>
                <a:latin typeface="Palatino Linotype" panose="02040502050505030304" pitchFamily="18" charset="0"/>
                <a:ea typeface="Times New Roman" panose="02020603050405020304" pitchFamily="18" charset="0"/>
                <a:cs typeface="Vrinda"/>
              </a:rPr>
              <a:t>Hyperplasia occurs usually due to combined effects of following –</a:t>
            </a:r>
          </a:p>
          <a:p>
            <a:pPr marL="0" marR="0" indent="0" algn="just">
              <a:spcBef>
                <a:spcPts val="0"/>
              </a:spcBef>
              <a:spcAft>
                <a:spcPts val="0"/>
              </a:spcAft>
              <a:buNone/>
            </a:pPr>
            <a:endParaRPr lang="en-US" dirty="0" smtClean="0">
              <a:effectLst/>
              <a:latin typeface="Times New Roman" panose="02020603050405020304" pitchFamily="18" charset="0"/>
              <a:ea typeface="Times New Roman" panose="02020603050405020304" pitchFamily="18" charset="0"/>
              <a:cs typeface="Vrinda"/>
            </a:endParaRPr>
          </a:p>
          <a:p>
            <a:pPr marL="342900" marR="0" lvl="0" indent="-342900" algn="just">
              <a:spcBef>
                <a:spcPts val="0"/>
              </a:spcBef>
              <a:spcAft>
                <a:spcPts val="0"/>
              </a:spcAft>
              <a:buFont typeface="+mj-lt"/>
              <a:buAutoNum type="arabicPeriod"/>
              <a:tabLst>
                <a:tab pos="457200" algn="l"/>
              </a:tabLst>
            </a:pPr>
            <a:r>
              <a:rPr lang="en-US" dirty="0" smtClean="0">
                <a:effectLst/>
                <a:latin typeface="Palatino Linotype" panose="02040502050505030304" pitchFamily="18" charset="0"/>
                <a:ea typeface="Times New Roman" panose="02020603050405020304" pitchFamily="18" charset="0"/>
                <a:cs typeface="Vrinda"/>
              </a:rPr>
              <a:t>Increased local production of growth factor</a:t>
            </a:r>
            <a:endParaRPr lang="en-US" dirty="0" smtClean="0">
              <a:effectLst/>
              <a:latin typeface="Times New Roman" panose="02020603050405020304" pitchFamily="18" charset="0"/>
              <a:ea typeface="Times New Roman" panose="02020603050405020304" pitchFamily="18" charset="0"/>
              <a:cs typeface="Vrinda"/>
            </a:endParaRPr>
          </a:p>
          <a:p>
            <a:pPr marL="342900" marR="0" lvl="0" indent="-342900" algn="just">
              <a:spcBef>
                <a:spcPts val="0"/>
              </a:spcBef>
              <a:spcAft>
                <a:spcPts val="0"/>
              </a:spcAft>
              <a:buFont typeface="+mj-lt"/>
              <a:buAutoNum type="arabicPeriod"/>
              <a:tabLst>
                <a:tab pos="457200" algn="l"/>
              </a:tabLst>
            </a:pPr>
            <a:r>
              <a:rPr lang="en-US" dirty="0" smtClean="0">
                <a:effectLst/>
                <a:latin typeface="Palatino Linotype" panose="02040502050505030304" pitchFamily="18" charset="0"/>
                <a:ea typeface="Times New Roman" panose="02020603050405020304" pitchFamily="18" charset="0"/>
                <a:cs typeface="Vrinda"/>
              </a:rPr>
              <a:t>Increased production of growth factor receptor (GFR) in responding cell</a:t>
            </a:r>
            <a:endParaRPr lang="en-US" dirty="0" smtClean="0">
              <a:effectLst/>
              <a:latin typeface="Times New Roman" panose="02020603050405020304" pitchFamily="18" charset="0"/>
              <a:ea typeface="Times New Roman" panose="02020603050405020304" pitchFamily="18" charset="0"/>
              <a:cs typeface="Vrinda"/>
            </a:endParaRPr>
          </a:p>
          <a:p>
            <a:pPr marL="342900" marR="0" lvl="0" indent="-342900" algn="just">
              <a:spcBef>
                <a:spcPts val="0"/>
              </a:spcBef>
              <a:spcAft>
                <a:spcPts val="0"/>
              </a:spcAft>
              <a:buFont typeface="+mj-lt"/>
              <a:buAutoNum type="arabicPeriod"/>
              <a:tabLst>
                <a:tab pos="457200" algn="l"/>
              </a:tabLst>
            </a:pPr>
            <a:r>
              <a:rPr lang="en-US" dirty="0" smtClean="0">
                <a:effectLst/>
                <a:latin typeface="Palatino Linotype" panose="02040502050505030304" pitchFamily="18" charset="0"/>
                <a:ea typeface="Times New Roman" panose="02020603050405020304" pitchFamily="18" charset="0"/>
                <a:cs typeface="Vrinda"/>
              </a:rPr>
              <a:t>Activation of intracellular pathway of transcription factor synthesis. </a:t>
            </a:r>
          </a:p>
          <a:p>
            <a:pPr marL="342900" marR="0" lvl="0" indent="-342900" algn="just">
              <a:spcBef>
                <a:spcPts val="0"/>
              </a:spcBef>
              <a:spcAft>
                <a:spcPts val="0"/>
              </a:spcAft>
              <a:buFont typeface="+mj-lt"/>
              <a:buAutoNum type="arabicPeriod"/>
              <a:tabLst>
                <a:tab pos="457200" algn="l"/>
              </a:tabLst>
            </a:pPr>
            <a:endParaRPr lang="en-US" dirty="0">
              <a:latin typeface="Palatino Linotype" panose="02040502050505030304" pitchFamily="18" charset="0"/>
              <a:ea typeface="Times New Roman" panose="02020603050405020304" pitchFamily="18" charset="0"/>
              <a:cs typeface="Vrinda"/>
            </a:endParaRPr>
          </a:p>
          <a:p>
            <a:pPr marL="0" marR="0" lvl="0" indent="0" algn="just">
              <a:spcBef>
                <a:spcPts val="0"/>
              </a:spcBef>
              <a:spcAft>
                <a:spcPts val="0"/>
              </a:spcAft>
              <a:buNone/>
              <a:tabLst>
                <a:tab pos="457200" algn="l"/>
              </a:tabLst>
            </a:pPr>
            <a:endParaRPr lang="en-US" dirty="0" smtClean="0">
              <a:effectLst/>
              <a:latin typeface="Times New Roman" panose="02020603050405020304" pitchFamily="18" charset="0"/>
              <a:ea typeface="Times New Roman" panose="02020603050405020304" pitchFamily="18" charset="0"/>
              <a:cs typeface="Vrinda"/>
            </a:endParaRPr>
          </a:p>
          <a:p>
            <a:pPr marL="0" marR="0" algn="just">
              <a:spcBef>
                <a:spcPts val="0"/>
              </a:spcBef>
              <a:spcAft>
                <a:spcPts val="0"/>
              </a:spcAft>
            </a:pPr>
            <a:r>
              <a:rPr lang="en-US" dirty="0" smtClean="0">
                <a:effectLst/>
                <a:latin typeface="Palatino Linotype" panose="02040502050505030304" pitchFamily="18" charset="0"/>
                <a:ea typeface="Times New Roman" panose="02020603050405020304" pitchFamily="18" charset="0"/>
                <a:cs typeface="Vrinda"/>
              </a:rPr>
              <a:t>	</a:t>
            </a:r>
            <a:r>
              <a:rPr lang="en-US" dirty="0" smtClean="0">
                <a:solidFill>
                  <a:srgbClr val="FF00FF"/>
                </a:solidFill>
                <a:effectLst/>
                <a:latin typeface="Palatino Linotype" panose="02040502050505030304" pitchFamily="18" charset="0"/>
                <a:ea typeface="Times New Roman" panose="02020603050405020304" pitchFamily="18" charset="0"/>
                <a:cs typeface="Vrinda"/>
              </a:rPr>
              <a:t>Hyperplasia is mainly caused by growth factor-driven proliferation or by increased cell production from the tissue stem cells (</a:t>
            </a:r>
            <a:r>
              <a:rPr lang="en-US" dirty="0" err="1" smtClean="0">
                <a:solidFill>
                  <a:srgbClr val="FF00FF"/>
                </a:solidFill>
                <a:effectLst/>
                <a:latin typeface="Palatino Linotype" panose="02040502050505030304" pitchFamily="18" charset="0"/>
                <a:ea typeface="Times New Roman" panose="02020603050405020304" pitchFamily="18" charset="0"/>
                <a:cs typeface="Vrinda"/>
              </a:rPr>
              <a:t>unipotent</a:t>
            </a:r>
            <a:r>
              <a:rPr lang="en-US" dirty="0" smtClean="0">
                <a:solidFill>
                  <a:srgbClr val="FF00FF"/>
                </a:solidFill>
                <a:effectLst/>
                <a:latin typeface="Palatino Linotype" panose="02040502050505030304" pitchFamily="18" charset="0"/>
                <a:ea typeface="Times New Roman" panose="02020603050405020304" pitchFamily="18" charset="0"/>
                <a:cs typeface="Vrinda"/>
              </a:rPr>
              <a:t>). For example, in liver regeneration, the process is mostly paracrine signaled growth factor-driven proliferation.</a:t>
            </a:r>
            <a:endParaRPr lang="en-US" dirty="0" smtClean="0">
              <a:effectLst/>
              <a:latin typeface="Times New Roman" panose="02020603050405020304" pitchFamily="18" charset="0"/>
              <a:ea typeface="Times New Roman" panose="02020603050405020304" pitchFamily="18" charset="0"/>
              <a:cs typeface="Vrinda"/>
            </a:endParaRPr>
          </a:p>
          <a:p>
            <a:endParaRPr lang="en-US" dirty="0"/>
          </a:p>
        </p:txBody>
      </p:sp>
    </p:spTree>
    <p:extLst>
      <p:ext uri="{BB962C8B-B14F-4D97-AF65-F5344CB8AC3E}">
        <p14:creationId xmlns:p14="http://schemas.microsoft.com/office/powerpoint/2010/main" val="705487056"/>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Crop</Template>
  <TotalTime>144</TotalTime>
  <Words>1824</Words>
  <Application>Microsoft Office PowerPoint</Application>
  <PresentationFormat>Widescreen</PresentationFormat>
  <Paragraphs>214</Paragraphs>
  <Slides>37</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3" baseType="lpstr">
      <vt:lpstr>Franklin Gothic Book</vt:lpstr>
      <vt:lpstr>Palatino Linotype</vt:lpstr>
      <vt:lpstr>Times New Roman</vt:lpstr>
      <vt:lpstr>Vrinda</vt:lpstr>
      <vt:lpstr>Crop</vt:lpstr>
      <vt:lpstr>Microsoft Equation 3.0</vt:lpstr>
      <vt:lpstr>General Adaptation, Cell Injury &amp; Cell Death</vt:lpstr>
      <vt:lpstr>Diseases</vt:lpstr>
      <vt:lpstr>PowerPoint Presentation</vt:lpstr>
      <vt:lpstr>                          Cell adaptation</vt:lpstr>
      <vt:lpstr>            Types of Cell Adaptation</vt:lpstr>
      <vt:lpstr>                    Forms of Adaptation</vt:lpstr>
      <vt:lpstr>                            Hyperplasia </vt:lpstr>
      <vt:lpstr>PowerPoint Presentation</vt:lpstr>
      <vt:lpstr>            Mechanism of hyperplasia </vt:lpstr>
      <vt:lpstr>PowerPoint Presentation</vt:lpstr>
      <vt:lpstr>                             Hypertrophy</vt:lpstr>
      <vt:lpstr>Why hypertrophy occurs? </vt:lpstr>
      <vt:lpstr>                     Types of Hypertrophy </vt:lpstr>
      <vt:lpstr>Mechanism of hypertrophy</vt:lpstr>
      <vt:lpstr>Mechanism of hypertrophy</vt:lpstr>
      <vt:lpstr>Atrophy</vt:lpstr>
      <vt:lpstr>Why atrophy occurs?</vt:lpstr>
      <vt:lpstr>Types of Atrophy</vt:lpstr>
      <vt:lpstr>Mechanism of atrophy </vt:lpstr>
      <vt:lpstr>Metaplasia</vt:lpstr>
      <vt:lpstr>Causes of metaplasia </vt:lpstr>
      <vt:lpstr>               Mechanism of metaplasia</vt:lpstr>
      <vt:lpstr>Cell injury</vt:lpstr>
      <vt:lpstr>Types of cell injury </vt:lpstr>
      <vt:lpstr>Causes of cell injury</vt:lpstr>
      <vt:lpstr>Mechanism of cell injury</vt:lpstr>
      <vt:lpstr>PowerPoint Presentation</vt:lpstr>
      <vt:lpstr>Cell death</vt:lpstr>
      <vt:lpstr>Necrosis</vt:lpstr>
      <vt:lpstr> Mechanism of Necrosis</vt:lpstr>
      <vt:lpstr>Patterns of necrosis</vt:lpstr>
      <vt:lpstr>Apoptosis</vt:lpstr>
      <vt:lpstr>Mechanism of apoptosis</vt:lpstr>
      <vt:lpstr>Differences between necrosis and apoptosis</vt:lpstr>
      <vt:lpstr>Pathologic calcification</vt:lpstr>
      <vt:lpstr>Types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Adaptation, Cell Injury &amp; Cell Death</dc:title>
  <dc:creator>User</dc:creator>
  <cp:lastModifiedBy>Mashiur</cp:lastModifiedBy>
  <cp:revision>20</cp:revision>
  <dcterms:created xsi:type="dcterms:W3CDTF">2018-07-22T05:34:03Z</dcterms:created>
  <dcterms:modified xsi:type="dcterms:W3CDTF">2020-08-12T02:03:39Z</dcterms:modified>
</cp:coreProperties>
</file>