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59" r:id="rId5"/>
    <p:sldId id="260" r:id="rId6"/>
    <p:sldId id="262" r:id="rId7"/>
    <p:sldId id="263" r:id="rId8"/>
    <p:sldId id="264" r:id="rId9"/>
    <p:sldId id="268" r:id="rId10"/>
    <p:sldId id="265" r:id="rId11"/>
    <p:sldId id="266" r:id="rId12"/>
    <p:sldId id="267" r:id="rId13"/>
    <p:sldId id="269"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85499-F52E-42E5-BE04-22D53348F58C}"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C7541-D9E9-4376-A701-F8728C667C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85499-F52E-42E5-BE04-22D53348F58C}" type="datetimeFigureOut">
              <a:rPr lang="en-US" smtClean="0"/>
              <a:pPr/>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C7541-D9E9-4376-A701-F8728C667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endParaRPr lang="en-US" dirty="0"/>
          </a:p>
          <a:p>
            <a:pPr>
              <a:buNone/>
            </a:pPr>
            <a:endParaRPr lang="en-US" dirty="0" smtClean="0"/>
          </a:p>
          <a:p>
            <a:pPr>
              <a:buNone/>
            </a:pPr>
            <a:endParaRPr lang="en-US" dirty="0"/>
          </a:p>
          <a:p>
            <a:pPr>
              <a:buNone/>
            </a:pPr>
            <a:endParaRPr lang="en-US" dirty="0" smtClean="0"/>
          </a:p>
        </p:txBody>
      </p:sp>
      <p:pic>
        <p:nvPicPr>
          <p:cNvPr id="6" name="Picture 5"/>
          <p:cNvPicPr>
            <a:picLocks noChangeAspect="1"/>
          </p:cNvPicPr>
          <p:nvPr/>
        </p:nvPicPr>
        <p:blipFill>
          <a:blip r:embed="rId2"/>
          <a:stretch>
            <a:fillRect/>
          </a:stretch>
        </p:blipFill>
        <p:spPr>
          <a:xfrm>
            <a:off x="443552" y="779254"/>
            <a:ext cx="8175445" cy="1618556"/>
          </a:xfrm>
          <a:prstGeom prst="rect">
            <a:avLst/>
          </a:prstGeom>
        </p:spPr>
      </p:pic>
      <p:sp>
        <p:nvSpPr>
          <p:cNvPr id="7" name="TextBox 6"/>
          <p:cNvSpPr txBox="1"/>
          <p:nvPr/>
        </p:nvSpPr>
        <p:spPr>
          <a:xfrm>
            <a:off x="3962400" y="4267200"/>
            <a:ext cx="4191000" cy="1323439"/>
          </a:xfrm>
          <a:prstGeom prst="rect">
            <a:avLst/>
          </a:prstGeom>
          <a:noFill/>
        </p:spPr>
        <p:txBody>
          <a:bodyPr wrap="square" rtlCol="0">
            <a:spAutoFit/>
          </a:bodyPr>
          <a:lstStyle/>
          <a:p>
            <a:r>
              <a:rPr lang="en-US" altLang="en-US" sz="2000">
                <a:solidFill>
                  <a:srgbClr val="000000"/>
                </a:solidFill>
                <a:latin typeface="Arial"/>
              </a:rPr>
              <a:t>Md. Sakhawat Hossain</a:t>
            </a:r>
            <a:br>
              <a:rPr lang="en-US" altLang="en-US" sz="2000">
                <a:solidFill>
                  <a:srgbClr val="000000"/>
                </a:solidFill>
                <a:latin typeface="Arial"/>
              </a:rPr>
            </a:br>
            <a:r>
              <a:rPr lang="en-US" altLang="en-US" sz="2000">
                <a:solidFill>
                  <a:srgbClr val="000000"/>
                </a:solidFill>
                <a:latin typeface="Arial"/>
              </a:rPr>
              <a:t>Lecturer</a:t>
            </a:r>
            <a:br>
              <a:rPr lang="en-US" altLang="en-US" sz="2000">
                <a:solidFill>
                  <a:srgbClr val="000000"/>
                </a:solidFill>
                <a:latin typeface="Arial"/>
              </a:rPr>
            </a:br>
            <a:r>
              <a:rPr lang="en-US" altLang="en-US" sz="2000">
                <a:solidFill>
                  <a:srgbClr val="000000"/>
                </a:solidFill>
                <a:latin typeface="Arial"/>
              </a:rPr>
              <a:t>Department of Pharmacy</a:t>
            </a:r>
            <a:br>
              <a:rPr lang="en-US" altLang="en-US" sz="2000">
                <a:solidFill>
                  <a:srgbClr val="000000"/>
                </a:solidFill>
                <a:latin typeface="Arial"/>
              </a:rPr>
            </a:br>
            <a:r>
              <a:rPr lang="en-US" altLang="en-US" sz="2000">
                <a:solidFill>
                  <a:srgbClr val="000000"/>
                </a:solidFill>
                <a:latin typeface="Arial"/>
              </a:rPr>
              <a:t>Daffodil International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3810000" cy="944562"/>
          </a:xfrm>
        </p:spPr>
        <p:txBody>
          <a:bodyPr>
            <a:normAutofit fontScale="90000"/>
          </a:bodyPr>
          <a:lstStyle/>
          <a:p>
            <a:pPr algn="l"/>
            <a:r>
              <a:rPr lang="en-US" b="1" dirty="0" smtClean="0">
                <a:solidFill>
                  <a:srgbClr val="00B050"/>
                </a:solidFill>
                <a:latin typeface="Times New Roman" pitchFamily="18" charset="0"/>
                <a:cs typeface="Times New Roman" pitchFamily="18" charset="0"/>
              </a:rPr>
              <a:t>Sign-Symptoms</a:t>
            </a:r>
            <a:endParaRPr lang="en-US" b="1" dirty="0">
              <a:solidFill>
                <a:srgbClr val="00B05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57200" y="1219200"/>
            <a:ext cx="8229600" cy="4906963"/>
          </a:xfrm>
        </p:spPr>
        <p:txBody>
          <a:bodyPr/>
          <a:lstStyle/>
          <a:p>
            <a:pPr lvl="0">
              <a:buNone/>
            </a:pPr>
            <a:endParaRPr lang="en-US" dirty="0" smtClean="0"/>
          </a:p>
          <a:p>
            <a:pPr lvl="0">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affected area is swollen.</a:t>
            </a:r>
          </a:p>
          <a:p>
            <a:pPr lvl="0">
              <a:buFont typeface="Wingdings" pitchFamily="2" charset="2"/>
              <a:buChar char="Ø"/>
            </a:pPr>
            <a:r>
              <a:rPr lang="en-US" dirty="0">
                <a:latin typeface="Times New Roman" pitchFamily="18" charset="0"/>
                <a:cs typeface="Times New Roman" pitchFamily="18" charset="0"/>
              </a:rPr>
              <a:t>The skin over the swollen area might look stretched and shiny.</a:t>
            </a:r>
          </a:p>
          <a:p>
            <a:pPr lvl="0">
              <a:buFont typeface="Wingdings" pitchFamily="2" charset="2"/>
              <a:buChar char="Ø"/>
            </a:pPr>
            <a:r>
              <a:rPr lang="en-US" dirty="0">
                <a:latin typeface="Times New Roman" pitchFamily="18" charset="0"/>
                <a:cs typeface="Times New Roman" pitchFamily="18" charset="0"/>
              </a:rPr>
              <a:t>Pushing in gently on the swollen area with your finger for at least 5 seconds and then removing your finger will leave a dimple in the skin.</a:t>
            </a:r>
          </a:p>
          <a:p>
            <a:pPr lvl="0">
              <a:buFont typeface="Wingdings" pitchFamily="2" charset="2"/>
              <a:buChar char="Ø"/>
            </a:pPr>
            <a:r>
              <a:rPr lang="en-US" dirty="0">
                <a:latin typeface="Times New Roman" pitchFamily="18" charset="0"/>
                <a:cs typeface="Times New Roman" pitchFamily="18" charset="0"/>
              </a:rPr>
              <a:t>You may have trouble walking if your legs are swollen.</a:t>
            </a:r>
          </a:p>
          <a:p>
            <a:pPr lvl="0">
              <a:buFont typeface="Wingdings" pitchFamily="2" charset="2"/>
              <a:buChar char="Ø"/>
            </a:pPr>
            <a:r>
              <a:rPr lang="en-US" dirty="0">
                <a:latin typeface="Times New Roman" pitchFamily="18" charset="0"/>
                <a:cs typeface="Times New Roman" pitchFamily="18" charset="0"/>
              </a:rPr>
              <a:t>You may be coughing or have trouble breathing if you have edema in the lungs.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2971800" cy="563562"/>
          </a:xfrm>
        </p:spPr>
        <p:txBody>
          <a:bodyPr>
            <a:noAutofit/>
          </a:bodyPr>
          <a:lstStyle/>
          <a:p>
            <a:pPr algn="l"/>
            <a:r>
              <a:rPr lang="en-US" b="1" dirty="0" smtClean="0">
                <a:solidFill>
                  <a:srgbClr val="00B050"/>
                </a:solidFill>
                <a:latin typeface="Times New Roman" pitchFamily="18" charset="0"/>
                <a:cs typeface="Times New Roman" pitchFamily="18" charset="0"/>
              </a:rPr>
              <a:t>Treatment</a:t>
            </a:r>
            <a:endParaRPr lang="en-US" b="1" dirty="0">
              <a:solidFill>
                <a:srgbClr val="00B050"/>
              </a:solidFill>
              <a:latin typeface="Times New Roman" pitchFamily="18" charset="0"/>
              <a:cs typeface="Times New Roman" pitchFamily="18" charset="0"/>
            </a:endParaRPr>
          </a:p>
        </p:txBody>
      </p:sp>
      <p:pic>
        <p:nvPicPr>
          <p:cNvPr id="7" name="Content Placeholder 6" descr="edemaremedies.jpg"/>
          <p:cNvPicPr>
            <a:picLocks noGrp="1" noChangeAspect="1"/>
          </p:cNvPicPr>
          <p:nvPr>
            <p:ph sz="half" idx="2"/>
          </p:nvPr>
        </p:nvPicPr>
        <p:blipFill>
          <a:blip r:embed="rId2"/>
          <a:stretch>
            <a:fillRect/>
          </a:stretch>
        </p:blipFill>
        <p:spPr>
          <a:xfrm>
            <a:off x="457200" y="1295400"/>
            <a:ext cx="8382000" cy="460613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2743200" cy="1020762"/>
          </a:xfrm>
        </p:spPr>
        <p:txBody>
          <a:bodyPr/>
          <a:lstStyle/>
          <a:p>
            <a:pPr algn="l"/>
            <a:r>
              <a:rPr lang="en-US" b="1" dirty="0" smtClean="0">
                <a:solidFill>
                  <a:srgbClr val="00B050"/>
                </a:solidFill>
                <a:latin typeface="Times New Roman" pitchFamily="18" charset="0"/>
                <a:cs typeface="Times New Roman" pitchFamily="18" charset="0"/>
              </a:rPr>
              <a:t>Treatment</a:t>
            </a:r>
            <a:endParaRPr lang="en-US" b="1" dirty="0"/>
          </a:p>
        </p:txBody>
      </p:sp>
      <p:sp>
        <p:nvSpPr>
          <p:cNvPr id="4" name="Content Placeholder 3"/>
          <p:cNvSpPr>
            <a:spLocks noGrp="1"/>
          </p:cNvSpPr>
          <p:nvPr>
            <p:ph sz="half" idx="2"/>
          </p:nvPr>
        </p:nvSpPr>
        <p:spPr>
          <a:xfrm>
            <a:off x="457200" y="1447800"/>
            <a:ext cx="8077200" cy="4678363"/>
          </a:xfrm>
        </p:spPr>
        <p:txBody>
          <a:bodyPr/>
          <a:lstStyle/>
          <a:p>
            <a:pPr>
              <a:buNone/>
            </a:pPr>
            <a:r>
              <a:rPr lang="en-US" sz="2800" b="1" dirty="0" smtClean="0">
                <a:latin typeface="Times New Roman" pitchFamily="18" charset="0"/>
                <a:cs typeface="Times New Roman" pitchFamily="18" charset="0"/>
              </a:rPr>
              <a:t>Medication:-</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Furosemide</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Temasemide</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Morphine sulfate</a:t>
            </a:r>
          </a:p>
          <a:p>
            <a:pPr>
              <a:buNone/>
            </a:pPr>
            <a:endParaRPr lang="en-US"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B050"/>
                </a:solidFill>
                <a:latin typeface="Calibri Light" panose="020F0302020204030204"/>
              </a:rPr>
              <a:t>Shock</a:t>
            </a:r>
            <a:endParaRPr lang="en-US" dirty="0">
              <a:solidFill>
                <a:srgbClr val="00B050"/>
              </a:solidFill>
            </a:endParaRPr>
          </a:p>
        </p:txBody>
      </p:sp>
      <p:sp>
        <p:nvSpPr>
          <p:cNvPr id="3" name="Content Placeholder 2"/>
          <p:cNvSpPr>
            <a:spLocks noGrp="1"/>
          </p:cNvSpPr>
          <p:nvPr>
            <p:ph idx="1"/>
          </p:nvPr>
        </p:nvSpPr>
        <p:spPr>
          <a:xfrm>
            <a:off x="304800" y="1600200"/>
            <a:ext cx="8610600" cy="4525963"/>
          </a:xfrm>
        </p:spPr>
        <p:txBody>
          <a:bodyPr>
            <a:normAutofit fontScale="85000" lnSpcReduction="10000"/>
          </a:bodyPr>
          <a:lstStyle/>
          <a:p>
            <a:pPr marL="0" marR="0">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Shock is basically failure of circulatory system to supply blood to tissue. At this type situation because of poor blood circulation our body tissue can’t get enough or require nutrient and oxygen and also body can’t remove the metabolic wastes from the affected tissue.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Shock is basically cause by hemorrhage and overwhelming infection.  For this the patient who have shocked are reduce blood presser and also show some other symptoms.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422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libri Light" panose="020F0302020204030204"/>
              </a:rPr>
              <a:t>Causes </a:t>
            </a:r>
            <a:r>
              <a:rPr lang="en-US" b="1" dirty="0">
                <a:solidFill>
                  <a:srgbClr val="00B050"/>
                </a:solidFill>
                <a:latin typeface="Calibri Light" panose="020F0302020204030204"/>
              </a:rPr>
              <a:t>of shock</a:t>
            </a:r>
            <a:endParaRPr lang="en-US" dirty="0">
              <a:solidFill>
                <a:srgbClr val="00B050"/>
              </a:solidFill>
            </a:endParaRPr>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dirty="0">
                <a:solidFill>
                  <a:prstClr val="black"/>
                </a:solidFill>
              </a:rPr>
              <a:t>Severe allergic reaction</a:t>
            </a:r>
          </a:p>
          <a:p>
            <a:pPr marL="228600" lvl="0" indent="-228600">
              <a:lnSpc>
                <a:spcPct val="90000"/>
              </a:lnSpc>
              <a:spcBef>
                <a:spcPts val="1000"/>
              </a:spcBef>
            </a:pPr>
            <a:r>
              <a:rPr lang="en-US" sz="2800" dirty="0">
                <a:solidFill>
                  <a:prstClr val="black"/>
                </a:solidFill>
              </a:rPr>
              <a:t>Significant blood lose</a:t>
            </a:r>
          </a:p>
          <a:p>
            <a:pPr marL="228600" lvl="0" indent="-228600">
              <a:lnSpc>
                <a:spcPct val="90000"/>
              </a:lnSpc>
              <a:spcBef>
                <a:spcPts val="1000"/>
              </a:spcBef>
            </a:pPr>
            <a:r>
              <a:rPr lang="en-US" sz="2800" dirty="0">
                <a:solidFill>
                  <a:prstClr val="black"/>
                </a:solidFill>
              </a:rPr>
              <a:t>Blood infection </a:t>
            </a:r>
          </a:p>
          <a:p>
            <a:pPr marL="228600" lvl="0" indent="-228600">
              <a:lnSpc>
                <a:spcPct val="90000"/>
              </a:lnSpc>
              <a:spcBef>
                <a:spcPts val="1000"/>
              </a:spcBef>
            </a:pPr>
            <a:r>
              <a:rPr lang="en-US" sz="2800" dirty="0">
                <a:solidFill>
                  <a:prstClr val="black"/>
                </a:solidFill>
              </a:rPr>
              <a:t>Heart failure </a:t>
            </a:r>
          </a:p>
          <a:p>
            <a:pPr marL="0" indent="0">
              <a:buNone/>
            </a:pPr>
            <a:endParaRPr lang="en-US" dirty="0"/>
          </a:p>
        </p:txBody>
      </p:sp>
    </p:spTree>
    <p:extLst>
      <p:ext uri="{BB962C8B-B14F-4D97-AF65-F5344CB8AC3E}">
        <p14:creationId xmlns:p14="http://schemas.microsoft.com/office/powerpoint/2010/main" val="268563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B050"/>
                </a:solidFill>
                <a:latin typeface="Calibri Light" panose="020F0302020204030204"/>
              </a:rPr>
              <a:t>Causes </a:t>
            </a:r>
            <a:r>
              <a:rPr lang="en-US" b="1" dirty="0">
                <a:solidFill>
                  <a:srgbClr val="00B050"/>
                </a:solidFill>
                <a:latin typeface="Calibri Light" panose="020F0302020204030204"/>
              </a:rPr>
              <a:t>of shock</a:t>
            </a:r>
            <a:endParaRPr lang="en-US" dirty="0"/>
          </a:p>
        </p:txBody>
      </p:sp>
      <p:sp>
        <p:nvSpPr>
          <p:cNvPr id="3" name="Content Placeholder 2"/>
          <p:cNvSpPr>
            <a:spLocks noGrp="1"/>
          </p:cNvSpPr>
          <p:nvPr>
            <p:ph idx="1"/>
          </p:nvPr>
        </p:nvSpPr>
        <p:spPr>
          <a:xfrm>
            <a:off x="457200" y="1600200"/>
            <a:ext cx="8229600" cy="4953000"/>
          </a:xfrm>
        </p:spPr>
        <p:txBody>
          <a:bodyPr/>
          <a:lstStyle/>
          <a:p>
            <a:pPr marL="228600" lvl="0" indent="-228600">
              <a:lnSpc>
                <a:spcPct val="90000"/>
              </a:lnSpc>
              <a:spcBef>
                <a:spcPts val="1000"/>
              </a:spcBef>
            </a:pPr>
            <a:r>
              <a:rPr lang="en-US" sz="2800" dirty="0">
                <a:solidFill>
                  <a:prstClr val="black"/>
                </a:solidFill>
              </a:rPr>
              <a:t>Severe allergic reaction</a:t>
            </a:r>
          </a:p>
          <a:p>
            <a:pPr marL="685800" lvl="1" indent="-228600">
              <a:lnSpc>
                <a:spcPct val="90000"/>
              </a:lnSpc>
              <a:spcBef>
                <a:spcPts val="500"/>
              </a:spcBef>
              <a:buFontTx/>
              <a:buChar char="-"/>
            </a:pPr>
            <a:r>
              <a:rPr lang="en-US" sz="2400" dirty="0">
                <a:solidFill>
                  <a:prstClr val="black"/>
                </a:solidFill>
              </a:rPr>
              <a:t>Anaphylaxis </a:t>
            </a:r>
          </a:p>
          <a:p>
            <a:pPr lvl="2">
              <a:lnSpc>
                <a:spcPct val="90000"/>
              </a:lnSpc>
              <a:spcBef>
                <a:spcPts val="500"/>
              </a:spcBef>
              <a:buFontTx/>
              <a:buChar char="-"/>
            </a:pPr>
            <a:r>
              <a:rPr lang="en-US" sz="2000" dirty="0">
                <a:solidFill>
                  <a:prstClr val="black"/>
                </a:solidFill>
              </a:rPr>
              <a:t>Breathing and ultimate shock </a:t>
            </a:r>
          </a:p>
          <a:p>
            <a:pPr lvl="2">
              <a:lnSpc>
                <a:spcPct val="90000"/>
              </a:lnSpc>
              <a:spcBef>
                <a:spcPts val="500"/>
              </a:spcBef>
              <a:buFontTx/>
              <a:buChar char="-"/>
            </a:pPr>
            <a:r>
              <a:rPr lang="en-US" sz="2000" dirty="0">
                <a:solidFill>
                  <a:prstClr val="black"/>
                </a:solidFill>
              </a:rPr>
              <a:t>Low pulse</a:t>
            </a:r>
          </a:p>
          <a:p>
            <a:pPr lvl="2">
              <a:lnSpc>
                <a:spcPct val="90000"/>
              </a:lnSpc>
              <a:spcBef>
                <a:spcPts val="500"/>
              </a:spcBef>
              <a:buFontTx/>
              <a:buChar char="-"/>
            </a:pPr>
            <a:r>
              <a:rPr lang="en-US" sz="2000" dirty="0">
                <a:solidFill>
                  <a:prstClr val="black"/>
                </a:solidFill>
              </a:rPr>
              <a:t>Difficulty to swallowing </a:t>
            </a:r>
          </a:p>
          <a:p>
            <a:endParaRPr lang="en-US" dirty="0"/>
          </a:p>
        </p:txBody>
      </p:sp>
      <p:pic>
        <p:nvPicPr>
          <p:cNvPr id="4" name="Picture 3">
            <a:extLst>
              <a:ext uri="{FF2B5EF4-FFF2-40B4-BE49-F238E27FC236}">
                <a16:creationId xmlns:a16="http://schemas.microsoft.com/office/drawing/2014/main" xmlns="" id="{CFFB9720-B05E-4DE8-9E18-14718CA06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634" y="1600200"/>
            <a:ext cx="2857500" cy="2857500"/>
          </a:xfrm>
          <a:prstGeom prst="rect">
            <a:avLst/>
          </a:prstGeom>
        </p:spPr>
      </p:pic>
      <p:pic>
        <p:nvPicPr>
          <p:cNvPr id="5" name="Picture 4">
            <a:extLst>
              <a:ext uri="{FF2B5EF4-FFF2-40B4-BE49-F238E27FC236}">
                <a16:creationId xmlns:a16="http://schemas.microsoft.com/office/drawing/2014/main" xmlns="" id="{D7144994-2528-4C82-AE92-F7C73A96A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110171"/>
            <a:ext cx="3733800" cy="2227082"/>
          </a:xfrm>
          <a:prstGeom prst="rect">
            <a:avLst/>
          </a:prstGeom>
        </p:spPr>
      </p:pic>
    </p:spTree>
    <p:extLst>
      <p:ext uri="{BB962C8B-B14F-4D97-AF65-F5344CB8AC3E}">
        <p14:creationId xmlns:p14="http://schemas.microsoft.com/office/powerpoint/2010/main" val="126508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352"/>
          </a:xfrm>
        </p:spPr>
        <p:txBody>
          <a:bodyPr>
            <a:normAutofit fontScale="90000"/>
          </a:bodyPr>
          <a:lstStyle/>
          <a:p>
            <a:r>
              <a:rPr lang="en-US" b="1" dirty="0" smtClean="0">
                <a:solidFill>
                  <a:srgbClr val="00B050"/>
                </a:solidFill>
                <a:latin typeface="Calibri Light" panose="020F0302020204030204"/>
              </a:rPr>
              <a:t>Causes </a:t>
            </a:r>
            <a:r>
              <a:rPr lang="en-US" b="1" dirty="0">
                <a:solidFill>
                  <a:srgbClr val="00B050"/>
                </a:solidFill>
                <a:latin typeface="Calibri Light" panose="020F0302020204030204"/>
              </a:rPr>
              <a:t>of shock</a:t>
            </a:r>
            <a:endParaRPr lang="en-US" dirty="0"/>
          </a:p>
        </p:txBody>
      </p:sp>
      <p:sp>
        <p:nvSpPr>
          <p:cNvPr id="3" name="Content Placeholder 2"/>
          <p:cNvSpPr>
            <a:spLocks noGrp="1"/>
          </p:cNvSpPr>
          <p:nvPr>
            <p:ph idx="1"/>
          </p:nvPr>
        </p:nvSpPr>
        <p:spPr>
          <a:xfrm>
            <a:off x="457200" y="1143000"/>
            <a:ext cx="8229600" cy="4983163"/>
          </a:xfrm>
        </p:spPr>
        <p:txBody>
          <a:bodyPr/>
          <a:lstStyle/>
          <a:p>
            <a:pPr marL="228600" lvl="0" indent="-228600">
              <a:lnSpc>
                <a:spcPct val="90000"/>
              </a:lnSpc>
              <a:spcBef>
                <a:spcPts val="1000"/>
              </a:spcBef>
            </a:pPr>
            <a:r>
              <a:rPr lang="en-US" sz="2800" dirty="0">
                <a:solidFill>
                  <a:prstClr val="black"/>
                </a:solidFill>
              </a:rPr>
              <a:t>Significant blood lose</a:t>
            </a:r>
          </a:p>
          <a:p>
            <a:pPr marL="685800" lvl="1" indent="-228600">
              <a:lnSpc>
                <a:spcPct val="90000"/>
              </a:lnSpc>
              <a:spcBef>
                <a:spcPts val="500"/>
              </a:spcBef>
              <a:buFont typeface="Calibri" panose="020F0502020204030204" pitchFamily="34" charset="0"/>
              <a:buChar char="−"/>
            </a:pPr>
            <a:r>
              <a:rPr lang="en-US" sz="2400" dirty="0">
                <a:solidFill>
                  <a:prstClr val="black"/>
                </a:solidFill>
              </a:rPr>
              <a:t>Hypovolemia</a:t>
            </a:r>
          </a:p>
          <a:p>
            <a:pPr lvl="2">
              <a:lnSpc>
                <a:spcPct val="90000"/>
              </a:lnSpc>
              <a:spcBef>
                <a:spcPts val="500"/>
              </a:spcBef>
              <a:buFont typeface="Calibri" panose="020F0502020204030204" pitchFamily="34" charset="0"/>
              <a:buChar char="−"/>
            </a:pPr>
            <a:r>
              <a:rPr lang="en-US" sz="2000" dirty="0">
                <a:solidFill>
                  <a:prstClr val="black"/>
                </a:solidFill>
              </a:rPr>
              <a:t>loss 20% blood of total volume.</a:t>
            </a:r>
          </a:p>
          <a:p>
            <a:pPr lvl="2">
              <a:lnSpc>
                <a:spcPct val="90000"/>
              </a:lnSpc>
              <a:spcBef>
                <a:spcPts val="500"/>
              </a:spcBef>
              <a:buFont typeface="Calibri" panose="020F0502020204030204" pitchFamily="34" charset="0"/>
              <a:buChar char="−"/>
            </a:pPr>
            <a:r>
              <a:rPr lang="en-US" sz="2000" dirty="0">
                <a:solidFill>
                  <a:prstClr val="black"/>
                </a:solidFill>
              </a:rPr>
              <a:t>bleeding from serious cuts or wounds</a:t>
            </a:r>
          </a:p>
          <a:p>
            <a:pPr lvl="2">
              <a:lnSpc>
                <a:spcPct val="90000"/>
              </a:lnSpc>
              <a:spcBef>
                <a:spcPts val="500"/>
              </a:spcBef>
              <a:buFont typeface="Calibri" panose="020F0502020204030204" pitchFamily="34" charset="0"/>
              <a:buChar char="−"/>
            </a:pPr>
            <a:r>
              <a:rPr lang="en-US" sz="2000" dirty="0">
                <a:solidFill>
                  <a:prstClr val="black"/>
                </a:solidFill>
              </a:rPr>
              <a:t>significant vaginal bleeding</a:t>
            </a:r>
          </a:p>
          <a:p>
            <a:pPr lvl="2">
              <a:lnSpc>
                <a:spcPct val="90000"/>
              </a:lnSpc>
              <a:spcBef>
                <a:spcPts val="500"/>
              </a:spcBef>
              <a:buFont typeface="Calibri" panose="020F0502020204030204" pitchFamily="34" charset="0"/>
              <a:buChar char="−"/>
            </a:pPr>
            <a:r>
              <a:rPr lang="en-US" sz="2000" dirty="0">
                <a:solidFill>
                  <a:prstClr val="black"/>
                </a:solidFill>
              </a:rPr>
              <a:t>Bleeding form the digestive tract</a:t>
            </a:r>
          </a:p>
          <a:p>
            <a:pPr lvl="2">
              <a:lnSpc>
                <a:spcPct val="90000"/>
              </a:lnSpc>
              <a:spcBef>
                <a:spcPts val="500"/>
              </a:spcBef>
              <a:buFont typeface="Calibri" panose="020F0502020204030204" pitchFamily="34" charset="0"/>
              <a:buChar char="−"/>
            </a:pPr>
            <a:r>
              <a:rPr lang="en-US" sz="2000" dirty="0">
                <a:solidFill>
                  <a:prstClr val="black"/>
                </a:solidFill>
              </a:rPr>
              <a:t>internal bleeding from abdominal organs </a:t>
            </a:r>
          </a:p>
          <a:p>
            <a:pPr lvl="2">
              <a:lnSpc>
                <a:spcPct val="90000"/>
              </a:lnSpc>
              <a:spcBef>
                <a:spcPts val="500"/>
              </a:spcBef>
              <a:buFont typeface="Calibri" panose="020F0502020204030204" pitchFamily="34" charset="0"/>
              <a:buChar char="−"/>
            </a:pPr>
            <a:r>
              <a:rPr lang="en-US" sz="2000" dirty="0">
                <a:solidFill>
                  <a:prstClr val="black"/>
                </a:solidFill>
              </a:rPr>
              <a:t>Difficult for heart to pump sufficient </a:t>
            </a:r>
          </a:p>
          <a:p>
            <a:pPr marL="914400" lvl="2" indent="0">
              <a:lnSpc>
                <a:spcPct val="90000"/>
              </a:lnSpc>
              <a:spcBef>
                <a:spcPts val="500"/>
              </a:spcBef>
              <a:buNone/>
            </a:pPr>
            <a:r>
              <a:rPr lang="en-US" sz="2000" dirty="0">
                <a:solidFill>
                  <a:prstClr val="black"/>
                </a:solidFill>
              </a:rPr>
              <a:t>    amount of blood </a:t>
            </a:r>
          </a:p>
          <a:p>
            <a:endParaRPr lang="en-US" dirty="0"/>
          </a:p>
        </p:txBody>
      </p:sp>
      <p:pic>
        <p:nvPicPr>
          <p:cNvPr id="4" name="Picture 3">
            <a:extLst>
              <a:ext uri="{FF2B5EF4-FFF2-40B4-BE49-F238E27FC236}">
                <a16:creationId xmlns:a16="http://schemas.microsoft.com/office/drawing/2014/main" xmlns="" id="{8C5C6A4C-EC22-4C0B-B62E-5922CFB15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792940"/>
            <a:ext cx="3454399" cy="2590800"/>
          </a:xfrm>
          <a:prstGeom prst="rect">
            <a:avLst/>
          </a:prstGeom>
        </p:spPr>
      </p:pic>
    </p:spTree>
    <p:extLst>
      <p:ext uri="{BB962C8B-B14F-4D97-AF65-F5344CB8AC3E}">
        <p14:creationId xmlns:p14="http://schemas.microsoft.com/office/powerpoint/2010/main" val="293804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Cause of shock</a:t>
            </a:r>
            <a:endParaRPr lang="en-US" dirty="0"/>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dirty="0">
                <a:solidFill>
                  <a:prstClr val="black"/>
                </a:solidFill>
              </a:rPr>
              <a:t>Blood infection</a:t>
            </a:r>
          </a:p>
          <a:p>
            <a:pPr marL="685800" lvl="1" indent="-228600">
              <a:lnSpc>
                <a:spcPct val="90000"/>
              </a:lnSpc>
              <a:spcBef>
                <a:spcPts val="500"/>
              </a:spcBef>
              <a:buFontTx/>
              <a:buChar char="-"/>
            </a:pPr>
            <a:r>
              <a:rPr lang="en-US" sz="2400" dirty="0">
                <a:solidFill>
                  <a:prstClr val="black"/>
                </a:solidFill>
              </a:rPr>
              <a:t>Sepsis (septic shock)</a:t>
            </a:r>
          </a:p>
          <a:p>
            <a:pPr lvl="2">
              <a:lnSpc>
                <a:spcPct val="90000"/>
              </a:lnSpc>
              <a:spcBef>
                <a:spcPts val="500"/>
              </a:spcBef>
              <a:buFontTx/>
              <a:buChar char="-"/>
            </a:pPr>
            <a:r>
              <a:rPr lang="en-US" sz="2000" dirty="0">
                <a:solidFill>
                  <a:prstClr val="black"/>
                </a:solidFill>
              </a:rPr>
              <a:t>Trigger by local infection</a:t>
            </a:r>
          </a:p>
          <a:p>
            <a:pPr lvl="3">
              <a:lnSpc>
                <a:spcPct val="90000"/>
              </a:lnSpc>
              <a:spcBef>
                <a:spcPts val="500"/>
              </a:spcBef>
              <a:buFontTx/>
              <a:buChar char="-"/>
            </a:pPr>
            <a:r>
              <a:rPr lang="en-US" sz="1800" dirty="0">
                <a:solidFill>
                  <a:prstClr val="black"/>
                </a:solidFill>
              </a:rPr>
              <a:t>Pneumonia (lung infection)</a:t>
            </a:r>
          </a:p>
          <a:p>
            <a:pPr lvl="3">
              <a:lnSpc>
                <a:spcPct val="90000"/>
              </a:lnSpc>
              <a:spcBef>
                <a:spcPts val="500"/>
              </a:spcBef>
              <a:buFontTx/>
              <a:buChar char="-"/>
            </a:pPr>
            <a:r>
              <a:rPr lang="en-US" sz="1800" dirty="0">
                <a:solidFill>
                  <a:prstClr val="black"/>
                </a:solidFill>
              </a:rPr>
              <a:t>Infected wound </a:t>
            </a:r>
          </a:p>
          <a:p>
            <a:pPr lvl="3">
              <a:lnSpc>
                <a:spcPct val="90000"/>
              </a:lnSpc>
              <a:spcBef>
                <a:spcPts val="500"/>
              </a:spcBef>
              <a:buFontTx/>
              <a:buChar char="-"/>
            </a:pPr>
            <a:r>
              <a:rPr lang="en-US" sz="1800" dirty="0">
                <a:solidFill>
                  <a:prstClr val="black"/>
                </a:solidFill>
              </a:rPr>
              <a:t>Urinary tract infection</a:t>
            </a:r>
          </a:p>
          <a:p>
            <a:pPr lvl="2">
              <a:lnSpc>
                <a:spcPct val="90000"/>
              </a:lnSpc>
              <a:spcBef>
                <a:spcPts val="500"/>
              </a:spcBef>
              <a:buFontTx/>
              <a:buChar char="-"/>
            </a:pPr>
            <a:r>
              <a:rPr lang="en-US" sz="2000" dirty="0">
                <a:solidFill>
                  <a:prstClr val="black"/>
                </a:solidFill>
              </a:rPr>
              <a:t>Cause by bacteria release toxic in blood </a:t>
            </a:r>
          </a:p>
          <a:p>
            <a:pPr lvl="2">
              <a:lnSpc>
                <a:spcPct val="90000"/>
              </a:lnSpc>
              <a:spcBef>
                <a:spcPts val="500"/>
              </a:spcBef>
              <a:buFontTx/>
              <a:buChar char="-"/>
            </a:pPr>
            <a:r>
              <a:rPr lang="en-US" sz="2000" dirty="0">
                <a:solidFill>
                  <a:prstClr val="black"/>
                </a:solidFill>
              </a:rPr>
              <a:t>Symptom: </a:t>
            </a:r>
          </a:p>
          <a:p>
            <a:pPr lvl="3">
              <a:lnSpc>
                <a:spcPct val="90000"/>
              </a:lnSpc>
              <a:spcBef>
                <a:spcPts val="500"/>
              </a:spcBef>
              <a:buFontTx/>
              <a:buChar char="-"/>
            </a:pPr>
            <a:r>
              <a:rPr lang="en-US" sz="1800" dirty="0">
                <a:solidFill>
                  <a:prstClr val="black"/>
                </a:solidFill>
              </a:rPr>
              <a:t>Reduce blood presser </a:t>
            </a:r>
          </a:p>
          <a:p>
            <a:pPr lvl="3">
              <a:lnSpc>
                <a:spcPct val="90000"/>
              </a:lnSpc>
              <a:spcBef>
                <a:spcPts val="500"/>
              </a:spcBef>
              <a:buFontTx/>
              <a:buChar char="-"/>
            </a:pPr>
            <a:r>
              <a:rPr lang="en-US" sz="1800" dirty="0">
                <a:solidFill>
                  <a:prstClr val="black"/>
                </a:solidFill>
              </a:rPr>
              <a:t>Difficulty to caring O</a:t>
            </a:r>
            <a:r>
              <a:rPr lang="en-US" sz="1800" baseline="-25000" dirty="0">
                <a:solidFill>
                  <a:prstClr val="black"/>
                </a:solidFill>
              </a:rPr>
              <a:t>2 </a:t>
            </a:r>
          </a:p>
          <a:p>
            <a:pPr lvl="3">
              <a:lnSpc>
                <a:spcPct val="90000"/>
              </a:lnSpc>
              <a:spcBef>
                <a:spcPts val="500"/>
              </a:spcBef>
              <a:buFontTx/>
              <a:buChar char="-"/>
            </a:pPr>
            <a:r>
              <a:rPr lang="en-US" sz="1800" dirty="0">
                <a:solidFill>
                  <a:prstClr val="black"/>
                </a:solidFill>
              </a:rPr>
              <a:t>Failure of kidney, heart, lung </a:t>
            </a:r>
          </a:p>
          <a:p>
            <a:pPr marL="228600" lvl="0" indent="-228600">
              <a:lnSpc>
                <a:spcPct val="90000"/>
              </a:lnSpc>
              <a:spcBef>
                <a:spcPts val="1000"/>
              </a:spcBef>
            </a:pPr>
            <a:r>
              <a:rPr lang="en-US" sz="2800" dirty="0">
                <a:solidFill>
                  <a:prstClr val="black"/>
                </a:solidFill>
              </a:rPr>
              <a:t>Heart failure </a:t>
            </a:r>
          </a:p>
          <a:p>
            <a:endParaRPr lang="en-US" dirty="0"/>
          </a:p>
        </p:txBody>
      </p:sp>
    </p:spTree>
    <p:extLst>
      <p:ext uri="{BB962C8B-B14F-4D97-AF65-F5344CB8AC3E}">
        <p14:creationId xmlns:p14="http://schemas.microsoft.com/office/powerpoint/2010/main" val="420198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Types of Shock</a:t>
            </a:r>
            <a:endParaRPr lang="en-US" dirty="0">
              <a:solidFill>
                <a:srgbClr val="00B050"/>
              </a:solidFill>
            </a:endParaRPr>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b="1" dirty="0">
                <a:solidFill>
                  <a:prstClr val="black"/>
                </a:solidFill>
              </a:rPr>
              <a:t>Respiratory shock</a:t>
            </a:r>
          </a:p>
          <a:p>
            <a:pPr marL="0" lvl="0" indent="0">
              <a:lnSpc>
                <a:spcPct val="90000"/>
              </a:lnSpc>
              <a:spcBef>
                <a:spcPts val="1000"/>
              </a:spcBef>
              <a:buNone/>
            </a:pPr>
            <a:r>
              <a:rPr lang="en-US" sz="2800" dirty="0">
                <a:solidFill>
                  <a:prstClr val="black"/>
                </a:solidFill>
              </a:rPr>
              <a:t>Trauma to the respiratory tract (trachea, lungs) that causes a reduction of oxygen and carbon dioxide exchange. Body cells cannot receive enough oxygen.</a:t>
            </a:r>
          </a:p>
          <a:p>
            <a:pPr marL="228600" lvl="0" indent="-228600">
              <a:lnSpc>
                <a:spcPct val="90000"/>
              </a:lnSpc>
              <a:spcBef>
                <a:spcPts val="1000"/>
              </a:spcBef>
            </a:pPr>
            <a:r>
              <a:rPr lang="en-US" sz="2800" b="1" dirty="0">
                <a:solidFill>
                  <a:prstClr val="black"/>
                </a:solidFill>
              </a:rPr>
              <a:t>Neurogenic Shock</a:t>
            </a:r>
            <a:endParaRPr lang="en-US" sz="2800" dirty="0">
              <a:solidFill>
                <a:prstClr val="black"/>
              </a:solidFill>
            </a:endParaRPr>
          </a:p>
          <a:p>
            <a:pPr marL="0" lvl="0" indent="0">
              <a:lnSpc>
                <a:spcPct val="90000"/>
              </a:lnSpc>
              <a:spcBef>
                <a:spcPts val="1000"/>
              </a:spcBef>
              <a:buNone/>
            </a:pPr>
            <a:r>
              <a:rPr lang="en-US" sz="2800" dirty="0">
                <a:solidFill>
                  <a:prstClr val="black"/>
                </a:solidFill>
              </a:rPr>
              <a:t>injury or trauma to the nervous system (spinal cord, brain). Nerve impulse to blood vessels impaired, blood vessels remain dilated and blood pressure decreases.</a:t>
            </a:r>
          </a:p>
          <a:p>
            <a:endParaRPr lang="en-US" dirty="0"/>
          </a:p>
        </p:txBody>
      </p:sp>
    </p:spTree>
    <p:extLst>
      <p:ext uri="{BB962C8B-B14F-4D97-AF65-F5344CB8AC3E}">
        <p14:creationId xmlns:p14="http://schemas.microsoft.com/office/powerpoint/2010/main" val="185022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Types of Shock</a:t>
            </a:r>
            <a:endParaRPr lang="en-US" dirty="0"/>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b="1" dirty="0">
                <a:solidFill>
                  <a:prstClr val="black"/>
                </a:solidFill>
              </a:rPr>
              <a:t>Cardiogenic Shock</a:t>
            </a:r>
            <a:endParaRPr lang="en-US" sz="2800" dirty="0">
              <a:solidFill>
                <a:prstClr val="black"/>
              </a:solidFill>
            </a:endParaRPr>
          </a:p>
          <a:p>
            <a:pPr marL="0" lvl="0" indent="0">
              <a:lnSpc>
                <a:spcPct val="90000"/>
              </a:lnSpc>
              <a:spcBef>
                <a:spcPts val="1000"/>
              </a:spcBef>
              <a:buNone/>
            </a:pPr>
            <a:r>
              <a:rPr lang="en-US" sz="2800" dirty="0">
                <a:solidFill>
                  <a:prstClr val="black"/>
                </a:solidFill>
              </a:rPr>
              <a:t>Myocardial Infarction with damage to heart muscle; heart unable to pump effectively. Inadequate cardiac output. Body cells do not receive enough oxygen.</a:t>
            </a:r>
          </a:p>
          <a:p>
            <a:pPr marL="228600" lvl="0" indent="-228600">
              <a:lnSpc>
                <a:spcPct val="90000"/>
              </a:lnSpc>
              <a:spcBef>
                <a:spcPts val="1000"/>
              </a:spcBef>
            </a:pPr>
            <a:r>
              <a:rPr lang="en-US" sz="2800" b="1" dirty="0">
                <a:solidFill>
                  <a:prstClr val="black"/>
                </a:solidFill>
              </a:rPr>
              <a:t>Hemorrhagic Shock</a:t>
            </a:r>
          </a:p>
          <a:p>
            <a:pPr marL="0" lvl="0" indent="0">
              <a:lnSpc>
                <a:spcPct val="90000"/>
              </a:lnSpc>
              <a:spcBef>
                <a:spcPts val="1000"/>
              </a:spcBef>
              <a:buNone/>
            </a:pPr>
            <a:r>
              <a:rPr lang="en-US" sz="2800" dirty="0">
                <a:solidFill>
                  <a:prstClr val="black"/>
                </a:solidFill>
              </a:rPr>
              <a:t>Severe bleeding or loss of body fluid from trauma, burns, surgery, or dehydration   from   severe     </a:t>
            </a:r>
          </a:p>
          <a:p>
            <a:pPr marL="0" lvl="0" indent="0">
              <a:lnSpc>
                <a:spcPct val="90000"/>
              </a:lnSpc>
              <a:spcBef>
                <a:spcPts val="1000"/>
              </a:spcBef>
              <a:buNone/>
            </a:pPr>
            <a:r>
              <a:rPr lang="en-US" sz="2800" dirty="0">
                <a:solidFill>
                  <a:prstClr val="black"/>
                </a:solidFill>
              </a:rPr>
              <a:t>nausea and vomiting. Blood  pressure decreases,  thus blood flow is reduced to cells, tissue,  and organs.</a:t>
            </a:r>
          </a:p>
          <a:p>
            <a:pPr marL="0" lvl="0" indent="0">
              <a:lnSpc>
                <a:spcPct val="90000"/>
              </a:lnSpc>
              <a:spcBef>
                <a:spcPts val="1000"/>
              </a:spcBef>
              <a:buNone/>
            </a:pPr>
            <a:endParaRPr lang="en-US" sz="2800" dirty="0">
              <a:solidFill>
                <a:prstClr val="black"/>
              </a:solidFill>
            </a:endParaRPr>
          </a:p>
          <a:p>
            <a:endParaRPr lang="en-US" dirty="0"/>
          </a:p>
        </p:txBody>
      </p:sp>
    </p:spTree>
    <p:extLst>
      <p:ext uri="{BB962C8B-B14F-4D97-AF65-F5344CB8AC3E}">
        <p14:creationId xmlns:p14="http://schemas.microsoft.com/office/powerpoint/2010/main" val="247968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solidFill>
                  <a:srgbClr val="00B050"/>
                </a:solidFill>
              </a:rPr>
              <a:t>Edema</a:t>
            </a:r>
            <a:endParaRPr lang="en-US" dirty="0">
              <a:solidFill>
                <a:srgbClr val="00B050"/>
              </a:solidFill>
            </a:endParaRPr>
          </a:p>
        </p:txBody>
      </p:sp>
      <p:sp>
        <p:nvSpPr>
          <p:cNvPr id="3" name="Content Placeholder 2"/>
          <p:cNvSpPr>
            <a:spLocks noGrp="1"/>
          </p:cNvSpPr>
          <p:nvPr>
            <p:ph idx="1"/>
          </p:nvPr>
        </p:nvSpPr>
        <p:spPr/>
        <p:txBody>
          <a:bodyPr/>
          <a:lstStyle/>
          <a:p>
            <a:pPr marL="273050" lvl="0" indent="-273050" fontAlgn="base">
              <a:spcAft>
                <a:spcPct val="0"/>
              </a:spcAft>
              <a:buClr>
                <a:srgbClr val="0BD0D9"/>
              </a:buClr>
              <a:buSzPct val="95000"/>
              <a:buFont typeface="Wingdings 2" panose="05020102010507070707" pitchFamily="18" charset="2"/>
              <a:buChar char=""/>
            </a:pPr>
            <a:r>
              <a:rPr lang="en-US" sz="2600" dirty="0">
                <a:solidFill>
                  <a:prstClr val="black"/>
                </a:solidFill>
                <a:latin typeface="Calibri" panose="020F0502020204030204" pitchFamily="34" charset="0"/>
                <a:cs typeface="Calibri" panose="020F0502020204030204" pitchFamily="34" charset="0"/>
              </a:rPr>
              <a:t>60% of lean body weight is water; 2/3 is intracellular, and the remainder is  the extracellular space, mostly as interstitial </a:t>
            </a:r>
            <a:r>
              <a:rPr lang="en-US" sz="2600" dirty="0" smtClean="0">
                <a:solidFill>
                  <a:prstClr val="black"/>
                </a:solidFill>
                <a:latin typeface="Calibri" panose="020F0502020204030204" pitchFamily="34" charset="0"/>
                <a:cs typeface="Calibri" panose="020F0502020204030204" pitchFamily="34" charset="0"/>
              </a:rPr>
              <a:t>fluid</a:t>
            </a:r>
          </a:p>
          <a:p>
            <a:pPr marL="0" lvl="0" indent="0" fontAlgn="base">
              <a:spcAft>
                <a:spcPct val="0"/>
              </a:spcAft>
              <a:buClr>
                <a:srgbClr val="0BD0D9"/>
              </a:buClr>
              <a:buSzPct val="95000"/>
              <a:buNone/>
            </a:pPr>
            <a:endParaRPr lang="en-US" sz="2600" dirty="0">
              <a:solidFill>
                <a:prstClr val="black"/>
              </a:solidFill>
              <a:latin typeface="Calibri" panose="020F0502020204030204" pitchFamily="34" charset="0"/>
              <a:cs typeface="Calibri" panose="020F0502020204030204" pitchFamily="34" charset="0"/>
            </a:endParaRPr>
          </a:p>
          <a:p>
            <a:pPr marL="273050" lvl="0" indent="-273050" fontAlgn="base">
              <a:spcAft>
                <a:spcPct val="0"/>
              </a:spcAft>
              <a:buClr>
                <a:srgbClr val="0BD0D9"/>
              </a:buClr>
              <a:buSzPct val="95000"/>
              <a:buFont typeface="Wingdings 2" panose="05020102010507070707" pitchFamily="18" charset="2"/>
              <a:buChar char=""/>
            </a:pPr>
            <a:r>
              <a:rPr lang="en-US" sz="2600" dirty="0">
                <a:solidFill>
                  <a:prstClr val="black"/>
                </a:solidFill>
                <a:latin typeface="Calibri" panose="020F0502020204030204" pitchFamily="34" charset="0"/>
                <a:cs typeface="Calibri" panose="020F0502020204030204" pitchFamily="34" charset="0"/>
              </a:rPr>
              <a:t>Only about 5% of the total body water is in blood </a:t>
            </a:r>
            <a:r>
              <a:rPr lang="en-US" sz="2600" dirty="0" smtClean="0">
                <a:solidFill>
                  <a:prstClr val="black"/>
                </a:solidFill>
                <a:latin typeface="Calibri" panose="020F0502020204030204" pitchFamily="34" charset="0"/>
                <a:cs typeface="Calibri" panose="020F0502020204030204" pitchFamily="34" charset="0"/>
              </a:rPr>
              <a:t>plasma</a:t>
            </a:r>
          </a:p>
          <a:p>
            <a:pPr marL="0" lvl="0" indent="0" fontAlgn="base">
              <a:spcAft>
                <a:spcPct val="0"/>
              </a:spcAft>
              <a:buClr>
                <a:srgbClr val="0BD0D9"/>
              </a:buClr>
              <a:buSzPct val="95000"/>
              <a:buNone/>
            </a:pPr>
            <a:endParaRPr lang="en-US" sz="2600" dirty="0">
              <a:solidFill>
                <a:prstClr val="black"/>
              </a:solidFill>
              <a:latin typeface="Calibri" panose="020F0502020204030204" pitchFamily="34" charset="0"/>
              <a:cs typeface="Calibri" panose="020F0502020204030204" pitchFamily="34" charset="0"/>
            </a:endParaRPr>
          </a:p>
          <a:p>
            <a:pPr marL="273050" lvl="0" indent="-273050" fontAlgn="base">
              <a:spcAft>
                <a:spcPct val="0"/>
              </a:spcAft>
              <a:buClr>
                <a:srgbClr val="0BD0D9"/>
              </a:buClr>
              <a:buSzPct val="95000"/>
              <a:buFont typeface="Wingdings 2" panose="05020102010507070707" pitchFamily="18" charset="2"/>
              <a:buChar char=""/>
            </a:pPr>
            <a:r>
              <a:rPr lang="en-US" sz="2600" dirty="0">
                <a:solidFill>
                  <a:prstClr val="black"/>
                </a:solidFill>
                <a:latin typeface="Calibri" panose="020F0502020204030204" pitchFamily="34" charset="0"/>
                <a:cs typeface="Calibri" panose="020F0502020204030204" pitchFamily="34" charset="0"/>
              </a:rPr>
              <a:t>Increased fluid in the interstitial spaces (e.g. hydrothorax, </a:t>
            </a:r>
            <a:r>
              <a:rPr lang="en-US" sz="2600" dirty="0" err="1">
                <a:solidFill>
                  <a:prstClr val="black"/>
                </a:solidFill>
                <a:latin typeface="Calibri" panose="020F0502020204030204" pitchFamily="34" charset="0"/>
                <a:cs typeface="Calibri" panose="020F0502020204030204" pitchFamily="34" charset="0"/>
              </a:rPr>
              <a:t>anasarca</a:t>
            </a:r>
            <a:r>
              <a:rPr lang="en-US" sz="2600" dirty="0">
                <a:solidFill>
                  <a:prstClr val="black"/>
                </a:solidFill>
                <a:latin typeface="Calibri" panose="020F0502020204030204" pitchFamily="34" charset="0"/>
                <a:cs typeface="Calibri" panose="020F0502020204030204" pitchFamily="34" charset="0"/>
              </a:rPr>
              <a:t>)</a:t>
            </a:r>
          </a:p>
          <a:p>
            <a:pPr marL="0" indent="0">
              <a:buNone/>
            </a:pPr>
            <a:endParaRPr lang="en-US" dirty="0"/>
          </a:p>
        </p:txBody>
      </p:sp>
    </p:spTree>
    <p:extLst>
      <p:ext uri="{BB962C8B-B14F-4D97-AF65-F5344CB8AC3E}">
        <p14:creationId xmlns:p14="http://schemas.microsoft.com/office/powerpoint/2010/main" val="426465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Types of Shock</a:t>
            </a:r>
            <a:endParaRPr lang="en-US" dirty="0"/>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b="1" dirty="0">
                <a:solidFill>
                  <a:prstClr val="black"/>
                </a:solidFill>
              </a:rPr>
              <a:t>Anaphylactic Shock</a:t>
            </a:r>
            <a:endParaRPr lang="en-US" sz="2800" dirty="0">
              <a:solidFill>
                <a:prstClr val="black"/>
              </a:solidFill>
            </a:endParaRPr>
          </a:p>
          <a:p>
            <a:pPr marL="0" lvl="0" indent="0">
              <a:lnSpc>
                <a:spcPct val="90000"/>
              </a:lnSpc>
              <a:spcBef>
                <a:spcPts val="1000"/>
              </a:spcBef>
              <a:buNone/>
            </a:pPr>
            <a:r>
              <a:rPr lang="en-US" sz="2800" dirty="0">
                <a:solidFill>
                  <a:prstClr val="black"/>
                </a:solidFill>
              </a:rPr>
              <a:t>Results from reaction to substance to which patient is hypersensitive or allergic (allergen extracts, bee sting, medication, food). Outpouring of histamine results in dilation of blood vessels throughout the body.</a:t>
            </a:r>
          </a:p>
          <a:p>
            <a:pPr marL="228600" lvl="0" indent="-228600">
              <a:lnSpc>
                <a:spcPct val="90000"/>
              </a:lnSpc>
              <a:spcBef>
                <a:spcPts val="1000"/>
              </a:spcBef>
            </a:pPr>
            <a:r>
              <a:rPr lang="en-US" sz="2800" b="1" dirty="0">
                <a:solidFill>
                  <a:prstClr val="black"/>
                </a:solidFill>
              </a:rPr>
              <a:t>Metabolic Shock</a:t>
            </a:r>
          </a:p>
          <a:p>
            <a:pPr marL="0" lvl="0" indent="0">
              <a:lnSpc>
                <a:spcPct val="90000"/>
              </a:lnSpc>
              <a:spcBef>
                <a:spcPts val="1000"/>
              </a:spcBef>
              <a:buNone/>
            </a:pPr>
            <a:r>
              <a:rPr lang="en-US" sz="2800" dirty="0">
                <a:solidFill>
                  <a:prstClr val="black"/>
                </a:solidFill>
              </a:rPr>
              <a:t>Body's homeostasis impaired; acid-base balance disturbed (diabetic coma or insulin shock); body     fluids unbalanced.</a:t>
            </a:r>
          </a:p>
          <a:p>
            <a:pPr marL="0" lvl="0" indent="0">
              <a:lnSpc>
                <a:spcPct val="90000"/>
              </a:lnSpc>
              <a:spcBef>
                <a:spcPts val="1000"/>
              </a:spcBef>
              <a:buNone/>
            </a:pPr>
            <a:endParaRPr lang="en-US" sz="2800" dirty="0">
              <a:solidFill>
                <a:prstClr val="black"/>
              </a:solidFill>
            </a:endParaRPr>
          </a:p>
          <a:p>
            <a:endParaRPr lang="en-US" dirty="0"/>
          </a:p>
        </p:txBody>
      </p:sp>
    </p:spTree>
    <p:extLst>
      <p:ext uri="{BB962C8B-B14F-4D97-AF65-F5344CB8AC3E}">
        <p14:creationId xmlns:p14="http://schemas.microsoft.com/office/powerpoint/2010/main" val="260671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Types of Shock</a:t>
            </a:r>
            <a:endParaRPr lang="en-US" dirty="0"/>
          </a:p>
        </p:txBody>
      </p:sp>
      <p:sp>
        <p:nvSpPr>
          <p:cNvPr id="3" name="Content Placeholder 2"/>
          <p:cNvSpPr>
            <a:spLocks noGrp="1"/>
          </p:cNvSpPr>
          <p:nvPr>
            <p:ph idx="1"/>
          </p:nvPr>
        </p:nvSpPr>
        <p:spPr/>
        <p:txBody>
          <a:bodyPr/>
          <a:lstStyle/>
          <a:p>
            <a:pPr marL="228600" lvl="0" indent="-228600">
              <a:lnSpc>
                <a:spcPct val="90000"/>
              </a:lnSpc>
              <a:spcBef>
                <a:spcPts val="1000"/>
              </a:spcBef>
            </a:pPr>
            <a:r>
              <a:rPr lang="en-US" sz="2800" b="1" dirty="0">
                <a:solidFill>
                  <a:prstClr val="black"/>
                </a:solidFill>
              </a:rPr>
              <a:t>Psychogenic Shock</a:t>
            </a:r>
            <a:endParaRPr lang="en-US" sz="2800" dirty="0">
              <a:solidFill>
                <a:prstClr val="black"/>
              </a:solidFill>
            </a:endParaRPr>
          </a:p>
          <a:p>
            <a:pPr marL="0" lvl="0" indent="0">
              <a:lnSpc>
                <a:spcPct val="90000"/>
              </a:lnSpc>
              <a:spcBef>
                <a:spcPts val="1000"/>
              </a:spcBef>
              <a:buNone/>
            </a:pPr>
            <a:r>
              <a:rPr lang="en-US" sz="2800" dirty="0">
                <a:solidFill>
                  <a:prstClr val="black"/>
                </a:solidFill>
              </a:rPr>
              <a:t>Shock caused by overwhelming emotional factors. Sudden dilation of blood vessels results in fainting because of lack of blood supply to the brain.</a:t>
            </a:r>
          </a:p>
          <a:p>
            <a:pPr marL="228600" lvl="0" indent="-228600">
              <a:lnSpc>
                <a:spcPct val="90000"/>
              </a:lnSpc>
              <a:spcBef>
                <a:spcPts val="1000"/>
              </a:spcBef>
            </a:pPr>
            <a:r>
              <a:rPr lang="en-US" sz="2800" b="1" dirty="0">
                <a:solidFill>
                  <a:prstClr val="black"/>
                </a:solidFill>
              </a:rPr>
              <a:t>Septic Shock</a:t>
            </a:r>
            <a:endParaRPr lang="en-US" sz="2800" dirty="0">
              <a:solidFill>
                <a:prstClr val="black"/>
              </a:solidFill>
            </a:endParaRPr>
          </a:p>
          <a:p>
            <a:pPr marL="0" lvl="0" indent="0">
              <a:lnSpc>
                <a:spcPct val="90000"/>
              </a:lnSpc>
              <a:spcBef>
                <a:spcPts val="1000"/>
              </a:spcBef>
              <a:buNone/>
            </a:pPr>
            <a:r>
              <a:rPr lang="en-US" sz="2800" dirty="0">
                <a:solidFill>
                  <a:prstClr val="black"/>
                </a:solidFill>
              </a:rPr>
              <a:t>An acute infection, usually systemic, that overwhelms the body (toxic shock syndrome). Poisonous substances accumulate in bloodstream and blood pressure decreases, impairing blood flow to cells, tissues, and organs.</a:t>
            </a:r>
          </a:p>
        </p:txBody>
      </p:sp>
    </p:spTree>
    <p:extLst>
      <p:ext uri="{BB962C8B-B14F-4D97-AF65-F5344CB8AC3E}">
        <p14:creationId xmlns:p14="http://schemas.microsoft.com/office/powerpoint/2010/main" val="402024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Sign-symptoms</a:t>
            </a:r>
            <a:endParaRPr lang="en-US" dirty="0">
              <a:solidFill>
                <a:srgbClr val="00B050"/>
              </a:solidFill>
            </a:endParaRPr>
          </a:p>
        </p:txBody>
      </p:sp>
      <p:sp>
        <p:nvSpPr>
          <p:cNvPr id="3" name="Content Placeholder 2"/>
          <p:cNvSpPr>
            <a:spLocks noGrp="1"/>
          </p:cNvSpPr>
          <p:nvPr>
            <p:ph idx="1"/>
          </p:nvPr>
        </p:nvSpPr>
        <p:spPr/>
        <p:txBody>
          <a:bodyPr>
            <a:normAutofit lnSpcReduction="10000"/>
          </a:bodyPr>
          <a:lstStyle/>
          <a:p>
            <a:pPr lvl="1">
              <a:lnSpc>
                <a:spcPct val="115000"/>
              </a:lnSpc>
              <a:buFont typeface="+mj-lt"/>
              <a:buAutoNum type="arabicPeriod"/>
            </a:pPr>
            <a:r>
              <a:rPr lang="en-US" b="1" i="1" dirty="0" smtClean="0">
                <a:latin typeface="Times New Roman" panose="02020603050405020304" pitchFamily="18" charset="0"/>
                <a:ea typeface="Times New Roman" panose="02020603050405020304" pitchFamily="18" charset="0"/>
              </a:rPr>
              <a:t> Hypovolemic Shock</a:t>
            </a:r>
          </a:p>
          <a:p>
            <a:pPr marL="457200" lvl="1" indent="0">
              <a:lnSpc>
                <a:spcPct val="115000"/>
              </a:lnSpc>
              <a:buNone/>
            </a:pPr>
            <a:r>
              <a:rPr lang="en-US" dirty="0">
                <a:solidFill>
                  <a:prstClr val="black"/>
                </a:solidFill>
              </a:rPr>
              <a:t>Hypovolemia  is a direct loss of effective circulating blood </a:t>
            </a:r>
            <a:r>
              <a:rPr lang="en-US" dirty="0" smtClean="0">
                <a:solidFill>
                  <a:prstClr val="black"/>
                </a:solidFill>
              </a:rPr>
              <a:t>volume leading to-</a:t>
            </a:r>
            <a:endParaRPr lang="en-US" dirty="0">
              <a:latin typeface="Times New Roman" panose="02020603050405020304" pitchFamily="18" charset="0"/>
              <a:ea typeface="Times New Roman" panose="02020603050405020304" pitchFamily="18" charset="0"/>
            </a:endParaRPr>
          </a:p>
          <a:p>
            <a:pPr lvl="0"/>
            <a:r>
              <a:rPr lang="en-US" dirty="0"/>
              <a:t>Rapid heart rate (rapid pulse)</a:t>
            </a:r>
          </a:p>
          <a:p>
            <a:pPr lvl="0"/>
            <a:r>
              <a:rPr lang="en-US" dirty="0"/>
              <a:t>Rapid breathing</a:t>
            </a:r>
          </a:p>
          <a:p>
            <a:pPr lvl="0"/>
            <a:r>
              <a:rPr lang="en-US" dirty="0"/>
              <a:t>Dilated pupils</a:t>
            </a:r>
          </a:p>
          <a:p>
            <a:pPr lvl="0"/>
            <a:r>
              <a:rPr lang="en-US" dirty="0"/>
              <a:t>Pale, cool skin</a:t>
            </a:r>
          </a:p>
          <a:p>
            <a:pPr lvl="0"/>
            <a:r>
              <a:rPr lang="en-US" dirty="0"/>
              <a:t>Sweating (diaphoresis)</a:t>
            </a:r>
          </a:p>
          <a:p>
            <a:endParaRPr lang="en-US" dirty="0"/>
          </a:p>
        </p:txBody>
      </p:sp>
    </p:spTree>
    <p:extLst>
      <p:ext uri="{BB962C8B-B14F-4D97-AF65-F5344CB8AC3E}">
        <p14:creationId xmlns:p14="http://schemas.microsoft.com/office/powerpoint/2010/main" val="68201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a:bodyPr>
          <a:lstStyle/>
          <a:p>
            <a:pPr marL="457200" lvl="1" indent="0">
              <a:lnSpc>
                <a:spcPct val="115000"/>
              </a:lnSpc>
              <a:buNone/>
            </a:pPr>
            <a:r>
              <a:rPr lang="en-US" b="1" i="1" dirty="0" smtClean="0">
                <a:latin typeface="Times New Roman" panose="02020603050405020304" pitchFamily="18" charset="0"/>
                <a:ea typeface="Times New Roman" panose="02020603050405020304" pitchFamily="18" charset="0"/>
              </a:rPr>
              <a:t>2. Distributive Shock</a:t>
            </a:r>
          </a:p>
          <a:p>
            <a:pPr marL="457200" lvl="1" indent="0">
              <a:lnSpc>
                <a:spcPct val="115000"/>
              </a:lnSpc>
              <a:buNone/>
            </a:pPr>
            <a:r>
              <a:rPr lang="en-US" sz="2400" b="1" dirty="0">
                <a:latin typeface="Times New Roman" panose="02020603050405020304" pitchFamily="18" charset="0"/>
                <a:ea typeface="Times New Roman" panose="02020603050405020304" pitchFamily="18" charset="0"/>
              </a:rPr>
              <a:t>Anaphylaxis symptoms include:</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Hives</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Itching</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Swelling, particularly of the face</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Trouble breathing</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Skin redness</a:t>
            </a:r>
          </a:p>
          <a:p>
            <a:pPr marL="457200" lvl="1" indent="0">
              <a:lnSpc>
                <a:spcPct val="115000"/>
              </a:lnSpc>
              <a:buNone/>
            </a:pPr>
            <a:r>
              <a:rPr lang="en-US" sz="2000" dirty="0">
                <a:latin typeface="Times New Roman" panose="02020603050405020304" pitchFamily="18" charset="0"/>
                <a:ea typeface="Times New Roman" panose="02020603050405020304" pitchFamily="18" charset="0"/>
              </a:rPr>
              <a:t>•	Rapid heart rate</a:t>
            </a:r>
          </a:p>
          <a:p>
            <a:pPr marL="457200" lvl="1" indent="0">
              <a:lnSpc>
                <a:spcPct val="115000"/>
              </a:lnSpc>
              <a:buNone/>
            </a:pPr>
            <a:r>
              <a:rPr lang="en-US" sz="2400" b="1" dirty="0">
                <a:latin typeface="Times New Roman" panose="02020603050405020304" pitchFamily="18" charset="0"/>
                <a:ea typeface="Times New Roman" panose="02020603050405020304" pitchFamily="18" charset="0"/>
              </a:rPr>
              <a:t>Sepsis symptoms include:</a:t>
            </a:r>
          </a:p>
          <a:p>
            <a:pPr marL="457200" lvl="1" indent="0">
              <a:lnSpc>
                <a:spcPct val="115000"/>
              </a:lnSpc>
              <a:buNone/>
            </a:pPr>
            <a:r>
              <a:rPr lang="en-US" sz="2200" dirty="0">
                <a:latin typeface="Times New Roman" panose="02020603050405020304" pitchFamily="18" charset="0"/>
                <a:ea typeface="Times New Roman" panose="02020603050405020304" pitchFamily="18" charset="0"/>
              </a:rPr>
              <a:t>•	Fever (not always)</a:t>
            </a:r>
          </a:p>
          <a:p>
            <a:pPr marL="457200" lvl="1" indent="0">
              <a:lnSpc>
                <a:spcPct val="115000"/>
              </a:lnSpc>
              <a:buNone/>
            </a:pPr>
            <a:r>
              <a:rPr lang="en-US" sz="2200" dirty="0">
                <a:latin typeface="Times New Roman" panose="02020603050405020304" pitchFamily="18" charset="0"/>
                <a:ea typeface="Times New Roman" panose="02020603050405020304" pitchFamily="18" charset="0"/>
              </a:rPr>
              <a:t>•	Flush, red skin</a:t>
            </a:r>
          </a:p>
          <a:p>
            <a:pPr marL="457200" lvl="1" indent="0">
              <a:lnSpc>
                <a:spcPct val="115000"/>
              </a:lnSpc>
              <a:buNone/>
            </a:pPr>
            <a:r>
              <a:rPr lang="en-US" sz="2200" dirty="0">
                <a:latin typeface="Times New Roman" panose="02020603050405020304" pitchFamily="18" charset="0"/>
                <a:ea typeface="Times New Roman" panose="02020603050405020304" pitchFamily="18" charset="0"/>
              </a:rPr>
              <a:t>•	Dry mouth</a:t>
            </a:r>
          </a:p>
          <a:p>
            <a:pPr marL="457200" lvl="1" indent="0">
              <a:lnSpc>
                <a:spcPct val="115000"/>
              </a:lnSpc>
              <a:buNone/>
            </a:pPr>
            <a:r>
              <a:rPr lang="en-US" sz="2200" dirty="0">
                <a:latin typeface="Times New Roman" panose="02020603050405020304" pitchFamily="18" charset="0"/>
                <a:ea typeface="Times New Roman" panose="02020603050405020304" pitchFamily="18" charset="0"/>
              </a:rPr>
              <a:t>•	Poor skin elasticity (turgor), which means if you pinch the skin it stays pinched and returns slowly back to normal, if at all. </a:t>
            </a:r>
          </a:p>
          <a:p>
            <a:pPr marL="457200" lvl="1" indent="0">
              <a:lnSpc>
                <a:spcPct val="115000"/>
              </a:lnSpc>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18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00B050"/>
                </a:solidFill>
              </a:rPr>
              <a:t>Treatment</a:t>
            </a:r>
            <a:endParaRPr lang="en-US" dirty="0">
              <a:solidFill>
                <a:srgbClr val="00B050"/>
              </a:solidFill>
            </a:endParaRPr>
          </a:p>
        </p:txBody>
      </p:sp>
      <p:sp>
        <p:nvSpPr>
          <p:cNvPr id="3" name="Content Placeholder 2"/>
          <p:cNvSpPr>
            <a:spLocks noGrp="1"/>
          </p:cNvSpPr>
          <p:nvPr>
            <p:ph idx="1"/>
          </p:nvPr>
        </p:nvSpPr>
        <p:spPr/>
        <p:txBody>
          <a:bodyPr/>
          <a:lstStyle/>
          <a:p>
            <a:pPr lvl="0"/>
            <a:r>
              <a:rPr lang="en-US" dirty="0"/>
              <a:t>Usually IV fluids are administered in addition to medications that raise blood</a:t>
            </a:r>
          </a:p>
          <a:p>
            <a:pPr marL="0" indent="0">
              <a:buNone/>
            </a:pPr>
            <a:endParaRPr lang="en-US" dirty="0"/>
          </a:p>
        </p:txBody>
      </p:sp>
    </p:spTree>
    <p:extLst>
      <p:ext uri="{BB962C8B-B14F-4D97-AF65-F5344CB8AC3E}">
        <p14:creationId xmlns:p14="http://schemas.microsoft.com/office/powerpoint/2010/main" val="225196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solidFill>
                  <a:srgbClr val="00B050"/>
                </a:solidFill>
                <a:latin typeface="Calibri Light" panose="020F0302020204030204"/>
              </a:rPr>
              <a:t>Embolism</a:t>
            </a:r>
            <a:endParaRPr lang="en-US" dirty="0">
              <a:solidFill>
                <a:srgbClr val="00B050"/>
              </a:solidFill>
            </a:endParaRPr>
          </a:p>
        </p:txBody>
      </p:sp>
      <p:sp>
        <p:nvSpPr>
          <p:cNvPr id="3" name="Content Placeholder 2"/>
          <p:cNvSpPr>
            <a:spLocks noGrp="1"/>
          </p:cNvSpPr>
          <p:nvPr>
            <p:ph idx="1"/>
          </p:nvPr>
        </p:nvSpPr>
        <p:spPr>
          <a:xfrm>
            <a:off x="457200" y="1447800"/>
            <a:ext cx="8229600" cy="4678363"/>
          </a:xfrm>
        </p:spPr>
        <p:txBody>
          <a:bodyPr>
            <a:normAutofit fontScale="92500"/>
          </a:bodyPr>
          <a:lstStyle/>
          <a:p>
            <a:pPr marL="0" marR="0" algn="just">
              <a:lnSpc>
                <a:spcPct val="110000"/>
              </a:lnSpc>
              <a:spcBef>
                <a:spcPts val="0"/>
              </a:spcBef>
              <a:spcAft>
                <a:spcPts val="600"/>
              </a:spcAft>
            </a:pPr>
            <a:r>
              <a:rPr lang="en-US" sz="2800" dirty="0">
                <a:latin typeface="+mj-lt"/>
                <a:ea typeface="Times New Roman" panose="02020603050405020304" pitchFamily="18" charset="0"/>
                <a:cs typeface="Times New Roman" panose="02020603050405020304" pitchFamily="18" charset="0"/>
              </a:rPr>
              <a:t>An embolus is a particle that moves about in our blood vessels, either in the veins or arteries. Most emboli are composed of clotted blood cells. A blood clot is called a thrombus and a moving blood clot is called a </a:t>
            </a:r>
            <a:r>
              <a:rPr lang="en-US" sz="2800" dirty="0" err="1">
                <a:latin typeface="+mj-lt"/>
                <a:ea typeface="Times New Roman" panose="02020603050405020304" pitchFamily="18" charset="0"/>
                <a:cs typeface="Times New Roman" panose="02020603050405020304" pitchFamily="18" charset="0"/>
              </a:rPr>
              <a:t>thromboembolus</a:t>
            </a:r>
            <a:r>
              <a:rPr lang="en-US" sz="2800" dirty="0">
                <a:latin typeface="+mj-lt"/>
                <a:ea typeface="Times New Roman" panose="02020603050405020304" pitchFamily="18" charset="0"/>
                <a:cs typeface="Times New Roman" panose="02020603050405020304" pitchFamily="18" charset="0"/>
              </a:rPr>
              <a:t>.</a:t>
            </a:r>
          </a:p>
          <a:p>
            <a:pPr marL="0" marR="0" algn="just">
              <a:lnSpc>
                <a:spcPct val="110000"/>
              </a:lnSpc>
              <a:spcBef>
                <a:spcPts val="0"/>
              </a:spcBef>
              <a:spcAft>
                <a:spcPts val="600"/>
              </a:spcAft>
            </a:pPr>
            <a:r>
              <a:rPr lang="en-US" sz="2800" dirty="0">
                <a:latin typeface="+mj-lt"/>
                <a:ea typeface="Times New Roman" panose="02020603050405020304" pitchFamily="18" charset="0"/>
                <a:cs typeface="Times New Roman" panose="02020603050405020304" pitchFamily="18" charset="0"/>
              </a:rPr>
              <a:t> As an embolus moves through the body's blood vessels, it's likely to come to a passage it can't fit through. It lodges there, backing up blood behind it. The cells that normally get their blood supply via this passage are starved of oxygen (ischemia) and die. This condition is called an embolism.</a:t>
            </a:r>
          </a:p>
          <a:p>
            <a:pPr marL="0" marR="0" algn="just">
              <a:lnSpc>
                <a:spcPct val="110000"/>
              </a:lnSpc>
              <a:spcBef>
                <a:spcPts val="0"/>
              </a:spcBef>
              <a:spcAft>
                <a:spcPts val="6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977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4000" b="1" dirty="0">
                <a:solidFill>
                  <a:srgbClr val="00B050"/>
                </a:solidFill>
                <a:latin typeface="Calibri Light" panose="020F0302020204030204"/>
              </a:rPr>
              <a:t>Embolism</a:t>
            </a:r>
            <a:endParaRPr lang="en-US" dirty="0"/>
          </a:p>
        </p:txBody>
      </p:sp>
      <p:pic>
        <p:nvPicPr>
          <p:cNvPr id="4" name="Picture 2" descr="Image result for embolism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9" y="1905000"/>
            <a:ext cx="822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7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00B050"/>
                </a:solidFill>
              </a:rPr>
              <a:t>Types of embolism</a:t>
            </a:r>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Pulmonary embolism: </a:t>
            </a:r>
            <a:r>
              <a:rPr lang="en-US" dirty="0">
                <a:latin typeface="Times New Roman" panose="02020603050405020304" pitchFamily="18" charset="0"/>
                <a:ea typeface="Times New Roman" panose="02020603050405020304" pitchFamily="18" charset="0"/>
                <a:cs typeface="Times New Roman" panose="02020603050405020304" pitchFamily="18" charset="0"/>
              </a:rPr>
              <a:t>An embolus, usually formed in the leg (sometimes known as a deep vein thrombosis or DVT), lodges in one of the arteries of the lungs. Many emboli are broken down by the body and go away by themselves however, serious pulmonary embolism may cause death</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a:lnSpc>
                <a:spcPct val="110000"/>
              </a:lnSpc>
              <a:spcBef>
                <a:spcPts val="0"/>
              </a:spcBef>
              <a:spcAft>
                <a:spcPts val="6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Brain embolism:</a:t>
            </a:r>
            <a:r>
              <a:rPr lang="en-US" dirty="0">
                <a:latin typeface="Times New Roman" panose="02020603050405020304" pitchFamily="18" charset="0"/>
                <a:ea typeface="Times New Roman" panose="02020603050405020304" pitchFamily="18" charset="0"/>
                <a:cs typeface="Times New Roman" panose="02020603050405020304" pitchFamily="18" charset="0"/>
              </a:rPr>
              <a:t> If a blood clot travels to the brain, this causes an ischemic stroke or TIA (transient ischemic attack</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a:lnSpc>
                <a:spcPct val="110000"/>
              </a:lnSpc>
              <a:spcBef>
                <a:spcPts val="0"/>
              </a:spcBef>
              <a:spcAft>
                <a:spcPts val="6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600"/>
              </a:spcAf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Retinal </a:t>
            </a:r>
            <a:r>
              <a:rPr lang="en-US" b="1" dirty="0">
                <a:latin typeface="Times New Roman" panose="02020603050405020304" pitchFamily="18" charset="0"/>
                <a:ea typeface="Times New Roman" panose="02020603050405020304" pitchFamily="18" charset="0"/>
                <a:cs typeface="Times New Roman" panose="02020603050405020304" pitchFamily="18" charset="0"/>
              </a:rPr>
              <a:t>embolism: </a:t>
            </a:r>
            <a:r>
              <a:rPr lang="en-US" dirty="0">
                <a:latin typeface="Times New Roman" panose="02020603050405020304" pitchFamily="18" charset="0"/>
                <a:ea typeface="Times New Roman" panose="02020603050405020304" pitchFamily="18" charset="0"/>
                <a:cs typeface="Times New Roman" panose="02020603050405020304" pitchFamily="18" charset="0"/>
              </a:rPr>
              <a:t>Small clots that wouldn't block a major artery can block the smaller blood vessels feeding the retina at the back of the eye. The result is usually sudden blindness in one eye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908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00B050"/>
                </a:solidFill>
              </a:rPr>
              <a:t>Types of embolism</a:t>
            </a:r>
            <a:endParaRPr lang="en-US" dirty="0"/>
          </a:p>
        </p:txBody>
      </p:sp>
      <p:sp>
        <p:nvSpPr>
          <p:cNvPr id="3" name="Content Placeholder 2"/>
          <p:cNvSpPr>
            <a:spLocks noGrp="1"/>
          </p:cNvSpPr>
          <p:nvPr>
            <p:ph idx="1"/>
          </p:nvPr>
        </p:nvSpPr>
        <p:spPr>
          <a:xfrm>
            <a:off x="457200" y="1371600"/>
            <a:ext cx="8229600" cy="5029200"/>
          </a:xfrm>
        </p:spPr>
        <p:txBody>
          <a:bodyPr>
            <a:normAutofit fontScale="70000" lnSpcReduction="20000"/>
          </a:bodyPr>
          <a:lstStyle/>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Septic embolism:</a:t>
            </a:r>
            <a:r>
              <a:rPr lang="en-US" dirty="0">
                <a:latin typeface="Times New Roman" panose="02020603050405020304" pitchFamily="18" charset="0"/>
                <a:ea typeface="Times New Roman" panose="02020603050405020304" pitchFamily="18" charset="0"/>
                <a:cs typeface="Times New Roman" panose="02020603050405020304" pitchFamily="18" charset="0"/>
              </a:rPr>
              <a:t> This occurs when particles created by infection in the body reach the bloodstream and block blood vessels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lnSpc>
                <a:spcPct val="110000"/>
              </a:lnSpc>
              <a:spcBef>
                <a:spcPts val="0"/>
              </a:spcBef>
              <a:spcAft>
                <a:spcPts val="6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Amniotic embolism:</a:t>
            </a:r>
            <a:r>
              <a:rPr lang="en-US" dirty="0">
                <a:latin typeface="Times New Roman" panose="02020603050405020304" pitchFamily="18" charset="0"/>
                <a:ea typeface="Times New Roman" panose="02020603050405020304" pitchFamily="18" charset="0"/>
                <a:cs typeface="Times New Roman" panose="02020603050405020304" pitchFamily="18" charset="0"/>
              </a:rPr>
              <a:t> Not all emboli are made of clotted blood. In pregnancy, the womb is filled with amniotic fluid, which protects the fetus. Amniotic fluid can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embolize</a:t>
            </a:r>
            <a:r>
              <a:rPr lang="en-US" dirty="0">
                <a:latin typeface="Times New Roman" panose="02020603050405020304" pitchFamily="18" charset="0"/>
                <a:ea typeface="Times New Roman" panose="02020603050405020304" pitchFamily="18" charset="0"/>
                <a:cs typeface="Times New Roman" panose="02020603050405020304" pitchFamily="18" charset="0"/>
              </a:rPr>
              <a:t> and reach the mother's lungs, causing pulmonary amniotic embolism</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a:lnSpc>
                <a:spcPct val="110000"/>
              </a:lnSpc>
              <a:spcBef>
                <a:spcPts val="0"/>
              </a:spcBef>
              <a:spcAft>
                <a:spcPts val="6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Air embolism:</a:t>
            </a:r>
            <a:r>
              <a:rPr lang="en-US" dirty="0">
                <a:latin typeface="Times New Roman" panose="02020603050405020304" pitchFamily="18" charset="0"/>
                <a:ea typeface="Times New Roman" panose="02020603050405020304" pitchFamily="18" charset="0"/>
                <a:cs typeface="Times New Roman" panose="02020603050405020304" pitchFamily="18" charset="0"/>
              </a:rPr>
              <a:t> Scuba divers who rise to the surface too rapidly can generate air embolism, bubbles in the blood that can block arterial blood flow</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a:lnSpc>
                <a:spcPct val="110000"/>
              </a:lnSpc>
              <a:spcBef>
                <a:spcPts val="0"/>
              </a:spcBef>
              <a:spcAft>
                <a:spcPts val="6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0000"/>
              </a:lnSpc>
              <a:spcBef>
                <a:spcPts val="0"/>
              </a:spcBef>
              <a:spcAft>
                <a:spcPts val="6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Fat embolism:</a:t>
            </a:r>
            <a:r>
              <a:rPr lang="en-US" dirty="0">
                <a:latin typeface="Times New Roman" panose="02020603050405020304" pitchFamily="18" charset="0"/>
                <a:ea typeface="Times New Roman" panose="02020603050405020304" pitchFamily="18" charset="0"/>
                <a:cs typeface="Times New Roman" panose="02020603050405020304" pitchFamily="18" charset="0"/>
              </a:rPr>
              <a:t> If fat or bone marrow particles are introduced into the blood circulation, they may block blood vessels the way a blood clot or air bubble can.</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0000"/>
              </a:lnSpc>
              <a:spcBef>
                <a:spcPts val="0"/>
              </a:spcBef>
              <a:spcAft>
                <a:spcPts val="60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5727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alibri Light" panose="020F0302020204030204"/>
              </a:rPr>
              <a:t>Causes</a:t>
            </a:r>
            <a:endParaRPr lang="en-US" dirty="0">
              <a:solidFill>
                <a:srgbClr val="00B050"/>
              </a:solidFill>
            </a:endParaRPr>
          </a:p>
        </p:txBody>
      </p:sp>
      <p:sp>
        <p:nvSpPr>
          <p:cNvPr id="3" name="Content Placeholder 2"/>
          <p:cNvSpPr>
            <a:spLocks noGrp="1"/>
          </p:cNvSpPr>
          <p:nvPr>
            <p:ph idx="1"/>
          </p:nvPr>
        </p:nvSpPr>
        <p:spPr/>
        <p:txBody>
          <a:bodyPr/>
          <a:lstStyle/>
          <a:p>
            <a:pPr marL="0" lvl="0" indent="0">
              <a:lnSpc>
                <a:spcPct val="90000"/>
              </a:lnSpc>
              <a:spcBef>
                <a:spcPts val="1000"/>
              </a:spcBef>
              <a:buNone/>
            </a:pPr>
            <a:r>
              <a:rPr lang="en-US" sz="2800" dirty="0">
                <a:solidFill>
                  <a:prstClr val="black"/>
                </a:solidFill>
              </a:rPr>
              <a:t>Most embolisms happen to people who have risk factors for blood clot formation such as smoking and heart disease. Other risk factors for other types of emboli include high blood pressure, atherosclerosis and high cholesterol.</a:t>
            </a:r>
          </a:p>
          <a:p>
            <a:pPr marL="0" lvl="0" indent="0">
              <a:lnSpc>
                <a:spcPct val="90000"/>
              </a:lnSpc>
              <a:spcBef>
                <a:spcPts val="1000"/>
              </a:spcBef>
              <a:buNone/>
            </a:pPr>
            <a:r>
              <a:rPr lang="en-US" sz="2800" dirty="0">
                <a:solidFill>
                  <a:prstClr val="black"/>
                </a:solidFill>
              </a:rPr>
              <a:t>The primary cause of most pulmonary embolisms is </a:t>
            </a:r>
            <a:r>
              <a:rPr lang="en-US" sz="2800" i="1" dirty="0">
                <a:solidFill>
                  <a:prstClr val="black"/>
                </a:solidFill>
              </a:rPr>
              <a:t>deep vein thrombosis</a:t>
            </a:r>
            <a:r>
              <a:rPr lang="en-US" sz="2800" dirty="0">
                <a:solidFill>
                  <a:prstClr val="black"/>
                </a:solidFill>
              </a:rPr>
              <a:t> (DVT)</a:t>
            </a:r>
          </a:p>
          <a:p>
            <a:pPr marL="0" indent="0">
              <a:buNone/>
            </a:pPr>
            <a:endParaRPr lang="en-US" dirty="0"/>
          </a:p>
        </p:txBody>
      </p:sp>
    </p:spTree>
    <p:extLst>
      <p:ext uri="{BB962C8B-B14F-4D97-AF65-F5344CB8AC3E}">
        <p14:creationId xmlns:p14="http://schemas.microsoft.com/office/powerpoint/2010/main" val="283463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2286000" cy="715962"/>
          </a:xfrm>
        </p:spPr>
        <p:txBody>
          <a:bodyPr>
            <a:noAutofit/>
          </a:bodyPr>
          <a:lstStyle/>
          <a:p>
            <a:pPr algn="l"/>
            <a:r>
              <a:rPr lang="en-US" b="1" dirty="0" smtClean="0">
                <a:solidFill>
                  <a:srgbClr val="00B050"/>
                </a:solidFill>
                <a:latin typeface="Times New Roman" pitchFamily="18" charset="0"/>
                <a:cs typeface="Times New Roman" pitchFamily="18" charset="0"/>
              </a:rPr>
              <a:t>Edema</a:t>
            </a:r>
            <a:endParaRPr lang="en-US" b="1" dirty="0">
              <a:solidFill>
                <a:srgbClr val="00B050"/>
              </a:solidFill>
              <a:latin typeface="Times New Roman" pitchFamily="18" charset="0"/>
              <a:cs typeface="Times New Roman" pitchFamily="18" charset="0"/>
            </a:endParaRPr>
          </a:p>
        </p:txBody>
      </p:sp>
      <p:pic>
        <p:nvPicPr>
          <p:cNvPr id="4" name="Content Placeholder 3" descr="edema.jpg"/>
          <p:cNvPicPr>
            <a:picLocks noGrp="1" noChangeAspect="1"/>
          </p:cNvPicPr>
          <p:nvPr>
            <p:ph idx="1"/>
          </p:nvPr>
        </p:nvPicPr>
        <p:blipFill>
          <a:blip r:embed="rId2"/>
          <a:stretch>
            <a:fillRect/>
          </a:stretch>
        </p:blipFill>
        <p:spPr>
          <a:xfrm>
            <a:off x="457200" y="3081992"/>
            <a:ext cx="7848600" cy="3547408"/>
          </a:xfrm>
        </p:spPr>
      </p:pic>
      <p:sp>
        <p:nvSpPr>
          <p:cNvPr id="3" name="TextBox 2"/>
          <p:cNvSpPr txBox="1"/>
          <p:nvPr/>
        </p:nvSpPr>
        <p:spPr>
          <a:xfrm>
            <a:off x="457200" y="1143000"/>
            <a:ext cx="8153400" cy="1569660"/>
          </a:xfrm>
          <a:prstGeom prst="rect">
            <a:avLst/>
          </a:prstGeom>
          <a:noFill/>
        </p:spPr>
        <p:txBody>
          <a:bodyPr wrap="square" rtlCol="0">
            <a:spAutoFit/>
          </a:bodyPr>
          <a:lstStyle/>
          <a:p>
            <a:r>
              <a:rPr lang="en-US" sz="2400" dirty="0"/>
              <a:t>Edema is swelling that is caused by fluid trapped in your body’s tissues. Edema </a:t>
            </a:r>
            <a:r>
              <a:rPr lang="en-US" sz="2400" dirty="0" smtClean="0"/>
              <a:t>happens </a:t>
            </a:r>
            <a:r>
              <a:rPr lang="en-US" sz="2400" dirty="0"/>
              <a:t>most often in the feet, ankles, and legs, but can affect other parts of the body, such as </a:t>
            </a:r>
            <a:r>
              <a:rPr lang="en-US" sz="2400" dirty="0" smtClean="0"/>
              <a:t>the </a:t>
            </a:r>
            <a:r>
              <a:rPr lang="en-US" sz="2400" dirty="0"/>
              <a:t>face, hands, and abdomen. It can also involve the entire body.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dirty="0">
                <a:solidFill>
                  <a:srgbClr val="00B050"/>
                </a:solidFill>
              </a:rPr>
              <a:t>Symptoms of Embolism</a:t>
            </a:r>
            <a:r>
              <a:rPr lang="en-US" dirty="0"/>
              <a:t/>
            </a:r>
            <a:br>
              <a:rPr lang="en-US" dirty="0"/>
            </a:br>
            <a:endParaRPr lang="en-US" dirty="0"/>
          </a:p>
        </p:txBody>
      </p:sp>
      <p:sp>
        <p:nvSpPr>
          <p:cNvPr id="3" name="Content Placeholder 2"/>
          <p:cNvSpPr>
            <a:spLocks noGrp="1"/>
          </p:cNvSpPr>
          <p:nvPr>
            <p:ph idx="1"/>
          </p:nvPr>
        </p:nvSpPr>
        <p:spPr>
          <a:xfrm>
            <a:off x="228600" y="914400"/>
            <a:ext cx="8686800" cy="5211763"/>
          </a:xfrm>
        </p:spPr>
        <p:txBody>
          <a:bodyPr/>
          <a:lstStyle/>
          <a:p>
            <a:pPr marL="0" lvl="0" indent="0">
              <a:lnSpc>
                <a:spcPct val="90000"/>
              </a:lnSpc>
              <a:spcBef>
                <a:spcPts val="1000"/>
              </a:spcBef>
              <a:buNone/>
            </a:pPr>
            <a:r>
              <a:rPr lang="en-US" sz="2800" dirty="0">
                <a:solidFill>
                  <a:prstClr val="black"/>
                </a:solidFill>
              </a:rPr>
              <a:t>Symptoms of pulmonary embolism appear suddenly and include:</a:t>
            </a:r>
          </a:p>
          <a:p>
            <a:pPr marL="228600" lvl="0" indent="-228600">
              <a:lnSpc>
                <a:spcPct val="90000"/>
              </a:lnSpc>
              <a:spcBef>
                <a:spcPts val="1000"/>
              </a:spcBef>
            </a:pPr>
            <a:r>
              <a:rPr lang="en-US" sz="2800" dirty="0">
                <a:solidFill>
                  <a:prstClr val="black"/>
                </a:solidFill>
              </a:rPr>
              <a:t>shortness of breath, </a:t>
            </a:r>
          </a:p>
          <a:p>
            <a:pPr marL="228600" lvl="0" indent="-228600">
              <a:lnSpc>
                <a:spcPct val="90000"/>
              </a:lnSpc>
              <a:spcBef>
                <a:spcPts val="1000"/>
              </a:spcBef>
            </a:pPr>
            <a:r>
              <a:rPr lang="en-US" sz="2800" dirty="0">
                <a:solidFill>
                  <a:prstClr val="black"/>
                </a:solidFill>
              </a:rPr>
              <a:t>rapid breathing or wheezing</a:t>
            </a:r>
          </a:p>
          <a:p>
            <a:pPr marL="228600" lvl="0" indent="-228600">
              <a:lnSpc>
                <a:spcPct val="90000"/>
              </a:lnSpc>
              <a:spcBef>
                <a:spcPts val="1000"/>
              </a:spcBef>
            </a:pPr>
            <a:r>
              <a:rPr lang="en-US" sz="2800" dirty="0">
                <a:solidFill>
                  <a:prstClr val="black"/>
                </a:solidFill>
              </a:rPr>
              <a:t>bloody sputum                                   </a:t>
            </a:r>
          </a:p>
          <a:p>
            <a:pPr marL="228600" lvl="0" indent="-228600">
              <a:lnSpc>
                <a:spcPct val="90000"/>
              </a:lnSpc>
              <a:spcBef>
                <a:spcPts val="1000"/>
              </a:spcBef>
            </a:pPr>
            <a:r>
              <a:rPr lang="en-US" sz="2800" dirty="0">
                <a:solidFill>
                  <a:prstClr val="black"/>
                </a:solidFill>
              </a:rPr>
              <a:t>Cough                                                            </a:t>
            </a:r>
          </a:p>
          <a:p>
            <a:pPr marL="228600" lvl="0" indent="-228600">
              <a:lnSpc>
                <a:spcPct val="90000"/>
              </a:lnSpc>
              <a:spcBef>
                <a:spcPts val="1000"/>
              </a:spcBef>
            </a:pPr>
            <a:r>
              <a:rPr lang="en-US" sz="2800" dirty="0">
                <a:solidFill>
                  <a:prstClr val="black"/>
                </a:solidFill>
              </a:rPr>
              <a:t>Lightheadedness</a:t>
            </a:r>
          </a:p>
          <a:p>
            <a:pPr marL="228600" lvl="0" indent="-228600">
              <a:lnSpc>
                <a:spcPct val="90000"/>
              </a:lnSpc>
              <a:spcBef>
                <a:spcPts val="1000"/>
              </a:spcBef>
            </a:pPr>
            <a:r>
              <a:rPr lang="en-US" sz="2800" dirty="0">
                <a:solidFill>
                  <a:prstClr val="black"/>
                </a:solidFill>
              </a:rPr>
              <a:t> dizziness</a:t>
            </a:r>
          </a:p>
          <a:p>
            <a:pPr marL="228600" lvl="0" indent="-228600">
              <a:lnSpc>
                <a:spcPct val="90000"/>
              </a:lnSpc>
              <a:spcBef>
                <a:spcPts val="1000"/>
              </a:spcBef>
            </a:pPr>
            <a:r>
              <a:rPr lang="en-US" sz="2800" dirty="0">
                <a:solidFill>
                  <a:prstClr val="black"/>
                </a:solidFill>
              </a:rPr>
              <a:t>sharp chest pain or back pain</a:t>
            </a:r>
          </a:p>
          <a:p>
            <a:pPr marL="0" lvl="0" indent="0">
              <a:lnSpc>
                <a:spcPct val="90000"/>
              </a:lnSpc>
              <a:spcBef>
                <a:spcPts val="1000"/>
              </a:spcBef>
              <a:buNone/>
            </a:pPr>
            <a:endParaRPr lang="en-US" sz="2800" dirty="0">
              <a:solidFill>
                <a:prstClr val="black"/>
              </a:solidFill>
            </a:endParaRPr>
          </a:p>
          <a:p>
            <a:endParaRPr lang="en-US"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4191000" cy="317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7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solidFill>
                  <a:srgbClr val="00B050"/>
                </a:solidFill>
              </a:rPr>
              <a:t>Treatment and Prevention</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latin typeface="Times New Roman" panose="02020603050405020304" pitchFamily="18" charset="0"/>
                <a:ea typeface="Times New Roman" panose="02020603050405020304" pitchFamily="18" charset="0"/>
              </a:rPr>
              <a:t>Anticoagulants, such as </a:t>
            </a:r>
            <a:r>
              <a:rPr lang="en-US" dirty="0" smtClean="0">
                <a:latin typeface="Times New Roman" panose="02020603050405020304" pitchFamily="18" charset="0"/>
                <a:ea typeface="Times New Roman" panose="02020603050405020304" pitchFamily="18" charset="0"/>
              </a:rPr>
              <a:t>heparin </a:t>
            </a:r>
            <a:r>
              <a:rPr lang="en-US" dirty="0">
                <a:latin typeface="Times New Roman" panose="02020603050405020304" pitchFamily="18" charset="0"/>
                <a:ea typeface="Times New Roman" panose="02020603050405020304" pitchFamily="18" charset="0"/>
              </a:rPr>
              <a:t>or </a:t>
            </a:r>
            <a:r>
              <a:rPr lang="en-US" dirty="0" smtClean="0">
                <a:latin typeface="Times New Roman" panose="02020603050405020304" pitchFamily="18" charset="0"/>
                <a:ea typeface="Times New Roman" panose="02020603050405020304" pitchFamily="18" charset="0"/>
              </a:rPr>
              <a:t>warfarin</a:t>
            </a:r>
          </a:p>
          <a:p>
            <a:pPr marL="0" marR="0" algn="just">
              <a:lnSpc>
                <a:spcPct val="110000"/>
              </a:lnSpc>
              <a:spcBef>
                <a:spcPts val="0"/>
              </a:spcBef>
              <a:spcAft>
                <a:spcPts val="6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Thrombolytics</a:t>
            </a:r>
            <a:r>
              <a:rPr lang="en-US" dirty="0">
                <a:latin typeface="Times New Roman" panose="02020603050405020304" pitchFamily="18" charset="0"/>
                <a:ea typeface="Times New Roman" panose="02020603050405020304" pitchFamily="18" charset="0"/>
                <a:cs typeface="Times New Roman" panose="02020603050405020304" pitchFamily="18" charset="0"/>
              </a:rPr>
              <a:t> such as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alteplase</a:t>
            </a:r>
            <a:r>
              <a:rPr lang="en-US" dirty="0">
                <a:latin typeface="Times New Roman" panose="02020603050405020304" pitchFamily="18" charset="0"/>
                <a:ea typeface="Times New Roman" panose="02020603050405020304" pitchFamily="18" charset="0"/>
                <a:cs typeface="Times New Roman" panose="02020603050405020304" pitchFamily="18" charset="0"/>
              </a:rPr>
              <a:t> and streptokinase help the body to dissolve the original clot.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Non-medication methods to help prevent DVT include using compression devices and compression stockings </a:t>
            </a:r>
            <a:endParaRPr lang="en-US" dirty="0" smtClean="0">
              <a:latin typeface="Times New Roman" panose="02020603050405020304" pitchFamily="18" charset="0"/>
              <a:ea typeface="Times New Roman" panose="02020603050405020304" pitchFamily="18" charset="0"/>
            </a:endParaRPr>
          </a:p>
          <a:p>
            <a:pPr marL="0" marR="0" algn="just">
              <a:lnSpc>
                <a:spcPct val="110000"/>
              </a:lnSpc>
              <a:spcBef>
                <a:spcPts val="0"/>
              </a:spcBef>
              <a:spcAft>
                <a:spcPts val="6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or </a:t>
            </a:r>
            <a:r>
              <a:rPr lang="en-US" dirty="0">
                <a:latin typeface="Times New Roman" panose="02020603050405020304" pitchFamily="18" charset="0"/>
                <a:ea typeface="Times New Roman" panose="02020603050405020304" pitchFamily="18" charset="0"/>
                <a:cs typeface="Times New Roman" panose="02020603050405020304" pitchFamily="18" charset="0"/>
              </a:rPr>
              <a:t>instance by quitting smoking and controlling your blood pressure.</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2511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4000" dirty="0">
                <a:solidFill>
                  <a:srgbClr val="00B050"/>
                </a:solidFill>
                <a:latin typeface="Times New Roman" pitchFamily="18" charset="0"/>
                <a:cs typeface="Times New Roman" pitchFamily="18" charset="0"/>
              </a:rPr>
              <a:t>HEMORRHAGE</a:t>
            </a:r>
            <a:endParaRPr lang="en-US" dirty="0">
              <a:solidFill>
                <a:srgbClr val="00B050"/>
              </a:solidFill>
            </a:endParaRPr>
          </a:p>
        </p:txBody>
      </p:sp>
      <p:sp>
        <p:nvSpPr>
          <p:cNvPr id="3" name="Content Placeholder 2"/>
          <p:cNvSpPr>
            <a:spLocks noGrp="1"/>
          </p:cNvSpPr>
          <p:nvPr>
            <p:ph idx="1"/>
          </p:nvPr>
        </p:nvSpPr>
        <p:spPr/>
        <p:txBody>
          <a:bodyPr/>
          <a:lstStyle/>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Bleeding or the abnormal flow of blood.</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Loss of blood or blood escape from the circulatory system</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Bleeding into the spleen or liver are examples of internal hemorrhage.</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Can bleed from mouth, ear, nose, anus </a:t>
            </a:r>
            <a:r>
              <a:rPr lang="en-US" sz="2600" dirty="0" err="1">
                <a:solidFill>
                  <a:prstClr val="black"/>
                </a:solidFill>
                <a:latin typeface="Times New Roman" pitchFamily="18" charset="0"/>
                <a:cs typeface="Times New Roman" pitchFamily="18" charset="0"/>
              </a:rPr>
              <a:t>etc</a:t>
            </a:r>
            <a:endParaRPr lang="en-US" sz="2600" dirty="0">
              <a:solidFill>
                <a:prstClr val="black"/>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2045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B050"/>
                </a:solidFill>
                <a:latin typeface="Times New Roman" pitchFamily="18" charset="0"/>
                <a:cs typeface="Times New Roman" pitchFamily="18" charset="0"/>
              </a:rPr>
              <a:t>Causes</a:t>
            </a:r>
            <a:endParaRPr lang="en-US" dirty="0">
              <a:solidFill>
                <a:srgbClr val="00B050"/>
              </a:solidFill>
            </a:endParaRPr>
          </a:p>
        </p:txBody>
      </p:sp>
      <p:sp>
        <p:nvSpPr>
          <p:cNvPr id="3" name="Content Placeholder 2"/>
          <p:cNvSpPr>
            <a:spLocks noGrp="1"/>
          </p:cNvSpPr>
          <p:nvPr>
            <p:ph idx="1"/>
          </p:nvPr>
        </p:nvSpPr>
        <p:spPr/>
        <p:txBody>
          <a:bodyPr/>
          <a:lstStyle/>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Trauma</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Cerebral aneurysm</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High blood pressure</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Blood vessel abnormalities</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Blood or bleeding disorders</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Liver diseases</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Brain tumor and drug abuse</a:t>
            </a:r>
          </a:p>
          <a:p>
            <a:endParaRPr lang="en-US" dirty="0"/>
          </a:p>
        </p:txBody>
      </p:sp>
    </p:spTree>
    <p:extLst>
      <p:ext uri="{BB962C8B-B14F-4D97-AF65-F5344CB8AC3E}">
        <p14:creationId xmlns:p14="http://schemas.microsoft.com/office/powerpoint/2010/main" val="332939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B050"/>
                </a:solidFill>
                <a:latin typeface="Times New Roman" pitchFamily="18" charset="0"/>
                <a:cs typeface="Times New Roman" pitchFamily="18" charset="0"/>
              </a:rPr>
              <a:t>Types</a:t>
            </a:r>
            <a:endParaRPr lang="en-US" dirty="0">
              <a:solidFill>
                <a:srgbClr val="00B050"/>
              </a:solidFill>
            </a:endParaRPr>
          </a:p>
        </p:txBody>
      </p:sp>
      <p:sp>
        <p:nvSpPr>
          <p:cNvPr id="3" name="Content Placeholder 2"/>
          <p:cNvSpPr>
            <a:spLocks noGrp="1"/>
          </p:cNvSpPr>
          <p:nvPr>
            <p:ph idx="1"/>
          </p:nvPr>
        </p:nvSpPr>
        <p:spPr/>
        <p:txBody>
          <a:bodyPr/>
          <a:lstStyle/>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1.Intracranial hemorrhage</a:t>
            </a:r>
          </a:p>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2.Cerebral hemorrhage</a:t>
            </a:r>
          </a:p>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3.Intracerebral hemorrhage</a:t>
            </a:r>
          </a:p>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4.Subconjunctival hemorrhage</a:t>
            </a:r>
          </a:p>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5.Hematemesis</a:t>
            </a:r>
          </a:p>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6.Hemoptysis </a:t>
            </a:r>
            <a:r>
              <a:rPr lang="en-US" sz="2600" dirty="0" err="1">
                <a:solidFill>
                  <a:prstClr val="black"/>
                </a:solidFill>
                <a:latin typeface="Times New Roman" pitchFamily="18" charset="0"/>
                <a:cs typeface="Times New Roman" pitchFamily="18" charset="0"/>
              </a:rPr>
              <a:t>etc</a:t>
            </a:r>
            <a:endParaRPr lang="en-US" sz="2600" dirty="0">
              <a:solidFill>
                <a:prstClr val="black"/>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9948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B050"/>
                </a:solidFill>
                <a:latin typeface="Times New Roman" pitchFamily="18" charset="0"/>
                <a:cs typeface="Times New Roman" pitchFamily="18" charset="0"/>
              </a:rPr>
              <a:t>Pathophysiology</a:t>
            </a:r>
            <a:endParaRPr lang="en-US" dirty="0">
              <a:solidFill>
                <a:srgbClr val="00B050"/>
              </a:solidFill>
            </a:endParaRPr>
          </a:p>
        </p:txBody>
      </p:sp>
      <p:sp>
        <p:nvSpPr>
          <p:cNvPr id="3" name="Content Placeholder 2"/>
          <p:cNvSpPr>
            <a:spLocks noGrp="1"/>
          </p:cNvSpPr>
          <p:nvPr>
            <p:ph idx="1"/>
          </p:nvPr>
        </p:nvSpPr>
        <p:spPr/>
        <p:txBody>
          <a:bodyPr/>
          <a:lstStyle/>
          <a:p>
            <a:pPr marL="274320" lvl="0" indent="-274320">
              <a:spcBef>
                <a:spcPts val="580"/>
              </a:spcBef>
              <a:buClr>
                <a:srgbClr val="D34817"/>
              </a:buClr>
              <a:buSzPct val="85000"/>
              <a:buNone/>
            </a:pPr>
            <a:r>
              <a:rPr lang="en-US" sz="2600" dirty="0">
                <a:solidFill>
                  <a:prstClr val="black"/>
                </a:solidFill>
                <a:latin typeface="Times New Roman" pitchFamily="18" charset="0"/>
                <a:cs typeface="Times New Roman" pitchFamily="18" charset="0"/>
              </a:rPr>
              <a:t>There are many types of hemorrhage. Hemorrhagic stroke is one of them. Pathophysiology of hemorrhagic stroke is-</a:t>
            </a:r>
          </a:p>
          <a:p>
            <a:pPr marL="274320" lvl="0" indent="-274320">
              <a:spcBef>
                <a:spcPts val="580"/>
              </a:spcBef>
              <a:buClr>
                <a:srgbClr val="D34817"/>
              </a:buClr>
              <a:buSzPct val="85000"/>
              <a:buFont typeface="Wingdings" pitchFamily="2" charset="2"/>
              <a:buChar char="v"/>
            </a:pPr>
            <a:r>
              <a:rPr lang="en-US" sz="2600" dirty="0">
                <a:solidFill>
                  <a:prstClr val="black"/>
                </a:solidFill>
                <a:latin typeface="Times New Roman" pitchFamily="18" charset="0"/>
                <a:cs typeface="Times New Roman" pitchFamily="18" charset="0"/>
              </a:rPr>
              <a:t>Blood pressure increase</a:t>
            </a:r>
          </a:p>
          <a:p>
            <a:pPr marL="274320" lvl="0" indent="-274320">
              <a:spcBef>
                <a:spcPts val="580"/>
              </a:spcBef>
              <a:buClr>
                <a:srgbClr val="D34817"/>
              </a:buClr>
              <a:buSzPct val="85000"/>
              <a:buFont typeface="Wingdings" pitchFamily="2" charset="2"/>
              <a:buChar char="v"/>
            </a:pPr>
            <a:r>
              <a:rPr lang="en-US" sz="2600" dirty="0">
                <a:solidFill>
                  <a:prstClr val="black"/>
                </a:solidFill>
                <a:latin typeface="Times New Roman" pitchFamily="18" charset="0"/>
                <a:cs typeface="Times New Roman" pitchFamily="18" charset="0"/>
              </a:rPr>
              <a:t>Rupture the blood vessels in brain</a:t>
            </a:r>
          </a:p>
          <a:p>
            <a:pPr marL="274320" lvl="0" indent="-274320">
              <a:spcBef>
                <a:spcPts val="580"/>
              </a:spcBef>
              <a:buClr>
                <a:srgbClr val="D34817"/>
              </a:buClr>
              <a:buSzPct val="85000"/>
              <a:buFont typeface="Wingdings" pitchFamily="2" charset="2"/>
              <a:buChar char="v"/>
            </a:pPr>
            <a:r>
              <a:rPr lang="en-US" sz="2600" dirty="0">
                <a:solidFill>
                  <a:prstClr val="black"/>
                </a:solidFill>
                <a:latin typeface="Times New Roman" pitchFamily="18" charset="0"/>
                <a:cs typeface="Times New Roman" pitchFamily="18" charset="0"/>
              </a:rPr>
              <a:t>Clot the blood in the brain</a:t>
            </a:r>
          </a:p>
          <a:p>
            <a:pPr marL="274320" lvl="0" indent="-274320">
              <a:spcBef>
                <a:spcPts val="580"/>
              </a:spcBef>
              <a:buClr>
                <a:srgbClr val="D34817"/>
              </a:buClr>
              <a:buSzPct val="85000"/>
              <a:buFont typeface="Wingdings" pitchFamily="2" charset="2"/>
              <a:buChar char="v"/>
            </a:pPr>
            <a:r>
              <a:rPr lang="en-US" sz="2600" dirty="0">
                <a:solidFill>
                  <a:prstClr val="black"/>
                </a:solidFill>
                <a:latin typeface="Times New Roman" pitchFamily="18" charset="0"/>
                <a:cs typeface="Times New Roman" pitchFamily="18" charset="0"/>
              </a:rPr>
              <a:t>Hemorrhagic stroke occurs</a:t>
            </a:r>
          </a:p>
          <a:p>
            <a:endParaRPr lang="en-US" dirty="0"/>
          </a:p>
        </p:txBody>
      </p:sp>
    </p:spTree>
    <p:extLst>
      <p:ext uri="{BB962C8B-B14F-4D97-AF65-F5344CB8AC3E}">
        <p14:creationId xmlns:p14="http://schemas.microsoft.com/office/powerpoint/2010/main" val="1771936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B050"/>
                </a:solidFill>
                <a:latin typeface="Times New Roman" pitchFamily="18" charset="0"/>
                <a:cs typeface="Times New Roman" pitchFamily="18" charset="0"/>
              </a:rPr>
              <a:t>Treatment</a:t>
            </a:r>
            <a:endParaRPr lang="en-US" dirty="0">
              <a:solidFill>
                <a:srgbClr val="00B050"/>
              </a:solidFill>
            </a:endParaRPr>
          </a:p>
        </p:txBody>
      </p:sp>
      <p:sp>
        <p:nvSpPr>
          <p:cNvPr id="3" name="Content Placeholder 2"/>
          <p:cNvSpPr>
            <a:spLocks noGrp="1"/>
          </p:cNvSpPr>
          <p:nvPr>
            <p:ph idx="1"/>
          </p:nvPr>
        </p:nvSpPr>
        <p:spPr>
          <a:xfrm>
            <a:off x="457200" y="1417638"/>
            <a:ext cx="8229600" cy="4708525"/>
          </a:xfrm>
        </p:spPr>
        <p:txBody>
          <a:bodyPr/>
          <a:lstStyle/>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Depending on the severity of hemorrhage, surgery may be necessary to repair the blood vessel and remove excess blood.</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Doctors may prescribe preventative medications after the bleeding has stopped.</a:t>
            </a:r>
          </a:p>
          <a:p>
            <a:pPr marL="274320" lvl="0" indent="-274320">
              <a:spcBef>
                <a:spcPts val="580"/>
              </a:spcBef>
              <a:buClr>
                <a:srgbClr val="D34817"/>
              </a:buClr>
              <a:buSzPct val="85000"/>
              <a:buFont typeface="Wingdings 2"/>
              <a:buChar char=""/>
            </a:pPr>
            <a:r>
              <a:rPr lang="en-US" sz="2600" dirty="0">
                <a:solidFill>
                  <a:prstClr val="black"/>
                </a:solidFill>
                <a:latin typeface="Times New Roman" pitchFamily="18" charset="0"/>
                <a:cs typeface="Times New Roman" pitchFamily="18" charset="0"/>
              </a:rPr>
              <a:t>More recently, doctors have begun to administer very high doses of complexes and compounds that stimulates clotting.</a:t>
            </a:r>
          </a:p>
          <a:p>
            <a:endParaRPr lang="en-US" dirty="0"/>
          </a:p>
        </p:txBody>
      </p:sp>
    </p:spTree>
    <p:extLst>
      <p:ext uri="{BB962C8B-B14F-4D97-AF65-F5344CB8AC3E}">
        <p14:creationId xmlns:p14="http://schemas.microsoft.com/office/powerpoint/2010/main" val="3915303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Hemostasis and thrombosis</a:t>
            </a:r>
            <a:endParaRPr lang="en-US" dirty="0"/>
          </a:p>
        </p:txBody>
      </p:sp>
      <p:sp>
        <p:nvSpPr>
          <p:cNvPr id="3" name="Content Placeholder 2"/>
          <p:cNvSpPr>
            <a:spLocks noGrp="1"/>
          </p:cNvSpPr>
          <p:nvPr>
            <p:ph idx="1"/>
          </p:nvPr>
        </p:nvSpPr>
        <p:spPr>
          <a:xfrm>
            <a:off x="457200" y="2590799"/>
            <a:ext cx="8229600" cy="1981201"/>
          </a:xfrm>
        </p:spPr>
        <p:txBody>
          <a:bodyPr>
            <a:normAutofit/>
          </a:bodyPr>
          <a:lstStyle/>
          <a:p>
            <a:pPr marL="0" indent="0" algn="ctr">
              <a:buNone/>
            </a:pPr>
            <a:r>
              <a:rPr lang="en-US" sz="7200" b="1" dirty="0" smtClean="0"/>
              <a:t>Home work</a:t>
            </a:r>
            <a:endParaRPr lang="en-US" sz="7200" b="1" dirty="0"/>
          </a:p>
        </p:txBody>
      </p:sp>
    </p:spTree>
    <p:extLst>
      <p:ext uri="{BB962C8B-B14F-4D97-AF65-F5344CB8AC3E}">
        <p14:creationId xmlns:p14="http://schemas.microsoft.com/office/powerpoint/2010/main" val="393719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953000" cy="715961"/>
          </a:xfrm>
        </p:spPr>
        <p:txBody>
          <a:bodyPr>
            <a:noAutofit/>
          </a:bodyPr>
          <a:lstStyle/>
          <a:p>
            <a:pPr algn="l"/>
            <a:r>
              <a:rPr lang="en-US" sz="4800" b="1" dirty="0">
                <a:solidFill>
                  <a:srgbClr val="00B050"/>
                </a:solidFill>
                <a:latin typeface="Times New Roman" pitchFamily="18" charset="0"/>
                <a:cs typeface="Times New Roman" pitchFamily="18" charset="0"/>
              </a:rPr>
              <a:t>Causes of </a:t>
            </a:r>
            <a:r>
              <a:rPr lang="en-US" sz="4800" b="1" dirty="0" smtClean="0">
                <a:solidFill>
                  <a:srgbClr val="00B050"/>
                </a:solidFill>
                <a:latin typeface="Times New Roman" pitchFamily="18" charset="0"/>
                <a:cs typeface="Times New Roman" pitchFamily="18" charset="0"/>
              </a:rPr>
              <a:t>edema</a:t>
            </a:r>
            <a:endParaRPr lang="en-US" sz="4800" b="1" dirty="0">
              <a:solidFill>
                <a:srgbClr val="00B050"/>
              </a:solidFill>
              <a:latin typeface="Times New Roman" pitchFamily="18" charset="0"/>
              <a:cs typeface="Times New Roman" pitchFamily="18" charset="0"/>
            </a:endParaRPr>
          </a:p>
        </p:txBody>
      </p:sp>
      <p:sp>
        <p:nvSpPr>
          <p:cNvPr id="3" name="Content Placeholder 2"/>
          <p:cNvSpPr>
            <a:spLocks noGrp="1"/>
          </p:cNvSpPr>
          <p:nvPr>
            <p:ph sz="half" idx="2"/>
          </p:nvPr>
        </p:nvSpPr>
        <p:spPr>
          <a:xfrm>
            <a:off x="457200" y="1295400"/>
            <a:ext cx="7924800" cy="4830763"/>
          </a:xfrm>
        </p:spPr>
        <p:txBody>
          <a:bodyPr/>
          <a:lstStyle/>
          <a:p>
            <a:pPr>
              <a:buFont typeface="Wingdings" pitchFamily="2" charset="2"/>
              <a:buChar char="q"/>
            </a:pPr>
            <a:r>
              <a:rPr lang="en-US" dirty="0" smtClean="0">
                <a:latin typeface="Times New Roman" pitchFamily="18" charset="0"/>
                <a:cs typeface="Times New Roman" pitchFamily="18" charset="0"/>
              </a:rPr>
              <a:t>Increased </a:t>
            </a:r>
            <a:r>
              <a:rPr lang="en-US" dirty="0">
                <a:latin typeface="Times New Roman" pitchFamily="18" charset="0"/>
                <a:cs typeface="Times New Roman" pitchFamily="18" charset="0"/>
              </a:rPr>
              <a:t>capillary </a:t>
            </a:r>
            <a:r>
              <a:rPr lang="en-US" dirty="0" smtClean="0">
                <a:latin typeface="Times New Roman" pitchFamily="18" charset="0"/>
                <a:cs typeface="Times New Roman" pitchFamily="18" charset="0"/>
              </a:rPr>
              <a:t>pressure</a:t>
            </a:r>
          </a:p>
          <a:p>
            <a:pPr>
              <a:buFont typeface="Wingdings" pitchFamily="2" charset="2"/>
              <a:buChar char="q"/>
            </a:pPr>
            <a:endParaRPr lang="en-US" dirty="0">
              <a:latin typeface="Times New Roman" pitchFamily="18" charset="0"/>
              <a:cs typeface="Times New Roman" pitchFamily="18" charset="0"/>
            </a:endParaRP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endParaRPr lang="en-US" dirty="0">
              <a:latin typeface="Times New Roman" pitchFamily="18" charset="0"/>
              <a:cs typeface="Times New Roman" pitchFamily="18" charset="0"/>
            </a:endParaRPr>
          </a:p>
          <a:p>
            <a:pPr>
              <a:buFont typeface="Wingdings" pitchFamily="2" charset="2"/>
              <a:buChar char="q"/>
            </a:pPr>
            <a:endParaRPr lang="en-US" dirty="0" smtClean="0">
              <a:latin typeface="Times New Roman" pitchFamily="18" charset="0"/>
              <a:cs typeface="Times New Roman" pitchFamily="18" charset="0"/>
            </a:endParaRPr>
          </a:p>
          <a:p>
            <a:pPr lvl="0">
              <a:buFont typeface="Wingdings" pitchFamily="2" charset="2"/>
              <a:buChar char="q"/>
            </a:pPr>
            <a:r>
              <a:rPr lang="en-US" dirty="0">
                <a:latin typeface="Times New Roman" pitchFamily="18" charset="0"/>
                <a:cs typeface="Times New Roman" pitchFamily="18" charset="0"/>
              </a:rPr>
              <a:t>Decreased plasma </a:t>
            </a:r>
            <a:r>
              <a:rPr lang="en-US" dirty="0" smtClean="0">
                <a:latin typeface="Times New Roman" pitchFamily="18" charset="0"/>
                <a:cs typeface="Times New Roman" pitchFamily="18" charset="0"/>
              </a:rPr>
              <a:t>proteins</a:t>
            </a:r>
          </a:p>
          <a:p>
            <a:pPr lvl="0">
              <a:buNone/>
            </a:pPr>
            <a:endParaRPr lang="en-US" dirty="0">
              <a:latin typeface="Times New Roman" pitchFamily="18" charset="0"/>
              <a:cs typeface="Times New Roman" pitchFamily="18" charset="0"/>
            </a:endParaRPr>
          </a:p>
          <a:p>
            <a:pPr>
              <a:buNone/>
            </a:pPr>
            <a:endParaRPr lang="en-US" dirty="0" smtClean="0"/>
          </a:p>
        </p:txBody>
      </p:sp>
      <p:sp>
        <p:nvSpPr>
          <p:cNvPr id="6" name="Text Placeholder 5"/>
          <p:cNvSpPr>
            <a:spLocks noGrp="1"/>
          </p:cNvSpPr>
          <p:nvPr>
            <p:ph type="body" sz="quarter" idx="3"/>
          </p:nvPr>
        </p:nvSpPr>
        <p:spPr>
          <a:xfrm>
            <a:off x="1219200" y="4191000"/>
            <a:ext cx="7315200" cy="1371599"/>
          </a:xfrm>
        </p:spPr>
        <p:txBody>
          <a:bodyPr>
            <a:noAutofit/>
          </a:bodyPr>
          <a:lstStyle/>
          <a:p>
            <a:pPr lvl="0">
              <a:buFont typeface="Wingdings" pitchFamily="2" charset="2"/>
              <a:buChar char="Ø"/>
            </a:pPr>
            <a:r>
              <a:rPr lang="en-US" sz="2000" b="0" dirty="0">
                <a:latin typeface="Times New Roman" pitchFamily="18" charset="0"/>
                <a:cs typeface="Times New Roman" pitchFamily="18" charset="0"/>
              </a:rPr>
              <a:t>Loss of proteins in urine or G.I.T</a:t>
            </a:r>
          </a:p>
          <a:p>
            <a:pPr lvl="0">
              <a:buFont typeface="Wingdings" pitchFamily="2" charset="2"/>
              <a:buChar char="Ø"/>
            </a:pPr>
            <a:r>
              <a:rPr lang="en-US" sz="2000" b="0" dirty="0">
                <a:latin typeface="Times New Roman" pitchFamily="18" charset="0"/>
                <a:cs typeface="Times New Roman" pitchFamily="18" charset="0"/>
              </a:rPr>
              <a:t>Loss of protein from denuded skin areas</a:t>
            </a:r>
          </a:p>
          <a:p>
            <a:pPr lvl="0">
              <a:buFont typeface="Wingdings" pitchFamily="2" charset="2"/>
              <a:buChar char="Ø"/>
            </a:pPr>
            <a:r>
              <a:rPr lang="en-US" sz="2000" b="0" dirty="0">
                <a:latin typeface="Times New Roman" pitchFamily="18" charset="0"/>
                <a:cs typeface="Times New Roman" pitchFamily="18" charset="0"/>
              </a:rPr>
              <a:t>Failure to produce proteins</a:t>
            </a:r>
          </a:p>
          <a:p>
            <a:pPr>
              <a:buFont typeface="Wingdings" pitchFamily="2" charset="2"/>
              <a:buChar char="Ø"/>
            </a:pPr>
            <a:r>
              <a:rPr lang="en-US" sz="2000" b="0" dirty="0">
                <a:latin typeface="Times New Roman" pitchFamily="18" charset="0"/>
                <a:cs typeface="Times New Roman" pitchFamily="18" charset="0"/>
              </a:rPr>
              <a:t>Liver disease</a:t>
            </a:r>
            <a:endParaRPr lang="en-US" sz="2000" b="0" dirty="0" smtClean="0">
              <a:latin typeface="Times New Roman" pitchFamily="18" charset="0"/>
              <a:cs typeface="Times New Roman" pitchFamily="18" charset="0"/>
            </a:endParaRPr>
          </a:p>
        </p:txBody>
      </p:sp>
      <p:sp>
        <p:nvSpPr>
          <p:cNvPr id="4" name="Content Placeholder 3"/>
          <p:cNvSpPr>
            <a:spLocks noGrp="1"/>
          </p:cNvSpPr>
          <p:nvPr>
            <p:ph sz="quarter" idx="4"/>
          </p:nvPr>
        </p:nvSpPr>
        <p:spPr>
          <a:xfrm>
            <a:off x="1066800" y="1828800"/>
            <a:ext cx="7620000" cy="1523999"/>
          </a:xfrm>
        </p:spPr>
        <p:txBody>
          <a:bodyPr/>
          <a:lstStyle/>
          <a:p>
            <a:pPr marL="342900" lvl="1" indent="-342900">
              <a:buFont typeface="Wingdings" pitchFamily="2" charset="2"/>
              <a:buChar char="Ø"/>
            </a:pPr>
            <a:r>
              <a:rPr lang="en-US" dirty="0">
                <a:latin typeface="Times New Roman" pitchFamily="18" charset="0"/>
                <a:cs typeface="Times New Roman" pitchFamily="18" charset="0"/>
              </a:rPr>
              <a:t>Excessive kidney retention of salt and water</a:t>
            </a:r>
          </a:p>
          <a:p>
            <a:pPr lvl="0">
              <a:buFont typeface="Wingdings" pitchFamily="2" charset="2"/>
              <a:buChar char="Ø"/>
            </a:pPr>
            <a:r>
              <a:rPr lang="en-US" sz="2000" dirty="0">
                <a:latin typeface="Times New Roman" pitchFamily="18" charset="0"/>
                <a:cs typeface="Times New Roman" pitchFamily="18" charset="0"/>
              </a:rPr>
              <a:t>High venous pressure and venous constriction</a:t>
            </a:r>
          </a:p>
          <a:p>
            <a:pPr lvl="0">
              <a:buFont typeface="Wingdings" pitchFamily="2" charset="2"/>
              <a:buChar char="Ø"/>
            </a:pPr>
            <a:r>
              <a:rPr lang="en-US" sz="2000" dirty="0">
                <a:latin typeface="Times New Roman" pitchFamily="18" charset="0"/>
                <a:cs typeface="Times New Roman" pitchFamily="18" charset="0"/>
              </a:rPr>
              <a:t>Decreased arteriolar resistance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800600" cy="792164"/>
          </a:xfrm>
        </p:spPr>
        <p:txBody>
          <a:bodyPr/>
          <a:lstStyle/>
          <a:p>
            <a:pPr algn="l"/>
            <a:r>
              <a:rPr lang="en-US" b="1" dirty="0">
                <a:solidFill>
                  <a:srgbClr val="00B050"/>
                </a:solidFill>
                <a:latin typeface="Times New Roman" pitchFamily="18" charset="0"/>
                <a:cs typeface="Times New Roman" pitchFamily="18" charset="0"/>
              </a:rPr>
              <a:t>Causes of edema</a:t>
            </a:r>
            <a:endParaRPr lang="en-US" b="1" dirty="0"/>
          </a:p>
        </p:txBody>
      </p:sp>
      <p:sp>
        <p:nvSpPr>
          <p:cNvPr id="4" name="Content Placeholder 3"/>
          <p:cNvSpPr>
            <a:spLocks noGrp="1"/>
          </p:cNvSpPr>
          <p:nvPr>
            <p:ph sz="half" idx="2"/>
          </p:nvPr>
        </p:nvSpPr>
        <p:spPr>
          <a:xfrm>
            <a:off x="457199" y="1295400"/>
            <a:ext cx="8077201" cy="4830763"/>
          </a:xfrm>
        </p:spPr>
        <p:txBody>
          <a:bodyPr/>
          <a:lstStyle/>
          <a:p>
            <a:pPr lvl="0">
              <a:buFont typeface="Wingdings" panose="05000000000000000000" pitchFamily="2" charset="2"/>
              <a:buChar char="q"/>
            </a:pPr>
            <a:r>
              <a:rPr lang="en-US" dirty="0" smtClean="0">
                <a:latin typeface="Times New Roman" pitchFamily="18" charset="0"/>
                <a:cs typeface="Times New Roman" pitchFamily="18" charset="0"/>
              </a:rPr>
              <a:t>Increased capillary permeability</a:t>
            </a:r>
          </a:p>
          <a:p>
            <a:pPr lvl="0">
              <a:buNone/>
            </a:pPr>
            <a:endParaRPr lang="en-US" dirty="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lvl="0">
              <a:buNone/>
            </a:pPr>
            <a:endParaRPr lang="en-US" dirty="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lvl="0">
              <a:buNone/>
            </a:pPr>
            <a:endParaRPr lang="en-US" dirty="0">
              <a:latin typeface="Times New Roman" pitchFamily="18" charset="0"/>
              <a:cs typeface="Times New Roman" pitchFamily="18" charset="0"/>
            </a:endParaRPr>
          </a:p>
          <a:p>
            <a:pPr>
              <a:buFont typeface="Wingdings" panose="05000000000000000000" pitchFamily="2" charset="2"/>
              <a:buChar char="q"/>
            </a:pPr>
            <a:r>
              <a:rPr lang="en-US" dirty="0">
                <a:latin typeface="Times New Roman" pitchFamily="18" charset="0"/>
                <a:cs typeface="Times New Roman" pitchFamily="18" charset="0"/>
              </a:rPr>
              <a:t>Blockage of lymph return</a:t>
            </a:r>
          </a:p>
          <a:p>
            <a:pPr lvl="0">
              <a:buNone/>
            </a:pPr>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endParaRPr lang="en-US" dirty="0"/>
          </a:p>
        </p:txBody>
      </p:sp>
      <p:sp>
        <p:nvSpPr>
          <p:cNvPr id="5" name="Text Placeholder 4"/>
          <p:cNvSpPr>
            <a:spLocks noGrp="1"/>
          </p:cNvSpPr>
          <p:nvPr>
            <p:ph type="body" sz="quarter" idx="3"/>
          </p:nvPr>
        </p:nvSpPr>
        <p:spPr>
          <a:xfrm>
            <a:off x="990600" y="4648200"/>
            <a:ext cx="7543801" cy="1752599"/>
          </a:xfrm>
        </p:spPr>
        <p:txBody>
          <a:bodyPr>
            <a:noAutofit/>
          </a:bodyPr>
          <a:lstStyle/>
          <a:p>
            <a:pPr lvl="1">
              <a:buFont typeface="Wingdings" pitchFamily="2" charset="2"/>
              <a:buChar char="Ø"/>
            </a:pPr>
            <a:r>
              <a:rPr lang="en-US" b="0" dirty="0">
                <a:latin typeface="Times New Roman" pitchFamily="18" charset="0"/>
                <a:cs typeface="Times New Roman" pitchFamily="18" charset="0"/>
              </a:rPr>
              <a:t>Cancer</a:t>
            </a:r>
          </a:p>
          <a:p>
            <a:pPr lvl="1">
              <a:buFont typeface="Wingdings" pitchFamily="2" charset="2"/>
              <a:buChar char="Ø"/>
            </a:pPr>
            <a:r>
              <a:rPr lang="en-US" b="0" dirty="0">
                <a:latin typeface="Times New Roman" pitchFamily="18" charset="0"/>
                <a:cs typeface="Times New Roman" pitchFamily="18" charset="0"/>
              </a:rPr>
              <a:t>Infections </a:t>
            </a:r>
          </a:p>
          <a:p>
            <a:pPr lvl="1">
              <a:buFont typeface="Wingdings" pitchFamily="2" charset="2"/>
              <a:buChar char="Ø"/>
            </a:pPr>
            <a:r>
              <a:rPr lang="en-US" b="0" dirty="0">
                <a:latin typeface="Times New Roman" pitchFamily="18" charset="0"/>
                <a:cs typeface="Times New Roman" pitchFamily="18" charset="0"/>
              </a:rPr>
              <a:t>Surgery</a:t>
            </a:r>
          </a:p>
          <a:p>
            <a:pPr lvl="1">
              <a:buFont typeface="Wingdings" pitchFamily="2" charset="2"/>
              <a:buChar char="Ø"/>
            </a:pPr>
            <a:r>
              <a:rPr lang="en-US" b="0" dirty="0">
                <a:latin typeface="Times New Roman" pitchFamily="18" charset="0"/>
                <a:cs typeface="Times New Roman" pitchFamily="18" charset="0"/>
              </a:rPr>
              <a:t>Congenital absence or abnormality of lymphatic vessels</a:t>
            </a:r>
          </a:p>
          <a:p>
            <a:r>
              <a:rPr lang="en-US" sz="2000" b="0" dirty="0" smtClean="0">
                <a:latin typeface="Times New Roman" pitchFamily="18" charset="0"/>
                <a:cs typeface="Times New Roman" pitchFamily="18" charset="0"/>
              </a:rPr>
              <a:t>  </a:t>
            </a:r>
            <a:endParaRPr lang="en-US" sz="2000" b="0"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914401" y="1828801"/>
            <a:ext cx="7772400" cy="2057400"/>
          </a:xfrm>
        </p:spPr>
        <p:txBody>
          <a:bodyPr/>
          <a:lstStyle/>
          <a:p>
            <a:pPr lvl="1">
              <a:buFont typeface="Wingdings" pitchFamily="2" charset="2"/>
              <a:buChar char="Ø"/>
            </a:pPr>
            <a:r>
              <a:rPr lang="en-US" dirty="0">
                <a:latin typeface="Times New Roman" pitchFamily="18" charset="0"/>
                <a:cs typeface="Times New Roman" pitchFamily="18" charset="0"/>
              </a:rPr>
              <a:t>Toxins</a:t>
            </a:r>
          </a:p>
          <a:p>
            <a:pPr lvl="1">
              <a:buFont typeface="Wingdings" pitchFamily="2" charset="2"/>
              <a:buChar char="Ø"/>
            </a:pPr>
            <a:r>
              <a:rPr lang="en-US" dirty="0">
                <a:latin typeface="Times New Roman" pitchFamily="18" charset="0"/>
                <a:cs typeface="Times New Roman" pitchFamily="18" charset="0"/>
              </a:rPr>
              <a:t>Bacterial infections (Cellulites)</a:t>
            </a:r>
          </a:p>
          <a:p>
            <a:pPr lvl="1">
              <a:buFont typeface="Wingdings" pitchFamily="2" charset="2"/>
              <a:buChar char="Ø"/>
            </a:pPr>
            <a:r>
              <a:rPr lang="en-US" dirty="0">
                <a:latin typeface="Times New Roman" pitchFamily="18" charset="0"/>
                <a:cs typeface="Times New Roman" pitchFamily="18" charset="0"/>
              </a:rPr>
              <a:t>Vitamin deficiency, especially vitamin C</a:t>
            </a:r>
          </a:p>
          <a:p>
            <a:pPr lvl="1">
              <a:buFont typeface="Wingdings" pitchFamily="2" charset="2"/>
              <a:buChar char="Ø"/>
            </a:pPr>
            <a:r>
              <a:rPr lang="en-US" dirty="0">
                <a:latin typeface="Times New Roman" pitchFamily="18" charset="0"/>
                <a:cs typeface="Times New Roman" pitchFamily="18" charset="0"/>
              </a:rPr>
              <a:t>Prolonged ischemia</a:t>
            </a:r>
          </a:p>
          <a:p>
            <a:pPr lvl="1">
              <a:buFont typeface="Wingdings" pitchFamily="2" charset="2"/>
              <a:buChar char="Ø"/>
            </a:pPr>
            <a:r>
              <a:rPr lang="en-US" dirty="0">
                <a:latin typeface="Times New Roman" pitchFamily="18" charset="0"/>
                <a:cs typeface="Times New Roman" pitchFamily="18" charset="0"/>
              </a:rPr>
              <a:t>Burns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4343400" cy="1020762"/>
          </a:xfrm>
        </p:spPr>
        <p:txBody>
          <a:bodyPr>
            <a:normAutofit/>
          </a:bodyPr>
          <a:lstStyle/>
          <a:p>
            <a:pPr algn="l"/>
            <a:r>
              <a:rPr lang="en-US" b="1" dirty="0">
                <a:solidFill>
                  <a:srgbClr val="00B050"/>
                </a:solidFill>
                <a:latin typeface="Times New Roman" pitchFamily="18" charset="0"/>
                <a:cs typeface="Times New Roman" pitchFamily="18" charset="0"/>
              </a:rPr>
              <a:t>Types of </a:t>
            </a:r>
            <a:r>
              <a:rPr lang="en-US" b="1" dirty="0" smtClean="0">
                <a:solidFill>
                  <a:srgbClr val="00B050"/>
                </a:solidFill>
                <a:latin typeface="Times New Roman" pitchFamily="18" charset="0"/>
                <a:cs typeface="Times New Roman" pitchFamily="18" charset="0"/>
              </a:rPr>
              <a:t>edema</a:t>
            </a:r>
            <a:endParaRPr lang="en-US" dirty="0">
              <a:solidFill>
                <a:srgbClr val="00B05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57200" y="1143000"/>
            <a:ext cx="8382000" cy="4602163"/>
          </a:xfrm>
        </p:spPr>
        <p:txBody>
          <a:bodyPr/>
          <a:lstStyle/>
          <a:p>
            <a:pPr>
              <a:buNone/>
            </a:pPr>
            <a:endParaRPr lang="en-US" dirty="0"/>
          </a:p>
          <a:p>
            <a:pPr>
              <a:buNone/>
            </a:pPr>
            <a:r>
              <a:rPr lang="en-US" dirty="0">
                <a:latin typeface="Times New Roman" pitchFamily="18" charset="0"/>
                <a:cs typeface="Times New Roman" pitchFamily="18" charset="0"/>
              </a:rPr>
              <a:t>1) According to pathophysiological mechanism:</a:t>
            </a:r>
          </a:p>
          <a:p>
            <a:pPr>
              <a:buNone/>
            </a:pPr>
            <a:r>
              <a:rPr lang="en-US" dirty="0">
                <a:latin typeface="Times New Roman" pitchFamily="18" charset="0"/>
                <a:cs typeface="Times New Roman" pitchFamily="18" charset="0"/>
              </a:rPr>
              <a:t>                a) Transudate (low protein content)</a:t>
            </a:r>
          </a:p>
          <a:p>
            <a:pPr>
              <a:buNone/>
            </a:pPr>
            <a:r>
              <a:rPr lang="en-US" dirty="0">
                <a:latin typeface="Times New Roman" pitchFamily="18" charset="0"/>
                <a:cs typeface="Times New Roman" pitchFamily="18" charset="0"/>
              </a:rPr>
              <a:t>                b) Exudate (high protein content)</a:t>
            </a:r>
          </a:p>
          <a:p>
            <a:pPr>
              <a:buNone/>
            </a:pPr>
            <a:r>
              <a:rPr lang="en-US" dirty="0">
                <a:latin typeface="Times New Roman" pitchFamily="18" charset="0"/>
                <a:cs typeface="Times New Roman" pitchFamily="18" charset="0"/>
              </a:rPr>
              <a:t>2) According to location:</a:t>
            </a:r>
          </a:p>
          <a:p>
            <a:pPr>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 Localized</a:t>
            </a:r>
          </a:p>
          <a:p>
            <a:pPr>
              <a:buNone/>
            </a:pPr>
            <a:r>
              <a:rPr lang="en-US" dirty="0">
                <a:latin typeface="Times New Roman" pitchFamily="18" charset="0"/>
                <a:cs typeface="Times New Roman" pitchFamily="18" charset="0"/>
              </a:rPr>
              <a:t>                b) Generalized</a:t>
            </a:r>
          </a:p>
          <a:p>
            <a:pPr>
              <a:buNone/>
            </a:pPr>
            <a:r>
              <a:rPr lang="en-US" dirty="0">
                <a:latin typeface="Times New Roman" pitchFamily="18" charset="0"/>
                <a:cs typeface="Times New Roman" pitchFamily="18" charset="0"/>
              </a:rPr>
              <a:t>3) According to clinical finding:</a:t>
            </a:r>
          </a:p>
          <a:p>
            <a:pPr>
              <a:buNone/>
            </a:pPr>
            <a:r>
              <a:rPr lang="en-US" dirty="0">
                <a:latin typeface="Times New Roman" pitchFamily="18" charset="0"/>
                <a:cs typeface="Times New Roman" pitchFamily="18" charset="0"/>
              </a:rPr>
              <a:t>                a) Pitting</a:t>
            </a:r>
          </a:p>
          <a:p>
            <a:pPr>
              <a:buNone/>
            </a:pPr>
            <a:r>
              <a:rPr lang="en-US" dirty="0">
                <a:latin typeface="Times New Roman" pitchFamily="18" charset="0"/>
                <a:cs typeface="Times New Roman" pitchFamily="18" charset="0"/>
              </a:rPr>
              <a:t>                b) Non-pitting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371600"/>
            <a:ext cx="4040188" cy="4754563"/>
          </a:xfrm>
        </p:spPr>
        <p:txBody>
          <a:bodyPr/>
          <a:lstStyle/>
          <a:p>
            <a:pPr>
              <a:buNone/>
            </a:pPr>
            <a:r>
              <a:rPr lang="en-US" b="1" dirty="0">
                <a:latin typeface="Times New Roman" pitchFamily="18" charset="0"/>
                <a:cs typeface="Times New Roman" pitchFamily="18" charset="0"/>
              </a:rPr>
              <a:t>Localized edema</a:t>
            </a:r>
            <a:r>
              <a:rPr lang="en-US" b="1" dirty="0" smtClean="0">
                <a:latin typeface="Times New Roman" pitchFamily="18" charset="0"/>
                <a:cs typeface="Times New Roman" pitchFamily="18" charset="0"/>
              </a:rPr>
              <a:t>:-</a:t>
            </a:r>
          </a:p>
          <a:p>
            <a:pPr>
              <a:buNone/>
            </a:pPr>
            <a:endParaRPr lang="en-US" b="1" u="sng" dirty="0">
              <a:latin typeface="Times New Roman" pitchFamily="18" charset="0"/>
              <a:cs typeface="Times New Roman" pitchFamily="18" charset="0"/>
            </a:endParaRPr>
          </a:p>
          <a:p>
            <a:pPr>
              <a:buNone/>
            </a:pPr>
            <a:endParaRPr lang="en-US" b="1" u="sng" dirty="0" smtClean="0">
              <a:latin typeface="Times New Roman" pitchFamily="18" charset="0"/>
              <a:cs typeface="Times New Roman" pitchFamily="18" charset="0"/>
            </a:endParaRPr>
          </a:p>
          <a:p>
            <a:pPr>
              <a:buNone/>
            </a:pPr>
            <a:endParaRPr lang="en-US" b="1" u="sng" dirty="0">
              <a:latin typeface="Times New Roman" pitchFamily="18" charset="0"/>
              <a:cs typeface="Times New Roman" pitchFamily="18" charset="0"/>
            </a:endParaRPr>
          </a:p>
          <a:p>
            <a:pPr>
              <a:buNone/>
            </a:pPr>
            <a:endParaRPr lang="en-US" b="1" u="sng" dirty="0" smtClean="0">
              <a:latin typeface="Times New Roman" pitchFamily="18" charset="0"/>
              <a:cs typeface="Times New Roman" pitchFamily="18" charset="0"/>
            </a:endParaRPr>
          </a:p>
          <a:p>
            <a:pPr>
              <a:buNone/>
            </a:pPr>
            <a:r>
              <a:rPr lang="en-US" b="1" dirty="0">
                <a:latin typeface="Times New Roman" panose="02020603050405020304" pitchFamily="18" charset="0"/>
                <a:cs typeface="Times New Roman" panose="02020603050405020304" pitchFamily="18" charset="0"/>
              </a:rPr>
              <a:t>Generalized edema:-</a:t>
            </a:r>
            <a:endParaRPr lang="en-US" dirty="0">
              <a:latin typeface="Times New Roman" pitchFamily="18" charset="0"/>
              <a:cs typeface="Times New Roman" pitchFamily="18" charset="0"/>
            </a:endParaRPr>
          </a:p>
          <a:p>
            <a:pPr>
              <a:buNone/>
            </a:pPr>
            <a:endParaRPr lang="en-US" dirty="0"/>
          </a:p>
        </p:txBody>
      </p:sp>
      <p:sp>
        <p:nvSpPr>
          <p:cNvPr id="6" name="Content Placeholder 5"/>
          <p:cNvSpPr>
            <a:spLocks noGrp="1"/>
          </p:cNvSpPr>
          <p:nvPr>
            <p:ph sz="quarter" idx="4"/>
          </p:nvPr>
        </p:nvSpPr>
        <p:spPr>
          <a:xfrm>
            <a:off x="762000" y="1828800"/>
            <a:ext cx="4041775" cy="3951288"/>
          </a:xfrm>
        </p:spPr>
        <p:txBody>
          <a:bodyPr>
            <a:normAutofit/>
          </a:bodyPr>
          <a:lstStyle/>
          <a:p>
            <a:pPr>
              <a:buFont typeface="Wingdings" pitchFamily="2" charset="2"/>
              <a:buChar char="Ø"/>
            </a:pPr>
            <a:r>
              <a:rPr lang="en-US" sz="2000" dirty="0">
                <a:latin typeface="Times New Roman" pitchFamily="18" charset="0"/>
                <a:cs typeface="Times New Roman" pitchFamily="18" charset="0"/>
              </a:rPr>
              <a:t>Venous </a:t>
            </a:r>
            <a:r>
              <a:rPr lang="en-US" sz="2000" dirty="0" smtClean="0">
                <a:latin typeface="Times New Roman" pitchFamily="18" charset="0"/>
                <a:cs typeface="Times New Roman" pitchFamily="18" charset="0"/>
              </a:rPr>
              <a:t>edema</a:t>
            </a:r>
          </a:p>
          <a:p>
            <a:pPr>
              <a:buFont typeface="Wingdings" pitchFamily="2" charset="2"/>
              <a:buChar char="Ø"/>
            </a:pPr>
            <a:r>
              <a:rPr lang="en-US" sz="2000" dirty="0">
                <a:latin typeface="Times New Roman" pitchFamily="18" charset="0"/>
                <a:cs typeface="Times New Roman" pitchFamily="18" charset="0"/>
              </a:rPr>
              <a:t>Lymphatic </a:t>
            </a:r>
            <a:r>
              <a:rPr lang="en-US" sz="2000" dirty="0" smtClean="0">
                <a:latin typeface="Times New Roman" pitchFamily="18" charset="0"/>
                <a:cs typeface="Times New Roman" pitchFamily="18" charset="0"/>
              </a:rPr>
              <a:t>edema</a:t>
            </a:r>
          </a:p>
          <a:p>
            <a:pPr>
              <a:buFont typeface="Wingdings" pitchFamily="2" charset="2"/>
              <a:buChar char="Ø"/>
            </a:pPr>
            <a:r>
              <a:rPr lang="en-US" sz="2000" dirty="0" smtClean="0">
                <a:latin typeface="Times New Roman" pitchFamily="18" charset="0"/>
                <a:cs typeface="Times New Roman" pitchFamily="18" charset="0"/>
              </a:rPr>
              <a:t>Allergy</a:t>
            </a:r>
          </a:p>
          <a:p>
            <a:pPr>
              <a:buFont typeface="Wingdings" pitchFamily="2" charset="2"/>
              <a:buChar char="Ø"/>
            </a:pPr>
            <a:r>
              <a:rPr lang="en-US" sz="2000" dirty="0" smtClean="0">
                <a:latin typeface="Times New Roman" pitchFamily="18" charset="0"/>
                <a:cs typeface="Times New Roman" pitchFamily="18" charset="0"/>
              </a:rPr>
              <a:t>Inflammatory</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u="sng" dirty="0">
                <a:latin typeface="Times New Roman" pitchFamily="18" charset="0"/>
                <a:cs typeface="Times New Roman" pitchFamily="18" charset="0"/>
              </a:rPr>
              <a:t>Cardiac </a:t>
            </a:r>
            <a:r>
              <a:rPr lang="en-US" sz="2000" u="sng" dirty="0" smtClean="0">
                <a:latin typeface="Times New Roman" pitchFamily="18" charset="0"/>
                <a:cs typeface="Times New Roman" pitchFamily="18" charset="0"/>
              </a:rPr>
              <a:t>edema</a:t>
            </a:r>
          </a:p>
          <a:p>
            <a:pPr>
              <a:buFont typeface="Wingdings" pitchFamily="2" charset="2"/>
              <a:buChar char="Ø"/>
            </a:pPr>
            <a:r>
              <a:rPr lang="en-US" sz="2000" u="sng" dirty="0">
                <a:latin typeface="Times New Roman" pitchFamily="18" charset="0"/>
                <a:cs typeface="Times New Roman" pitchFamily="18" charset="0"/>
              </a:rPr>
              <a:t>Hepatic </a:t>
            </a:r>
            <a:r>
              <a:rPr lang="en-US" sz="2000" u="sng" dirty="0" smtClean="0">
                <a:latin typeface="Times New Roman" pitchFamily="18" charset="0"/>
                <a:cs typeface="Times New Roman" pitchFamily="18" charset="0"/>
              </a:rPr>
              <a:t>edema</a:t>
            </a:r>
          </a:p>
          <a:p>
            <a:pPr>
              <a:buFont typeface="Wingdings" pitchFamily="2" charset="2"/>
              <a:buChar char="Ø"/>
            </a:pPr>
            <a:r>
              <a:rPr lang="en-US" sz="2000" u="sng" dirty="0">
                <a:latin typeface="Times New Roman" pitchFamily="18" charset="0"/>
                <a:cs typeface="Times New Roman" pitchFamily="18" charset="0"/>
              </a:rPr>
              <a:t>Renal </a:t>
            </a:r>
            <a:r>
              <a:rPr lang="en-US" sz="2000" u="sng" dirty="0" smtClean="0">
                <a:latin typeface="Times New Roman" pitchFamily="18" charset="0"/>
                <a:cs typeface="Times New Roman" pitchFamily="18" charset="0"/>
              </a:rPr>
              <a:t>edema</a:t>
            </a:r>
          </a:p>
          <a:p>
            <a:pPr>
              <a:buFont typeface="Wingdings" pitchFamily="2" charset="2"/>
              <a:buChar char="Ø"/>
            </a:pPr>
            <a:r>
              <a:rPr lang="en-US" sz="2000" u="sng" dirty="0">
                <a:latin typeface="Times New Roman" pitchFamily="18" charset="0"/>
                <a:cs typeface="Times New Roman" pitchFamily="18" charset="0"/>
              </a:rPr>
              <a:t>Endocrine edema</a:t>
            </a:r>
            <a:endParaRPr lang="en-US" sz="2000" dirty="0">
              <a:latin typeface="Times New Roman" pitchFamily="18" charset="0"/>
              <a:cs typeface="Times New Roman" pitchFamily="18" charset="0"/>
            </a:endParaRPr>
          </a:p>
        </p:txBody>
      </p:sp>
      <p:sp>
        <p:nvSpPr>
          <p:cNvPr id="7" name="Title 6"/>
          <p:cNvSpPr>
            <a:spLocks noGrp="1"/>
          </p:cNvSpPr>
          <p:nvPr>
            <p:ph type="title"/>
          </p:nvPr>
        </p:nvSpPr>
        <p:spPr>
          <a:xfrm>
            <a:off x="2516188" y="287148"/>
            <a:ext cx="3962400" cy="750887"/>
          </a:xfrm>
        </p:spPr>
        <p:txBody>
          <a:bodyPr>
            <a:noAutofit/>
          </a:bodyPr>
          <a:lstStyle/>
          <a:p>
            <a:pPr algn="l"/>
            <a:r>
              <a:rPr lang="en-US" b="1" dirty="0" smtClean="0">
                <a:solidFill>
                  <a:srgbClr val="00B050"/>
                </a:solidFill>
                <a:latin typeface="Times New Roman" pitchFamily="18" charset="0"/>
                <a:cs typeface="Times New Roman" pitchFamily="18" charset="0"/>
              </a:rPr>
              <a:t>Types of edema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715962"/>
          </a:xfrm>
        </p:spPr>
        <p:txBody>
          <a:bodyPr>
            <a:normAutofit fontScale="90000"/>
          </a:bodyPr>
          <a:lstStyle/>
          <a:p>
            <a:pPr algn="l"/>
            <a:r>
              <a:rPr lang="en-US" dirty="0" smtClean="0">
                <a:solidFill>
                  <a:srgbClr val="00B0F0"/>
                </a:solidFill>
              </a:rPr>
              <a:t>Pathophysiology</a:t>
            </a:r>
            <a:endParaRPr lang="en-US" dirty="0">
              <a:solidFill>
                <a:srgbClr val="00B0F0"/>
              </a:solidFill>
            </a:endParaRPr>
          </a:p>
        </p:txBody>
      </p:sp>
      <p:pic>
        <p:nvPicPr>
          <p:cNvPr id="7" name="Content Placeholder 6" descr="edema.jpg"/>
          <p:cNvPicPr>
            <a:picLocks noGrp="1"/>
          </p:cNvPicPr>
          <p:nvPr>
            <p:ph sz="half" idx="2"/>
          </p:nvPr>
        </p:nvPicPr>
        <p:blipFill>
          <a:blip r:embed="rId2"/>
          <a:stretch>
            <a:fillRect/>
          </a:stretch>
        </p:blipFill>
        <p:spPr>
          <a:xfrm>
            <a:off x="457200" y="1219200"/>
            <a:ext cx="8153400" cy="52577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81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1319</Words>
  <Application>Microsoft Office PowerPoint</Application>
  <PresentationFormat>On-screen Show (4:3)</PresentationFormat>
  <Paragraphs>237</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Times New Roman</vt:lpstr>
      <vt:lpstr>Wingdings</vt:lpstr>
      <vt:lpstr>Wingdings 2</vt:lpstr>
      <vt:lpstr>Office Theme</vt:lpstr>
      <vt:lpstr>PowerPoint Presentation</vt:lpstr>
      <vt:lpstr>Edema</vt:lpstr>
      <vt:lpstr>Edema</vt:lpstr>
      <vt:lpstr>Causes of edema</vt:lpstr>
      <vt:lpstr>Causes of edema</vt:lpstr>
      <vt:lpstr>Types of edema</vt:lpstr>
      <vt:lpstr>Types of edema</vt:lpstr>
      <vt:lpstr>Pathophysiology</vt:lpstr>
      <vt:lpstr>PowerPoint Presentation</vt:lpstr>
      <vt:lpstr>Sign-Symptoms</vt:lpstr>
      <vt:lpstr>Treatment</vt:lpstr>
      <vt:lpstr>Treatment</vt:lpstr>
      <vt:lpstr>Shock</vt:lpstr>
      <vt:lpstr>Causes of shock</vt:lpstr>
      <vt:lpstr>Causes of shock</vt:lpstr>
      <vt:lpstr>Causes of shock</vt:lpstr>
      <vt:lpstr>Cause of shock</vt:lpstr>
      <vt:lpstr>Types of Shock</vt:lpstr>
      <vt:lpstr>Types of Shock</vt:lpstr>
      <vt:lpstr>Types of Shock</vt:lpstr>
      <vt:lpstr>Types of Shock</vt:lpstr>
      <vt:lpstr>Sign-symptoms</vt:lpstr>
      <vt:lpstr>PowerPoint Presentation</vt:lpstr>
      <vt:lpstr>Treatment</vt:lpstr>
      <vt:lpstr>Embolism</vt:lpstr>
      <vt:lpstr>Embolism</vt:lpstr>
      <vt:lpstr>Types of embolism</vt:lpstr>
      <vt:lpstr>Types of embolism</vt:lpstr>
      <vt:lpstr>Causes</vt:lpstr>
      <vt:lpstr>Symptoms of Embolism </vt:lpstr>
      <vt:lpstr>Treatment and Prevention </vt:lpstr>
      <vt:lpstr>HEMORRHAGE</vt:lpstr>
      <vt:lpstr>Causes</vt:lpstr>
      <vt:lpstr>Types</vt:lpstr>
      <vt:lpstr>Pathophysiology</vt:lpstr>
      <vt:lpstr>Treatment</vt:lpstr>
      <vt:lpstr>Hemostasis and thrombosis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cp:lastModifiedBy>
  <cp:revision>33</cp:revision>
  <dcterms:created xsi:type="dcterms:W3CDTF">2018-11-13T12:58:04Z</dcterms:created>
  <dcterms:modified xsi:type="dcterms:W3CDTF">2018-11-27T05:37:12Z</dcterms:modified>
</cp:coreProperties>
</file>