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1" r:id="rId4"/>
    <p:sldId id="272" r:id="rId5"/>
    <p:sldId id="273" r:id="rId6"/>
    <p:sldId id="274" r:id="rId7"/>
    <p:sldId id="276" r:id="rId8"/>
    <p:sldId id="275" r:id="rId9"/>
    <p:sldId id="277" r:id="rId10"/>
    <p:sldId id="278" r:id="rId11"/>
    <p:sldId id="28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18-May-20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18-May-20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18-May-20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6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06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21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2550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18-May-20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18-May-20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18-May-20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18-May-20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4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60" r:id="rId17"/>
    <p:sldLayoutId id="2147483661" r:id="rId18"/>
    <p:sldLayoutId id="214748366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604370" y="3394291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721" y="2277324"/>
            <a:ext cx="6858002" cy="74240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Database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3712" y="3779912"/>
            <a:ext cx="2794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Rubaiya Hafiz</a:t>
            </a:r>
          </a:p>
          <a:p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rubaiya.cse@diu.edu.bd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726533" y="700080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(1970) </a:t>
            </a:r>
          </a:p>
        </p:txBody>
      </p:sp>
      <p:pic>
        <p:nvPicPr>
          <p:cNvPr id="10" name="Content Placeholder 9" descr="stacks_image_373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022" y="3108800"/>
            <a:ext cx="6520543" cy="2144916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79715" y="1672046"/>
            <a:ext cx="9640389" cy="1162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Organized Data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into simple tables of related information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/>
              <a:t>Tables are connected only the matching data</a:t>
            </a:r>
            <a:r>
              <a:rPr lang="en-US" sz="2400" dirty="0"/>
              <a:t> fields.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Relational_Model_Ted_Codd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550" y="3226527"/>
            <a:ext cx="3683255" cy="2040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37557 L 1.66667E-6 3.3857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652039" y="698120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অ্যাপ্লিকেশন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9715" y="1672046"/>
            <a:ext cx="9640389" cy="1162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Sales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Accounting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Human resources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Banking and Finance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Airlines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Medicine Industry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186" y="2173356"/>
            <a:ext cx="7833622" cy="115293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parajita" pitchFamily="34" charset="0"/>
                <a:cs typeface="Aparajita" pitchFamily="34" charset="0"/>
              </a:rPr>
              <a:t>“A mind that is stretched by a new experience can never go back to its old dimensions.”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5941" y="3561522"/>
            <a:ext cx="6858002" cy="480391"/>
          </a:xfrm>
        </p:spPr>
        <p:txBody>
          <a:bodyPr>
            <a:normAutofit/>
          </a:bodyPr>
          <a:lstStyle/>
          <a:p>
            <a:r>
              <a:rPr lang="en-US" sz="1400" dirty="0"/>
              <a:t>Oliver Wendell Holmes, Jr. ASSOCIATE JUSTICE, U.S. SUPREME COURT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02960" y="642393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67726" y="2024109"/>
            <a:ext cx="8886441" cy="3913202"/>
          </a:xfrm>
        </p:spPr>
        <p:txBody>
          <a:bodyPr>
            <a:normAutofit/>
          </a:bodyPr>
          <a:lstStyle/>
          <a:p>
            <a:r>
              <a:rPr lang="en-US" sz="3200" dirty="0"/>
              <a:t>Data and Information </a:t>
            </a:r>
            <a:r>
              <a:rPr lang="as-IN" sz="3200" dirty="0"/>
              <a:t>এর মধ্যে পার্থক্য কি?</a:t>
            </a:r>
          </a:p>
          <a:p>
            <a:r>
              <a:rPr lang="en-US" sz="3200" dirty="0"/>
              <a:t>Database </a:t>
            </a:r>
            <a:r>
              <a:rPr lang="en-US" sz="3200" dirty="0" err="1"/>
              <a:t>কি</a:t>
            </a:r>
            <a:r>
              <a:rPr lang="en-US" sz="3200" dirty="0"/>
              <a:t>?</a:t>
            </a:r>
          </a:p>
          <a:p>
            <a:r>
              <a:rPr lang="en-US" sz="3200" dirty="0"/>
              <a:t>Database </a:t>
            </a:r>
            <a:r>
              <a:rPr lang="en-US" sz="3200" dirty="0" err="1"/>
              <a:t>কেন</a:t>
            </a:r>
            <a:r>
              <a:rPr lang="en-US" sz="3200" dirty="0"/>
              <a:t> </a:t>
            </a:r>
            <a:r>
              <a:rPr lang="en-US" sz="3200" dirty="0" err="1"/>
              <a:t>শিখব</a:t>
            </a:r>
            <a:r>
              <a:rPr lang="en-US" sz="3200" dirty="0"/>
              <a:t>? </a:t>
            </a:r>
          </a:p>
          <a:p>
            <a:r>
              <a:rPr lang="en-US" sz="3200" dirty="0"/>
              <a:t>Database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as-IN" sz="3200" dirty="0"/>
              <a:t>ইতিহাস</a:t>
            </a:r>
            <a:r>
              <a:rPr lang="en-US" sz="3200" dirty="0"/>
              <a:t> ।</a:t>
            </a:r>
          </a:p>
          <a:p>
            <a:r>
              <a:rPr lang="en-US" sz="3200" dirty="0"/>
              <a:t>Database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অ্যাপ্লিকেশন</a:t>
            </a:r>
            <a:r>
              <a:rPr lang="en-US" sz="3200" dirty="0"/>
              <a:t>।</a:t>
            </a:r>
          </a:p>
          <a:p>
            <a:endParaRPr lang="as-IN" sz="3200" dirty="0"/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726282" y="601393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 and Information 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এর মধ্যে পার্থক্য কি?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683" y="1895061"/>
            <a:ext cx="4646473" cy="28889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Data</a:t>
            </a:r>
            <a:r>
              <a:rPr lang="en-US" dirty="0"/>
              <a:t> is raw, unorganized facts that need to be processed.</a:t>
            </a:r>
          </a:p>
          <a:p>
            <a:r>
              <a:rPr lang="en-US" dirty="0"/>
              <a:t>When </a:t>
            </a:r>
            <a:r>
              <a:rPr lang="en-US" b="1" dirty="0">
                <a:solidFill>
                  <a:srgbClr val="00B050"/>
                </a:solidFill>
              </a:rPr>
              <a:t>data</a:t>
            </a:r>
            <a:r>
              <a:rPr lang="en-US" dirty="0"/>
              <a:t> is processed, organized, structured or presented </a:t>
            </a:r>
            <a:r>
              <a:rPr lang="en-US" b="1" dirty="0"/>
              <a:t>in a</a:t>
            </a:r>
            <a:r>
              <a:rPr lang="en-US" dirty="0"/>
              <a:t> given context so as to make it useful, it is called </a:t>
            </a:r>
            <a:r>
              <a:rPr lang="en-US" b="1" dirty="0">
                <a:solidFill>
                  <a:srgbClr val="0070C0"/>
                </a:solidFill>
              </a:rPr>
              <a:t>information</a:t>
            </a:r>
            <a:r>
              <a:rPr lang="en-US" b="1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221575"/>
              </p:ext>
            </p:extLst>
          </p:nvPr>
        </p:nvGraphicFramePr>
        <p:xfrm>
          <a:off x="6158947" y="1891884"/>
          <a:ext cx="5569227" cy="2136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2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r>
                        <a:rPr lang="en-US" dirty="0"/>
                        <a:t>Patient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Symptom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Location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/>
                        <a:t>P-1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/>
                        <a:t>গলাব্যথা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জ্বর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মিরপুর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/>
                        <a:t>P-</a:t>
                      </a:r>
                      <a:r>
                        <a:rPr baseline="0"/>
                        <a:t>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বমি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শ্বাসকষ্ট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মতিঝিল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/>
                        <a:t>P-</a:t>
                      </a:r>
                      <a: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মাথা</a:t>
                      </a:r>
                      <a:r>
                        <a:rPr lang="as-IN" dirty="0"/>
                        <a:t>ব্যথা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আদাবর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890053" y="4505739"/>
            <a:ext cx="4426226" cy="18420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s-IN" dirty="0"/>
          </a:p>
          <a:p>
            <a:pPr algn="ctr"/>
            <a:endParaRPr lang="en-US" dirty="0"/>
          </a:p>
          <a:p>
            <a:pPr algn="ctr"/>
            <a:endParaRPr lang="as-IN" dirty="0"/>
          </a:p>
          <a:p>
            <a:pPr algn="ctr"/>
            <a:r>
              <a:rPr lang="en-US" dirty="0"/>
              <a:t>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46644" y="4934634"/>
            <a:ext cx="3087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P-1     </a:t>
            </a:r>
            <a:r>
              <a:rPr lang="en-US" dirty="0" err="1"/>
              <a:t>বমি</a:t>
            </a:r>
            <a:r>
              <a:rPr lang="en-US" dirty="0"/>
              <a:t>, </a:t>
            </a:r>
            <a:r>
              <a:rPr lang="en-US" dirty="0" err="1"/>
              <a:t>শ্বাসকষ্ট</a:t>
            </a:r>
            <a:endParaRPr lang="en-US" dirty="0"/>
          </a:p>
          <a:p>
            <a:r>
              <a:rPr lang="en-US" dirty="0"/>
              <a:t>       </a:t>
            </a:r>
            <a:r>
              <a:rPr lang="as-IN" dirty="0"/>
              <a:t>মাথাব্যথা</a:t>
            </a:r>
            <a:r>
              <a:rPr lang="en-US" dirty="0"/>
              <a:t>  p-3 </a:t>
            </a:r>
            <a:r>
              <a:rPr lang="as-IN" dirty="0"/>
              <a:t>মিরপুর</a:t>
            </a:r>
            <a:r>
              <a:rPr lang="en-US" dirty="0"/>
              <a:t> </a:t>
            </a:r>
            <a:endParaRPr lang="as-IN" dirty="0"/>
          </a:p>
          <a:p>
            <a:r>
              <a:rPr lang="en-US" dirty="0"/>
              <a:t>    P-2  </a:t>
            </a:r>
            <a:r>
              <a:rPr lang="as-IN" dirty="0"/>
              <a:t>আদাবর</a:t>
            </a:r>
            <a:r>
              <a:rPr lang="en-US" dirty="0"/>
              <a:t>  </a:t>
            </a:r>
            <a:r>
              <a:rPr lang="as-IN" dirty="0"/>
              <a:t>মতিঝিল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7067" y="451654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data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8294714">
            <a:off x="8353490" y="4186089"/>
            <a:ext cx="873080" cy="412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669794" y="702698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222" y="1726096"/>
            <a:ext cx="10000352" cy="1401418"/>
          </a:xfrm>
        </p:spPr>
        <p:txBody>
          <a:bodyPr/>
          <a:lstStyle/>
          <a:p>
            <a:r>
              <a:rPr lang="en-US" dirty="0"/>
              <a:t>Database =</a:t>
            </a:r>
            <a:r>
              <a:rPr lang="en-US" b="1" dirty="0">
                <a:solidFill>
                  <a:srgbClr val="00B050"/>
                </a:solidFill>
              </a:rPr>
              <a:t> Data</a:t>
            </a:r>
            <a:r>
              <a:rPr lang="en-US" dirty="0"/>
              <a:t> + </a:t>
            </a:r>
            <a:r>
              <a:rPr lang="en-US" dirty="0">
                <a:solidFill>
                  <a:srgbClr val="00B050"/>
                </a:solidFill>
              </a:rPr>
              <a:t>base</a:t>
            </a:r>
          </a:p>
          <a:p>
            <a:r>
              <a:rPr lang="en-US" dirty="0"/>
              <a:t>Database is collection of interrelated </a:t>
            </a:r>
            <a:r>
              <a:rPr lang="en-US" b="1" dirty="0">
                <a:solidFill>
                  <a:srgbClr val="00B050"/>
                </a:solidFill>
              </a:rPr>
              <a:t>data (</a:t>
            </a:r>
            <a:r>
              <a:rPr lang="en-US" b="1" dirty="0">
                <a:solidFill>
                  <a:srgbClr val="0070C0"/>
                </a:solidFill>
              </a:rPr>
              <a:t>information</a:t>
            </a:r>
            <a:r>
              <a:rPr lang="en-US" b="1" dirty="0">
                <a:solidFill>
                  <a:srgbClr val="00B050"/>
                </a:solidFill>
              </a:rPr>
              <a:t>)</a:t>
            </a:r>
            <a:r>
              <a:rPr lang="en-US" dirty="0"/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" name="Picture 6" descr="stacks_image_37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87" y="3285297"/>
            <a:ext cx="7239000" cy="23812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68260" y="2736142"/>
            <a:ext cx="1058091" cy="31350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807334" y="715875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কেন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6" name="Content Placeholder 5" descr="Web_im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170" y="1733365"/>
            <a:ext cx="6447474" cy="3551583"/>
          </a:xfrm>
        </p:spPr>
      </p:pic>
      <p:pic>
        <p:nvPicPr>
          <p:cNvPr id="7" name="Picture 6" descr="mobilephoneap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3682" y="4929808"/>
            <a:ext cx="1994412" cy="1928192"/>
          </a:xfrm>
          <a:prstGeom prst="rect">
            <a:avLst/>
          </a:prstGeom>
        </p:spPr>
      </p:pic>
      <p:pic>
        <p:nvPicPr>
          <p:cNvPr id="8" name="Picture 7" descr="Database-Administra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0516" y="1614386"/>
            <a:ext cx="3591338" cy="2693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87550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endParaRPr lang="as-IN" sz="3200" dirty="0"/>
          </a:p>
          <a:p>
            <a:endParaRPr sz="3200" dirty="0"/>
          </a:p>
        </p:txBody>
      </p:sp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1653634"/>
            <a:ext cx="8719930" cy="40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4538751" cy="3211286"/>
          </a:xfrm>
        </p:spPr>
        <p:txBody>
          <a:bodyPr/>
          <a:lstStyle/>
          <a:p>
            <a:r>
              <a:rPr lang="en-US" dirty="0"/>
              <a:t>Simple Consecutive list of records.</a:t>
            </a:r>
          </a:p>
          <a:p>
            <a:r>
              <a:rPr lang="en-US" dirty="0"/>
              <a:t>The computer begin search at the start of list and search sequentially.</a:t>
            </a:r>
          </a:p>
          <a:p>
            <a:r>
              <a:rPr lang="en-US" dirty="0"/>
              <a:t>Slow method to search.</a:t>
            </a: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793288" y="760264"/>
            <a:ext cx="5795703" cy="556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Flat File Database</a:t>
            </a:r>
          </a:p>
        </p:txBody>
      </p:sp>
      <p:pic>
        <p:nvPicPr>
          <p:cNvPr id="6" name="Picture 5" descr="Untitled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243" y="1673845"/>
            <a:ext cx="4305901" cy="3458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8672" y="695077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(Mid 1960)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endParaRPr lang="as-IN" sz="3200" dirty="0"/>
          </a:p>
          <a:p>
            <a:endParaRPr sz="3200" dirty="0"/>
          </a:p>
        </p:txBody>
      </p:sp>
      <p:pic>
        <p:nvPicPr>
          <p:cNvPr id="5" name="Picture 4" descr="Hierarchical_Mod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2" y="1686764"/>
            <a:ext cx="7549094" cy="34600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608423" y="1778726"/>
            <a:ext cx="3133003" cy="32112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Mid 1960, IBM used Hierarchical model for information management (IMS).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Tree like structured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740816" y="658288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(Mid 1960) </a:t>
            </a:r>
          </a:p>
        </p:txBody>
      </p:sp>
      <p:pic>
        <p:nvPicPr>
          <p:cNvPr id="5" name="Content Placeholder 4" descr="Network_Model_Chaarles_Backman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606" y="1572021"/>
            <a:ext cx="6211023" cy="3555103"/>
          </a:xfrm>
        </p:spPr>
      </p:pic>
      <p:pic>
        <p:nvPicPr>
          <p:cNvPr id="6" name="Picture 5" descr="Network_Model_Chaarles_Backman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451" y="1598365"/>
            <a:ext cx="3619331" cy="201910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341326" y="3775165"/>
            <a:ext cx="4088675" cy="168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Parents for child nodes.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Difficult to manage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1667E-6 0.61864 L 7.91667E-6 -2.5346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345</TotalTime>
  <Words>285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Aparajita</vt:lpstr>
      <vt:lpstr>Arial</vt:lpstr>
      <vt:lpstr>Cambria</vt:lpstr>
      <vt:lpstr>Century Gothic</vt:lpstr>
      <vt:lpstr>Segoe Print</vt:lpstr>
      <vt:lpstr>Wingdings 3</vt:lpstr>
      <vt:lpstr>Wisp</vt:lpstr>
      <vt:lpstr>Database Introduction</vt:lpstr>
      <vt:lpstr>এই Lesson এ কি শিখব? </vt:lpstr>
      <vt:lpstr>Data and Information এর মধ্যে পার্থক্য কি?</vt:lpstr>
      <vt:lpstr>Database কি?</vt:lpstr>
      <vt:lpstr>Database কেন শিখব? </vt:lpstr>
      <vt:lpstr>Database এর ইতিহাস </vt:lpstr>
      <vt:lpstr>PowerPoint Presentation</vt:lpstr>
      <vt:lpstr>Database এর ইতিহাস (Mid 1960) </vt:lpstr>
      <vt:lpstr>Database এর ইতিহাস (Mid 1960) </vt:lpstr>
      <vt:lpstr>Database এর ইতিহাস (1970) </vt:lpstr>
      <vt:lpstr>Database এর অ্যাপ্লিকেশন </vt:lpstr>
      <vt:lpstr>“A mind that is stretched by a new experience can never go back to its old dimensions.”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Rubaiya Hafiz</cp:lastModifiedBy>
  <cp:revision>60</cp:revision>
  <dcterms:created xsi:type="dcterms:W3CDTF">2020-04-17T10:09:40Z</dcterms:created>
  <dcterms:modified xsi:type="dcterms:W3CDTF">2020-05-17T18:17:56Z</dcterms:modified>
</cp:coreProperties>
</file>