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7"/>
  </p:notesMasterIdLst>
  <p:handoutMasterIdLst>
    <p:handoutMasterId r:id="rId18"/>
  </p:handoutMasterIdLst>
  <p:sldIdLst>
    <p:sldId id="257" r:id="rId2"/>
    <p:sldId id="258" r:id="rId3"/>
    <p:sldId id="277" r:id="rId4"/>
    <p:sldId id="272" r:id="rId5"/>
    <p:sldId id="280" r:id="rId6"/>
    <p:sldId id="271" r:id="rId7"/>
    <p:sldId id="278" r:id="rId8"/>
    <p:sldId id="281" r:id="rId9"/>
    <p:sldId id="282" r:id="rId10"/>
    <p:sldId id="283" r:id="rId11"/>
    <p:sldId id="279" r:id="rId12"/>
    <p:sldId id="284" r:id="rId13"/>
    <p:sldId id="285" r:id="rId14"/>
    <p:sldId id="286" r:id="rId15"/>
    <p:sldId id="263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F5AB1C69-6EDB-4FF4-983F-18BD219EF32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45BA1-980A-4507-BE5A-5C1E7C2FFD8F}" type="datetimeFigureOut">
              <a:rPr lang="en-US"/>
              <a:pPr/>
              <a:t>18-May-20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03411-58E2-43FD-AE1D-AD77DFF8CB2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1910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A3416D-7FED-43BC-AA7C-D92DBA01ED64}" type="datetimeFigureOut">
              <a:rPr lang="en-US"/>
              <a:pPr/>
              <a:t>18-May-20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C57A8-AE18-4654-B6AF-04B3577165BE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1397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18-May-20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240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18-May-20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393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18-May-20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0255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18-May-20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14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18-May-20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575187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18-May-20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8588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18-May-20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196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18-May-20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876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2" y="304799"/>
            <a:ext cx="10058402" cy="121615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1052422" y="1733550"/>
            <a:ext cx="4360503" cy="3050038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10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6" name="Picture Placeholder 33" descr="An empty placeholder to add an image. Click on the placeholder and select the image that you wish to add."/>
          <p:cNvSpPr>
            <a:spLocks noGrp="1" noChangeAspect="1"/>
          </p:cNvSpPr>
          <p:nvPr>
            <p:ph type="pic" sz="quarter" idx="17"/>
          </p:nvPr>
        </p:nvSpPr>
        <p:spPr>
          <a:xfrm>
            <a:off x="1265028" y="1900210"/>
            <a:ext cx="3935536" cy="2571736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39" name="Text Placeholder 3"/>
          <p:cNvSpPr>
            <a:spLocks noGrp="1"/>
          </p:cNvSpPr>
          <p:nvPr>
            <p:ph type="body" sz="half" idx="2"/>
          </p:nvPr>
        </p:nvSpPr>
        <p:spPr>
          <a:xfrm>
            <a:off x="1052423" y="4935990"/>
            <a:ext cx="4368980" cy="100761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6763111" y="1733550"/>
            <a:ext cx="4360503" cy="3050038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23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7" name="Picture Placeholder 33" descr="An empty placeholder to add an image. Click on the placeholder and select the image that you wish to add."/>
          <p:cNvSpPr>
            <a:spLocks noGrp="1" noChangeAspect="1"/>
          </p:cNvSpPr>
          <p:nvPr>
            <p:ph type="pic" sz="quarter" idx="18"/>
          </p:nvPr>
        </p:nvSpPr>
        <p:spPr>
          <a:xfrm>
            <a:off x="6975717" y="1900210"/>
            <a:ext cx="3935536" cy="2571736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40" name="Text Placeholder 3"/>
          <p:cNvSpPr>
            <a:spLocks noGrp="1"/>
          </p:cNvSpPr>
          <p:nvPr>
            <p:ph type="body" sz="half" idx="19"/>
          </p:nvPr>
        </p:nvSpPr>
        <p:spPr>
          <a:xfrm>
            <a:off x="6742908" y="4935990"/>
            <a:ext cx="4368980" cy="100761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/>
              <a:pPr/>
              <a:t>‹#›</a:t>
            </a:fld>
            <a:endParaRPr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/>
              <a:pPr/>
              <a:t>18-May-20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68274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Pictur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grpSp>
        <p:nvGrpSpPr>
          <p:cNvPr id="52" name="Group 51"/>
          <p:cNvGrpSpPr>
            <a:grpSpLocks noChangeAspect="1"/>
          </p:cNvGrpSpPr>
          <p:nvPr/>
        </p:nvGrpSpPr>
        <p:grpSpPr>
          <a:xfrm rot="5400000">
            <a:off x="1045139" y="1678105"/>
            <a:ext cx="3123347" cy="3089730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53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9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1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2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79" name="Picture Placeholder 33" descr="An empty placeholder to add an image. Click on the placeholder and select the image that you wish to add."/>
          <p:cNvSpPr>
            <a:spLocks noGrp="1"/>
          </p:cNvSpPr>
          <p:nvPr>
            <p:ph type="pic" sz="quarter" idx="19"/>
          </p:nvPr>
        </p:nvSpPr>
        <p:spPr>
          <a:xfrm>
            <a:off x="1249168" y="1824285"/>
            <a:ext cx="2715289" cy="277630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81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5212" y="4947405"/>
            <a:ext cx="2743200" cy="9144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84" name="Group 83"/>
          <p:cNvGrpSpPr>
            <a:grpSpLocks noChangeAspect="1"/>
          </p:cNvGrpSpPr>
          <p:nvPr userDrawn="1"/>
        </p:nvGrpSpPr>
        <p:grpSpPr>
          <a:xfrm rot="5400000">
            <a:off x="4517135" y="1678105"/>
            <a:ext cx="3123347" cy="3089730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85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7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8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3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4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5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78" name="Picture Placeholder 33" descr="An empty placeholder to add an image. Click on the placeholder and select the image that you wish to add."/>
          <p:cNvSpPr>
            <a:spLocks noGrp="1"/>
          </p:cNvSpPr>
          <p:nvPr>
            <p:ph type="pic" sz="quarter" idx="18"/>
          </p:nvPr>
        </p:nvSpPr>
        <p:spPr>
          <a:xfrm>
            <a:off x="4720924" y="1824285"/>
            <a:ext cx="2715768" cy="277630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82" name="Text Placeholder 3"/>
          <p:cNvSpPr>
            <a:spLocks noGrp="1"/>
          </p:cNvSpPr>
          <p:nvPr>
            <p:ph type="body" sz="half" idx="21"/>
          </p:nvPr>
        </p:nvSpPr>
        <p:spPr>
          <a:xfrm>
            <a:off x="4707208" y="4947405"/>
            <a:ext cx="2743200" cy="9144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97" name="Group 96"/>
          <p:cNvGrpSpPr>
            <a:grpSpLocks noChangeAspect="1"/>
          </p:cNvGrpSpPr>
          <p:nvPr userDrawn="1"/>
        </p:nvGrpSpPr>
        <p:grpSpPr>
          <a:xfrm rot="5400000">
            <a:off x="8019009" y="1678105"/>
            <a:ext cx="3123347" cy="3089730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98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9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0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80" name="Picture Placeholder 33" descr="An empty placeholder to add an image. Click on the placeholder and select the image that you wish to add."/>
          <p:cNvSpPr>
            <a:spLocks noGrp="1"/>
          </p:cNvSpPr>
          <p:nvPr>
            <p:ph type="pic" sz="quarter" idx="20"/>
          </p:nvPr>
        </p:nvSpPr>
        <p:spPr>
          <a:xfrm>
            <a:off x="8222798" y="1824285"/>
            <a:ext cx="2715768" cy="277630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83" name="Text Placeholder 3"/>
          <p:cNvSpPr>
            <a:spLocks noGrp="1"/>
          </p:cNvSpPr>
          <p:nvPr>
            <p:ph type="body" sz="half" idx="22"/>
          </p:nvPr>
        </p:nvSpPr>
        <p:spPr>
          <a:xfrm>
            <a:off x="8209082" y="4947405"/>
            <a:ext cx="2743200" cy="9144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/>
              <a:pPr/>
              <a:t>‹#›</a:t>
            </a:fld>
            <a:endParaRPr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/>
              <a:pPr/>
              <a:t>18-May-20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19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66214" y="421594"/>
            <a:ext cx="2286000" cy="1885508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grpSp>
        <p:nvGrpSpPr>
          <p:cNvPr id="84" name="Group 83"/>
          <p:cNvGrpSpPr>
            <a:grpSpLocks noChangeAspect="1"/>
          </p:cNvGrpSpPr>
          <p:nvPr/>
        </p:nvGrpSpPr>
        <p:grpSpPr>
          <a:xfrm rot="16200000" flipV="1">
            <a:off x="274315" y="1102304"/>
            <a:ext cx="5053664" cy="4411852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85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7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8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3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4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5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97" name="Picture Placeholder 33" descr="An empty placeholder to add an image. Click on the placeholder and select the image that you wish to add."/>
          <p:cNvSpPr>
            <a:spLocks noGrp="1"/>
          </p:cNvSpPr>
          <p:nvPr>
            <p:ph type="pic" sz="quarter" idx="17"/>
          </p:nvPr>
        </p:nvSpPr>
        <p:spPr>
          <a:xfrm>
            <a:off x="840795" y="1020193"/>
            <a:ext cx="3886200" cy="4572000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grpSp>
        <p:nvGrpSpPr>
          <p:cNvPr id="98" name="Group 97"/>
          <p:cNvGrpSpPr/>
          <p:nvPr/>
        </p:nvGrpSpPr>
        <p:grpSpPr>
          <a:xfrm>
            <a:off x="5322489" y="319177"/>
            <a:ext cx="3389607" cy="2710838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99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0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111" name="Picture Placeholder 33" descr="An empty placeholder to add an image. Click on the placeholder and select the image that you wish to add."/>
          <p:cNvSpPr>
            <a:spLocks noGrp="1" noChangeAspect="1"/>
          </p:cNvSpPr>
          <p:nvPr>
            <p:ph type="pic" sz="quarter" idx="18"/>
          </p:nvPr>
        </p:nvSpPr>
        <p:spPr>
          <a:xfrm>
            <a:off x="5546780" y="529603"/>
            <a:ext cx="2993366" cy="230533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grpSp>
        <p:nvGrpSpPr>
          <p:cNvPr id="112" name="Group 111"/>
          <p:cNvGrpSpPr/>
          <p:nvPr/>
        </p:nvGrpSpPr>
        <p:grpSpPr>
          <a:xfrm>
            <a:off x="5322489" y="3245640"/>
            <a:ext cx="3389607" cy="2710838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113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5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6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7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8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125" name="Picture Placeholder 33" descr="An empty placeholder to add an image. Click on the placeholder and select the image that you wish to add."/>
          <p:cNvSpPr>
            <a:spLocks noGrp="1" noChangeAspect="1"/>
          </p:cNvSpPr>
          <p:nvPr>
            <p:ph type="pic" sz="quarter" idx="19"/>
          </p:nvPr>
        </p:nvSpPr>
        <p:spPr>
          <a:xfrm>
            <a:off x="5546780" y="3456066"/>
            <a:ext cx="2993366" cy="230533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126" name="Text Placeholder 3"/>
          <p:cNvSpPr>
            <a:spLocks noGrp="1"/>
          </p:cNvSpPr>
          <p:nvPr>
            <p:ph type="body" sz="half" idx="21"/>
          </p:nvPr>
        </p:nvSpPr>
        <p:spPr>
          <a:xfrm>
            <a:off x="9066214" y="2484992"/>
            <a:ext cx="2286000" cy="3248729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16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/>
              <a:pPr/>
              <a:t>‹#›</a:t>
            </a:fld>
            <a:endParaRPr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/>
              <a:pPr/>
              <a:t>18-May-20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8742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18-May-20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04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18-May-20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93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18-May-20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00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18-May-20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322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18-May-20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899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18-May-20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052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18-May-20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37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pPr/>
              <a:t>18-May-20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319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99945-0A15-4715-AB6C-F5E56CF20F70}" type="datetimeFigureOut">
              <a:rPr lang="en-US" smtClean="0"/>
              <a:pPr/>
              <a:t>18-May-20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812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78" r:id="rId15"/>
    <p:sldLayoutId id="2147483679" r:id="rId16"/>
    <p:sldLayoutId id="2147483660" r:id="rId17"/>
    <p:sldLayoutId id="2147483661" r:id="rId18"/>
    <p:sldLayoutId id="2147483662" r:id="rId1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6048254" y="3378136"/>
            <a:ext cx="5592417" cy="1205947"/>
          </a:xfrm>
          <a:prstGeom prst="round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61348" y="2210831"/>
            <a:ext cx="7454668" cy="742406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accent1"/>
                </a:solidFill>
              </a:rPr>
              <a:t>Relational Model in DBMS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1415661">
            <a:off x="7123113" y="3454171"/>
            <a:ext cx="1996196" cy="461786"/>
          </a:xfrm>
        </p:spPr>
        <p:txBody>
          <a:bodyPr>
            <a:normAutofit/>
          </a:bodyPr>
          <a:lstStyle/>
          <a:p>
            <a:r>
              <a:rPr lang="en-US" sz="2000" dirty="0"/>
              <a:t>Presented By</a:t>
            </a:r>
          </a:p>
        </p:txBody>
      </p:sp>
      <p:sp>
        <p:nvSpPr>
          <p:cNvPr id="4" name="Rectangle 3"/>
          <p:cNvSpPr/>
          <p:nvPr/>
        </p:nvSpPr>
        <p:spPr>
          <a:xfrm>
            <a:off x="9023712" y="3779912"/>
            <a:ext cx="27949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Cambria" pitchFamily="18" charset="0"/>
              </a:rPr>
              <a:t>Rubaiya Hafiz</a:t>
            </a:r>
          </a:p>
          <a:p>
            <a:r>
              <a:rPr lang="en-US" sz="2000" dirty="0">
                <a:solidFill>
                  <a:schemeClr val="bg1"/>
                </a:solidFill>
                <a:latin typeface="Cambria" pitchFamily="18" charset="0"/>
              </a:rPr>
              <a:t>rubaiya.cse@diu.edu.bd</a:t>
            </a:r>
          </a:p>
        </p:txBody>
      </p:sp>
    </p:spTree>
    <p:extLst>
      <p:ext uri="{BB962C8B-B14F-4D97-AF65-F5344CB8AC3E}">
        <p14:creationId xmlns:p14="http://schemas.microsoft.com/office/powerpoint/2010/main" val="76967509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1740816" y="689399"/>
            <a:ext cx="9801570" cy="556591"/>
          </a:xfrm>
        </p:spPr>
        <p:txBody>
          <a:bodyPr>
            <a:normAutofit/>
          </a:bodyPr>
          <a:lstStyle/>
          <a:p>
            <a:r>
              <a:rPr lang="en-US" sz="2800" b="1" dirty="0"/>
              <a:t>Referential integrity constraints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0590" y="2188178"/>
            <a:ext cx="5552157" cy="217178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/>
              <a:t>Referential integrity constraints is base on the concept of Foreign Keys.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A foreign key is an important attribute of a relation which should be referred to in other relationships. </a:t>
            </a:r>
          </a:p>
        </p:txBody>
      </p:sp>
      <p:sp>
        <p:nvSpPr>
          <p:cNvPr id="8194" name="AutoShape 2" descr="image"/>
          <p:cNvSpPr>
            <a:spLocks noChangeAspect="1" noChangeArrowheads="1"/>
          </p:cNvSpPr>
          <p:nvPr/>
        </p:nvSpPr>
        <p:spPr bwMode="auto">
          <a:xfrm>
            <a:off x="155575" y="-1592263"/>
            <a:ext cx="6962775" cy="33242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 descr="091318_0803_RelationalD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8145" y="1752393"/>
            <a:ext cx="4048125" cy="37242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1749694" y="632242"/>
            <a:ext cx="9801570" cy="55659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Insert Operation</a:t>
            </a:r>
          </a:p>
        </p:txBody>
      </p:sp>
      <p:sp>
        <p:nvSpPr>
          <p:cNvPr id="8194" name="AutoShape 2" descr="image"/>
          <p:cNvSpPr>
            <a:spLocks noChangeAspect="1" noChangeArrowheads="1"/>
          </p:cNvSpPr>
          <p:nvPr/>
        </p:nvSpPr>
        <p:spPr bwMode="auto">
          <a:xfrm>
            <a:off x="155575" y="-1592263"/>
            <a:ext cx="6962775" cy="33242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87895" y="1522848"/>
            <a:ext cx="103234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insert operation gives values of the attribute for a new </a:t>
            </a:r>
            <a:r>
              <a:rPr lang="en-US" dirty="0" err="1"/>
              <a:t>tuple</a:t>
            </a:r>
            <a:r>
              <a:rPr lang="en-US" dirty="0"/>
              <a:t> which should be inserted into a relation. </a:t>
            </a:r>
          </a:p>
        </p:txBody>
      </p:sp>
      <p:pic>
        <p:nvPicPr>
          <p:cNvPr id="12" name="Picture 11" descr="inser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740" y="2837208"/>
            <a:ext cx="9906000" cy="15811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1696427" y="654502"/>
            <a:ext cx="9801570" cy="55659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Update Operation</a:t>
            </a:r>
          </a:p>
        </p:txBody>
      </p:sp>
      <p:sp>
        <p:nvSpPr>
          <p:cNvPr id="8194" name="AutoShape 2" descr="image"/>
          <p:cNvSpPr>
            <a:spLocks noChangeAspect="1" noChangeArrowheads="1"/>
          </p:cNvSpPr>
          <p:nvPr/>
        </p:nvSpPr>
        <p:spPr bwMode="auto">
          <a:xfrm>
            <a:off x="155575" y="-1592263"/>
            <a:ext cx="6962775" cy="33242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87895" y="1522848"/>
            <a:ext cx="103234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You can see that in the below-given relation table </a:t>
            </a:r>
            <a:r>
              <a:rPr lang="en-US" dirty="0" err="1"/>
              <a:t>CustomerName</a:t>
            </a:r>
            <a:r>
              <a:rPr lang="en-US" dirty="0"/>
              <a:t>= 'Apple' is updated from Inactive to Active. </a:t>
            </a:r>
          </a:p>
        </p:txBody>
      </p:sp>
      <p:pic>
        <p:nvPicPr>
          <p:cNvPr id="6" name="Picture 5" descr="delet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230" y="2792688"/>
            <a:ext cx="10106025" cy="15906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1785205" y="617127"/>
            <a:ext cx="9801570" cy="55659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Delete Operation</a:t>
            </a:r>
          </a:p>
        </p:txBody>
      </p:sp>
      <p:sp>
        <p:nvSpPr>
          <p:cNvPr id="8194" name="AutoShape 2" descr="image"/>
          <p:cNvSpPr>
            <a:spLocks noChangeAspect="1" noChangeArrowheads="1"/>
          </p:cNvSpPr>
          <p:nvPr/>
        </p:nvSpPr>
        <p:spPr bwMode="auto">
          <a:xfrm>
            <a:off x="155575" y="-1592263"/>
            <a:ext cx="6962775" cy="33242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87895" y="1522848"/>
            <a:ext cx="103234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You can see that in the below-given relation table </a:t>
            </a:r>
            <a:r>
              <a:rPr lang="en-US" dirty="0" err="1"/>
              <a:t>CustomerName</a:t>
            </a:r>
            <a:r>
              <a:rPr lang="en-US" dirty="0"/>
              <a:t>= 'Apple' is updated from Inactive to Active. </a:t>
            </a:r>
          </a:p>
        </p:txBody>
      </p:sp>
      <p:pic>
        <p:nvPicPr>
          <p:cNvPr id="7" name="Picture 6" descr="091318_0803_RelationalD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0503" y="2867439"/>
            <a:ext cx="10115550" cy="16002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1776327" y="724753"/>
            <a:ext cx="9801570" cy="55659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Select Operation</a:t>
            </a:r>
          </a:p>
        </p:txBody>
      </p:sp>
      <p:sp>
        <p:nvSpPr>
          <p:cNvPr id="8194" name="AutoShape 2" descr="image"/>
          <p:cNvSpPr>
            <a:spLocks noChangeAspect="1" noChangeArrowheads="1"/>
          </p:cNvSpPr>
          <p:nvPr/>
        </p:nvSpPr>
        <p:spPr bwMode="auto">
          <a:xfrm>
            <a:off x="155575" y="-1592263"/>
            <a:ext cx="6962775" cy="33242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87895" y="1522848"/>
            <a:ext cx="103234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You can see that in the below-given relation table </a:t>
            </a:r>
            <a:r>
              <a:rPr lang="en-US" dirty="0" err="1"/>
              <a:t>CustomerName</a:t>
            </a:r>
            <a:r>
              <a:rPr lang="en-US" dirty="0"/>
              <a:t>= 'Apple' is updated from Inactive to Active. </a:t>
            </a:r>
          </a:p>
        </p:txBody>
      </p:sp>
      <p:pic>
        <p:nvPicPr>
          <p:cNvPr id="6" name="Picture 5" descr="selec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3071191"/>
            <a:ext cx="10058400" cy="12192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7584" y="2510707"/>
            <a:ext cx="7833622" cy="1152939"/>
          </a:xfrm>
        </p:spPr>
        <p:txBody>
          <a:bodyPr>
            <a:no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“Perfection is boring. Getting better is where all the fun is.”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89470" y="3309730"/>
            <a:ext cx="2214702" cy="480391"/>
          </a:xfrm>
        </p:spPr>
        <p:txBody>
          <a:bodyPr>
            <a:normAutofit/>
          </a:bodyPr>
          <a:lstStyle/>
          <a:p>
            <a:r>
              <a:rPr lang="en-US" dirty="0"/>
              <a:t>– </a:t>
            </a:r>
            <a:r>
              <a:rPr lang="en-US" dirty="0" err="1"/>
              <a:t>Dragos</a:t>
            </a:r>
            <a:r>
              <a:rPr lang="en-US" dirty="0"/>
              <a:t> </a:t>
            </a:r>
            <a:r>
              <a:rPr lang="en-US" dirty="0" err="1"/>
              <a:t>Roua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748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740816" y="718756"/>
            <a:ext cx="5812666" cy="556591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এই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Lesson এ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কি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শিখব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? </a:t>
            </a:r>
            <a:endParaRPr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065214" y="1630016"/>
            <a:ext cx="9618828" cy="3952637"/>
          </a:xfrm>
        </p:spPr>
        <p:txBody>
          <a:bodyPr>
            <a:normAutofit/>
          </a:bodyPr>
          <a:lstStyle/>
          <a:p>
            <a:r>
              <a:rPr lang="en-US" sz="2800" b="1" dirty="0"/>
              <a:t>Relational Model?</a:t>
            </a:r>
          </a:p>
          <a:p>
            <a:r>
              <a:rPr lang="en-US" sz="2800" b="1" dirty="0"/>
              <a:t>Relational Model Concepts</a:t>
            </a:r>
          </a:p>
          <a:p>
            <a:r>
              <a:rPr lang="en-US" sz="2800" b="1" dirty="0"/>
              <a:t>Relational Integrity Constraints</a:t>
            </a:r>
          </a:p>
          <a:p>
            <a:r>
              <a:rPr lang="en-US" sz="2800" b="1" dirty="0"/>
              <a:t>Operation </a:t>
            </a:r>
            <a:r>
              <a:rPr lang="en-US" sz="2800" b="1"/>
              <a:t>in Relational Model</a:t>
            </a:r>
            <a:endParaRPr lang="en-US" sz="2800" b="1" dirty="0"/>
          </a:p>
          <a:p>
            <a:endParaRPr lang="en-US" sz="2800" b="1" dirty="0"/>
          </a:p>
          <a:p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3081074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660916" y="662609"/>
            <a:ext cx="6976939" cy="55659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What is Relational Model?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752394" y="1762364"/>
            <a:ext cx="10725731" cy="21960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RELATIONAL MODEL (RM)</a:t>
            </a:r>
            <a:r>
              <a:rPr lang="en-US" dirty="0"/>
              <a:t> represents the database as a collection of relations. A relation is nothing but a table of values. Every row in the table represents a collection of related data values. These rows in the table denote a real-world entity or relationship. </a:t>
            </a:r>
            <a:endParaRPr sz="4000" dirty="0"/>
          </a:p>
        </p:txBody>
      </p:sp>
      <p:sp>
        <p:nvSpPr>
          <p:cNvPr id="4" name="Rectangle 3"/>
          <p:cNvSpPr/>
          <p:nvPr/>
        </p:nvSpPr>
        <p:spPr>
          <a:xfrm>
            <a:off x="1287379" y="3749116"/>
            <a:ext cx="85544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Some popular Relational Database management systems are:</a:t>
            </a:r>
          </a:p>
          <a:p>
            <a:r>
              <a:rPr lang="en-US" dirty="0"/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1483895" y="4399093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/>
              <a:t>DB2 and Informix Dynamic Server - IBM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Oracle and RDB – Oracle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SQL Server and Access - Microsoft</a:t>
            </a:r>
          </a:p>
        </p:txBody>
      </p:sp>
    </p:spTree>
    <p:extLst>
      <p:ext uri="{BB962C8B-B14F-4D97-AF65-F5344CB8AC3E}">
        <p14:creationId xmlns:p14="http://schemas.microsoft.com/office/powerpoint/2010/main" val="3081074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1705304" y="671486"/>
            <a:ext cx="8317327" cy="55659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Relational Model Concepts</a:t>
            </a:r>
          </a:p>
        </p:txBody>
      </p:sp>
      <p:sp>
        <p:nvSpPr>
          <p:cNvPr id="8" name="Rectangle 7"/>
          <p:cNvSpPr/>
          <p:nvPr/>
        </p:nvSpPr>
        <p:spPr>
          <a:xfrm>
            <a:off x="932534" y="1721038"/>
            <a:ext cx="1016058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Attribute: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Each column in a Table. Attributes are the properties which define a relation. e.g., </a:t>
            </a:r>
            <a:r>
              <a:rPr lang="en-US" sz="2000" dirty="0" err="1"/>
              <a:t>Student_Rollno</a:t>
            </a:r>
            <a:r>
              <a:rPr lang="en-US" sz="2000" dirty="0"/>
              <a:t>, </a:t>
            </a:r>
            <a:r>
              <a:rPr lang="en-US" sz="2000" dirty="0" err="1"/>
              <a:t>NAME,etc</a:t>
            </a:r>
            <a:r>
              <a:rPr lang="en-US" sz="2000" dirty="0"/>
              <a:t>.</a:t>
            </a:r>
          </a:p>
          <a:p>
            <a:endParaRPr lang="en-US" sz="2000" b="1" dirty="0"/>
          </a:p>
          <a:p>
            <a:r>
              <a:rPr lang="en-US" sz="2000" b="1" dirty="0">
                <a:solidFill>
                  <a:srgbClr val="FF0000"/>
                </a:solidFill>
              </a:rPr>
              <a:t>Tables</a:t>
            </a:r>
            <a:r>
              <a:rPr lang="en-US" sz="2000" dirty="0"/>
              <a:t> – In the Relational model the, relations are saved in the table format. It is stored along with its entities. A table has two properties rows and columns. Rows represent records and columns represent attributes. </a:t>
            </a:r>
          </a:p>
          <a:p>
            <a:endParaRPr lang="en-US" sz="2000" b="1" dirty="0"/>
          </a:p>
          <a:p>
            <a:r>
              <a:rPr lang="en-US" sz="2000" b="1" dirty="0" err="1">
                <a:solidFill>
                  <a:srgbClr val="FF0000"/>
                </a:solidFill>
              </a:rPr>
              <a:t>Tuple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– It is nothing but a single row of a table, which contains a single record. </a:t>
            </a:r>
          </a:p>
          <a:p>
            <a:endParaRPr lang="en-US" sz="2000" b="1" dirty="0"/>
          </a:p>
          <a:p>
            <a:r>
              <a:rPr lang="en-US" sz="2000" b="1" dirty="0">
                <a:solidFill>
                  <a:srgbClr val="FF0000"/>
                </a:solidFill>
              </a:rPr>
              <a:t>Relation Schema</a:t>
            </a:r>
            <a:r>
              <a:rPr lang="en-US" sz="2000" b="1" dirty="0"/>
              <a:t>:</a:t>
            </a:r>
            <a:r>
              <a:rPr lang="en-US" sz="2000" dirty="0"/>
              <a:t> A relation schema represents the name of the relation with its attributes.</a:t>
            </a:r>
            <a:r>
              <a:rPr lang="en-US" sz="2000" b="1" dirty="0"/>
              <a:t> </a:t>
            </a:r>
            <a:endParaRPr lang="en-US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1696426" y="678876"/>
            <a:ext cx="8317327" cy="55659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Relational Model Concepts</a:t>
            </a:r>
          </a:p>
        </p:txBody>
      </p:sp>
      <p:sp>
        <p:nvSpPr>
          <p:cNvPr id="8" name="Rectangle 7"/>
          <p:cNvSpPr/>
          <p:nvPr/>
        </p:nvSpPr>
        <p:spPr>
          <a:xfrm>
            <a:off x="643775" y="1432280"/>
            <a:ext cx="10894509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Degree: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The total number of attributes which in the relation is called the degree of the relation. </a:t>
            </a:r>
          </a:p>
          <a:p>
            <a:endParaRPr lang="en-US" sz="2000" dirty="0"/>
          </a:p>
          <a:p>
            <a:r>
              <a:rPr lang="en-US" sz="2000" b="1" dirty="0">
                <a:solidFill>
                  <a:srgbClr val="FF0000"/>
                </a:solidFill>
              </a:rPr>
              <a:t>Cardinality: </a:t>
            </a:r>
            <a:r>
              <a:rPr lang="en-US" sz="2000" dirty="0"/>
              <a:t>Total number of rows present in the Table. </a:t>
            </a:r>
          </a:p>
          <a:p>
            <a:endParaRPr lang="en-US" sz="2000" dirty="0"/>
          </a:p>
          <a:p>
            <a:r>
              <a:rPr lang="en-US" sz="2000" b="1" dirty="0">
                <a:solidFill>
                  <a:srgbClr val="FF0000"/>
                </a:solidFill>
              </a:rPr>
              <a:t>Column: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The column represents the set of values for a specific attribute. </a:t>
            </a:r>
          </a:p>
          <a:p>
            <a:endParaRPr lang="en-US" sz="2000" dirty="0"/>
          </a:p>
          <a:p>
            <a:r>
              <a:rPr lang="en-US" sz="2000" b="1" dirty="0">
                <a:solidFill>
                  <a:srgbClr val="FF0000"/>
                </a:solidFill>
              </a:rPr>
              <a:t>Relation instance</a:t>
            </a:r>
            <a:r>
              <a:rPr lang="en-US" sz="2000" dirty="0">
                <a:solidFill>
                  <a:srgbClr val="FF0000"/>
                </a:solidFill>
              </a:rPr>
              <a:t> – </a:t>
            </a:r>
            <a:r>
              <a:rPr lang="en-US" sz="2000" dirty="0"/>
              <a:t>Relation instance is a finite set of </a:t>
            </a:r>
            <a:r>
              <a:rPr lang="en-US" sz="2000" dirty="0" err="1"/>
              <a:t>tuples</a:t>
            </a:r>
            <a:r>
              <a:rPr lang="en-US" sz="2000" dirty="0"/>
              <a:t> in the RDBMS system. Relation instances never have duplicate </a:t>
            </a:r>
            <a:r>
              <a:rPr lang="en-US" sz="2000" dirty="0" err="1"/>
              <a:t>tuples</a:t>
            </a:r>
            <a:r>
              <a:rPr lang="en-US" sz="2000" dirty="0"/>
              <a:t>. </a:t>
            </a:r>
          </a:p>
          <a:p>
            <a:endParaRPr lang="en-US" sz="2000" dirty="0"/>
          </a:p>
          <a:p>
            <a:r>
              <a:rPr lang="en-US" sz="2000" b="1" dirty="0">
                <a:solidFill>
                  <a:srgbClr val="FF0000"/>
                </a:solidFill>
              </a:rPr>
              <a:t>Relation key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- Every row has one, two or multiple attributes, which is called relation key. </a:t>
            </a:r>
          </a:p>
          <a:p>
            <a:endParaRPr lang="en-US" sz="2000" dirty="0"/>
          </a:p>
          <a:p>
            <a:r>
              <a:rPr lang="en-US" sz="2000" b="1" dirty="0">
                <a:solidFill>
                  <a:srgbClr val="FF0000"/>
                </a:solidFill>
              </a:rPr>
              <a:t>Attribute domain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– Every attribute has some pre-defined value and scope which is known as attribute domain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1605714" y="698119"/>
            <a:ext cx="9801570" cy="55659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Relational Model Concepts</a:t>
            </a:r>
            <a:endParaRPr lang="as-IN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194" name="AutoShape 2" descr="image"/>
          <p:cNvSpPr>
            <a:spLocks noChangeAspect="1" noChangeArrowheads="1"/>
          </p:cNvSpPr>
          <p:nvPr/>
        </p:nvSpPr>
        <p:spPr bwMode="auto">
          <a:xfrm>
            <a:off x="155575" y="-1592263"/>
            <a:ext cx="6962775" cy="33242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 descr="091318_0803_RelationalD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5714" y="1431508"/>
            <a:ext cx="8667750" cy="40671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1669795" y="751386"/>
            <a:ext cx="9801570" cy="556591"/>
          </a:xfrm>
        </p:spPr>
        <p:txBody>
          <a:bodyPr>
            <a:normAutofit/>
          </a:bodyPr>
          <a:lstStyle/>
          <a:p>
            <a:r>
              <a:rPr lang="en-US" sz="2800" b="1" dirty="0"/>
              <a:t>Relational Integrity constraints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157" y="1455018"/>
            <a:ext cx="8360846" cy="37704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Relational Integrity constraints is referred to conditions which must be present for a valid relation. </a:t>
            </a:r>
          </a:p>
          <a:p>
            <a:pPr>
              <a:buNone/>
            </a:pPr>
            <a:r>
              <a:rPr lang="en-US" dirty="0"/>
              <a:t>There are many types of integrity constraints. Constraints on the Relational database management system is mostly divided into three main categories are: </a:t>
            </a:r>
          </a:p>
          <a:p>
            <a:r>
              <a:rPr lang="en-US" dirty="0"/>
              <a:t>Domain constraints</a:t>
            </a:r>
          </a:p>
          <a:p>
            <a:r>
              <a:rPr lang="en-US" dirty="0"/>
              <a:t>Key constraints</a:t>
            </a:r>
          </a:p>
          <a:p>
            <a:r>
              <a:rPr lang="en-US" dirty="0"/>
              <a:t>Referential integrity constraints</a:t>
            </a:r>
          </a:p>
          <a:p>
            <a:endParaRPr lang="en-US" dirty="0"/>
          </a:p>
        </p:txBody>
      </p:sp>
      <p:sp>
        <p:nvSpPr>
          <p:cNvPr id="8194" name="AutoShape 2" descr="image"/>
          <p:cNvSpPr>
            <a:spLocks noChangeAspect="1" noChangeArrowheads="1"/>
          </p:cNvSpPr>
          <p:nvPr/>
        </p:nvSpPr>
        <p:spPr bwMode="auto">
          <a:xfrm>
            <a:off x="155575" y="-1592263"/>
            <a:ext cx="6962775" cy="33242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1731938" y="648135"/>
            <a:ext cx="9801570" cy="556591"/>
          </a:xfrm>
        </p:spPr>
        <p:txBody>
          <a:bodyPr>
            <a:normAutofit/>
          </a:bodyPr>
          <a:lstStyle/>
          <a:p>
            <a:r>
              <a:rPr lang="en-US" sz="2800" b="1" dirty="0"/>
              <a:t>Domain Constraints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012" y="1449659"/>
            <a:ext cx="8964527" cy="43132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Domain constraints can be violated if an attribute value is not appearing in the corresponding domain or it is not of the appropriate data type. </a:t>
            </a:r>
          </a:p>
          <a:p>
            <a:pPr>
              <a:buNone/>
            </a:pPr>
            <a:r>
              <a:rPr lang="en-US" dirty="0"/>
              <a:t>This is specified as data types which include standard data types integers, real numbers, characters, Booleans, variable length strings, etc. </a:t>
            </a:r>
          </a:p>
          <a:p>
            <a:pPr>
              <a:buNone/>
            </a:pPr>
            <a:r>
              <a:rPr lang="en-US" dirty="0"/>
              <a:t>Domain constraints</a:t>
            </a:r>
          </a:p>
          <a:p>
            <a:r>
              <a:rPr lang="en-US" dirty="0"/>
              <a:t>Key constraints</a:t>
            </a:r>
          </a:p>
          <a:p>
            <a:r>
              <a:rPr lang="en-US" dirty="0"/>
              <a:t>Referential integrity constraints</a:t>
            </a:r>
          </a:p>
          <a:p>
            <a:endParaRPr lang="en-US" dirty="0"/>
          </a:p>
        </p:txBody>
      </p:sp>
      <p:sp>
        <p:nvSpPr>
          <p:cNvPr id="8194" name="AutoShape 2" descr="image"/>
          <p:cNvSpPr>
            <a:spLocks noChangeAspect="1" noChangeArrowheads="1"/>
          </p:cNvSpPr>
          <p:nvPr/>
        </p:nvSpPr>
        <p:spPr bwMode="auto">
          <a:xfrm>
            <a:off x="155575" y="-1592263"/>
            <a:ext cx="6962775" cy="33242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1757778" y="713115"/>
            <a:ext cx="8923473" cy="506085"/>
          </a:xfrm>
        </p:spPr>
        <p:txBody>
          <a:bodyPr>
            <a:normAutofit fontScale="90000"/>
          </a:bodyPr>
          <a:lstStyle/>
          <a:p>
            <a:r>
              <a:rPr lang="en-US" sz="2800" b="1" dirty="0"/>
              <a:t>Key constraints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356" y="1618335"/>
            <a:ext cx="10353105" cy="10188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An attribute that can uniquely identify a </a:t>
            </a:r>
            <a:r>
              <a:rPr lang="en-US" dirty="0" err="1"/>
              <a:t>tuple</a:t>
            </a:r>
            <a:r>
              <a:rPr lang="en-US" dirty="0"/>
              <a:t> in a relation is called the key of the table. </a:t>
            </a:r>
          </a:p>
        </p:txBody>
      </p:sp>
      <p:sp>
        <p:nvSpPr>
          <p:cNvPr id="8194" name="AutoShape 2" descr="image"/>
          <p:cNvSpPr>
            <a:spLocks noChangeAspect="1" noChangeArrowheads="1"/>
          </p:cNvSpPr>
          <p:nvPr/>
        </p:nvSpPr>
        <p:spPr bwMode="auto">
          <a:xfrm>
            <a:off x="155575" y="-1592263"/>
            <a:ext cx="6962775" cy="33242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23356" y="2250822"/>
            <a:ext cx="1048246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 the given table,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CustomerID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is a key attribute of Customer Table. It is most likely to have a single key for one customer,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CustomerID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=1 is only for the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CustomerName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=" Google". </a:t>
            </a:r>
          </a:p>
        </p:txBody>
      </p:sp>
      <p:pic>
        <p:nvPicPr>
          <p:cNvPr id="6" name="Picture 5" descr="Untit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4471" y="3245033"/>
            <a:ext cx="6535063" cy="16480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Nature Illustration">
      <a:dk1>
        <a:srgbClr val="9A5315"/>
      </a:dk1>
      <a:lt1>
        <a:srgbClr val="FFFFFF"/>
      </a:lt1>
      <a:dk2>
        <a:srgbClr val="000000"/>
      </a:dk2>
      <a:lt2>
        <a:srgbClr val="D1E5F9"/>
      </a:lt2>
      <a:accent1>
        <a:srgbClr val="F3771A"/>
      </a:accent1>
      <a:accent2>
        <a:srgbClr val="8BBEF1"/>
      </a:accent2>
      <a:accent3>
        <a:srgbClr val="6DC025"/>
      </a:accent3>
      <a:accent4>
        <a:srgbClr val="9A5315"/>
      </a:accent4>
      <a:accent5>
        <a:srgbClr val="F1471F"/>
      </a:accent5>
      <a:accent6>
        <a:srgbClr val="DA6FDF"/>
      </a:accent6>
      <a:hlink>
        <a:srgbClr val="6DC025"/>
      </a:hlink>
      <a:folHlink>
        <a:srgbClr val="9A5315"/>
      </a:folHlink>
    </a:clrScheme>
    <a:fontScheme name="Segoe Print">
      <a:majorFont>
        <a:latin typeface="Segoe Print"/>
        <a:ea typeface=""/>
        <a:cs typeface=""/>
      </a:majorFont>
      <a:minorFont>
        <a:latin typeface="Segoe Pri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Nature Illustration">
      <a:dk1>
        <a:srgbClr val="9A5315"/>
      </a:dk1>
      <a:lt1>
        <a:srgbClr val="FFFFFF"/>
      </a:lt1>
      <a:dk2>
        <a:srgbClr val="000000"/>
      </a:dk2>
      <a:lt2>
        <a:srgbClr val="D1E5F9"/>
      </a:lt2>
      <a:accent1>
        <a:srgbClr val="F3771A"/>
      </a:accent1>
      <a:accent2>
        <a:srgbClr val="8BBEF1"/>
      </a:accent2>
      <a:accent3>
        <a:srgbClr val="6DC025"/>
      </a:accent3>
      <a:accent4>
        <a:srgbClr val="9A5315"/>
      </a:accent4>
      <a:accent5>
        <a:srgbClr val="F1471F"/>
      </a:accent5>
      <a:accent6>
        <a:srgbClr val="DA6FDF"/>
      </a:accent6>
      <a:hlink>
        <a:srgbClr val="6DC025"/>
      </a:hlink>
      <a:folHlink>
        <a:srgbClr val="9A5315"/>
      </a:folHlink>
    </a:clrScheme>
    <a:fontScheme name="Segoe Print">
      <a:majorFont>
        <a:latin typeface="Segoe Print"/>
        <a:ea typeface=""/>
        <a:cs typeface=""/>
      </a:majorFont>
      <a:minorFont>
        <a:latin typeface="Segoe Pri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606</TotalTime>
  <Words>643</Words>
  <Application>Microsoft Office PowerPoint</Application>
  <PresentationFormat>Widescreen</PresentationFormat>
  <Paragraphs>65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Cambria</vt:lpstr>
      <vt:lpstr>Century Gothic</vt:lpstr>
      <vt:lpstr>Segoe Print</vt:lpstr>
      <vt:lpstr>Times New Roman</vt:lpstr>
      <vt:lpstr>Wingdings</vt:lpstr>
      <vt:lpstr>Wingdings 3</vt:lpstr>
      <vt:lpstr>Wisp</vt:lpstr>
      <vt:lpstr>Relational Model in DBMS</vt:lpstr>
      <vt:lpstr>এই Lesson এ কি শিখব? </vt:lpstr>
      <vt:lpstr>What is Relational Model?</vt:lpstr>
      <vt:lpstr>Relational Model Concepts</vt:lpstr>
      <vt:lpstr>Relational Model Concepts</vt:lpstr>
      <vt:lpstr>Relational Model Concepts</vt:lpstr>
      <vt:lpstr>Relational Integrity constraints</vt:lpstr>
      <vt:lpstr>Domain Constraints </vt:lpstr>
      <vt:lpstr>Key constraints</vt:lpstr>
      <vt:lpstr>Referential integrity constraints</vt:lpstr>
      <vt:lpstr>Insert Operation</vt:lpstr>
      <vt:lpstr>Update Operation</vt:lpstr>
      <vt:lpstr>Delete Operation</vt:lpstr>
      <vt:lpstr>Select Operation</vt:lpstr>
      <vt:lpstr>“Perfection is boring. Getting better is where all the fun is.”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Introduction</dc:title>
  <dc:creator>User</dc:creator>
  <cp:lastModifiedBy>Rubaiya Hafiz</cp:lastModifiedBy>
  <cp:revision>124</cp:revision>
  <dcterms:created xsi:type="dcterms:W3CDTF">2020-04-17T10:09:40Z</dcterms:created>
  <dcterms:modified xsi:type="dcterms:W3CDTF">2020-05-17T18:27:36Z</dcterms:modified>
</cp:coreProperties>
</file>