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77" r:id="rId4"/>
    <p:sldId id="271" r:id="rId5"/>
    <p:sldId id="272" r:id="rId6"/>
    <p:sldId id="273" r:id="rId7"/>
    <p:sldId id="274" r:id="rId8"/>
    <p:sldId id="276" r:id="rId9"/>
    <p:sldId id="27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BA1-980A-4507-BE5A-5C1E7C2FFD8F}" type="datetimeFigureOut">
              <a:rPr lang="en-US"/>
              <a:pPr/>
              <a:t>07-Jun-20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3411-58E2-43FD-AE1D-AD77DFF8CB2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416D-7FED-43BC-AA7C-D92DBA01ED64}" type="datetimeFigureOut">
              <a:rPr lang="en-US"/>
              <a:pPr/>
              <a:t>07-Jun-20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C57A8-AE18-4654-B6AF-04B3577165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07-Jun-20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16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85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980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07-Jun-20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50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07-Jun-20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2877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07-Jun-20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7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06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304799"/>
            <a:ext cx="10058402" cy="121615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052422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0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6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7"/>
          </p:nvPr>
        </p:nvSpPr>
        <p:spPr>
          <a:xfrm>
            <a:off x="1265028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39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2423" y="4935990"/>
            <a:ext cx="4368980" cy="100761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763111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2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7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8"/>
          </p:nvPr>
        </p:nvSpPr>
        <p:spPr>
          <a:xfrm>
            <a:off x="6975717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0" name="Text Placeholder 3"/>
          <p:cNvSpPr>
            <a:spLocks noGrp="1"/>
          </p:cNvSpPr>
          <p:nvPr>
            <p:ph type="body" sz="half" idx="19"/>
          </p:nvPr>
        </p:nvSpPr>
        <p:spPr>
          <a:xfrm>
            <a:off x="6742908" y="4935990"/>
            <a:ext cx="4368980" cy="100761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07-Jun-20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827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 rot="5400000">
            <a:off x="104513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5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79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9"/>
          </p:nvPr>
        </p:nvSpPr>
        <p:spPr>
          <a:xfrm>
            <a:off x="1249168" y="1824285"/>
            <a:ext cx="2715289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5212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4" name="Group 83"/>
          <p:cNvGrpSpPr>
            <a:grpSpLocks noChangeAspect="1"/>
          </p:cNvGrpSpPr>
          <p:nvPr userDrawn="1"/>
        </p:nvGrpSpPr>
        <p:grpSpPr>
          <a:xfrm rot="5400000">
            <a:off x="4517135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78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8"/>
          </p:nvPr>
        </p:nvSpPr>
        <p:spPr>
          <a:xfrm>
            <a:off x="4720924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half" idx="21"/>
          </p:nvPr>
        </p:nvSpPr>
        <p:spPr>
          <a:xfrm>
            <a:off x="4707208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7" name="Group 96"/>
          <p:cNvGrpSpPr>
            <a:grpSpLocks noChangeAspect="1"/>
          </p:cNvGrpSpPr>
          <p:nvPr userDrawn="1"/>
        </p:nvGrpSpPr>
        <p:grpSpPr>
          <a:xfrm rot="5400000">
            <a:off x="801900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8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80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20"/>
          </p:nvPr>
        </p:nvSpPr>
        <p:spPr>
          <a:xfrm>
            <a:off x="8222798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3" name="Text Placeholder 3"/>
          <p:cNvSpPr>
            <a:spLocks noGrp="1"/>
          </p:cNvSpPr>
          <p:nvPr>
            <p:ph type="body" sz="half" idx="22"/>
          </p:nvPr>
        </p:nvSpPr>
        <p:spPr>
          <a:xfrm>
            <a:off x="8209082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07-Jun-20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19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6214" y="421594"/>
            <a:ext cx="2286000" cy="188550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84" name="Group 83"/>
          <p:cNvGrpSpPr>
            <a:grpSpLocks noChangeAspect="1"/>
          </p:cNvGrpSpPr>
          <p:nvPr/>
        </p:nvGrpSpPr>
        <p:grpSpPr>
          <a:xfrm rot="16200000" flipV="1">
            <a:off x="274315" y="1102304"/>
            <a:ext cx="5053664" cy="4411852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97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7"/>
          </p:nvPr>
        </p:nvSpPr>
        <p:spPr>
          <a:xfrm>
            <a:off x="840795" y="1020193"/>
            <a:ext cx="3886200" cy="4572000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grpSp>
        <p:nvGrpSpPr>
          <p:cNvPr id="98" name="Group 97"/>
          <p:cNvGrpSpPr/>
          <p:nvPr/>
        </p:nvGrpSpPr>
        <p:grpSpPr>
          <a:xfrm>
            <a:off x="5322489" y="319177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9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1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8"/>
          </p:nvPr>
        </p:nvSpPr>
        <p:spPr>
          <a:xfrm>
            <a:off x="5546780" y="529603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grpSp>
        <p:nvGrpSpPr>
          <p:cNvPr id="112" name="Group 111"/>
          <p:cNvGrpSpPr/>
          <p:nvPr/>
        </p:nvGrpSpPr>
        <p:grpSpPr>
          <a:xfrm>
            <a:off x="5322489" y="3245640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1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25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9"/>
          </p:nvPr>
        </p:nvSpPr>
        <p:spPr>
          <a:xfrm>
            <a:off x="5546780" y="3456066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126" name="Text Placeholder 3"/>
          <p:cNvSpPr>
            <a:spLocks noGrp="1"/>
          </p:cNvSpPr>
          <p:nvPr>
            <p:ph type="body" sz="half" idx="21"/>
          </p:nvPr>
        </p:nvSpPr>
        <p:spPr>
          <a:xfrm>
            <a:off x="9066214" y="2484992"/>
            <a:ext cx="2286000" cy="3248729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07-Jun-20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74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0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07-Jun-20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97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07-Jun-20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30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07-Jun-20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07-Jun-20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24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07-Jun-20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76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07-Jun-20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3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07-Jun-20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1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99945-0A15-4715-AB6C-F5E56CF20F70}" type="datetimeFigureOut">
              <a:rPr lang="en-US" smtClean="0"/>
              <a:pPr/>
              <a:t>07-Jun-20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1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60" r:id="rId17"/>
    <p:sldLayoutId id="2147483661" r:id="rId18"/>
    <p:sldLayoutId id="2147483662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048254" y="3378136"/>
            <a:ext cx="5592417" cy="1205947"/>
          </a:xfrm>
          <a:prstGeom prst="round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21919" y="2222863"/>
            <a:ext cx="6858002" cy="74240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Database Architecture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15661">
            <a:off x="7123113" y="3454171"/>
            <a:ext cx="1996196" cy="461786"/>
          </a:xfrm>
        </p:spPr>
        <p:txBody>
          <a:bodyPr>
            <a:normAutofit/>
          </a:bodyPr>
          <a:lstStyle/>
          <a:p>
            <a:r>
              <a:rPr lang="en-US" sz="2000" dirty="0"/>
              <a:t>Presented By</a:t>
            </a:r>
          </a:p>
        </p:txBody>
      </p:sp>
      <p:sp>
        <p:nvSpPr>
          <p:cNvPr id="4" name="Rectangle 3"/>
          <p:cNvSpPr/>
          <p:nvPr/>
        </p:nvSpPr>
        <p:spPr>
          <a:xfrm>
            <a:off x="9023712" y="3779912"/>
            <a:ext cx="27949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ambria" pitchFamily="18" charset="0"/>
              </a:rPr>
              <a:t>Rubaiya Hafiz</a:t>
            </a:r>
          </a:p>
          <a:p>
            <a:r>
              <a:rPr lang="en-US" sz="2000" dirty="0">
                <a:solidFill>
                  <a:schemeClr val="bg1"/>
                </a:solidFill>
                <a:latin typeface="Cambria" pitchFamily="18" charset="0"/>
              </a:rPr>
              <a:t>rubaiya.cse@diu.edu.bd</a:t>
            </a:r>
          </a:p>
        </p:txBody>
      </p:sp>
    </p:spTree>
    <p:extLst>
      <p:ext uri="{BB962C8B-B14F-4D97-AF65-F5344CB8AC3E}">
        <p14:creationId xmlns:p14="http://schemas.microsoft.com/office/powerpoint/2010/main" val="7696750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9110" y="3022814"/>
            <a:ext cx="7833622" cy="1152939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parajita" pitchFamily="34" charset="0"/>
                <a:cs typeface="Aparajita" pitchFamily="34" charset="0"/>
              </a:rPr>
              <a:t>“It is during our darkest moments that we must focus to see the light.”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9905" y="4214512"/>
            <a:ext cx="2214702" cy="480391"/>
          </a:xfrm>
        </p:spPr>
        <p:txBody>
          <a:bodyPr>
            <a:normAutofit/>
          </a:bodyPr>
          <a:lstStyle/>
          <a:p>
            <a:r>
              <a:rPr lang="en-US" dirty="0">
                <a:latin typeface="Aparajita" pitchFamily="34" charset="0"/>
                <a:cs typeface="Aparajita" pitchFamily="34" charset="0"/>
              </a:rPr>
              <a:t>– Aristotle Onassis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74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606858" y="662609"/>
            <a:ext cx="5085490" cy="556591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এই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Lesson এ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কি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শিখব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? 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5214" y="1630016"/>
            <a:ext cx="10058400" cy="4351683"/>
          </a:xfrm>
        </p:spPr>
        <p:txBody>
          <a:bodyPr>
            <a:normAutofit/>
          </a:bodyPr>
          <a:lstStyle/>
          <a:p>
            <a:r>
              <a:rPr lang="en-US" sz="3200" dirty="0"/>
              <a:t>Database Architecture</a:t>
            </a:r>
            <a:r>
              <a:rPr lang="as-IN" sz="3200" dirty="0"/>
              <a:t>?</a:t>
            </a:r>
          </a:p>
          <a:p>
            <a:r>
              <a:rPr lang="en-US" sz="3200" dirty="0"/>
              <a:t>Two tier Architecture?</a:t>
            </a:r>
          </a:p>
          <a:p>
            <a:r>
              <a:rPr lang="en-US" sz="3200" dirty="0"/>
              <a:t>Three tier Architecture? </a:t>
            </a:r>
          </a:p>
          <a:p>
            <a:pPr marL="0" indent="0">
              <a:buNone/>
            </a:pPr>
            <a:endParaRPr lang="as-IN" sz="3200" dirty="0"/>
          </a:p>
          <a:p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8107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677880" y="662609"/>
            <a:ext cx="5014468" cy="5565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Client and Server Model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5215" y="1630016"/>
            <a:ext cx="5799412" cy="4253949"/>
          </a:xfrm>
        </p:spPr>
        <p:txBody>
          <a:bodyPr>
            <a:normAutofit/>
          </a:bodyPr>
          <a:lstStyle/>
          <a:p>
            <a:pPr algn="just"/>
            <a:r>
              <a:rPr lang="en-US" sz="1800" b="1" dirty="0">
                <a:solidFill>
                  <a:schemeClr val="accent1"/>
                </a:solidFill>
              </a:rPr>
              <a:t>Client: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/>
              <a:t>When we talk the word </a:t>
            </a:r>
            <a:r>
              <a:rPr lang="en-US" sz="1800" b="1" dirty="0"/>
              <a:t>Client</a:t>
            </a:r>
            <a:r>
              <a:rPr lang="en-US" sz="1800" dirty="0"/>
              <a:t>, it mean to talk of a person or an organization using a particular service. Similarly in the digital world a </a:t>
            </a:r>
            <a:r>
              <a:rPr lang="en-US" sz="1800" b="1" dirty="0"/>
              <a:t>Client</a:t>
            </a:r>
            <a:r>
              <a:rPr lang="en-US" sz="1800" dirty="0"/>
              <a:t> is a computer (</a:t>
            </a:r>
            <a:r>
              <a:rPr lang="en-US" sz="1800" b="1" dirty="0"/>
              <a:t>Host</a:t>
            </a:r>
            <a:r>
              <a:rPr lang="en-US" sz="1800" dirty="0"/>
              <a:t>) i.e. capable of receiving information or using a particular service from the service providers (</a:t>
            </a:r>
            <a:r>
              <a:rPr lang="en-US" sz="1800" b="1" dirty="0"/>
              <a:t>Servers</a:t>
            </a:r>
            <a:r>
              <a:rPr lang="en-US" sz="1800" dirty="0"/>
              <a:t>).</a:t>
            </a:r>
          </a:p>
          <a:p>
            <a:pPr algn="just"/>
            <a:r>
              <a:rPr lang="en-US" sz="1800" b="1" dirty="0">
                <a:solidFill>
                  <a:schemeClr val="accent1"/>
                </a:solidFill>
              </a:rPr>
              <a:t>Servers: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/>
              <a:t>Similarly, when we talk the word </a:t>
            </a:r>
            <a:r>
              <a:rPr lang="en-US" sz="1800" b="1" dirty="0"/>
              <a:t>Servers</a:t>
            </a:r>
            <a:r>
              <a:rPr lang="en-US" sz="1800" dirty="0"/>
              <a:t>, It mean a person or medium that serves something. Similarly in this digital world a </a:t>
            </a:r>
            <a:r>
              <a:rPr lang="en-US" sz="1800" b="1" dirty="0"/>
              <a:t>Server</a:t>
            </a:r>
            <a:r>
              <a:rPr lang="en-US" sz="1800" dirty="0"/>
              <a:t> is a remote computer which provides information (data) or access to particular services.</a:t>
            </a:r>
            <a:endParaRPr lang="as-IN" sz="1800" dirty="0"/>
          </a:p>
          <a:p>
            <a:endParaRPr sz="3200" dirty="0"/>
          </a:p>
        </p:txBody>
      </p:sp>
      <p:pic>
        <p:nvPicPr>
          <p:cNvPr id="5" name="Picture 4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13918" y="1908313"/>
            <a:ext cx="3794351" cy="261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07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597980" y="662609"/>
            <a:ext cx="9083271" cy="5565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Two Tier Architecture</a:t>
            </a:r>
            <a:endParaRPr lang="as-IN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114" y="1618334"/>
            <a:ext cx="5581276" cy="4313234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Two tier architecture is similar to a basic </a:t>
            </a:r>
            <a:r>
              <a:rPr lang="en-US" b="1" dirty="0"/>
              <a:t>client-server</a:t>
            </a:r>
            <a:r>
              <a:rPr lang="en-US" dirty="0"/>
              <a:t> model. </a:t>
            </a:r>
          </a:p>
          <a:p>
            <a:pPr algn="just"/>
            <a:r>
              <a:rPr lang="en-US" dirty="0"/>
              <a:t>The application at the client end directly communicates with the database at the server side. </a:t>
            </a:r>
          </a:p>
          <a:p>
            <a:pPr algn="just"/>
            <a:r>
              <a:rPr lang="en-US" dirty="0"/>
              <a:t>API’s like ODBC,JDBC are used for this interaction. </a:t>
            </a:r>
          </a:p>
          <a:p>
            <a:pPr algn="just"/>
            <a:r>
              <a:rPr lang="en-US" dirty="0"/>
              <a:t>The server side is responsible for providing query processing and transaction management functionalities. On the client side, the user interfaces and application programs are run. </a:t>
            </a:r>
          </a:p>
        </p:txBody>
      </p:sp>
      <p:pic>
        <p:nvPicPr>
          <p:cNvPr id="12" name="Picture 11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2452356"/>
            <a:ext cx="5332916" cy="19030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615736" y="662609"/>
            <a:ext cx="7581272" cy="5565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Advantage of Two Tier Architecture</a:t>
            </a:r>
          </a:p>
        </p:txBody>
      </p:sp>
      <p:sp>
        <p:nvSpPr>
          <p:cNvPr id="8" name="Rectangle 7"/>
          <p:cNvSpPr/>
          <p:nvPr/>
        </p:nvSpPr>
        <p:spPr>
          <a:xfrm>
            <a:off x="1106904" y="1805607"/>
            <a:ext cx="936056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/>
              <a:t> The application on the client side establishes a connection with the server side in order to communicate with the DBMS.</a:t>
            </a:r>
          </a:p>
          <a:p>
            <a:pPr algn="just">
              <a:buFont typeface="Arial" pitchFamily="34" charset="0"/>
              <a:buChar char="•"/>
            </a:pPr>
            <a:endParaRPr lang="en-US" sz="2400" dirty="0"/>
          </a:p>
          <a:p>
            <a:pPr algn="just">
              <a:buFont typeface="Arial" pitchFamily="34" charset="0"/>
              <a:buChar char="•"/>
            </a:pPr>
            <a:r>
              <a:rPr lang="en-US" sz="2400" dirty="0"/>
              <a:t>An advantage of this type is that maintenance and understanding is easier, compatible with existing systems. However this model gives poor performance when there are a large number of users.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580224" y="662609"/>
            <a:ext cx="6344575" cy="5565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Three Tier Architecture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41145" y="1593573"/>
            <a:ext cx="5282577" cy="42291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In this type, there is another layer between the client and the server. The client does not directly communicate with the server. </a:t>
            </a:r>
          </a:p>
          <a:p>
            <a:pPr algn="just"/>
            <a:r>
              <a:rPr lang="en-US" dirty="0"/>
              <a:t>Instead, it interacts with an application server which further communicates with the database system and then the query processing and transaction management takes place. </a:t>
            </a:r>
          </a:p>
        </p:txBody>
      </p:sp>
      <p:pic>
        <p:nvPicPr>
          <p:cNvPr id="11" name="Picture 10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6332" y="1313921"/>
            <a:ext cx="5896798" cy="460121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26109  L 0.25 0  L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18082" y="662609"/>
            <a:ext cx="7003066" cy="5565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Three Tier Architecture (Cont’d)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5214" y="1630016"/>
            <a:ext cx="10058400" cy="4351683"/>
          </a:xfrm>
        </p:spPr>
        <p:txBody>
          <a:bodyPr>
            <a:normAutofit/>
          </a:bodyPr>
          <a:lstStyle/>
          <a:p>
            <a:endParaRPr lang="as-IN" sz="3200" dirty="0"/>
          </a:p>
          <a:p>
            <a:endParaRPr sz="3200" dirty="0"/>
          </a:p>
        </p:txBody>
      </p:sp>
      <p:sp>
        <p:nvSpPr>
          <p:cNvPr id="6" name="Rectangle 5"/>
          <p:cNvSpPr/>
          <p:nvPr/>
        </p:nvSpPr>
        <p:spPr>
          <a:xfrm>
            <a:off x="1285461" y="1940940"/>
            <a:ext cx="88524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This intermediate layer acts as a medium for exchange of partially processed data between server and client. This type of architecture is used in case of large web applications.</a:t>
            </a:r>
          </a:p>
        </p:txBody>
      </p:sp>
    </p:spTree>
    <p:extLst>
      <p:ext uri="{BB962C8B-B14F-4D97-AF65-F5344CB8AC3E}">
        <p14:creationId xmlns:p14="http://schemas.microsoft.com/office/powerpoint/2010/main" val="308107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214" y="1752600"/>
            <a:ext cx="9973847" cy="3574774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chemeClr val="accent1"/>
                </a:solidFill>
              </a:rPr>
              <a:t>Enhanced scalability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due to distributed deployment of application servers. Now, individual connections need not be made between client and server.</a:t>
            </a:r>
          </a:p>
          <a:p>
            <a:pPr algn="just"/>
            <a:r>
              <a:rPr lang="en-US" b="1" dirty="0">
                <a:solidFill>
                  <a:schemeClr val="accent1"/>
                </a:solidFill>
              </a:rPr>
              <a:t>Data Integrity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is maintained. Since there is a middle layer between client and server, data corruption can be avoided/removed.</a:t>
            </a:r>
          </a:p>
          <a:p>
            <a:pPr algn="just"/>
            <a:r>
              <a:rPr lang="en-US" b="1" dirty="0">
                <a:solidFill>
                  <a:schemeClr val="accent1"/>
                </a:solidFill>
              </a:rPr>
              <a:t>Security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is improved. This type of model prevents direct interaction of the client with the server thereby reducing access to unauthorized data.</a:t>
            </a:r>
          </a:p>
        </p:txBody>
      </p:sp>
      <p:sp>
        <p:nvSpPr>
          <p:cNvPr id="5" name="Title 12"/>
          <p:cNvSpPr txBox="1">
            <a:spLocks/>
          </p:cNvSpPr>
          <p:nvPr/>
        </p:nvSpPr>
        <p:spPr>
          <a:xfrm>
            <a:off x="1589102" y="662609"/>
            <a:ext cx="7741329" cy="5565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Advantage of Three Tier Architecture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606858" y="662609"/>
            <a:ext cx="8557558" cy="556591"/>
          </a:xfrm>
        </p:spPr>
        <p:txBody>
          <a:bodyPr>
            <a:normAutofit fontScale="90000"/>
          </a:bodyPr>
          <a:lstStyle/>
          <a:p>
            <a:pPr lvl="0"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Disadvantage of Three Tier Architecture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5214" y="1630016"/>
            <a:ext cx="10058400" cy="4351683"/>
          </a:xfrm>
        </p:spPr>
        <p:txBody>
          <a:bodyPr>
            <a:normAutofit/>
          </a:bodyPr>
          <a:lstStyle/>
          <a:p>
            <a:endParaRPr lang="as-IN" sz="3200" dirty="0"/>
          </a:p>
          <a:p>
            <a:endParaRPr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40904" y="2043769"/>
            <a:ext cx="10283687" cy="3211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7472" lvl="0" indent="-347472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Increased complexity of implementation and communication. It becomes difficult for this sort of interaction to take place due to presence of middle layers.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107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400</TotalTime>
  <Words>482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Aparajita</vt:lpstr>
      <vt:lpstr>Arial</vt:lpstr>
      <vt:lpstr>Cambria</vt:lpstr>
      <vt:lpstr>Century Gothic</vt:lpstr>
      <vt:lpstr>Segoe Print</vt:lpstr>
      <vt:lpstr>Wingdings 3</vt:lpstr>
      <vt:lpstr>Wisp</vt:lpstr>
      <vt:lpstr>Database Architecture</vt:lpstr>
      <vt:lpstr>এই Lesson এ কি শিখব? </vt:lpstr>
      <vt:lpstr>Client and Server Model</vt:lpstr>
      <vt:lpstr>Two Tier Architecture</vt:lpstr>
      <vt:lpstr>Advantage of Two Tier Architecture</vt:lpstr>
      <vt:lpstr>Three Tier Architecture</vt:lpstr>
      <vt:lpstr>Three Tier Architecture (Cont’d)</vt:lpstr>
      <vt:lpstr>PowerPoint Presentation</vt:lpstr>
      <vt:lpstr>Disadvantage of Three Tier Architecture</vt:lpstr>
      <vt:lpstr>“It is during our darkest moments that we must focus to see the light.”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Introduction</dc:title>
  <dc:creator>User</dc:creator>
  <cp:lastModifiedBy>Rubaiya Hafiz</cp:lastModifiedBy>
  <cp:revision>80</cp:revision>
  <dcterms:created xsi:type="dcterms:W3CDTF">2020-04-17T10:09:40Z</dcterms:created>
  <dcterms:modified xsi:type="dcterms:W3CDTF">2020-06-07T15:29:14Z</dcterms:modified>
</cp:coreProperties>
</file>