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4" r:id="rId10"/>
    <p:sldId id="267" r:id="rId11"/>
    <p:sldId id="268" r:id="rId12"/>
    <p:sldId id="261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6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9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0930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89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5815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14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46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4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0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6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9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8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1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4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98230-ECDB-4018-A27C-3818CA053B50}" type="datetimeFigureOut">
              <a:rPr lang="en-US" smtClean="0"/>
              <a:t>29-Jun-20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71C7833-0A90-48E2-8D84-54F5E1023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7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ERD to Relational Schema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Rubaiya Hafiz</a:t>
            </a:r>
          </a:p>
          <a:p>
            <a:r>
              <a:rPr lang="en-US" dirty="0"/>
              <a:t>rubaiya.cse@diu.edu.bd</a:t>
            </a:r>
          </a:p>
        </p:txBody>
      </p:sp>
    </p:spTree>
    <p:extLst>
      <p:ext uri="{BB962C8B-B14F-4D97-AF65-F5344CB8AC3E}">
        <p14:creationId xmlns:p14="http://schemas.microsoft.com/office/powerpoint/2010/main" val="3774088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194" y="1458675"/>
            <a:ext cx="6986519" cy="483294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78388" y="308275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u="none" strike="noStrike" baseline="0" dirty="0">
                <a:latin typeface="Times-Roman"/>
              </a:rPr>
              <a:t>Customers(</a:t>
            </a:r>
            <a:r>
              <a:rPr lang="en-US" sz="2400" b="0" i="0" u="none" strike="noStrike" baseline="0" dirty="0" err="1">
                <a:latin typeface="Times-Roman"/>
              </a:rPr>
              <a:t>SSN,name,addr,phone</a:t>
            </a:r>
            <a:r>
              <a:rPr lang="en-US" sz="2400" b="0" i="0" u="none" strike="noStrike" baseline="0" dirty="0">
                <a:latin typeface="Times-Roman"/>
              </a:rPr>
              <a:t>);</a:t>
            </a:r>
          </a:p>
          <a:p>
            <a:r>
              <a:rPr lang="en-US" sz="2400" b="0" i="0" u="none" strike="noStrike" baseline="0" dirty="0">
                <a:latin typeface="Times-Roman"/>
              </a:rPr>
              <a:t>Flights(</a:t>
            </a:r>
            <a:r>
              <a:rPr lang="en-US" sz="2400" b="0" i="0" u="none" strike="noStrike" baseline="0" dirty="0" err="1">
                <a:latin typeface="Times-Roman"/>
              </a:rPr>
              <a:t>number,day,aircraft</a:t>
            </a:r>
            <a:r>
              <a:rPr lang="en-US" sz="2400" b="0" i="0" u="none" strike="noStrike" baseline="0" dirty="0">
                <a:latin typeface="Times-Roman"/>
              </a:rPr>
              <a:t>)</a:t>
            </a:r>
          </a:p>
          <a:p>
            <a:r>
              <a:rPr lang="en-US" sz="2400" b="0" i="0" u="none" strike="noStrike" baseline="0" dirty="0">
                <a:latin typeface="Times-Roman"/>
              </a:rPr>
              <a:t>Bookings(SSN, number, day, row, seat)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978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6036" y="1470783"/>
            <a:ext cx="6673755" cy="43513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16196" y="1899875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i="0" u="none" strike="noStrike" baseline="0" dirty="0">
                <a:latin typeface="Times-Roman"/>
              </a:rPr>
              <a:t>Stars(</a:t>
            </a:r>
            <a:r>
              <a:rPr lang="en-US" sz="2000" i="0" u="none" strike="noStrike" baseline="0" dirty="0" err="1">
                <a:latin typeface="Times-Roman"/>
              </a:rPr>
              <a:t>name,addr</a:t>
            </a:r>
            <a:r>
              <a:rPr lang="en-US" sz="2000" i="0" u="none" strike="noStrike" baseline="0" dirty="0">
                <a:latin typeface="Times-Roman"/>
              </a:rPr>
              <a:t>);</a:t>
            </a:r>
          </a:p>
          <a:p>
            <a:r>
              <a:rPr lang="en-US" sz="2000" i="0" u="none" strike="noStrike" baseline="0" dirty="0">
                <a:latin typeface="Times-Roman"/>
              </a:rPr>
              <a:t>Studios(</a:t>
            </a:r>
            <a:r>
              <a:rPr lang="en-US" sz="2000" i="0" u="none" strike="noStrike" baseline="0" dirty="0" err="1">
                <a:latin typeface="Times-Roman"/>
              </a:rPr>
              <a:t>name,addr</a:t>
            </a:r>
            <a:r>
              <a:rPr lang="en-US" sz="2000" i="0" u="none" strike="noStrike" baseline="0" dirty="0">
                <a:latin typeface="Times-Roman"/>
              </a:rPr>
              <a:t>);</a:t>
            </a:r>
          </a:p>
          <a:p>
            <a:r>
              <a:rPr lang="en-US" sz="2000" i="0" u="none" strike="noStrike" baseline="0" dirty="0">
                <a:latin typeface="Times-Roman"/>
              </a:rPr>
              <a:t>Movies(</a:t>
            </a:r>
            <a:r>
              <a:rPr lang="en-US" sz="2000" i="0" u="none" strike="noStrike" baseline="0" dirty="0" err="1">
                <a:latin typeface="Times-Roman"/>
              </a:rPr>
              <a:t>title,year,length,genre</a:t>
            </a:r>
            <a:r>
              <a:rPr lang="en-US" sz="2000" i="0" u="none" strike="noStrike" baseline="0" dirty="0">
                <a:latin typeface="Times-Roman"/>
              </a:rPr>
              <a:t>);</a:t>
            </a:r>
          </a:p>
          <a:p>
            <a:r>
              <a:rPr lang="en-US" sz="2000" i="0" u="none" strike="noStrike" baseline="0" dirty="0">
                <a:latin typeface="Times-Roman"/>
              </a:rPr>
              <a:t>Contracts(</a:t>
            </a:r>
            <a:r>
              <a:rPr lang="en-US" sz="2000" i="0" u="none" strike="noStrike" baseline="0" dirty="0" err="1">
                <a:latin typeface="Times-Roman"/>
              </a:rPr>
              <a:t>StartName,studiosName,titile,year,salary</a:t>
            </a:r>
            <a:r>
              <a:rPr lang="en-US" b="0" i="0" u="none" strike="noStrike" baseline="0" dirty="0">
                <a:latin typeface="Times-Roman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407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964" y="1263496"/>
            <a:ext cx="6445227" cy="45640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60191" y="153785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Company( 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CompanyID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dirty="0"/>
            </a:b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Staff( 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StaffID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 dob , address ,name,  </a:t>
            </a:r>
            <a:r>
              <a:rPr lang="en-US" b="1" i="1" dirty="0" err="1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WifeID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dirty="0"/>
            </a:b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Child( 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ChildID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 name ,</a:t>
            </a:r>
            <a:r>
              <a:rPr lang="en-US" b="1" i="1" dirty="0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US" b="1" i="1" dirty="0" err="1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StaffID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)</a:t>
            </a:r>
            <a:br>
              <a:rPr lang="en-US" dirty="0"/>
            </a:b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Wife ( 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WifeID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 name )</a:t>
            </a:r>
            <a:br>
              <a:rPr lang="en-US" dirty="0"/>
            </a:b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Phone(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PhoneID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 </a:t>
            </a:r>
            <a:r>
              <a:rPr lang="en-US" b="0" i="0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phoneNumber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 , </a:t>
            </a:r>
            <a:r>
              <a:rPr lang="en-US" b="1" i="1" dirty="0" err="1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StaffID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dirty="0"/>
            </a:b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Task ( 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TaskID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 description)</a:t>
            </a:r>
            <a:br>
              <a:rPr lang="en-US" dirty="0"/>
            </a:b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Work(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WorkID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 </a:t>
            </a:r>
            <a:r>
              <a:rPr lang="en-US" b="1" i="1" dirty="0" err="1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CompanyID</a:t>
            </a:r>
            <a:r>
              <a:rPr lang="en-US" b="1" i="1" dirty="0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 , </a:t>
            </a:r>
            <a:r>
              <a:rPr lang="en-US" b="1" i="1" dirty="0" err="1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StaffID</a:t>
            </a:r>
            <a:r>
              <a:rPr lang="en-US" b="1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, since )</a:t>
            </a:r>
            <a:br>
              <a:rPr lang="en-US" dirty="0"/>
            </a:b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Perform(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PerformID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 </a:t>
            </a:r>
            <a:r>
              <a:rPr lang="en-US" b="1" i="1" dirty="0" err="1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StaffID</a:t>
            </a:r>
            <a:r>
              <a:rPr lang="en-US" b="1" i="1" dirty="0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 , </a:t>
            </a:r>
            <a:r>
              <a:rPr lang="en-US" b="1" i="1" dirty="0" err="1">
                <a:solidFill>
                  <a:srgbClr val="815E38"/>
                </a:solidFill>
                <a:effectLst/>
                <a:latin typeface="georgia" panose="02040502050405020303" pitchFamily="18" charset="0"/>
              </a:rPr>
              <a:t>TaskID</a:t>
            </a:r>
            <a:r>
              <a:rPr lang="en-US" b="1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310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</a:t>
            </a:r>
          </a:p>
        </p:txBody>
      </p:sp>
      <p:pic>
        <p:nvPicPr>
          <p:cNvPr id="1026" name="Picture 2" descr="Image result for erd to relational model rul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0540"/>
            <a:ext cx="8244213" cy="4172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40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b="1" dirty="0"/>
              <a:t>Entities and Simple Attributes: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entity type within ER diagram is turned into a table.</a:t>
            </a:r>
          </a:p>
          <a:p>
            <a:r>
              <a:rPr lang="en-US" dirty="0"/>
              <a:t>Each attribute turns into a column (attribute) in the table.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Persons( </a:t>
            </a:r>
            <a:r>
              <a:rPr lang="en-US" u="sng" dirty="0" err="1"/>
              <a:t>personid</a:t>
            </a:r>
            <a:r>
              <a:rPr lang="en-US" dirty="0"/>
              <a:t> , name, </a:t>
            </a:r>
            <a:r>
              <a:rPr lang="en-US" dirty="0" err="1"/>
              <a:t>lastname</a:t>
            </a:r>
            <a:r>
              <a:rPr lang="en-US" dirty="0"/>
              <a:t>, email, phone 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936" y="2969133"/>
            <a:ext cx="44481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0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Multi-Valued and Composite 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1. Create a table for the attribute. 2. Add the primary (id) column of the parent entity as a foreign key within the new table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Persons( </a:t>
            </a:r>
            <a:r>
              <a:rPr lang="en-US" u="sng" dirty="0" err="1"/>
              <a:t>personid</a:t>
            </a:r>
            <a:r>
              <a:rPr lang="en-US" dirty="0"/>
              <a:t> , name)</a:t>
            </a:r>
            <a:br>
              <a:rPr lang="en-US" dirty="0"/>
            </a:br>
            <a:r>
              <a:rPr lang="en-US" dirty="0"/>
              <a:t>Phones ( </a:t>
            </a:r>
            <a:r>
              <a:rPr lang="en-US" u="sng" dirty="0" err="1"/>
              <a:t>phoneid</a:t>
            </a:r>
            <a:r>
              <a:rPr lang="en-US" dirty="0"/>
              <a:t> , </a:t>
            </a:r>
            <a:r>
              <a:rPr lang="en-US" b="1" i="1" dirty="0" err="1"/>
              <a:t>personid</a:t>
            </a:r>
            <a:r>
              <a:rPr lang="en-US" dirty="0"/>
              <a:t>, phone 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870" y="4272534"/>
            <a:ext cx="44577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79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9050" y="1825625"/>
            <a:ext cx="6960359" cy="3647127"/>
          </a:xfrm>
        </p:spPr>
        <p:txBody>
          <a:bodyPr/>
          <a:lstStyle/>
          <a:p>
            <a:r>
              <a:rPr lang="en-US" dirty="0"/>
              <a:t>Derived attribute can be calculated at any point of time. Hence we need not create a column for this attribute. It reduces the duplicity in the database.</a:t>
            </a:r>
          </a:p>
        </p:txBody>
      </p:sp>
    </p:spTree>
    <p:extLst>
      <p:ext uri="{BB962C8B-B14F-4D97-AF65-F5344CB8AC3E}">
        <p14:creationId xmlns:p14="http://schemas.microsoft.com/office/powerpoint/2010/main" val="2909648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1:1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Persons( </a:t>
            </a:r>
            <a:r>
              <a:rPr lang="en-US" u="sng" dirty="0" err="1"/>
              <a:t>personid</a:t>
            </a:r>
            <a:r>
              <a:rPr lang="en-US" dirty="0"/>
              <a:t> , name, </a:t>
            </a:r>
            <a:r>
              <a:rPr lang="en-US" dirty="0" err="1"/>
              <a:t>lastname</a:t>
            </a:r>
            <a:r>
              <a:rPr lang="en-US" dirty="0"/>
              <a:t>, email, phone , </a:t>
            </a:r>
            <a:r>
              <a:rPr lang="en-US" b="1" i="1" dirty="0" err="1"/>
              <a:t>wifeid</a:t>
            </a:r>
            <a:r>
              <a:rPr lang="en-US" dirty="0"/>
              <a:t> )</a:t>
            </a:r>
            <a:br>
              <a:rPr lang="en-US" dirty="0"/>
            </a:br>
            <a:r>
              <a:rPr lang="en-US" dirty="0"/>
              <a:t>Wife ( </a:t>
            </a:r>
            <a:r>
              <a:rPr lang="en-US" u="sng" dirty="0" err="1"/>
              <a:t>wifeid</a:t>
            </a:r>
            <a:r>
              <a:rPr lang="en-US" dirty="0"/>
              <a:t> , name )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pPr marL="0" indent="0">
              <a:buNone/>
            </a:pPr>
            <a:r>
              <a:rPr lang="en-US" dirty="0"/>
              <a:t>Persons( </a:t>
            </a:r>
            <a:r>
              <a:rPr lang="en-US" u="sng" dirty="0" err="1"/>
              <a:t>personid</a:t>
            </a:r>
            <a:r>
              <a:rPr lang="en-US" dirty="0"/>
              <a:t> , name, </a:t>
            </a:r>
            <a:r>
              <a:rPr lang="en-US" dirty="0" err="1"/>
              <a:t>lastname</a:t>
            </a:r>
            <a:r>
              <a:rPr lang="en-US" dirty="0"/>
              <a:t>, email, phone )</a:t>
            </a:r>
            <a:br>
              <a:rPr lang="en-US" dirty="0"/>
            </a:br>
            <a:r>
              <a:rPr lang="en-US" dirty="0"/>
              <a:t>Wife ( </a:t>
            </a:r>
            <a:r>
              <a:rPr lang="en-US" u="sng" dirty="0" err="1"/>
              <a:t>wifeid</a:t>
            </a:r>
            <a:r>
              <a:rPr lang="en-US" dirty="0"/>
              <a:t> , name , </a:t>
            </a:r>
            <a:r>
              <a:rPr lang="en-US" b="1" i="1" dirty="0" err="1"/>
              <a:t>personid</a:t>
            </a:r>
            <a:r>
              <a:rPr lang="en-US" dirty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317307"/>
            <a:ext cx="45720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29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1:N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Persons( </a:t>
            </a:r>
            <a:r>
              <a:rPr lang="en-US" u="sng" dirty="0" err="1"/>
              <a:t>personid</a:t>
            </a:r>
            <a:r>
              <a:rPr lang="en-US" dirty="0"/>
              <a:t> , name, </a:t>
            </a:r>
            <a:r>
              <a:rPr lang="en-US" dirty="0" err="1"/>
              <a:t>lastname</a:t>
            </a:r>
            <a:r>
              <a:rPr lang="en-US" dirty="0"/>
              <a:t>, email )</a:t>
            </a:r>
            <a:br>
              <a:rPr lang="en-US" dirty="0"/>
            </a:br>
            <a:r>
              <a:rPr lang="en-US" dirty="0"/>
              <a:t>House ( </a:t>
            </a:r>
            <a:r>
              <a:rPr lang="en-US" u="sng" dirty="0" err="1"/>
              <a:t>houseid</a:t>
            </a:r>
            <a:r>
              <a:rPr lang="en-US" dirty="0"/>
              <a:t> , num , address, </a:t>
            </a:r>
            <a:r>
              <a:rPr lang="en-US" b="1" i="1" dirty="0" err="1"/>
              <a:t>personid</a:t>
            </a:r>
            <a:r>
              <a:rPr lang="en-US" dirty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949" y="3029744"/>
            <a:ext cx="442912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81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/>
              <a:t>N:N Relationships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0438" y="2941637"/>
            <a:ext cx="4552950" cy="21621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164823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Persons( 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personid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 name, </a:t>
            </a:r>
            <a:r>
              <a:rPr lang="en-US" b="0" i="0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lastname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, email, phone )</a:t>
            </a:r>
            <a:br>
              <a:rPr lang="en-US" dirty="0"/>
            </a:b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Countries ( 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countryid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 name, num)</a:t>
            </a:r>
            <a:br>
              <a:rPr lang="en-US" dirty="0"/>
            </a:br>
            <a:r>
              <a:rPr lang="en-US" b="0" i="0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HasRelat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 ( </a:t>
            </a:r>
            <a:r>
              <a:rPr lang="en-US" b="0" i="0" u="sng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hasrelatid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 , </a:t>
            </a:r>
            <a:r>
              <a:rPr lang="en-US" b="1" i="0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personid</a:t>
            </a:r>
            <a:r>
              <a:rPr lang="en-US" b="1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 , </a:t>
            </a:r>
            <a:r>
              <a:rPr lang="en-US" b="1" i="0" dirty="0" err="1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countryid</a:t>
            </a:r>
            <a:r>
              <a:rPr lang="en-US" b="0" i="0" dirty="0">
                <a:solidFill>
                  <a:srgbClr val="815E38"/>
                </a:solidFill>
                <a:effectLst/>
                <a:latin typeface="Arial" panose="020B0604020202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1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Weak Entity Sets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8963" y="3103562"/>
            <a:ext cx="5295900" cy="18383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14734" y="169068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Create table for weak entity set.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Add all its attributes to table as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Add the primary key of identifying entity set.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3140" y="3439236"/>
            <a:ext cx="266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Student(</a:t>
            </a:r>
            <a:r>
              <a:rPr lang="en-US" u="sng" dirty="0" err="1"/>
              <a:t>RollNo</a:t>
            </a:r>
            <a:r>
              <a:rPr lang="en-US" dirty="0"/>
              <a:t>, Name)</a:t>
            </a:r>
          </a:p>
          <a:p>
            <a:r>
              <a:rPr lang="en-US" dirty="0"/>
              <a:t>Dependent(Name, </a:t>
            </a:r>
            <a:r>
              <a:rPr lang="en-US" b="1" dirty="0" err="1"/>
              <a:t>RollNo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167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Hierarchical Entities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9553" y="1947093"/>
            <a:ext cx="4953000" cy="39719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1779" y="1690688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Create tables for all higher-level entities.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Create tables for lower-level entities.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Add primary keys of higher-level entities in the table of lower-level entities.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 lower-level tables, add all other attributes of lower-level entities.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Declare primary key of higher-level table and the primary key for lower-level table.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Person(</a:t>
            </a:r>
            <a:r>
              <a:rPr lang="en-US" u="sng" dirty="0" err="1">
                <a:solidFill>
                  <a:srgbClr val="000000"/>
                </a:solidFill>
                <a:latin typeface="Verdana" panose="020B0604030504040204" pitchFamily="34" charset="0"/>
              </a:rPr>
              <a:t>PersonID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, Name, </a:t>
            </a:r>
            <a:r>
              <a:rPr lang="en-US" dirty="0" err="1">
                <a:solidFill>
                  <a:srgbClr val="000000"/>
                </a:solidFill>
                <a:latin typeface="Verdana" panose="020B0604030504040204" pitchFamily="34" charset="0"/>
              </a:rPr>
              <a:t>Genger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, Age)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Student(</a:t>
            </a:r>
            <a:r>
              <a:rPr lang="en-US" b="0" i="0" u="sng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RollNo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PersonID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Teacher(</a:t>
            </a:r>
            <a:r>
              <a:rPr lang="en-US" u="sng" dirty="0" err="1">
                <a:solidFill>
                  <a:srgbClr val="000000"/>
                </a:solidFill>
                <a:latin typeface="Verdana" panose="020B0604030504040204" pitchFamily="34" charset="0"/>
              </a:rPr>
              <a:t>EmpID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PersonID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658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Words>505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Century Gothic</vt:lpstr>
      <vt:lpstr>georgia</vt:lpstr>
      <vt:lpstr>Times-Roman</vt:lpstr>
      <vt:lpstr>Verdana</vt:lpstr>
      <vt:lpstr>Wingdings 3</vt:lpstr>
      <vt:lpstr>Wisp</vt:lpstr>
      <vt:lpstr>ERD to Relational Schema</vt:lpstr>
      <vt:lpstr>1. Entities and Simple Attributes:</vt:lpstr>
      <vt:lpstr>2. Multi-Valued and Composite  Attributes</vt:lpstr>
      <vt:lpstr>Derived Attribute</vt:lpstr>
      <vt:lpstr>1:1 Relationships</vt:lpstr>
      <vt:lpstr>1:N Relationships</vt:lpstr>
      <vt:lpstr>N:N Relationships</vt:lpstr>
      <vt:lpstr>Mapping Weak Entity Sets</vt:lpstr>
      <vt:lpstr>Mapping Hierarchical Entities</vt:lpstr>
      <vt:lpstr>Exercise 1</vt:lpstr>
      <vt:lpstr>Exercise 2</vt:lpstr>
      <vt:lpstr>Exercise 3</vt:lpstr>
      <vt:lpstr>Exercise 4</vt:lpstr>
    </vt:vector>
  </TitlesOfParts>
  <Company>by 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ERD to Relational Schema</dc:title>
  <dc:creator>diu</dc:creator>
  <cp:lastModifiedBy>Rubaiya</cp:lastModifiedBy>
  <cp:revision>21</cp:revision>
  <dcterms:created xsi:type="dcterms:W3CDTF">2019-02-26T07:30:31Z</dcterms:created>
  <dcterms:modified xsi:type="dcterms:W3CDTF">2020-06-29T07:11:15Z</dcterms:modified>
</cp:coreProperties>
</file>