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 id="2147483684" r:id="rId2"/>
    <p:sldMasterId id="2147483763" r:id="rId3"/>
    <p:sldMasterId id="2147483722" r:id="rId4"/>
    <p:sldMasterId id="2147483736" r:id="rId5"/>
    <p:sldMasterId id="2147483750" r:id="rId6"/>
  </p:sldMasterIdLst>
  <p:notesMasterIdLst>
    <p:notesMasterId r:id="rId21"/>
  </p:notesMasterIdLst>
  <p:sldIdLst>
    <p:sldId id="278" r:id="rId7"/>
    <p:sldId id="287" r:id="rId8"/>
    <p:sldId id="298" r:id="rId9"/>
    <p:sldId id="288" r:id="rId10"/>
    <p:sldId id="289" r:id="rId11"/>
    <p:sldId id="290" r:id="rId12"/>
    <p:sldId id="291" r:id="rId13"/>
    <p:sldId id="299" r:id="rId14"/>
    <p:sldId id="300" r:id="rId15"/>
    <p:sldId id="292" r:id="rId16"/>
    <p:sldId id="293" r:id="rId17"/>
    <p:sldId id="296" r:id="rId18"/>
    <p:sldId id="297" r:id="rId19"/>
    <p:sldId id="295" r:id="rId20"/>
  </p:sldIdLst>
  <p:sldSz cx="9144000" cy="5143500" type="screen16x9"/>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8A009D2-AA06-47F9-818B-20DA7FACF4AF}">
          <p14:sldIdLst>
            <p14:sldId id="278"/>
            <p14:sldId id="287"/>
            <p14:sldId id="298"/>
            <p14:sldId id="288"/>
            <p14:sldId id="289"/>
            <p14:sldId id="290"/>
            <p14:sldId id="291"/>
            <p14:sldId id="299"/>
            <p14:sldId id="300"/>
            <p14:sldId id="292"/>
            <p14:sldId id="293"/>
            <p14:sldId id="296"/>
            <p14:sldId id="297"/>
            <p14:sldId id="295"/>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A50021"/>
    <a:srgbClr val="0000FF"/>
    <a:srgbClr val="990000"/>
    <a:srgbClr val="800000"/>
    <a:srgbClr val="CC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7336" autoAdjust="0"/>
  </p:normalViewPr>
  <p:slideViewPr>
    <p:cSldViewPr>
      <p:cViewPr varScale="1">
        <p:scale>
          <a:sx n="109" d="100"/>
          <a:sy n="109" d="100"/>
        </p:scale>
        <p:origin x="734" y="5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8008F-8C0F-4F63-86DC-E7B67385E4BD}" type="datetimeFigureOut">
              <a:rPr lang="en-US" smtClean="0"/>
              <a:pPr/>
              <a:t>22-Mar-20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F38DAD-5F37-4EA5-A798-26ED1E453939}" type="slidenum">
              <a:rPr lang="en-US" smtClean="0"/>
              <a:pPr/>
              <a:t>‹#›</a:t>
            </a:fld>
            <a:endParaRPr lang="en-US" dirty="0"/>
          </a:p>
        </p:txBody>
      </p:sp>
    </p:spTree>
    <p:extLst>
      <p:ext uri="{BB962C8B-B14F-4D97-AF65-F5344CB8AC3E}">
        <p14:creationId xmlns:p14="http://schemas.microsoft.com/office/powerpoint/2010/main" val="240361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1</a:t>
            </a:fld>
            <a:endParaRPr lang="en-US" dirty="0"/>
          </a:p>
        </p:txBody>
      </p:sp>
    </p:spTree>
    <p:extLst>
      <p:ext uri="{BB962C8B-B14F-4D97-AF65-F5344CB8AC3E}">
        <p14:creationId xmlns:p14="http://schemas.microsoft.com/office/powerpoint/2010/main" val="225552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2D2042-E6D6-4147-8268-8F82A5EBAB25}"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4736306"/>
            <a:ext cx="2133600" cy="273844"/>
          </a:xfrm>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624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3EF749-B421-4F9B-A55E-296FE896187A}"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90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DEC4D6-03E8-4D82-8A8D-90144BD391B9}"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14386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9141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1C472E-7EFE-461A-8500-5B9A41FFAB38}"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07742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0BD394-204F-4051-838A-BD3A6FD08F6B}"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1603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35587E-5F01-4608-AB8B-367BFA2332C6}"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856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C05850-94B5-42CD-814B-FDDB0EDFBBF0}"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1750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993AFF-2742-4B9A-A615-52E69F19E392}" type="datetime4">
              <a:rPr lang="en-US" smtClean="0">
                <a:solidFill>
                  <a:prstClr val="black">
                    <a:tint val="75000"/>
                  </a:prstClr>
                </a:solidFill>
              </a:rPr>
              <a:t>March 22, 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641991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77BAF4-E70A-46A6-BAAD-FB6B08EB2ABC}" type="datetime4">
              <a:rPr lang="en-US" smtClean="0">
                <a:solidFill>
                  <a:prstClr val="black">
                    <a:tint val="75000"/>
                  </a:prstClr>
                </a:solidFill>
              </a:rPr>
              <a:t>March 22, 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9329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B654F-C6E0-4661-AAC8-978803515851}" type="datetime4">
              <a:rPr lang="en-US" smtClean="0">
                <a:solidFill>
                  <a:prstClr val="black">
                    <a:tint val="75000"/>
                  </a:prstClr>
                </a:solidFill>
              </a:rPr>
              <a:t>March 22, 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8933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E04768-7EF8-465F-8AA4-E4562880EFD2}"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34022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8FBB55-5F52-4656-8793-0ED45F1FA546}"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6583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C1FE3D-3284-41EA-A15A-1379257E6329}"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4415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3B929-12C7-44BD-8E29-0D01588F7988}"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6306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0AF85A-617D-4083-BCC8-5EA0E26D1E5A}"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93069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9168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8E3692-3437-48FF-B30B-441D75E1026E}"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448078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129BE-2CFF-417A-BAD0-1DBFD652E24E}"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07088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3CC725-2D2B-4DBC-BF3E-046E54A25ED9}"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23710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3E3983-C8EF-4F09-B7B0-B78BDDC265F6}"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13168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1BAFBD-3EA2-48E7-9076-36FBFC406595}" type="datetime4">
              <a:rPr lang="en-US" smtClean="0">
                <a:solidFill>
                  <a:prstClr val="black">
                    <a:tint val="75000"/>
                  </a:prstClr>
                </a:solidFill>
              </a:rPr>
              <a:t>March 22, 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911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F07F8A-F06D-4FC1-947C-B3CCD1245160}"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419751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19F27E-14EC-4BCC-A1E4-C7CCA161A40F}" type="datetime4">
              <a:rPr lang="en-US" smtClean="0">
                <a:solidFill>
                  <a:prstClr val="black">
                    <a:tint val="75000"/>
                  </a:prstClr>
                </a:solidFill>
              </a:rPr>
              <a:t>March 22, 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58058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5981C-5F8B-453A-8DC3-46F79342943A}" type="datetime4">
              <a:rPr lang="en-US" smtClean="0">
                <a:solidFill>
                  <a:prstClr val="black">
                    <a:tint val="75000"/>
                  </a:prstClr>
                </a:solidFill>
              </a:rPr>
              <a:t>March 22, 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822836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85B65C-BDA4-4A09-8DFA-79FB3D95DD60}"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02189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8BEC25-173A-474A-8940-B803B99F5F31}"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49559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C96EE6-D7F9-47E2-B762-BE1E0318F5FB}"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20919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1AC0AD-EAC7-4112-9E19-E6B73CDD64BA}"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94514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86273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1696B99-4919-4B52-8BE1-F8DAFE98FD91}"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840196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5616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03B2E-E4D2-4470-8907-95FB0D78ADCA}"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618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28DB27-55A9-45EB-9332-4C6E20345834}"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20700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5D18E19-2F3D-4FC5-A85C-2981825BEE8F}"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33317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37E8D1-59EF-4907-A357-2A37377C8B5C}" type="datetime4">
              <a:rPr lang="en-US" smtClean="0">
                <a:solidFill>
                  <a:prstClr val="black">
                    <a:tint val="75000"/>
                  </a:prstClr>
                </a:solidFill>
              </a:rPr>
              <a:t>March 22, 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693836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E0CE370D-2B63-41D7-8390-415BD0EFEFE7}" type="datetime4">
              <a:rPr lang="en-US" smtClean="0">
                <a:solidFill>
                  <a:prstClr val="black">
                    <a:tint val="75000"/>
                  </a:prstClr>
                </a:solidFill>
              </a:rPr>
              <a:t>March 22, 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7611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D14BA-D766-457B-A9F1-E46BA836C895}" type="datetime4">
              <a:rPr lang="en-US" smtClean="0">
                <a:solidFill>
                  <a:prstClr val="black">
                    <a:tint val="75000"/>
                  </a:prstClr>
                </a:solidFill>
              </a:rPr>
              <a:t>March 22, 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716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B609FE-AF75-44E3-9EE9-D69AA1BDD6D6}"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17523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F98BAD-F1CB-467C-AB25-0B3B0E1CD7AA}"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484239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C2BCCB-484D-4680-A79C-31742881A6C3}"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70839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462220-4D3E-42A3-9243-809779652ED6}"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39593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C5CCCB-1B74-4B85-AA12-6101D1D33945}"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05614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406BA0F-7138-470E-BFE5-616CF31BDB89}"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8039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E8B8A8-C5AC-467C-B43F-9F8256DD1794}" type="datetime4">
              <a:rPr lang="en-US" smtClean="0">
                <a:solidFill>
                  <a:prstClr val="black">
                    <a:tint val="75000"/>
                  </a:prstClr>
                </a:solidFill>
              </a:rPr>
              <a:t>March 22, 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98385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32340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AC6E95-FD86-4162-A6A6-22610DE2435D}"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675201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976E67B-F37F-4086-A1D7-35EE4A8B915B}"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34954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35F9D9-A78F-449B-9E4D-780C6918DDA5}" type="datetime4">
              <a:rPr lang="en-US" smtClean="0">
                <a:solidFill>
                  <a:prstClr val="black">
                    <a:tint val="75000"/>
                  </a:prstClr>
                </a:solidFill>
              </a:rPr>
              <a:t>March 22, 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039798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53DD8367-ADA7-4F3E-8C26-72D9B08B2D03}" type="datetime4">
              <a:rPr lang="en-US" smtClean="0">
                <a:solidFill>
                  <a:prstClr val="black">
                    <a:tint val="75000"/>
                  </a:prstClr>
                </a:solidFill>
              </a:rPr>
              <a:t>March 22, 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796013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8DBEB-9B83-4BD7-9C07-0B80AAF2FB62}" type="datetime4">
              <a:rPr lang="en-US" smtClean="0">
                <a:solidFill>
                  <a:prstClr val="black">
                    <a:tint val="75000"/>
                  </a:prstClr>
                </a:solidFill>
              </a:rPr>
              <a:t>March 22, 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375606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5FFA6F-30B2-4E03-B8C5-93A3209091B5}"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011080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2C2928-1BF4-45DA-AE56-E6878353C186}"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61523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720AB6-289F-46C0-9067-751CCFDA2E65}"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80620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D394D7-D860-412D-9641-69573348FE8C}"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201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F40E82-A606-4778-B1B5-D05F873B3E92}" type="datetime4">
              <a:rPr lang="en-US" smtClean="0">
                <a:solidFill>
                  <a:prstClr val="black">
                    <a:tint val="75000"/>
                  </a:prstClr>
                </a:solidFill>
              </a:rPr>
              <a:t>March 22, 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40447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596D93-7EA6-45DC-8CF0-4CCA138A147E}"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8846541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88B430-06B0-4D16-A513-AEA71BF2FEB6}"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6397369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69951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EE7990-5977-4E28-AF08-905F766C2906}"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5343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E84311-FB8B-4079-BDF2-A905669C7842}"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326127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2D7124-54AF-4EDC-9D9E-86ADCEC91AEE}" type="datetime4">
              <a:rPr lang="en-US" smtClean="0">
                <a:solidFill>
                  <a:prstClr val="black">
                    <a:tint val="75000"/>
                  </a:prstClr>
                </a:solidFill>
              </a:rPr>
              <a:t>March 22, 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11399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5D981AEB-1667-4E0F-B3B2-8C001DC16B58}" type="datetime4">
              <a:rPr lang="en-US" smtClean="0">
                <a:solidFill>
                  <a:prstClr val="black">
                    <a:tint val="75000"/>
                  </a:prstClr>
                </a:solidFill>
              </a:rPr>
              <a:t>March 22, 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583262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434786-9A66-4F36-8EEA-E527D314245C}" type="datetime4">
              <a:rPr lang="en-US" smtClean="0">
                <a:solidFill>
                  <a:prstClr val="black">
                    <a:tint val="75000"/>
                  </a:prstClr>
                </a:solidFill>
              </a:rPr>
              <a:t>March 22, 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391233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03CA13-50BF-4DDE-920B-5EAFE7D7790D}"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278804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4793C6-D96D-4C81-B1B7-F2DCB1227320}"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99317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E82B6-AFB9-4FE0-96C0-79AB7D7F64E4}" type="datetime4">
              <a:rPr lang="en-US" smtClean="0">
                <a:solidFill>
                  <a:prstClr val="black">
                    <a:tint val="75000"/>
                  </a:prstClr>
                </a:solidFill>
              </a:rPr>
              <a:t>March 22, 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5320618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8053C1-4CD8-41D7-9E60-0DD0CFAC86C9}"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206404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5B4CD0-C079-469C-915B-5596F57C1ADC}"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1157575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008789-966B-49A3-8138-EAADE22D465B}"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191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53403F-EC25-460D-9F2B-4CD82E7E3530}"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9712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221768-258C-46CB-B2EB-BE4491DAC576}" type="datetime4">
              <a:rPr lang="en-US" smtClean="0">
                <a:solidFill>
                  <a:prstClr val="black">
                    <a:tint val="75000"/>
                  </a:prstClr>
                </a:solidFill>
              </a:rPr>
              <a:t>March 22, 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648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117E8AE-CB08-4ED1-A038-5850CBB2C10A}"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1" name="TextBox 10"/>
          <p:cNvSpPr txBox="1"/>
          <p:nvPr/>
        </p:nvSpPr>
        <p:spPr>
          <a:xfrm>
            <a:off x="8153400" y="4931718"/>
            <a:ext cx="990600" cy="230832"/>
          </a:xfrm>
          <a:prstGeom prst="rect">
            <a:avLst/>
          </a:prstGeom>
          <a:noFill/>
        </p:spPr>
        <p:txBody>
          <a:bodyPr wrap="square" rtlCol="0">
            <a:spAutoFit/>
          </a:bodyPr>
          <a:lstStyle/>
          <a:p>
            <a:pPr algn="r"/>
            <a:r>
              <a:rPr lang="en-US" sz="900" dirty="0"/>
              <a:t>Mahmudun Nabi</a:t>
            </a:r>
          </a:p>
        </p:txBody>
      </p:sp>
    </p:spTree>
    <p:extLst>
      <p:ext uri="{BB962C8B-B14F-4D97-AF65-F5344CB8AC3E}">
        <p14:creationId xmlns:p14="http://schemas.microsoft.com/office/powerpoint/2010/main" val="2750144476"/>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1F7F792-1FF5-4CFF-8F58-1013292C6E57}"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2461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25603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1874520"/>
            <a:ext cx="254471"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a:solidFill>
                  <a:prstClr val="black"/>
                </a:solidFill>
              </a:rPr>
              <a:t>Template</a:t>
            </a:r>
          </a:p>
          <a:p>
            <a:r>
              <a:rPr lang="en-US" sz="1400" dirty="0">
                <a:solidFill>
                  <a:prstClr val="black"/>
                </a:solidFill>
              </a:rPr>
              <a:t>vertLeft1</a:t>
            </a:r>
          </a:p>
        </p:txBody>
      </p:sp>
    </p:spTree>
    <p:extLst>
      <p:ext uri="{BB962C8B-B14F-4D97-AF65-F5344CB8AC3E}">
        <p14:creationId xmlns:p14="http://schemas.microsoft.com/office/powerpoint/2010/main" val="18216763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21"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9A4BEF5-BE33-4A14-BF8B-738D80F24F0C}"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42062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7490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2918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834640"/>
            <a:ext cx="254471"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a:solidFill>
                  <a:prstClr val="black"/>
                </a:solidFill>
              </a:rPr>
              <a:t>Template</a:t>
            </a:r>
          </a:p>
          <a:p>
            <a:r>
              <a:rPr lang="en-US" sz="1400" dirty="0">
                <a:solidFill>
                  <a:prstClr val="black"/>
                </a:solidFill>
              </a:rPr>
              <a:t>vertLeft2</a:t>
            </a:r>
          </a:p>
        </p:txBody>
      </p:sp>
    </p:spTree>
    <p:extLst>
      <p:ext uri="{BB962C8B-B14F-4D97-AF65-F5344CB8AC3E}">
        <p14:creationId xmlns:p14="http://schemas.microsoft.com/office/powerpoint/2010/main" val="298627931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5016B21-E6CB-4B14-874A-9D18F3ABEC1D}"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2" name="TextBox 11"/>
          <p:cNvSpPr txBox="1"/>
          <p:nvPr/>
        </p:nvSpPr>
        <p:spPr>
          <a:xfrm>
            <a:off x="9372599" y="666750"/>
            <a:ext cx="1085554" cy="1600438"/>
          </a:xfrm>
          <a:prstGeom prst="rect">
            <a:avLst/>
          </a:prstGeom>
          <a:noFill/>
        </p:spPr>
        <p:txBody>
          <a:bodyPr wrap="none" rtlCol="0">
            <a:spAutoFit/>
          </a:bodyPr>
          <a:lstStyle/>
          <a:p>
            <a:r>
              <a:rPr lang="en-US" sz="1400" dirty="0">
                <a:solidFill>
                  <a:prstClr val="black"/>
                </a:solidFill>
              </a:rPr>
              <a:t>Template</a:t>
            </a:r>
          </a:p>
          <a:p>
            <a:r>
              <a:rPr lang="en-US" sz="1400" dirty="0">
                <a:solidFill>
                  <a:prstClr val="black"/>
                </a:solidFill>
              </a:rPr>
              <a:t>block2x2-1</a:t>
            </a:r>
          </a:p>
          <a:p>
            <a:endParaRPr lang="en-US" sz="1400" dirty="0">
              <a:solidFill>
                <a:prstClr val="black"/>
              </a:solidFill>
            </a:endParaRPr>
          </a:p>
          <a:p>
            <a:r>
              <a:rPr lang="en-US" sz="1400" dirty="0">
                <a:solidFill>
                  <a:prstClr val="black"/>
                </a:solidFill>
              </a:rPr>
              <a:t>Ordering of</a:t>
            </a:r>
            <a:r>
              <a:rPr lang="en-US" sz="1400" baseline="0" dirty="0">
                <a:solidFill>
                  <a:prstClr val="black"/>
                </a:solidFill>
              </a:rPr>
              <a:t> </a:t>
            </a:r>
          </a:p>
          <a:p>
            <a:r>
              <a:rPr lang="en-US" sz="1400" baseline="0" dirty="0">
                <a:solidFill>
                  <a:prstClr val="black"/>
                </a:solidFill>
              </a:rPr>
              <a:t>buttons is</a:t>
            </a:r>
            <a:r>
              <a:rPr lang="en-US" sz="1400" dirty="0">
                <a:solidFill>
                  <a:prstClr val="black"/>
                </a:solidFill>
              </a:rPr>
              <a:t>:</a:t>
            </a:r>
          </a:p>
          <a:p>
            <a:r>
              <a:rPr lang="en-US" sz="1400" dirty="0">
                <a:solidFill>
                  <a:prstClr val="black"/>
                </a:solidFill>
              </a:rPr>
              <a:t>13</a:t>
            </a:r>
          </a:p>
          <a:p>
            <a:r>
              <a:rPr lang="en-US" sz="1400" dirty="0">
                <a:solidFill>
                  <a:prstClr val="black"/>
                </a:solidFill>
              </a:rPr>
              <a:t>24</a:t>
            </a:r>
          </a:p>
        </p:txBody>
      </p:sp>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5720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5720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30408"/>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D61714-8F6A-4892-9522-0E14E26D2B8F}"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10"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9319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2461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25603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1874520"/>
            <a:ext cx="259492" cy="25603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9372600" y="666750"/>
            <a:ext cx="859210" cy="523220"/>
          </a:xfrm>
          <a:prstGeom prst="rect">
            <a:avLst/>
          </a:prstGeom>
          <a:noFill/>
        </p:spPr>
        <p:txBody>
          <a:bodyPr wrap="none" rtlCol="0">
            <a:spAutoFit/>
          </a:bodyPr>
          <a:lstStyle/>
          <a:p>
            <a:r>
              <a:rPr lang="en-US" sz="1400" dirty="0">
                <a:solidFill>
                  <a:prstClr val="black"/>
                </a:solidFill>
              </a:rPr>
              <a:t>Template</a:t>
            </a:r>
          </a:p>
          <a:p>
            <a:r>
              <a:rPr lang="en-US" sz="1400" dirty="0">
                <a:solidFill>
                  <a:prstClr val="black"/>
                </a:solidFill>
              </a:rPr>
              <a:t>vertLeft1</a:t>
            </a:r>
          </a:p>
        </p:txBody>
      </p:sp>
    </p:spTree>
    <p:extLst>
      <p:ext uri="{BB962C8B-B14F-4D97-AF65-F5344CB8AC3E}">
        <p14:creationId xmlns:p14="http://schemas.microsoft.com/office/powerpoint/2010/main" val="120329671"/>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F558472-2E44-411A-949A-1903CD797B4E}" type="datetime4">
              <a:rPr lang="en-US" smtClean="0">
                <a:solidFill>
                  <a:prstClr val="black">
                    <a:tint val="75000"/>
                  </a:prstClr>
                </a:solidFill>
              </a:rPr>
              <a:t>March 22, 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42062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7490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2918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834640"/>
            <a:ext cx="259492"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a:solidFill>
                  <a:prstClr val="black"/>
                </a:solidFill>
              </a:rPr>
              <a:t>Template</a:t>
            </a:r>
          </a:p>
          <a:p>
            <a:r>
              <a:rPr lang="en-US" sz="1400" dirty="0">
                <a:solidFill>
                  <a:prstClr val="black"/>
                </a:solidFill>
              </a:rPr>
              <a:t>vertLeft2</a:t>
            </a:r>
          </a:p>
        </p:txBody>
      </p:sp>
    </p:spTree>
    <p:extLst>
      <p:ext uri="{BB962C8B-B14F-4D97-AF65-F5344CB8AC3E}">
        <p14:creationId xmlns:p14="http://schemas.microsoft.com/office/powerpoint/2010/main" val="46269796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OpenClassroom\Desktop\database 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895350"/>
            <a:ext cx="3354922" cy="335492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a:off x="4097863" y="752475"/>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solidFill>
                  <a:schemeClr val="tx1">
                    <a:lumMod val="75000"/>
                    <a:lumOff val="25000"/>
                  </a:schemeClr>
                </a:solidFill>
              </a:rPr>
              <a:t>CSE 311</a:t>
            </a:r>
          </a:p>
        </p:txBody>
      </p:sp>
      <p:cxnSp>
        <p:nvCxnSpPr>
          <p:cNvPr id="5" name="Straight Connector 4"/>
          <p:cNvCxnSpPr/>
          <p:nvPr/>
        </p:nvCxnSpPr>
        <p:spPr>
          <a:xfrm>
            <a:off x="4224865" y="1971675"/>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Title 1"/>
          <p:cNvSpPr txBox="1">
            <a:spLocks/>
          </p:cNvSpPr>
          <p:nvPr/>
        </p:nvSpPr>
        <p:spPr>
          <a:xfrm>
            <a:off x="4253440" y="2118794"/>
            <a:ext cx="4637087" cy="19050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solidFill>
                  <a:schemeClr val="tx1">
                    <a:lumMod val="75000"/>
                    <a:lumOff val="25000"/>
                  </a:schemeClr>
                </a:solidFill>
              </a:rPr>
              <a:t>Transactions</a:t>
            </a:r>
          </a:p>
        </p:txBody>
      </p:sp>
    </p:spTree>
    <p:extLst>
      <p:ext uri="{BB962C8B-B14F-4D97-AF65-F5344CB8AC3E}">
        <p14:creationId xmlns:p14="http://schemas.microsoft.com/office/powerpoint/2010/main" val="29836958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a:t>Example of Commit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139" y="1200148"/>
            <a:ext cx="8172450"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09600" y="3867150"/>
            <a:ext cx="838200" cy="1524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ate Placeholder 5"/>
          <p:cNvSpPr>
            <a:spLocks noGrp="1"/>
          </p:cNvSpPr>
          <p:nvPr>
            <p:ph type="dt" sz="half" idx="10"/>
          </p:nvPr>
        </p:nvSpPr>
        <p:spPr/>
        <p:txBody>
          <a:bodyPr/>
          <a:lstStyle/>
          <a:p>
            <a:fld id="{893764B4-55B6-4A8D-8398-97E5CDF9706C}"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a:t>Rolling Back Transactions</a:t>
            </a:r>
          </a:p>
        </p:txBody>
      </p:sp>
      <p:sp>
        <p:nvSpPr>
          <p:cNvPr id="4" name="Content Placeholder 3"/>
          <p:cNvSpPr>
            <a:spLocks noGrp="1"/>
          </p:cNvSpPr>
          <p:nvPr>
            <p:ph idx="1"/>
          </p:nvPr>
        </p:nvSpPr>
        <p:spPr>
          <a:xfrm>
            <a:off x="457200" y="895350"/>
            <a:ext cx="8229600" cy="3699273"/>
          </a:xfrm>
        </p:spPr>
        <p:txBody>
          <a:bodyPr>
            <a:normAutofit fontScale="77500" lnSpcReduction="20000"/>
          </a:bodyPr>
          <a:lstStyle/>
          <a:p>
            <a:r>
              <a:rPr lang="en-US" sz="2400" dirty="0"/>
              <a:t>Changes made to the database without </a:t>
            </a:r>
            <a:r>
              <a:rPr lang="en-US" sz="2400" dirty="0">
                <a:solidFill>
                  <a:srgbClr val="FF0000"/>
                </a:solidFill>
              </a:rPr>
              <a:t>COMMIT could be undone </a:t>
            </a:r>
            <a:r>
              <a:rPr lang="en-US" sz="2400" dirty="0"/>
              <a:t>using the ROLLBACK command.</a:t>
            </a:r>
          </a:p>
          <a:p>
            <a:endParaRPr lang="en-US" sz="2400" dirty="0"/>
          </a:p>
          <a:p>
            <a:r>
              <a:rPr lang="en-US" sz="2400" dirty="0"/>
              <a:t>The general syntax for the ROLLBACK command is:</a:t>
            </a:r>
          </a:p>
          <a:p>
            <a:pPr marL="0" indent="0" algn="ctr">
              <a:buNone/>
            </a:pPr>
            <a:r>
              <a:rPr lang="en-US" sz="2400" dirty="0">
                <a:solidFill>
                  <a:srgbClr val="0070C0"/>
                </a:solidFill>
              </a:rPr>
              <a:t>ROLLBACK [TO SAVEPOINT &lt; </a:t>
            </a:r>
            <a:r>
              <a:rPr lang="en-US" sz="2400" dirty="0" err="1">
                <a:solidFill>
                  <a:srgbClr val="0070C0"/>
                </a:solidFill>
              </a:rPr>
              <a:t>savepoint_name</a:t>
            </a:r>
            <a:r>
              <a:rPr lang="en-US" sz="2400" dirty="0">
                <a:solidFill>
                  <a:srgbClr val="0070C0"/>
                </a:solidFill>
              </a:rPr>
              <a:t>&gt;]; </a:t>
            </a:r>
            <a:endParaRPr lang="en-US" sz="2000" dirty="0">
              <a:solidFill>
                <a:srgbClr val="0070C0"/>
              </a:solidFill>
            </a:endParaRPr>
          </a:p>
          <a:p>
            <a:r>
              <a:rPr lang="en-US" sz="2400" dirty="0"/>
              <a:t>If you are not using </a:t>
            </a:r>
            <a:r>
              <a:rPr lang="en-US" sz="2400" dirty="0" err="1"/>
              <a:t>savepoint</a:t>
            </a:r>
            <a:r>
              <a:rPr lang="en-US" sz="2400" dirty="0"/>
              <a:t>, then simply use the following statement to rollback all the changes:</a:t>
            </a:r>
          </a:p>
          <a:p>
            <a:pPr marL="0" indent="0" algn="ctr">
              <a:buNone/>
            </a:pPr>
            <a:r>
              <a:rPr lang="en-US" sz="2400" dirty="0">
                <a:solidFill>
                  <a:srgbClr val="0070C0"/>
                </a:solidFill>
              </a:rPr>
              <a:t>ROLLBACK;</a:t>
            </a:r>
          </a:p>
          <a:p>
            <a:pPr marL="0" indent="0" algn="ctr">
              <a:buNone/>
            </a:pPr>
            <a:endParaRPr lang="en-US" sz="2400" dirty="0"/>
          </a:p>
          <a:p>
            <a:r>
              <a:rPr lang="en-US" sz="2400" dirty="0"/>
              <a:t>When a ROLLBACK statement is issued to the database, the following results are true:</a:t>
            </a:r>
          </a:p>
          <a:p>
            <a:pPr lvl="1"/>
            <a:r>
              <a:rPr lang="en-US" sz="2000" dirty="0"/>
              <a:t>All work done by the transaction is undone.</a:t>
            </a:r>
          </a:p>
          <a:p>
            <a:pPr lvl="1"/>
            <a:r>
              <a:rPr lang="en-US" sz="2000" dirty="0"/>
              <a:t>Any locks acquired by the transaction are released.</a:t>
            </a:r>
          </a:p>
        </p:txBody>
      </p:sp>
      <p:sp>
        <p:nvSpPr>
          <p:cNvPr id="5" name="Date Placeholder 4"/>
          <p:cNvSpPr>
            <a:spLocks noGrp="1"/>
          </p:cNvSpPr>
          <p:nvPr>
            <p:ph type="dt" sz="half" idx="10"/>
          </p:nvPr>
        </p:nvSpPr>
        <p:spPr/>
        <p:txBody>
          <a:bodyPr/>
          <a:lstStyle/>
          <a:p>
            <a:fld id="{A592B402-6F47-4F78-8FBE-9557670F2C9C}"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3600" dirty="0"/>
              <a:t>Transaction Control</a:t>
            </a:r>
          </a:p>
        </p:txBody>
      </p:sp>
      <p:sp>
        <p:nvSpPr>
          <p:cNvPr id="4" name="Content Placeholder 3"/>
          <p:cNvSpPr>
            <a:spLocks noGrp="1"/>
          </p:cNvSpPr>
          <p:nvPr>
            <p:ph idx="1"/>
          </p:nvPr>
        </p:nvSpPr>
        <p:spPr>
          <a:xfrm>
            <a:off x="457200" y="971550"/>
            <a:ext cx="8229600" cy="3623073"/>
          </a:xfrm>
        </p:spPr>
        <p:txBody>
          <a:bodyPr>
            <a:normAutofit/>
          </a:bodyPr>
          <a:lstStyle/>
          <a:p>
            <a:r>
              <a:rPr lang="en-US" sz="2400" dirty="0" err="1">
                <a:solidFill>
                  <a:srgbClr val="A50021"/>
                </a:solidFill>
              </a:rPr>
              <a:t>Savepoints</a:t>
            </a:r>
            <a:r>
              <a:rPr lang="en-US" sz="2400" dirty="0">
                <a:solidFill>
                  <a:srgbClr val="A50021"/>
                </a:solidFill>
              </a:rPr>
              <a:t>:</a:t>
            </a:r>
          </a:p>
          <a:p>
            <a:pPr lvl="1"/>
            <a:r>
              <a:rPr lang="en-US" sz="2000" dirty="0" err="1"/>
              <a:t>Savepoints</a:t>
            </a:r>
            <a:r>
              <a:rPr lang="en-US" sz="2000" dirty="0"/>
              <a:t> are </a:t>
            </a:r>
            <a:r>
              <a:rPr lang="en-US" sz="2000" dirty="0">
                <a:solidFill>
                  <a:srgbClr val="FF0000"/>
                </a:solidFill>
              </a:rPr>
              <a:t>sort of markers </a:t>
            </a:r>
            <a:r>
              <a:rPr lang="en-US" sz="2000" dirty="0"/>
              <a:t>that help in splitting a long transaction into smaller units by setting some </a:t>
            </a:r>
            <a:r>
              <a:rPr lang="en-US" sz="2000" dirty="0">
                <a:solidFill>
                  <a:srgbClr val="FF0000"/>
                </a:solidFill>
              </a:rPr>
              <a:t>checkpoints</a:t>
            </a:r>
            <a:r>
              <a:rPr lang="en-US" sz="2000" dirty="0"/>
              <a:t>. </a:t>
            </a:r>
          </a:p>
          <a:p>
            <a:pPr lvl="1"/>
            <a:r>
              <a:rPr lang="en-US" sz="2000" dirty="0"/>
              <a:t>By setting </a:t>
            </a:r>
            <a:r>
              <a:rPr lang="en-US" sz="2000" dirty="0" err="1"/>
              <a:t>savepoints</a:t>
            </a:r>
            <a:r>
              <a:rPr lang="en-US" sz="2000" dirty="0"/>
              <a:t> within a long transaction, you can </a:t>
            </a:r>
            <a:r>
              <a:rPr lang="en-US" sz="2000" dirty="0">
                <a:solidFill>
                  <a:srgbClr val="FF0000"/>
                </a:solidFill>
              </a:rPr>
              <a:t>roll back to a checkpoint</a:t>
            </a:r>
            <a:r>
              <a:rPr lang="en-US" sz="2000" dirty="0"/>
              <a:t> if required. </a:t>
            </a:r>
          </a:p>
          <a:p>
            <a:pPr lvl="1"/>
            <a:r>
              <a:rPr lang="en-US" sz="2000" dirty="0"/>
              <a:t>This is done by issuing the SAVEPOINT command.</a:t>
            </a:r>
          </a:p>
          <a:p>
            <a:pPr marL="457200" lvl="1" indent="0">
              <a:buNone/>
            </a:pPr>
            <a:endParaRPr lang="en-US" sz="2400" dirty="0">
              <a:solidFill>
                <a:srgbClr val="A50021"/>
              </a:solidFill>
            </a:endParaRPr>
          </a:p>
          <a:p>
            <a:pPr marL="342900" lvl="1" indent="-342900">
              <a:buFont typeface="Wingdings" pitchFamily="2" charset="2"/>
              <a:buChar char="ü"/>
            </a:pPr>
            <a:r>
              <a:rPr lang="en-US" sz="2400" dirty="0"/>
              <a:t>The general syntax for the SAVEPOINT command is:</a:t>
            </a:r>
          </a:p>
          <a:p>
            <a:pPr marL="0" indent="0" algn="ctr">
              <a:buNone/>
            </a:pPr>
            <a:r>
              <a:rPr lang="en-US" sz="2400" dirty="0">
                <a:solidFill>
                  <a:srgbClr val="0070C0"/>
                </a:solidFill>
              </a:rPr>
              <a:t>SAVEPOINT &lt; </a:t>
            </a:r>
            <a:r>
              <a:rPr lang="en-US" sz="2400" dirty="0" err="1">
                <a:solidFill>
                  <a:srgbClr val="0070C0"/>
                </a:solidFill>
              </a:rPr>
              <a:t>savepoint_name</a:t>
            </a:r>
            <a:r>
              <a:rPr lang="en-US" sz="2400" dirty="0">
                <a:solidFill>
                  <a:srgbClr val="0070C0"/>
                </a:solidFill>
              </a:rPr>
              <a:t> &gt;;</a:t>
            </a:r>
          </a:p>
          <a:p>
            <a:pPr marL="0" indent="0">
              <a:buNone/>
            </a:pPr>
            <a:endParaRPr lang="en-US" sz="2400" dirty="0"/>
          </a:p>
        </p:txBody>
      </p:sp>
      <p:sp>
        <p:nvSpPr>
          <p:cNvPr id="5" name="Date Placeholder 4"/>
          <p:cNvSpPr>
            <a:spLocks noGrp="1"/>
          </p:cNvSpPr>
          <p:nvPr>
            <p:ph type="dt" sz="half" idx="10"/>
          </p:nvPr>
        </p:nvSpPr>
        <p:spPr/>
        <p:txBody>
          <a:bodyPr/>
          <a:lstStyle/>
          <a:p>
            <a:fld id="{18AF89DA-F314-4AD8-BAD0-DF2779245902}"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a:t>Example of Rollback and </a:t>
            </a:r>
            <a:r>
              <a:rPr lang="en-US" sz="2800" dirty="0" err="1"/>
              <a:t>Savepoint</a:t>
            </a:r>
            <a:endParaRPr lang="en-US" sz="2800" dirty="0"/>
          </a:p>
        </p:txBody>
      </p:sp>
      <p:sp>
        <p:nvSpPr>
          <p:cNvPr id="4" name="Content Placeholder 3"/>
          <p:cNvSpPr>
            <a:spLocks noGrp="1"/>
          </p:cNvSpPr>
          <p:nvPr>
            <p:ph idx="1"/>
          </p:nvPr>
        </p:nvSpPr>
        <p:spPr>
          <a:xfrm>
            <a:off x="445089" y="4171950"/>
            <a:ext cx="8229600" cy="651273"/>
          </a:xfrm>
        </p:spPr>
        <p:txBody>
          <a:bodyPr>
            <a:normAutofit fontScale="92500" lnSpcReduction="10000"/>
          </a:bodyPr>
          <a:lstStyle/>
          <a:p>
            <a:pPr marL="0" indent="0">
              <a:buNone/>
            </a:pPr>
            <a:r>
              <a:rPr lang="en-US" sz="2000" dirty="0"/>
              <a:t>Here, </a:t>
            </a:r>
            <a:r>
              <a:rPr lang="en-US" sz="2000" dirty="0">
                <a:solidFill>
                  <a:srgbClr val="00CC00"/>
                </a:solidFill>
              </a:rPr>
              <a:t>ROLLBACK TO sav1</a:t>
            </a:r>
            <a:r>
              <a:rPr lang="en-US" sz="2000" dirty="0"/>
              <a:t>; statement rolls back the changes up to the point, where you had marked </a:t>
            </a:r>
            <a:r>
              <a:rPr lang="en-US" sz="2000" dirty="0" err="1">
                <a:solidFill>
                  <a:schemeClr val="accent4">
                    <a:lumMod val="75000"/>
                  </a:schemeClr>
                </a:solidFill>
              </a:rPr>
              <a:t>savepoint</a:t>
            </a:r>
            <a:r>
              <a:rPr lang="en-US" sz="2000" dirty="0">
                <a:solidFill>
                  <a:schemeClr val="accent4">
                    <a:lumMod val="75000"/>
                  </a:schemeClr>
                </a:solidFill>
              </a:rPr>
              <a:t> sav1 </a:t>
            </a:r>
            <a:r>
              <a:rPr lang="en-US" sz="2000" dirty="0"/>
              <a:t>and after that new changes will start.</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819150"/>
            <a:ext cx="8143875"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62000" y="2343150"/>
            <a:ext cx="1905000" cy="228600"/>
          </a:xfrm>
          <a:prstGeom prst="rect">
            <a:avLst/>
          </a:prstGeom>
          <a:no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3 (No Border) 5"/>
          <p:cNvSpPr/>
          <p:nvPr/>
        </p:nvSpPr>
        <p:spPr>
          <a:xfrm>
            <a:off x="4038600" y="1790700"/>
            <a:ext cx="4191000" cy="1104900"/>
          </a:xfrm>
          <a:prstGeom prst="callout3">
            <a:avLst>
              <a:gd name="adj1" fmla="val -3664"/>
              <a:gd name="adj2" fmla="val -37652"/>
              <a:gd name="adj3" fmla="val -1940"/>
              <a:gd name="adj4" fmla="val -6440"/>
              <a:gd name="adj5" fmla="val 72414"/>
              <a:gd name="adj6" fmla="val -2348"/>
              <a:gd name="adj7" fmla="val 62101"/>
              <a:gd name="adj8" fmla="val -32878"/>
            </a:avLst>
          </a:prstGeom>
          <a:noFill/>
          <a:ln w="28575">
            <a:solidFill>
              <a:schemeClr val="accent3">
                <a:lumMod val="75000"/>
              </a:schemeClr>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62000" y="1657350"/>
            <a:ext cx="1676400" cy="228600"/>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fld id="{D99CFC2D-EFF2-4025-B649-DF3DD33E13D8}"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heel(1)">
                                      <p:cBhvr>
                                        <p:cTn id="1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a:t>Advantages of COMMIT and ROLLBACK</a:t>
            </a:r>
          </a:p>
        </p:txBody>
      </p:sp>
      <p:sp>
        <p:nvSpPr>
          <p:cNvPr id="4" name="Content Placeholder 3"/>
          <p:cNvSpPr>
            <a:spLocks noGrp="1"/>
          </p:cNvSpPr>
          <p:nvPr>
            <p:ph idx="1"/>
          </p:nvPr>
        </p:nvSpPr>
        <p:spPr/>
        <p:txBody>
          <a:bodyPr>
            <a:normAutofit/>
          </a:bodyPr>
          <a:lstStyle/>
          <a:p>
            <a:r>
              <a:rPr lang="en-US" sz="2400" dirty="0"/>
              <a:t>With COMMIT and ROLLBACK statements, you can:</a:t>
            </a:r>
          </a:p>
          <a:p>
            <a:pPr lvl="1"/>
            <a:endParaRPr lang="en-US" sz="2000" dirty="0"/>
          </a:p>
          <a:p>
            <a:pPr lvl="1"/>
            <a:r>
              <a:rPr lang="en-US" sz="2000" dirty="0"/>
              <a:t>Ensure data consistency</a:t>
            </a:r>
          </a:p>
          <a:p>
            <a:pPr lvl="1"/>
            <a:endParaRPr lang="en-US" sz="2000" dirty="0"/>
          </a:p>
          <a:p>
            <a:pPr lvl="1"/>
            <a:r>
              <a:rPr lang="en-US" sz="2000" dirty="0"/>
              <a:t>Preview data changes before making changes permanent</a:t>
            </a:r>
          </a:p>
          <a:p>
            <a:pPr lvl="1"/>
            <a:endParaRPr lang="en-US" sz="2000" dirty="0"/>
          </a:p>
          <a:p>
            <a:pPr lvl="1"/>
            <a:r>
              <a:rPr lang="en-US" sz="2000" dirty="0"/>
              <a:t>Group logically related operations</a:t>
            </a:r>
          </a:p>
          <a:p>
            <a:endParaRPr lang="en-US" sz="2400" dirty="0"/>
          </a:p>
        </p:txBody>
      </p:sp>
      <p:sp>
        <p:nvSpPr>
          <p:cNvPr id="5" name="Date Placeholder 4"/>
          <p:cNvSpPr>
            <a:spLocks noGrp="1"/>
          </p:cNvSpPr>
          <p:nvPr>
            <p:ph type="dt" sz="half" idx="10"/>
          </p:nvPr>
        </p:nvSpPr>
        <p:spPr/>
        <p:txBody>
          <a:bodyPr/>
          <a:lstStyle/>
          <a:p>
            <a:fld id="{4FB5519C-E243-4890-A54D-0EE11CA2D326}"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562600" y="0"/>
            <a:ext cx="3581400" cy="514350"/>
          </a:xfrm>
          <a:prstGeom prst="rect">
            <a:avLst/>
          </a:prstGeom>
          <a:ln>
            <a:solidFill>
              <a:schemeClr val="tx1"/>
            </a:solidFill>
          </a:ln>
        </p:spPr>
        <p:txBody>
          <a:bodyPr anchor="b">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Outline</a:t>
            </a:r>
          </a:p>
        </p:txBody>
      </p:sp>
      <p:sp>
        <p:nvSpPr>
          <p:cNvPr id="3" name="Content Placeholder 2"/>
          <p:cNvSpPr txBox="1">
            <a:spLocks/>
          </p:cNvSpPr>
          <p:nvPr/>
        </p:nvSpPr>
        <p:spPr>
          <a:xfrm>
            <a:off x="381000" y="761999"/>
            <a:ext cx="8534400" cy="39433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a:solidFill>
                  <a:schemeClr val="accent6">
                    <a:lumMod val="50000"/>
                  </a:schemeClr>
                </a:solidFill>
              </a:rPr>
              <a:t>Transaction Definition</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a:solidFill>
                  <a:schemeClr val="accent6">
                    <a:lumMod val="50000"/>
                  </a:schemeClr>
                </a:solidFill>
              </a:rPr>
              <a:t>Transaction Boundaries</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a:solidFill>
                  <a:schemeClr val="accent6">
                    <a:lumMod val="50000"/>
                  </a:schemeClr>
                </a:solidFill>
              </a:rPr>
              <a:t>Committing a transaction</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a:solidFill>
                  <a:schemeClr val="accent6">
                    <a:lumMod val="50000"/>
                  </a:schemeClr>
                </a:solidFill>
              </a:rPr>
              <a:t>Rolling Back transaction</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a:solidFill>
                  <a:schemeClr val="accent6">
                    <a:lumMod val="50000"/>
                  </a:schemeClr>
                </a:solidFill>
              </a:rPr>
              <a:t>Transaction Control</a:t>
            </a:r>
          </a:p>
          <a:p>
            <a:pPr marL="674370" lvl="1" indent="-182880">
              <a:spcBef>
                <a:spcPts val="0"/>
              </a:spcBef>
              <a:buClr>
                <a:srgbClr val="990000"/>
              </a:buClr>
              <a:buFont typeface="Wingdings" pitchFamily="2" charset="2"/>
              <a:buChar char="§"/>
            </a:pPr>
            <a:r>
              <a:rPr lang="en-US" sz="1800" dirty="0" err="1">
                <a:solidFill>
                  <a:schemeClr val="accent6">
                    <a:lumMod val="50000"/>
                  </a:schemeClr>
                </a:solidFill>
              </a:rPr>
              <a:t>Savepoint</a:t>
            </a:r>
            <a:endParaRPr lang="en-US" sz="1800" dirty="0">
              <a:solidFill>
                <a:schemeClr val="accent6">
                  <a:lumMod val="50000"/>
                </a:schemeClr>
              </a:solidFill>
            </a:endParaRPr>
          </a:p>
          <a:p>
            <a:pPr marL="91440" indent="0">
              <a:spcBef>
                <a:spcPts val="0"/>
              </a:spcBef>
              <a:buClr>
                <a:srgbClr val="990000"/>
              </a:buClr>
              <a:buNone/>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a:solidFill>
                  <a:schemeClr val="accent6">
                    <a:lumMod val="50000"/>
                  </a:schemeClr>
                </a:solidFill>
              </a:rPr>
              <a:t>An Example</a:t>
            </a:r>
          </a:p>
        </p:txBody>
      </p:sp>
      <p:pic>
        <p:nvPicPr>
          <p:cNvPr id="4"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40304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81000" y="761999"/>
            <a:ext cx="8534400" cy="39433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p:txBody>
      </p:sp>
      <p:pic>
        <p:nvPicPr>
          <p:cNvPr id="4"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C19AE281-1EAC-49E0-9127-0838E54BB4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1760" y="0"/>
            <a:ext cx="4282440" cy="5143500"/>
          </a:xfrm>
          <a:prstGeom prst="rect">
            <a:avLst/>
          </a:prstGeom>
        </p:spPr>
      </p:pic>
    </p:spTree>
    <p:extLst>
      <p:ext uri="{BB962C8B-B14F-4D97-AF65-F5344CB8AC3E}">
        <p14:creationId xmlns:p14="http://schemas.microsoft.com/office/powerpoint/2010/main" val="272824206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a:t>Transactions</a:t>
            </a:r>
          </a:p>
        </p:txBody>
      </p:sp>
      <p:sp>
        <p:nvSpPr>
          <p:cNvPr id="4" name="Content Placeholder 3"/>
          <p:cNvSpPr>
            <a:spLocks noGrp="1"/>
          </p:cNvSpPr>
          <p:nvPr>
            <p:ph idx="1"/>
          </p:nvPr>
        </p:nvSpPr>
        <p:spPr/>
        <p:txBody>
          <a:bodyPr>
            <a:normAutofit fontScale="85000" lnSpcReduction="10000"/>
          </a:bodyPr>
          <a:lstStyle/>
          <a:p>
            <a:r>
              <a:rPr lang="en-US" sz="2400" dirty="0"/>
              <a:t>Transaction is </a:t>
            </a:r>
            <a:r>
              <a:rPr lang="en-US" sz="2400" dirty="0">
                <a:solidFill>
                  <a:srgbClr val="FF0000"/>
                </a:solidFill>
              </a:rPr>
              <a:t>a series of one or more SQL statements </a:t>
            </a:r>
            <a:r>
              <a:rPr lang="en-US" sz="2400" dirty="0"/>
              <a:t>that are logically related or </a:t>
            </a:r>
            <a:r>
              <a:rPr lang="en-US" sz="2400" dirty="0">
                <a:solidFill>
                  <a:srgbClr val="C00000"/>
                </a:solidFill>
              </a:rPr>
              <a:t>a series of operations</a:t>
            </a:r>
            <a:r>
              <a:rPr lang="en-US" sz="2400" dirty="0"/>
              <a:t> performed on Oracle table data. </a:t>
            </a:r>
          </a:p>
          <a:p>
            <a:pPr marL="0" indent="0">
              <a:buNone/>
            </a:pPr>
            <a:endParaRPr lang="en-US" sz="2400" dirty="0"/>
          </a:p>
          <a:p>
            <a:r>
              <a:rPr lang="en-US" sz="2400" dirty="0"/>
              <a:t>Transactions are a means to break programming code into manageable units.</a:t>
            </a:r>
          </a:p>
          <a:p>
            <a:pPr marL="0" indent="0">
              <a:buNone/>
            </a:pPr>
            <a:endParaRPr lang="en-US" sz="2400" dirty="0"/>
          </a:p>
          <a:p>
            <a:r>
              <a:rPr lang="en-US" sz="2400" dirty="0"/>
              <a:t>A successfully executed SQL statement and a committed transaction are not same. Even if an SQL statement is executed successfully, unless the transaction containing the statement is committed, it can be rolled back and all changes made by the statement(s) can be undone.</a:t>
            </a:r>
          </a:p>
          <a:p>
            <a:endParaRPr lang="en-US" sz="2400" dirty="0"/>
          </a:p>
        </p:txBody>
      </p:sp>
      <p:sp>
        <p:nvSpPr>
          <p:cNvPr id="5" name="Date Placeholder 4"/>
          <p:cNvSpPr>
            <a:spLocks noGrp="1"/>
          </p:cNvSpPr>
          <p:nvPr>
            <p:ph type="dt" sz="half" idx="10"/>
          </p:nvPr>
        </p:nvSpPr>
        <p:spPr/>
        <p:txBody>
          <a:bodyPr/>
          <a:lstStyle/>
          <a:p>
            <a:fld id="{9E1E1885-98B7-4E70-9ED5-4AFCD713F7F4}"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58416549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a:t>Transaction Boundaries</a:t>
            </a:r>
          </a:p>
        </p:txBody>
      </p:sp>
      <p:sp>
        <p:nvSpPr>
          <p:cNvPr id="4" name="Content Placeholder 3"/>
          <p:cNvSpPr>
            <a:spLocks noGrp="1"/>
          </p:cNvSpPr>
          <p:nvPr>
            <p:ph idx="1"/>
          </p:nvPr>
        </p:nvSpPr>
        <p:spPr>
          <a:xfrm>
            <a:off x="457200" y="1047750"/>
            <a:ext cx="8229600" cy="3546873"/>
          </a:xfrm>
        </p:spPr>
        <p:txBody>
          <a:bodyPr>
            <a:normAutofit/>
          </a:bodyPr>
          <a:lstStyle/>
          <a:p>
            <a:pPr>
              <a:buFont typeface="Wingdings" pitchFamily="2" charset="2"/>
              <a:buChar char="Ø"/>
            </a:pPr>
            <a:r>
              <a:rPr lang="en-US" sz="2400" dirty="0"/>
              <a:t>A transaction has a beginning and an end.</a:t>
            </a:r>
          </a:p>
          <a:p>
            <a:pPr>
              <a:buFont typeface="Wingdings" pitchFamily="2" charset="2"/>
              <a:buChar char="Ø"/>
            </a:pPr>
            <a:r>
              <a:rPr lang="en-US" sz="2400" dirty="0"/>
              <a:t>A </a:t>
            </a:r>
            <a:r>
              <a:rPr lang="en-US" sz="2400" dirty="0">
                <a:solidFill>
                  <a:srgbClr val="FF0000"/>
                </a:solidFill>
              </a:rPr>
              <a:t>transaction begins </a:t>
            </a:r>
            <a:r>
              <a:rPr lang="en-US" sz="2400" dirty="0"/>
              <a:t>when one of the following events take place: </a:t>
            </a:r>
          </a:p>
          <a:p>
            <a:pPr lvl="1"/>
            <a:endParaRPr lang="en-US" sz="2000" dirty="0"/>
          </a:p>
          <a:p>
            <a:pPr lvl="1"/>
            <a:r>
              <a:rPr lang="en-US" sz="2000" dirty="0"/>
              <a:t>When the </a:t>
            </a:r>
            <a:r>
              <a:rPr lang="en-US" sz="2000" dirty="0">
                <a:solidFill>
                  <a:srgbClr val="C00000"/>
                </a:solidFill>
              </a:rPr>
              <a:t>first SQL statement is executed </a:t>
            </a:r>
            <a:r>
              <a:rPr lang="en-US" sz="2000" dirty="0"/>
              <a:t>after connecting to the database. </a:t>
            </a:r>
          </a:p>
          <a:p>
            <a:pPr lvl="1"/>
            <a:endParaRPr lang="en-US" sz="2000" dirty="0"/>
          </a:p>
          <a:p>
            <a:pPr lvl="1"/>
            <a:r>
              <a:rPr lang="en-US" sz="2000" dirty="0"/>
              <a:t>At </a:t>
            </a:r>
            <a:r>
              <a:rPr lang="en-US" sz="2000" dirty="0">
                <a:solidFill>
                  <a:srgbClr val="C00000"/>
                </a:solidFill>
              </a:rPr>
              <a:t>each new SQL statement issued </a:t>
            </a:r>
            <a:r>
              <a:rPr lang="en-US" sz="2000" dirty="0"/>
              <a:t>after a transaction is completed. </a:t>
            </a:r>
          </a:p>
          <a:p>
            <a:endParaRPr lang="en-US" sz="2400" dirty="0"/>
          </a:p>
        </p:txBody>
      </p:sp>
      <p:sp>
        <p:nvSpPr>
          <p:cNvPr id="5" name="Date Placeholder 4"/>
          <p:cNvSpPr>
            <a:spLocks noGrp="1"/>
          </p:cNvSpPr>
          <p:nvPr>
            <p:ph type="dt" sz="half" idx="10"/>
          </p:nvPr>
        </p:nvSpPr>
        <p:spPr/>
        <p:txBody>
          <a:bodyPr/>
          <a:lstStyle/>
          <a:p>
            <a:fld id="{8B98357B-D8E2-4425-8B83-0687BE794E9D}"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a:t>Transaction Boundaries (Cont..)</a:t>
            </a:r>
          </a:p>
        </p:txBody>
      </p:sp>
      <p:sp>
        <p:nvSpPr>
          <p:cNvPr id="4" name="Content Placeholder 3"/>
          <p:cNvSpPr>
            <a:spLocks noGrp="1"/>
          </p:cNvSpPr>
          <p:nvPr>
            <p:ph idx="1"/>
          </p:nvPr>
        </p:nvSpPr>
        <p:spPr/>
        <p:txBody>
          <a:bodyPr>
            <a:normAutofit/>
          </a:bodyPr>
          <a:lstStyle/>
          <a:p>
            <a:r>
              <a:rPr lang="en-US" sz="2400" dirty="0"/>
              <a:t>A </a:t>
            </a:r>
            <a:r>
              <a:rPr lang="en-US" sz="2400" dirty="0">
                <a:solidFill>
                  <a:srgbClr val="FF0000"/>
                </a:solidFill>
              </a:rPr>
              <a:t>transaction ends </a:t>
            </a:r>
            <a:r>
              <a:rPr lang="en-US" sz="2400" dirty="0"/>
              <a:t>when one of the following events take place: </a:t>
            </a:r>
          </a:p>
          <a:p>
            <a:pPr lvl="1"/>
            <a:r>
              <a:rPr lang="en-US" sz="2000" dirty="0"/>
              <a:t> A </a:t>
            </a:r>
            <a:r>
              <a:rPr lang="en-US" sz="2000" dirty="0">
                <a:solidFill>
                  <a:srgbClr val="7030A0"/>
                </a:solidFill>
              </a:rPr>
              <a:t>COMMIT</a:t>
            </a:r>
            <a:r>
              <a:rPr lang="en-US" sz="2000" dirty="0"/>
              <a:t> or a </a:t>
            </a:r>
            <a:r>
              <a:rPr lang="en-US" sz="2000" dirty="0">
                <a:solidFill>
                  <a:srgbClr val="7030A0"/>
                </a:solidFill>
              </a:rPr>
              <a:t>ROLLBACK</a:t>
            </a:r>
            <a:r>
              <a:rPr lang="en-US" sz="2000" dirty="0"/>
              <a:t> statement is issued. </a:t>
            </a:r>
          </a:p>
          <a:p>
            <a:pPr lvl="2"/>
            <a:r>
              <a:rPr lang="en-US" sz="1600" dirty="0">
                <a:solidFill>
                  <a:srgbClr val="7030A0"/>
                </a:solidFill>
              </a:rPr>
              <a:t>COMMIT</a:t>
            </a:r>
            <a:r>
              <a:rPr lang="en-US" sz="1600" dirty="0"/>
              <a:t> makes events within a transaction permanent.</a:t>
            </a:r>
          </a:p>
          <a:p>
            <a:pPr lvl="2"/>
            <a:r>
              <a:rPr lang="en-US" sz="1600" dirty="0">
                <a:solidFill>
                  <a:srgbClr val="7030A0"/>
                </a:solidFill>
              </a:rPr>
              <a:t>ROLLBACK</a:t>
            </a:r>
            <a:r>
              <a:rPr lang="en-US" sz="1600" dirty="0"/>
              <a:t> erases events within a transaction.</a:t>
            </a:r>
          </a:p>
          <a:p>
            <a:pPr lvl="1"/>
            <a:r>
              <a:rPr lang="en-US" sz="2000" dirty="0"/>
              <a:t>A </a:t>
            </a:r>
            <a:r>
              <a:rPr lang="en-US" sz="2000" dirty="0">
                <a:solidFill>
                  <a:srgbClr val="00B050"/>
                </a:solidFill>
              </a:rPr>
              <a:t>DDL statement</a:t>
            </a:r>
            <a:r>
              <a:rPr lang="en-US" sz="2000" dirty="0"/>
              <a:t>, like CREATE TABLE statement, is issued; because in that case a COMMIT is automatically performed.</a:t>
            </a:r>
            <a:endParaRPr lang="en-US" sz="2000" dirty="0">
              <a:solidFill>
                <a:srgbClr val="0070C0"/>
              </a:solidFill>
            </a:endParaRPr>
          </a:p>
          <a:p>
            <a:pPr lvl="1"/>
            <a:r>
              <a:rPr lang="en-US" sz="2000" dirty="0"/>
              <a:t>The </a:t>
            </a:r>
            <a:r>
              <a:rPr lang="en-US" sz="2000" dirty="0">
                <a:solidFill>
                  <a:srgbClr val="C00000"/>
                </a:solidFill>
              </a:rPr>
              <a:t>system crashes.</a:t>
            </a:r>
          </a:p>
          <a:p>
            <a:pPr lvl="1"/>
            <a:endParaRPr lang="en-US" sz="2000" dirty="0"/>
          </a:p>
        </p:txBody>
      </p:sp>
      <p:sp>
        <p:nvSpPr>
          <p:cNvPr id="5" name="Date Placeholder 4"/>
          <p:cNvSpPr>
            <a:spLocks noGrp="1"/>
          </p:cNvSpPr>
          <p:nvPr>
            <p:ph type="dt" sz="half" idx="10"/>
          </p:nvPr>
        </p:nvSpPr>
        <p:spPr/>
        <p:txBody>
          <a:bodyPr/>
          <a:lstStyle/>
          <a:p>
            <a:fld id="{BFC5C8F0-3A78-414E-9EF1-E2193508D9D6}"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3200" dirty="0"/>
              <a:t>Committing a Transaction</a:t>
            </a:r>
          </a:p>
        </p:txBody>
      </p:sp>
      <p:sp>
        <p:nvSpPr>
          <p:cNvPr id="4" name="Content Placeholder 3"/>
          <p:cNvSpPr>
            <a:spLocks noGrp="1"/>
          </p:cNvSpPr>
          <p:nvPr>
            <p:ph idx="1"/>
          </p:nvPr>
        </p:nvSpPr>
        <p:spPr>
          <a:xfrm>
            <a:off x="457200" y="971550"/>
            <a:ext cx="8229600" cy="3733799"/>
          </a:xfrm>
        </p:spPr>
        <p:txBody>
          <a:bodyPr>
            <a:normAutofit/>
          </a:bodyPr>
          <a:lstStyle/>
          <a:p>
            <a:r>
              <a:rPr lang="en-US" sz="2400" dirty="0"/>
              <a:t>A </a:t>
            </a:r>
            <a:r>
              <a:rPr lang="en-US" sz="2400" dirty="0">
                <a:solidFill>
                  <a:srgbClr val="FF0000"/>
                </a:solidFill>
              </a:rPr>
              <a:t>transaction is made permanent </a:t>
            </a:r>
            <a:r>
              <a:rPr lang="en-US" sz="2400" dirty="0"/>
              <a:t>by issuing the SQL command COMMIT. </a:t>
            </a:r>
          </a:p>
          <a:p>
            <a:r>
              <a:rPr lang="en-US" sz="2400" dirty="0"/>
              <a:t>The general syntax for the COMMIT command is:</a:t>
            </a:r>
          </a:p>
          <a:p>
            <a:pPr marL="0" indent="0" algn="ctr">
              <a:buNone/>
            </a:pPr>
            <a:r>
              <a:rPr lang="en-US" sz="3000" dirty="0">
                <a:solidFill>
                  <a:srgbClr val="0070C0"/>
                </a:solidFill>
              </a:rPr>
              <a:t>Commit;</a:t>
            </a:r>
          </a:p>
          <a:p>
            <a:r>
              <a:rPr lang="en-US" sz="2400" dirty="0"/>
              <a:t>When a COMMIT statement is issued to the database, the following results are true:</a:t>
            </a:r>
          </a:p>
          <a:p>
            <a:pPr lvl="1"/>
            <a:r>
              <a:rPr lang="en-US" sz="2000" dirty="0"/>
              <a:t>All work done by the transaction becomes permanent.</a:t>
            </a:r>
          </a:p>
          <a:p>
            <a:pPr lvl="1"/>
            <a:r>
              <a:rPr lang="en-US" sz="2000" dirty="0"/>
              <a:t>Other users can see changes in data made by the transaction.</a:t>
            </a:r>
          </a:p>
          <a:p>
            <a:pPr lvl="1"/>
            <a:r>
              <a:rPr lang="en-US" sz="2000" dirty="0"/>
              <a:t>Any locks acquired by the transaction are released.</a:t>
            </a:r>
          </a:p>
        </p:txBody>
      </p:sp>
      <p:sp>
        <p:nvSpPr>
          <p:cNvPr id="5" name="Date Placeholder 4"/>
          <p:cNvSpPr>
            <a:spLocks noGrp="1"/>
          </p:cNvSpPr>
          <p:nvPr>
            <p:ph type="dt" sz="half" idx="10"/>
          </p:nvPr>
        </p:nvSpPr>
        <p:spPr/>
        <p:txBody>
          <a:bodyPr/>
          <a:lstStyle/>
          <a:p>
            <a:fld id="{EC25421F-A5BB-42AE-AF82-4EEFC2F3C337}" type="datetime4">
              <a:rPr lang="en-US" smtClean="0">
                <a:solidFill>
                  <a:prstClr val="black">
                    <a:tint val="75000"/>
                  </a:prstClr>
                </a:solidFill>
              </a:rPr>
              <a:t>March 22, 2020</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81000" y="761999"/>
            <a:ext cx="8534400" cy="39433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p:txBody>
      </p:sp>
      <p:pic>
        <p:nvPicPr>
          <p:cNvPr id="4"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7501B0B8-A10C-459B-92B2-F238233B61F8}"/>
              </a:ext>
            </a:extLst>
          </p:cNvPr>
          <p:cNvPicPr>
            <a:picLocks noChangeAspect="1"/>
          </p:cNvPicPr>
          <p:nvPr/>
        </p:nvPicPr>
        <p:blipFill>
          <a:blip r:embed="rId3"/>
          <a:stretch>
            <a:fillRect/>
          </a:stretch>
        </p:blipFill>
        <p:spPr>
          <a:xfrm>
            <a:off x="1143000" y="57150"/>
            <a:ext cx="6858000" cy="5029200"/>
          </a:xfrm>
          <a:prstGeom prst="rect">
            <a:avLst/>
          </a:prstGeom>
        </p:spPr>
      </p:pic>
    </p:spTree>
    <p:extLst>
      <p:ext uri="{BB962C8B-B14F-4D97-AF65-F5344CB8AC3E}">
        <p14:creationId xmlns:p14="http://schemas.microsoft.com/office/powerpoint/2010/main" val="412259756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81000" y="761999"/>
            <a:ext cx="8534400" cy="39433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p:txBody>
      </p:sp>
      <p:pic>
        <p:nvPicPr>
          <p:cNvPr id="4"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B0172A8-DDE1-44D3-9DDA-DC4B9805AF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0250" y="0"/>
            <a:ext cx="5143500" cy="5143500"/>
          </a:xfrm>
          <a:prstGeom prst="rect">
            <a:avLst/>
          </a:prstGeom>
        </p:spPr>
      </p:pic>
    </p:spTree>
    <p:extLst>
      <p:ext uri="{BB962C8B-B14F-4D97-AF65-F5344CB8AC3E}">
        <p14:creationId xmlns:p14="http://schemas.microsoft.com/office/powerpoint/2010/main" val="1869758790"/>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PREVIOUS_ACTIVE_SLIDE" val="274"/>
</p:tagLst>
</file>

<file path=ppt/theme/theme1.xml><?xml version="1.0" encoding="utf-8"?>
<a:theme xmlns:a="http://schemas.openxmlformats.org/drawingml/2006/main" name="4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Template>
  <TotalTime>2444</TotalTime>
  <Words>528</Words>
  <Application>Microsoft Office PowerPoint</Application>
  <PresentationFormat>On-screen Show (16:9)</PresentationFormat>
  <Paragraphs>84</Paragraphs>
  <Slides>14</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14</vt:i4>
      </vt:variant>
    </vt:vector>
  </HeadingPairs>
  <TitlesOfParts>
    <vt:vector size="23" baseType="lpstr">
      <vt:lpstr>Arial</vt:lpstr>
      <vt:lpstr>Calibri</vt:lpstr>
      <vt:lpstr>Wingdings</vt:lpstr>
      <vt:lpstr>4_Lecture</vt:lpstr>
      <vt:lpstr>1_Lecture</vt:lpstr>
      <vt:lpstr>2_Lecture</vt:lpstr>
      <vt:lpstr>3_Office Theme</vt:lpstr>
      <vt:lpstr>4_Office Theme</vt:lpstr>
      <vt:lpstr>5_Office Theme</vt:lpstr>
      <vt:lpstr>PowerPoint Presentation</vt:lpstr>
      <vt:lpstr>PowerPoint Presentation</vt:lpstr>
      <vt:lpstr>PowerPoint Presentation</vt:lpstr>
      <vt:lpstr>Transactions</vt:lpstr>
      <vt:lpstr>Transaction Boundaries</vt:lpstr>
      <vt:lpstr>Transaction Boundaries (Cont..)</vt:lpstr>
      <vt:lpstr>Committing a Transaction</vt:lpstr>
      <vt:lpstr>PowerPoint Presentation</vt:lpstr>
      <vt:lpstr>PowerPoint Presentation</vt:lpstr>
      <vt:lpstr>Example of Commit</vt:lpstr>
      <vt:lpstr>Rolling Back Transactions</vt:lpstr>
      <vt:lpstr>Transaction Control</vt:lpstr>
      <vt:lpstr>Example of Rollback and Savepoint</vt:lpstr>
      <vt:lpstr>Advantages of COMMIT and ROLLBACK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creator>OpenClassroom</dc:creator>
  <cp:lastModifiedBy>Rubaiya Hafiz</cp:lastModifiedBy>
  <cp:revision>202</cp:revision>
  <dcterms:created xsi:type="dcterms:W3CDTF">2010-07-08T21:59:02Z</dcterms:created>
  <dcterms:modified xsi:type="dcterms:W3CDTF">2020-03-22T06:38:56Z</dcterms:modified>
</cp:coreProperties>
</file>