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5"/>
  </p:notesMasterIdLst>
  <p:handoutMasterIdLst>
    <p:handoutMasterId r:id="rId16"/>
  </p:handoutMasterIdLst>
  <p:sldIdLst>
    <p:sldId id="257" r:id="rId2"/>
    <p:sldId id="303" r:id="rId3"/>
    <p:sldId id="258" r:id="rId4"/>
    <p:sldId id="301" r:id="rId5"/>
    <p:sldId id="278" r:id="rId6"/>
    <p:sldId id="277" r:id="rId7"/>
    <p:sldId id="271" r:id="rId8"/>
    <p:sldId id="272" r:id="rId9"/>
    <p:sldId id="280" r:id="rId10"/>
    <p:sldId id="281" r:id="rId11"/>
    <p:sldId id="282" r:id="rId12"/>
    <p:sldId id="283"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68" d="100"/>
          <a:sy n="68" d="100"/>
        </p:scale>
        <p:origin x="82" y="365"/>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A45BA1-980A-4507-BE5A-5C1E7C2FFD8F}" type="datetimeFigureOut">
              <a:rPr lang="en-US"/>
              <a:pPr/>
              <a:t>16-Aug-20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E03411-58E2-43FD-AE1D-AD77DFF8CB20}" type="slidenum">
              <a:rPr/>
              <a:pPr/>
              <a:t>‹#›</a:t>
            </a:fld>
            <a:endParaRPr/>
          </a:p>
        </p:txBody>
      </p:sp>
    </p:spTree>
    <p:extLst>
      <p:ext uri="{BB962C8B-B14F-4D97-AF65-F5344CB8AC3E}">
        <p14:creationId xmlns:p14="http://schemas.microsoft.com/office/powerpoint/2010/main" val="1881910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A3416D-7FED-43BC-AA7C-D92DBA01ED64}" type="datetimeFigureOut">
              <a:rPr lang="en-US"/>
              <a:pPr/>
              <a:t>16-Aug-20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C57A8-AE18-4654-B6AF-04B3577165BE}" type="slidenum">
              <a:rPr/>
              <a:pPr/>
              <a:t>‹#›</a:t>
            </a:fld>
            <a:endParaRPr/>
          </a:p>
        </p:txBody>
      </p:sp>
    </p:spTree>
    <p:extLst>
      <p:ext uri="{BB962C8B-B14F-4D97-AF65-F5344CB8AC3E}">
        <p14:creationId xmlns:p14="http://schemas.microsoft.com/office/powerpoint/2010/main" val="2581397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16-Aug-20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99702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16-Aug-20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2440497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16-Aug-20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683188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16-Aug-20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B156B-59AE-415F-B24B-8756D48BB977}" type="slidenum">
              <a:rPr lang="en-US" smtClean="0"/>
              <a:pPr/>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7316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16-Aug-20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1044488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CF99945-0A15-4715-AB6C-F5E56CF20F70}" type="datetimeFigureOut">
              <a:rPr lang="en-US" smtClean="0"/>
              <a:pPr/>
              <a:t>16-Aug-20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7943152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CF99945-0A15-4715-AB6C-F5E56CF20F70}" type="datetimeFigureOut">
              <a:rPr lang="en-US" smtClean="0"/>
              <a:pPr/>
              <a:t>16-Aug-20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19343180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16-Aug-20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28420715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16-Aug-20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6129940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Slide Number Placeholder 5"/>
          <p:cNvSpPr>
            <a:spLocks noGrp="1"/>
          </p:cNvSpPr>
          <p:nvPr>
            <p:ph type="sldNum" sz="quarter" idx="12"/>
          </p:nvPr>
        </p:nvSpPr>
        <p:spPr/>
        <p:txBody>
          <a:bodyPr/>
          <a:lstStyle/>
          <a:p>
            <a:fld id="{022B156B-59AE-415F-B24B-8756D48BB977}" type="slidenum">
              <a:rPr/>
              <a:pPr/>
              <a:t>‹#›</a:t>
            </a:fld>
            <a:endParaRPr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4CF99945-0A15-4715-AB6C-F5E56CF20F70}" type="datetimeFigureOut">
              <a:rPr lang="en-US"/>
              <a:pPr/>
              <a:t>16-Aug-20</a:t>
            </a:fld>
            <a:endParaRPr/>
          </a:p>
        </p:txBody>
      </p:sp>
    </p:spTree>
    <p:extLst>
      <p:ext uri="{BB962C8B-B14F-4D97-AF65-F5344CB8AC3E}">
        <p14:creationId xmlns:p14="http://schemas.microsoft.com/office/powerpoint/2010/main" val="1374109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Pictures with Captions">
    <p:spTree>
      <p:nvGrpSpPr>
        <p:cNvPr id="1" name=""/>
        <p:cNvGrpSpPr/>
        <p:nvPr/>
      </p:nvGrpSpPr>
      <p:grpSpPr>
        <a:xfrm>
          <a:off x="0" y="0"/>
          <a:ext cx="0" cy="0"/>
          <a:chOff x="0" y="0"/>
          <a:chExt cx="0" cy="0"/>
        </a:xfrm>
      </p:grpSpPr>
      <p:sp>
        <p:nvSpPr>
          <p:cNvPr id="2" name="Title 1"/>
          <p:cNvSpPr>
            <a:spLocks noGrp="1"/>
          </p:cNvSpPr>
          <p:nvPr>
            <p:ph type="title"/>
          </p:nvPr>
        </p:nvSpPr>
        <p:spPr>
          <a:xfrm>
            <a:off x="1065212" y="304799"/>
            <a:ext cx="10058402" cy="1216152"/>
          </a:xfrm>
        </p:spPr>
        <p:txBody>
          <a:bodyPr/>
          <a:lstStyle>
            <a:lvl1pPr>
              <a:defRPr/>
            </a:lvl1pPr>
          </a:lstStyle>
          <a:p>
            <a:r>
              <a:rPr lang="en-US"/>
              <a:t>Click to edit Master title style</a:t>
            </a:r>
            <a:endParaRPr lang="en-US" dirty="0"/>
          </a:p>
        </p:txBody>
      </p:sp>
      <p:grpSp>
        <p:nvGrpSpPr>
          <p:cNvPr id="9" name="Group 8"/>
          <p:cNvGrpSpPr/>
          <p:nvPr/>
        </p:nvGrpSpPr>
        <p:grpSpPr>
          <a:xfrm>
            <a:off x="1052422" y="1733550"/>
            <a:ext cx="4360503" cy="3050038"/>
            <a:chOff x="895350" y="3313113"/>
            <a:chExt cx="3613151" cy="2790825"/>
          </a:xfrm>
          <a:solidFill>
            <a:schemeClr val="tx1">
              <a:lumMod val="50000"/>
            </a:schemeClr>
          </a:solidFill>
        </p:grpSpPr>
        <p:sp>
          <p:nvSpPr>
            <p:cNvPr id="10"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3"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4"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5"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6"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7"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8"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9"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0"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1"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36" name="Picture Placeholder 33" descr="An empty placeholder to add an image. Click on the placeholder and select the image that you wish to add."/>
          <p:cNvSpPr>
            <a:spLocks noGrp="1" noChangeAspect="1"/>
          </p:cNvSpPr>
          <p:nvPr>
            <p:ph type="pic" sz="quarter" idx="17"/>
          </p:nvPr>
        </p:nvSpPr>
        <p:spPr>
          <a:xfrm>
            <a:off x="1265028" y="1900210"/>
            <a:ext cx="3935536" cy="2571736"/>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39" name="Text Placeholder 3"/>
          <p:cNvSpPr>
            <a:spLocks noGrp="1"/>
          </p:cNvSpPr>
          <p:nvPr>
            <p:ph type="body" sz="half" idx="2"/>
          </p:nvPr>
        </p:nvSpPr>
        <p:spPr>
          <a:xfrm>
            <a:off x="1052423" y="4935990"/>
            <a:ext cx="4368980" cy="100761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22" name="Group 21"/>
          <p:cNvGrpSpPr/>
          <p:nvPr/>
        </p:nvGrpSpPr>
        <p:grpSpPr>
          <a:xfrm>
            <a:off x="6763111" y="1733550"/>
            <a:ext cx="4360503" cy="3050038"/>
            <a:chOff x="895350" y="3313113"/>
            <a:chExt cx="3613151" cy="2790825"/>
          </a:xfrm>
          <a:solidFill>
            <a:schemeClr val="tx1">
              <a:lumMod val="50000"/>
            </a:schemeClr>
          </a:solidFill>
        </p:grpSpPr>
        <p:sp>
          <p:nvSpPr>
            <p:cNvPr id="2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37" name="Picture Placeholder 33" descr="An empty placeholder to add an image. Click on the placeholder and select the image that you wish to add."/>
          <p:cNvSpPr>
            <a:spLocks noGrp="1" noChangeAspect="1"/>
          </p:cNvSpPr>
          <p:nvPr>
            <p:ph type="pic" sz="quarter" idx="18"/>
          </p:nvPr>
        </p:nvSpPr>
        <p:spPr>
          <a:xfrm>
            <a:off x="6975717" y="1900210"/>
            <a:ext cx="3935536" cy="2571736"/>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40" name="Text Placeholder 3"/>
          <p:cNvSpPr>
            <a:spLocks noGrp="1"/>
          </p:cNvSpPr>
          <p:nvPr>
            <p:ph type="body" sz="half" idx="19"/>
          </p:nvPr>
        </p:nvSpPr>
        <p:spPr>
          <a:xfrm>
            <a:off x="6742908" y="4935990"/>
            <a:ext cx="4368980" cy="100761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16-Aug-20</a:t>
            </a:fld>
            <a:endParaRPr/>
          </a:p>
        </p:txBody>
      </p:sp>
    </p:spTree>
    <p:extLst>
      <p:ext uri="{BB962C8B-B14F-4D97-AF65-F5344CB8AC3E}">
        <p14:creationId xmlns:p14="http://schemas.microsoft.com/office/powerpoint/2010/main" val="116827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16-Aug-20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4444456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ree Pictures with Cap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grpSp>
        <p:nvGrpSpPr>
          <p:cNvPr id="52" name="Group 51"/>
          <p:cNvGrpSpPr>
            <a:grpSpLocks noChangeAspect="1"/>
          </p:cNvGrpSpPr>
          <p:nvPr/>
        </p:nvGrpSpPr>
        <p:grpSpPr>
          <a:xfrm rot="5400000">
            <a:off x="1045139" y="1678105"/>
            <a:ext cx="3123347" cy="3089730"/>
            <a:chOff x="895350" y="3313113"/>
            <a:chExt cx="3613151" cy="2790825"/>
          </a:xfrm>
          <a:solidFill>
            <a:schemeClr val="tx1">
              <a:lumMod val="50000"/>
            </a:schemeClr>
          </a:solidFill>
        </p:grpSpPr>
        <p:sp>
          <p:nvSpPr>
            <p:cNvPr id="5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79" name="Picture Placeholder 33" descr="An empty placeholder to add an image. Click on the placeholder and select the image that you wish to add."/>
          <p:cNvSpPr>
            <a:spLocks noGrp="1"/>
          </p:cNvSpPr>
          <p:nvPr>
            <p:ph type="pic" sz="quarter" idx="19"/>
          </p:nvPr>
        </p:nvSpPr>
        <p:spPr>
          <a:xfrm>
            <a:off x="1249168" y="1824285"/>
            <a:ext cx="2715289"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1" name="Text Placeholder 3"/>
          <p:cNvSpPr>
            <a:spLocks noGrp="1"/>
          </p:cNvSpPr>
          <p:nvPr>
            <p:ph type="body" sz="half" idx="2"/>
          </p:nvPr>
        </p:nvSpPr>
        <p:spPr>
          <a:xfrm>
            <a:off x="1235212"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84" name="Group 83"/>
          <p:cNvGrpSpPr>
            <a:grpSpLocks noChangeAspect="1"/>
          </p:cNvGrpSpPr>
          <p:nvPr userDrawn="1"/>
        </p:nvGrpSpPr>
        <p:grpSpPr>
          <a:xfrm rot="5400000">
            <a:off x="4517135" y="1678105"/>
            <a:ext cx="3123347" cy="3089730"/>
            <a:chOff x="895350" y="3313113"/>
            <a:chExt cx="3613151" cy="2790825"/>
          </a:xfrm>
          <a:solidFill>
            <a:schemeClr val="tx1">
              <a:lumMod val="50000"/>
            </a:schemeClr>
          </a:solidFill>
        </p:grpSpPr>
        <p:sp>
          <p:nvSpPr>
            <p:cNvPr id="85"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6"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7"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8"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9"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0"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1"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2"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3"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4"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5"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6"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78" name="Picture Placeholder 33" descr="An empty placeholder to add an image. Click on the placeholder and select the image that you wish to add."/>
          <p:cNvSpPr>
            <a:spLocks noGrp="1"/>
          </p:cNvSpPr>
          <p:nvPr>
            <p:ph type="pic" sz="quarter" idx="18"/>
          </p:nvPr>
        </p:nvSpPr>
        <p:spPr>
          <a:xfrm>
            <a:off x="4720924" y="1824285"/>
            <a:ext cx="2715768"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2" name="Text Placeholder 3"/>
          <p:cNvSpPr>
            <a:spLocks noGrp="1"/>
          </p:cNvSpPr>
          <p:nvPr>
            <p:ph type="body" sz="half" idx="21"/>
          </p:nvPr>
        </p:nvSpPr>
        <p:spPr>
          <a:xfrm>
            <a:off x="4707208"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97" name="Group 96"/>
          <p:cNvGrpSpPr>
            <a:grpSpLocks noChangeAspect="1"/>
          </p:cNvGrpSpPr>
          <p:nvPr userDrawn="1"/>
        </p:nvGrpSpPr>
        <p:grpSpPr>
          <a:xfrm rot="5400000">
            <a:off x="8019009" y="1678105"/>
            <a:ext cx="3123347" cy="3089730"/>
            <a:chOff x="895350" y="3313113"/>
            <a:chExt cx="3613151" cy="2790825"/>
          </a:xfrm>
          <a:solidFill>
            <a:schemeClr val="tx1">
              <a:lumMod val="50000"/>
            </a:schemeClr>
          </a:solidFill>
        </p:grpSpPr>
        <p:sp>
          <p:nvSpPr>
            <p:cNvPr id="98"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9"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0"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1"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2"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3"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4"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5"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6"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7"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8"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9"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80" name="Picture Placeholder 33" descr="An empty placeholder to add an image. Click on the placeholder and select the image that you wish to add."/>
          <p:cNvSpPr>
            <a:spLocks noGrp="1"/>
          </p:cNvSpPr>
          <p:nvPr>
            <p:ph type="pic" sz="quarter" idx="20"/>
          </p:nvPr>
        </p:nvSpPr>
        <p:spPr>
          <a:xfrm>
            <a:off x="8222798" y="1824285"/>
            <a:ext cx="2715768"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3" name="Text Placeholder 3"/>
          <p:cNvSpPr>
            <a:spLocks noGrp="1"/>
          </p:cNvSpPr>
          <p:nvPr>
            <p:ph type="body" sz="half" idx="22"/>
          </p:nvPr>
        </p:nvSpPr>
        <p:spPr>
          <a:xfrm>
            <a:off x="8209082"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16-Aug-20</a:t>
            </a:fld>
            <a:endParaRPr/>
          </a:p>
        </p:txBody>
      </p:sp>
    </p:spTree>
    <p:extLst>
      <p:ext uri="{BB962C8B-B14F-4D97-AF65-F5344CB8AC3E}">
        <p14:creationId xmlns:p14="http://schemas.microsoft.com/office/powerpoint/2010/main" val="16819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66214" y="421594"/>
            <a:ext cx="2286000" cy="1885508"/>
          </a:xfrm>
        </p:spPr>
        <p:txBody>
          <a:bodyPr>
            <a:normAutofit/>
          </a:bodyPr>
          <a:lstStyle>
            <a:lvl1pPr>
              <a:defRPr sz="2400"/>
            </a:lvl1pPr>
          </a:lstStyle>
          <a:p>
            <a:r>
              <a:rPr lang="en-US"/>
              <a:t>Click to edit Master title style</a:t>
            </a:r>
          </a:p>
        </p:txBody>
      </p:sp>
      <p:grpSp>
        <p:nvGrpSpPr>
          <p:cNvPr id="84" name="Group 83"/>
          <p:cNvGrpSpPr>
            <a:grpSpLocks noChangeAspect="1"/>
          </p:cNvGrpSpPr>
          <p:nvPr/>
        </p:nvGrpSpPr>
        <p:grpSpPr>
          <a:xfrm rot="16200000" flipV="1">
            <a:off x="274315" y="1102304"/>
            <a:ext cx="5053664" cy="4411852"/>
            <a:chOff x="895350" y="3313113"/>
            <a:chExt cx="3613151" cy="2790825"/>
          </a:xfrm>
          <a:solidFill>
            <a:schemeClr val="tx1">
              <a:lumMod val="50000"/>
            </a:schemeClr>
          </a:solidFill>
        </p:grpSpPr>
        <p:sp>
          <p:nvSpPr>
            <p:cNvPr id="85"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6"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7"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8"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9"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0"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1"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2"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3"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4"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5"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6"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97" name="Picture Placeholder 33" descr="An empty placeholder to add an image. Click on the placeholder and select the image that you wish to add."/>
          <p:cNvSpPr>
            <a:spLocks noGrp="1"/>
          </p:cNvSpPr>
          <p:nvPr>
            <p:ph type="pic" sz="quarter" idx="17"/>
          </p:nvPr>
        </p:nvSpPr>
        <p:spPr>
          <a:xfrm>
            <a:off x="840795" y="1020193"/>
            <a:ext cx="3886200" cy="4572000"/>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grpSp>
        <p:nvGrpSpPr>
          <p:cNvPr id="98" name="Group 97"/>
          <p:cNvGrpSpPr/>
          <p:nvPr/>
        </p:nvGrpSpPr>
        <p:grpSpPr>
          <a:xfrm>
            <a:off x="5322489" y="319177"/>
            <a:ext cx="3389607" cy="2710838"/>
            <a:chOff x="895350" y="3313113"/>
            <a:chExt cx="3613151" cy="2790825"/>
          </a:xfrm>
          <a:solidFill>
            <a:schemeClr val="tx1">
              <a:lumMod val="50000"/>
            </a:schemeClr>
          </a:solidFill>
        </p:grpSpPr>
        <p:sp>
          <p:nvSpPr>
            <p:cNvPr id="99"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0"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1"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2"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3"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4"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5"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6"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7"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8"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9"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0"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111" name="Picture Placeholder 33" descr="An empty placeholder to add an image. Click on the placeholder and select the image that you wish to add."/>
          <p:cNvSpPr>
            <a:spLocks noGrp="1" noChangeAspect="1"/>
          </p:cNvSpPr>
          <p:nvPr>
            <p:ph type="pic" sz="quarter" idx="18"/>
          </p:nvPr>
        </p:nvSpPr>
        <p:spPr>
          <a:xfrm>
            <a:off x="5546780" y="529603"/>
            <a:ext cx="2993366" cy="230533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grpSp>
        <p:nvGrpSpPr>
          <p:cNvPr id="112" name="Group 111"/>
          <p:cNvGrpSpPr/>
          <p:nvPr/>
        </p:nvGrpSpPr>
        <p:grpSpPr>
          <a:xfrm>
            <a:off x="5322489" y="3245640"/>
            <a:ext cx="3389607" cy="2710838"/>
            <a:chOff x="895350" y="3313113"/>
            <a:chExt cx="3613151" cy="2790825"/>
          </a:xfrm>
          <a:solidFill>
            <a:schemeClr val="tx1">
              <a:lumMod val="50000"/>
            </a:schemeClr>
          </a:solidFill>
        </p:grpSpPr>
        <p:sp>
          <p:nvSpPr>
            <p:cNvPr id="11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125" name="Picture Placeholder 33" descr="An empty placeholder to add an image. Click on the placeholder and select the image that you wish to add."/>
          <p:cNvSpPr>
            <a:spLocks noGrp="1" noChangeAspect="1"/>
          </p:cNvSpPr>
          <p:nvPr>
            <p:ph type="pic" sz="quarter" idx="19"/>
          </p:nvPr>
        </p:nvSpPr>
        <p:spPr>
          <a:xfrm>
            <a:off x="5546780" y="3456066"/>
            <a:ext cx="2993366" cy="230533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126" name="Text Placeholder 3"/>
          <p:cNvSpPr>
            <a:spLocks noGrp="1"/>
          </p:cNvSpPr>
          <p:nvPr>
            <p:ph type="body" sz="half" idx="21"/>
          </p:nvPr>
        </p:nvSpPr>
        <p:spPr>
          <a:xfrm>
            <a:off x="9066214" y="2484992"/>
            <a:ext cx="2286000" cy="3248729"/>
          </a:xfrm>
        </p:spPr>
        <p:txBody>
          <a:bodyPr anchor="t" anchorCtr="0">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16-Aug-20</a:t>
            </a:fld>
            <a:endParaRPr/>
          </a:p>
        </p:txBody>
      </p:sp>
    </p:spTree>
    <p:extLst>
      <p:ext uri="{BB962C8B-B14F-4D97-AF65-F5344CB8AC3E}">
        <p14:creationId xmlns:p14="http://schemas.microsoft.com/office/powerpoint/2010/main" val="78742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16-Aug-20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2765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F99945-0A15-4715-AB6C-F5E56CF20F70}" type="datetimeFigureOut">
              <a:rPr lang="en-US" smtClean="0"/>
              <a:pPr/>
              <a:t>16-Aug-20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657908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F99945-0A15-4715-AB6C-F5E56CF20F70}" type="datetimeFigureOut">
              <a:rPr lang="en-US" smtClean="0"/>
              <a:pPr/>
              <a:t>16-Aug-20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2179577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F99945-0A15-4715-AB6C-F5E56CF20F70}" type="datetimeFigureOut">
              <a:rPr lang="en-US" smtClean="0"/>
              <a:pPr/>
              <a:t>16-Aug-20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394313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CF99945-0A15-4715-AB6C-F5E56CF20F70}" type="datetimeFigureOut">
              <a:rPr lang="en-US" smtClean="0"/>
              <a:pPr/>
              <a:t>16-Aug-20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169637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16-Aug-20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4225279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16-Aug-20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916329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3">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CF99945-0A15-4715-AB6C-F5E56CF20F70}" type="datetimeFigureOut">
              <a:rPr lang="en-US" smtClean="0"/>
              <a:pPr/>
              <a:t>16-Aug-20</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22B156B-59AE-415F-B24B-8756D48BB977}" type="slidenum">
              <a:rPr lang="en-US" smtClean="0"/>
              <a:pPr/>
              <a:t>‹#›</a:t>
            </a:fld>
            <a:endParaRPr lang="en-US"/>
          </a:p>
        </p:txBody>
      </p:sp>
    </p:spTree>
    <p:extLst>
      <p:ext uri="{BB962C8B-B14F-4D97-AF65-F5344CB8AC3E}">
        <p14:creationId xmlns:p14="http://schemas.microsoft.com/office/powerpoint/2010/main" val="152457374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 id="2147483681" r:id="rId18"/>
    <p:sldLayoutId id="2147483660" r:id="rId19"/>
    <p:sldLayoutId id="2147483661" r:id="rId20"/>
    <p:sldLayoutId id="2147483662" r:id="rId21"/>
  </p:sldLayoutIdLst>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6048254" y="3378136"/>
            <a:ext cx="5592417" cy="1205947"/>
          </a:xfrm>
          <a:prstGeom prst="round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121919" y="2222863"/>
            <a:ext cx="6858002" cy="742406"/>
          </a:xfrm>
        </p:spPr>
        <p:txBody>
          <a:bodyPr>
            <a:normAutofit/>
          </a:bodyPr>
          <a:lstStyle/>
          <a:p>
            <a:r>
              <a:rPr lang="en-US" sz="3600" dirty="0">
                <a:solidFill>
                  <a:schemeClr val="accent1"/>
                </a:solidFill>
              </a:rPr>
              <a:t>Database TRIGGER</a:t>
            </a:r>
          </a:p>
        </p:txBody>
      </p:sp>
      <p:sp>
        <p:nvSpPr>
          <p:cNvPr id="3" name="Subtitle 2"/>
          <p:cNvSpPr>
            <a:spLocks noGrp="1"/>
          </p:cNvSpPr>
          <p:nvPr>
            <p:ph type="subTitle" idx="1"/>
          </p:nvPr>
        </p:nvSpPr>
        <p:spPr>
          <a:xfrm rot="21415661">
            <a:off x="7123113" y="3454171"/>
            <a:ext cx="1996196" cy="461786"/>
          </a:xfrm>
        </p:spPr>
        <p:txBody>
          <a:bodyPr>
            <a:normAutofit/>
          </a:bodyPr>
          <a:lstStyle/>
          <a:p>
            <a:r>
              <a:rPr lang="en-US" sz="2000" dirty="0"/>
              <a:t>Presented By</a:t>
            </a:r>
          </a:p>
        </p:txBody>
      </p:sp>
      <p:sp>
        <p:nvSpPr>
          <p:cNvPr id="4" name="Rectangle 3"/>
          <p:cNvSpPr/>
          <p:nvPr/>
        </p:nvSpPr>
        <p:spPr>
          <a:xfrm>
            <a:off x="9023712" y="3779912"/>
            <a:ext cx="2794932" cy="707886"/>
          </a:xfrm>
          <a:prstGeom prst="rect">
            <a:avLst/>
          </a:prstGeom>
        </p:spPr>
        <p:txBody>
          <a:bodyPr wrap="none">
            <a:spAutoFit/>
          </a:bodyPr>
          <a:lstStyle/>
          <a:p>
            <a:r>
              <a:rPr lang="en-US" sz="2000" dirty="0">
                <a:solidFill>
                  <a:schemeClr val="bg1"/>
                </a:solidFill>
                <a:latin typeface="Cambria" pitchFamily="18" charset="0"/>
              </a:rPr>
              <a:t>Rubaiya Hafiz</a:t>
            </a:r>
          </a:p>
          <a:p>
            <a:r>
              <a:rPr lang="en-US" sz="2000" dirty="0">
                <a:solidFill>
                  <a:schemeClr val="bg1"/>
                </a:solidFill>
                <a:latin typeface="Cambria" pitchFamily="18" charset="0"/>
              </a:rPr>
              <a:t>rubaiya.cse@diu.edu.bd</a:t>
            </a:r>
          </a:p>
        </p:txBody>
      </p:sp>
    </p:spTree>
    <p:extLst>
      <p:ext uri="{BB962C8B-B14F-4D97-AF65-F5344CB8AC3E}">
        <p14:creationId xmlns:p14="http://schemas.microsoft.com/office/powerpoint/2010/main" val="76967509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3000" fill="hold"/>
                                        <p:tgtEl>
                                          <p:spTgt spid="4"/>
                                        </p:tgtEl>
                                        <p:attrNameLst>
                                          <p:attrName>ppt_x</p:attrName>
                                        </p:attrNameLst>
                                      </p:cBhvr>
                                      <p:tavLst>
                                        <p:tav tm="0">
                                          <p:val>
                                            <p:strVal val="#ppt_x"/>
                                          </p:val>
                                        </p:tav>
                                        <p:tav tm="100000">
                                          <p:val>
                                            <p:strVal val="#ppt_x"/>
                                          </p:val>
                                        </p:tav>
                                      </p:tavLst>
                                    </p:anim>
                                    <p:anim calcmode="lin" valueType="num">
                                      <p:cBhvr additive="base">
                                        <p:cTn id="8" dur="30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000" fill="hold"/>
                                        <p:tgtEl>
                                          <p:spTgt spid="5"/>
                                        </p:tgtEl>
                                        <p:attrNameLst>
                                          <p:attrName>ppt_x</p:attrName>
                                        </p:attrNameLst>
                                      </p:cBhvr>
                                      <p:tavLst>
                                        <p:tav tm="0">
                                          <p:val>
                                            <p:strVal val="#ppt_x"/>
                                          </p:val>
                                        </p:tav>
                                        <p:tav tm="100000">
                                          <p:val>
                                            <p:strVal val="#ppt_x"/>
                                          </p:val>
                                        </p:tav>
                                      </p:tavLst>
                                    </p:anim>
                                    <p:anim calcmode="lin" valueType="num">
                                      <p:cBhvr additive="base">
                                        <p:cTn id="12"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304800"/>
            <a:ext cx="10058402" cy="683342"/>
          </a:xfrm>
        </p:spPr>
        <p:txBody>
          <a:bodyPr>
            <a:normAutofit fontScale="90000"/>
          </a:bodyPr>
          <a:lstStyle/>
          <a:p>
            <a:br>
              <a:rPr lang="en-US" sz="3200" dirty="0"/>
            </a:br>
            <a:r>
              <a:rPr lang="en-US" dirty="0">
                <a:solidFill>
                  <a:schemeClr val="accent6">
                    <a:lumMod val="75000"/>
                  </a:schemeClr>
                </a:solidFill>
              </a:rPr>
              <a:t>SQL Trigger - Book Management Database</a:t>
            </a:r>
          </a:p>
        </p:txBody>
      </p:sp>
      <p:sp>
        <p:nvSpPr>
          <p:cNvPr id="3" name="Content Placeholder 2"/>
          <p:cNvSpPr>
            <a:spLocks noGrp="1"/>
          </p:cNvSpPr>
          <p:nvPr>
            <p:ph idx="1"/>
          </p:nvPr>
        </p:nvSpPr>
        <p:spPr>
          <a:xfrm>
            <a:off x="733907" y="2078774"/>
            <a:ext cx="5428353" cy="3063070"/>
          </a:xfrm>
        </p:spPr>
        <p:txBody>
          <a:bodyPr>
            <a:normAutofit/>
          </a:bodyPr>
          <a:lstStyle/>
          <a:p>
            <a:pPr marL="0" indent="0" algn="just">
              <a:buNone/>
            </a:pPr>
            <a:r>
              <a:rPr lang="en-US" sz="2000" dirty="0"/>
              <a:t>For example, given Library Book Management database schema with Student database schema. </a:t>
            </a:r>
          </a:p>
          <a:p>
            <a:pPr marL="0" indent="0" algn="just">
              <a:buNone/>
            </a:pPr>
            <a:r>
              <a:rPr lang="en-US" sz="2000" dirty="0"/>
              <a:t>In these databases, if any student borrows a book from library then the count of that specified book should be decremented. </a:t>
            </a:r>
          </a:p>
        </p:txBody>
      </p:sp>
      <p:sp>
        <p:nvSpPr>
          <p:cNvPr id="5" name="Rectangle 4"/>
          <p:cNvSpPr/>
          <p:nvPr/>
        </p:nvSpPr>
        <p:spPr>
          <a:xfrm>
            <a:off x="7155861" y="1310148"/>
            <a:ext cx="3967753" cy="369332"/>
          </a:xfrm>
          <a:prstGeom prst="rect">
            <a:avLst/>
          </a:prstGeom>
        </p:spPr>
        <p:txBody>
          <a:bodyPr wrap="none">
            <a:spAutoFit/>
          </a:bodyPr>
          <a:lstStyle/>
          <a:p>
            <a:r>
              <a:rPr lang="en-US" i="1" dirty="0">
                <a:latin typeface="Roboto"/>
              </a:rPr>
              <a:t>Suppose the schema with some data</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6474" y="1666227"/>
            <a:ext cx="4748981" cy="4277322"/>
          </a:xfrm>
          <a:prstGeom prst="rect">
            <a:avLst/>
          </a:prstGeom>
        </p:spPr>
      </p:pic>
    </p:spTree>
    <p:extLst>
      <p:ext uri="{BB962C8B-B14F-4D97-AF65-F5344CB8AC3E}">
        <p14:creationId xmlns:p14="http://schemas.microsoft.com/office/powerpoint/2010/main" val="195229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634180"/>
            <a:ext cx="10058402" cy="653845"/>
          </a:xfrm>
        </p:spPr>
        <p:txBody>
          <a:bodyPr>
            <a:normAutofit/>
          </a:bodyPr>
          <a:lstStyle/>
          <a:p>
            <a:r>
              <a:rPr lang="en-US" sz="3200" dirty="0">
                <a:solidFill>
                  <a:schemeClr val="accent6">
                    <a:lumMod val="75000"/>
                  </a:schemeClr>
                </a:solidFill>
              </a:rPr>
              <a:t>Trigger for the system</a:t>
            </a:r>
          </a:p>
        </p:txBody>
      </p:sp>
      <p:sp>
        <p:nvSpPr>
          <p:cNvPr id="4" name="Rectangle 3"/>
          <p:cNvSpPr/>
          <p:nvPr/>
        </p:nvSpPr>
        <p:spPr>
          <a:xfrm>
            <a:off x="675860" y="4850439"/>
            <a:ext cx="10084904" cy="923330"/>
          </a:xfrm>
          <a:prstGeom prst="rect">
            <a:avLst/>
          </a:prstGeom>
        </p:spPr>
        <p:txBody>
          <a:bodyPr wrap="square">
            <a:spAutoFit/>
          </a:bodyPr>
          <a:lstStyle/>
          <a:p>
            <a:pPr lvl="0" eaLnBrk="0" fontAlgn="base" hangingPunct="0">
              <a:spcBef>
                <a:spcPct val="0"/>
              </a:spcBef>
              <a:spcAft>
                <a:spcPct val="0"/>
              </a:spcAft>
            </a:pPr>
            <a:r>
              <a:rPr lang="en-US" dirty="0"/>
              <a:t>Above trigger, will be activated whenever an insertion operation performed in a </a:t>
            </a:r>
            <a:r>
              <a:rPr lang="en-US" dirty="0" err="1"/>
              <a:t>book_issue</a:t>
            </a:r>
            <a:r>
              <a:rPr lang="en-US" dirty="0"/>
              <a:t> database, it will update the </a:t>
            </a:r>
            <a:r>
              <a:rPr lang="en-US" dirty="0" err="1"/>
              <a:t>book_det</a:t>
            </a:r>
            <a:r>
              <a:rPr lang="en-US" dirty="0"/>
              <a:t> schema setting copies decrements by 1 of current book id(bid)</a:t>
            </a:r>
            <a:endParaRPr lang="en-US" dirty="0">
              <a:latin typeface="Arial" panose="020B0604020202020204" pitchFamily="34" charset="0"/>
            </a:endParaRPr>
          </a:p>
        </p:txBody>
      </p:sp>
      <p:sp>
        <p:nvSpPr>
          <p:cNvPr id="5" name="Rectangle 4"/>
          <p:cNvSpPr/>
          <p:nvPr/>
        </p:nvSpPr>
        <p:spPr>
          <a:xfrm>
            <a:off x="1510747" y="1753322"/>
            <a:ext cx="8189844" cy="2862322"/>
          </a:xfrm>
          <a:prstGeom prst="rect">
            <a:avLst/>
          </a:prstGeom>
        </p:spPr>
        <p:txBody>
          <a:bodyPr wrap="square">
            <a:spAutoFit/>
          </a:bodyPr>
          <a:lstStyle/>
          <a:p>
            <a:pPr lvl="0" eaLnBrk="0" fontAlgn="base" hangingPunct="0">
              <a:spcBef>
                <a:spcPct val="0"/>
              </a:spcBef>
              <a:spcAft>
                <a:spcPct val="0"/>
              </a:spcAft>
            </a:pPr>
            <a:r>
              <a:rPr lang="en-US" dirty="0">
                <a:solidFill>
                  <a:schemeClr val="accent6">
                    <a:lumMod val="75000"/>
                  </a:schemeClr>
                </a:solidFill>
                <a:latin typeface="Consolas" panose="020B0609020204030204" pitchFamily="49" charset="0"/>
                <a:cs typeface="Consolas" panose="020B0609020204030204" pitchFamily="49" charset="0"/>
              </a:rPr>
              <a:t>create trigger </a:t>
            </a:r>
            <a:r>
              <a:rPr lang="en-US" dirty="0" err="1">
                <a:solidFill>
                  <a:schemeClr val="accent6">
                    <a:lumMod val="75000"/>
                  </a:schemeClr>
                </a:solidFill>
                <a:latin typeface="Consolas" panose="020B0609020204030204" pitchFamily="49" charset="0"/>
                <a:cs typeface="Consolas" panose="020B0609020204030204" pitchFamily="49" charset="0"/>
              </a:rPr>
              <a:t>book_copies_deducts</a:t>
            </a:r>
            <a:r>
              <a:rPr lang="en-US" dirty="0">
                <a:solidFill>
                  <a:schemeClr val="accent6">
                    <a:lumMod val="75000"/>
                  </a:schemeClr>
                </a:solidFill>
                <a:latin typeface="Consolas" panose="020B0609020204030204" pitchFamily="49" charset="0"/>
                <a:cs typeface="Consolas" panose="020B0609020204030204" pitchFamily="49" charset="0"/>
              </a:rPr>
              <a:t> </a:t>
            </a:r>
          </a:p>
          <a:p>
            <a:pPr lvl="0" eaLnBrk="0" fontAlgn="base" hangingPunct="0">
              <a:spcBef>
                <a:spcPct val="0"/>
              </a:spcBef>
              <a:spcAft>
                <a:spcPct val="0"/>
              </a:spcAft>
            </a:pPr>
            <a:endParaRPr lang="en-US" dirty="0">
              <a:solidFill>
                <a:schemeClr val="accent6">
                  <a:lumMod val="75000"/>
                </a:schemeClr>
              </a:solidFill>
              <a:latin typeface="Consolas" panose="020B0609020204030204" pitchFamily="49" charset="0"/>
              <a:cs typeface="Consolas" panose="020B0609020204030204" pitchFamily="49" charset="0"/>
            </a:endParaRPr>
          </a:p>
          <a:p>
            <a:pPr lvl="0" eaLnBrk="0" fontAlgn="base" hangingPunct="0">
              <a:spcBef>
                <a:spcPct val="0"/>
              </a:spcBef>
              <a:spcAft>
                <a:spcPct val="0"/>
              </a:spcAft>
            </a:pPr>
            <a:r>
              <a:rPr lang="en-US" dirty="0">
                <a:solidFill>
                  <a:schemeClr val="accent6">
                    <a:lumMod val="75000"/>
                  </a:schemeClr>
                </a:solidFill>
                <a:latin typeface="Consolas" panose="020B0609020204030204" pitchFamily="49" charset="0"/>
                <a:cs typeface="Consolas" panose="020B0609020204030204" pitchFamily="49" charset="0"/>
              </a:rPr>
              <a:t>after INSERT </a:t>
            </a:r>
          </a:p>
          <a:p>
            <a:pPr lvl="0" eaLnBrk="0" fontAlgn="base" hangingPunct="0">
              <a:spcBef>
                <a:spcPct val="0"/>
              </a:spcBef>
              <a:spcAft>
                <a:spcPct val="0"/>
              </a:spcAft>
            </a:pPr>
            <a:endParaRPr lang="en-US" dirty="0">
              <a:solidFill>
                <a:schemeClr val="accent6">
                  <a:lumMod val="75000"/>
                </a:schemeClr>
              </a:solidFill>
              <a:latin typeface="Consolas" panose="020B0609020204030204" pitchFamily="49" charset="0"/>
              <a:cs typeface="Consolas" panose="020B0609020204030204" pitchFamily="49" charset="0"/>
            </a:endParaRPr>
          </a:p>
          <a:p>
            <a:pPr lvl="0" eaLnBrk="0" fontAlgn="base" hangingPunct="0">
              <a:spcBef>
                <a:spcPct val="0"/>
              </a:spcBef>
              <a:spcAft>
                <a:spcPct val="0"/>
              </a:spcAft>
            </a:pPr>
            <a:r>
              <a:rPr lang="en-US" dirty="0">
                <a:solidFill>
                  <a:schemeClr val="accent6">
                    <a:lumMod val="75000"/>
                  </a:schemeClr>
                </a:solidFill>
                <a:latin typeface="Consolas" panose="020B0609020204030204" pitchFamily="49" charset="0"/>
                <a:cs typeface="Consolas" panose="020B0609020204030204" pitchFamily="49" charset="0"/>
              </a:rPr>
              <a:t>on </a:t>
            </a:r>
            <a:r>
              <a:rPr lang="en-US" dirty="0" err="1">
                <a:solidFill>
                  <a:schemeClr val="accent6">
                    <a:lumMod val="75000"/>
                  </a:schemeClr>
                </a:solidFill>
                <a:latin typeface="Consolas" panose="020B0609020204030204" pitchFamily="49" charset="0"/>
                <a:cs typeface="Consolas" panose="020B0609020204030204" pitchFamily="49" charset="0"/>
              </a:rPr>
              <a:t>book_issue</a:t>
            </a:r>
            <a:r>
              <a:rPr lang="en-US" dirty="0">
                <a:solidFill>
                  <a:schemeClr val="accent6">
                    <a:lumMod val="75000"/>
                  </a:schemeClr>
                </a:solidFill>
                <a:latin typeface="Consolas" panose="020B0609020204030204" pitchFamily="49" charset="0"/>
                <a:cs typeface="Consolas" panose="020B0609020204030204" pitchFamily="49" charset="0"/>
              </a:rPr>
              <a:t> </a:t>
            </a:r>
          </a:p>
          <a:p>
            <a:pPr lvl="0" eaLnBrk="0" fontAlgn="base" hangingPunct="0">
              <a:spcBef>
                <a:spcPct val="0"/>
              </a:spcBef>
              <a:spcAft>
                <a:spcPct val="0"/>
              </a:spcAft>
            </a:pPr>
            <a:endParaRPr lang="en-US" dirty="0">
              <a:solidFill>
                <a:schemeClr val="accent6">
                  <a:lumMod val="75000"/>
                </a:schemeClr>
              </a:solidFill>
              <a:latin typeface="Consolas" panose="020B0609020204030204" pitchFamily="49" charset="0"/>
              <a:cs typeface="Consolas" panose="020B0609020204030204" pitchFamily="49" charset="0"/>
            </a:endParaRPr>
          </a:p>
          <a:p>
            <a:pPr lvl="0" eaLnBrk="0" fontAlgn="base" hangingPunct="0">
              <a:spcBef>
                <a:spcPct val="0"/>
              </a:spcBef>
              <a:spcAft>
                <a:spcPct val="0"/>
              </a:spcAft>
            </a:pPr>
            <a:r>
              <a:rPr lang="en-US" dirty="0">
                <a:solidFill>
                  <a:schemeClr val="accent6">
                    <a:lumMod val="75000"/>
                  </a:schemeClr>
                </a:solidFill>
                <a:latin typeface="Consolas" panose="020B0609020204030204" pitchFamily="49" charset="0"/>
                <a:cs typeface="Consolas" panose="020B0609020204030204" pitchFamily="49" charset="0"/>
              </a:rPr>
              <a:t>for each row </a:t>
            </a:r>
          </a:p>
          <a:p>
            <a:pPr lvl="0" eaLnBrk="0" fontAlgn="base" hangingPunct="0">
              <a:spcBef>
                <a:spcPct val="0"/>
              </a:spcBef>
              <a:spcAft>
                <a:spcPct val="0"/>
              </a:spcAft>
            </a:pPr>
            <a:endParaRPr lang="en-US" dirty="0">
              <a:solidFill>
                <a:schemeClr val="accent6">
                  <a:lumMod val="75000"/>
                </a:schemeClr>
              </a:solidFill>
              <a:latin typeface="Consolas" panose="020B0609020204030204" pitchFamily="49" charset="0"/>
              <a:cs typeface="Consolas" panose="020B0609020204030204" pitchFamily="49" charset="0"/>
            </a:endParaRPr>
          </a:p>
          <a:p>
            <a:pPr lvl="0" eaLnBrk="0" fontAlgn="base" hangingPunct="0">
              <a:spcBef>
                <a:spcPct val="0"/>
              </a:spcBef>
              <a:spcAft>
                <a:spcPct val="0"/>
              </a:spcAft>
            </a:pPr>
            <a:r>
              <a:rPr lang="en-US" dirty="0">
                <a:solidFill>
                  <a:schemeClr val="accent6">
                    <a:lumMod val="75000"/>
                  </a:schemeClr>
                </a:solidFill>
                <a:latin typeface="Consolas" panose="020B0609020204030204" pitchFamily="49" charset="0"/>
                <a:cs typeface="Consolas" panose="020B0609020204030204" pitchFamily="49" charset="0"/>
              </a:rPr>
              <a:t>update </a:t>
            </a:r>
            <a:r>
              <a:rPr lang="en-US" dirty="0" err="1">
                <a:solidFill>
                  <a:schemeClr val="accent6">
                    <a:lumMod val="75000"/>
                  </a:schemeClr>
                </a:solidFill>
                <a:latin typeface="Consolas" panose="020B0609020204030204" pitchFamily="49" charset="0"/>
                <a:cs typeface="Consolas" panose="020B0609020204030204" pitchFamily="49" charset="0"/>
              </a:rPr>
              <a:t>book_det</a:t>
            </a:r>
            <a:r>
              <a:rPr lang="en-US" dirty="0">
                <a:solidFill>
                  <a:schemeClr val="accent6">
                    <a:lumMod val="75000"/>
                  </a:schemeClr>
                </a:solidFill>
                <a:latin typeface="Consolas" panose="020B0609020204030204" pitchFamily="49" charset="0"/>
                <a:cs typeface="Consolas" panose="020B0609020204030204" pitchFamily="49" charset="0"/>
              </a:rPr>
              <a:t> set copies = copies - 1 where bid = new.bid; </a:t>
            </a:r>
          </a:p>
          <a:p>
            <a:pPr lvl="0" eaLnBrk="0" fontAlgn="base" hangingPunct="0">
              <a:spcBef>
                <a:spcPct val="0"/>
              </a:spcBef>
              <a:spcAft>
                <a:spcPct val="0"/>
              </a:spcAft>
            </a:pPr>
            <a:endParaRPr lang="en-US"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566157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304800"/>
            <a:ext cx="10058402" cy="572869"/>
          </a:xfrm>
        </p:spPr>
        <p:txBody>
          <a:bodyPr>
            <a:normAutofit/>
          </a:bodyPr>
          <a:lstStyle/>
          <a:p>
            <a:r>
              <a:rPr lang="en-US" sz="3200" dirty="0">
                <a:solidFill>
                  <a:schemeClr val="accent6">
                    <a:lumMod val="75000"/>
                  </a:schemeClr>
                </a:solidFill>
              </a:rPr>
              <a:t>Results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5212" y="1081549"/>
            <a:ext cx="6645995" cy="4419600"/>
          </a:xfrm>
        </p:spPr>
      </p:pic>
      <p:sp>
        <p:nvSpPr>
          <p:cNvPr id="5" name="Rectangle 4"/>
          <p:cNvSpPr/>
          <p:nvPr/>
        </p:nvSpPr>
        <p:spPr>
          <a:xfrm>
            <a:off x="1065212" y="5705029"/>
            <a:ext cx="9848594" cy="707886"/>
          </a:xfrm>
          <a:prstGeom prst="rect">
            <a:avLst/>
          </a:prstGeom>
        </p:spPr>
        <p:txBody>
          <a:bodyPr wrap="square">
            <a:spAutoFit/>
          </a:bodyPr>
          <a:lstStyle/>
          <a:p>
            <a:r>
              <a:rPr lang="en-US" sz="2000" dirty="0"/>
              <a:t>As above results show that as soon as data is inserted, copies of the book deducts from the book schema in the system</a:t>
            </a:r>
            <a:r>
              <a:rPr lang="en-US" sz="2000" dirty="0">
                <a:latin typeface="Roboto"/>
              </a:rPr>
              <a:t>.</a:t>
            </a:r>
            <a:endParaRPr lang="en-US" sz="2000" dirty="0"/>
          </a:p>
        </p:txBody>
      </p:sp>
    </p:spTree>
    <p:extLst>
      <p:ext uri="{BB962C8B-B14F-4D97-AF65-F5344CB8AC3E}">
        <p14:creationId xmlns:p14="http://schemas.microsoft.com/office/powerpoint/2010/main" val="127733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0844" y="2141620"/>
            <a:ext cx="3967651" cy="1262153"/>
          </a:xfrm>
        </p:spPr>
        <p:txBody>
          <a:bodyPr>
            <a:noAutofit/>
          </a:bodyPr>
          <a:lstStyle/>
          <a:p>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“If you can’t fly, then </a:t>
            </a:r>
            <a:r>
              <a:rPr lang="en-US" sz="2000" b="1" dirty="0">
                <a:latin typeface="Times New Roman" pitchFamily="18" charset="0"/>
                <a:cs typeface="Times New Roman" pitchFamily="18" charset="0"/>
              </a:rPr>
              <a:t>run</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If you can’t run, then </a:t>
            </a:r>
            <a:r>
              <a:rPr lang="en-US" sz="2000" b="1" dirty="0">
                <a:latin typeface="Times New Roman" pitchFamily="18" charset="0"/>
                <a:cs typeface="Times New Roman" pitchFamily="18" charset="0"/>
              </a:rPr>
              <a:t>walk</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If you can’t walk, then </a:t>
            </a:r>
            <a:r>
              <a:rPr lang="en-US" sz="2000" b="1" dirty="0">
                <a:latin typeface="Times New Roman" pitchFamily="18" charset="0"/>
                <a:cs typeface="Times New Roman" pitchFamily="18" charset="0"/>
              </a:rPr>
              <a:t>crawl</a:t>
            </a:r>
            <a:r>
              <a:rPr lang="en-US" sz="2000" dirty="0">
                <a:latin typeface="Times New Roman" pitchFamily="18" charset="0"/>
                <a:cs typeface="Times New Roman" pitchFamily="18" charset="0"/>
              </a:rPr>
              <a:t>.</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But by all means, </a:t>
            </a:r>
            <a:r>
              <a:rPr lang="en-US" sz="2000" b="1" dirty="0">
                <a:latin typeface="Times New Roman" pitchFamily="18" charset="0"/>
                <a:cs typeface="Times New Roman" pitchFamily="18" charset="0"/>
              </a:rPr>
              <a:t>keep moving</a:t>
            </a:r>
            <a:r>
              <a:rPr lang="en-US" sz="2000" dirty="0">
                <a:latin typeface="Times New Roman" pitchFamily="18" charset="0"/>
                <a:cs typeface="Times New Roman" pitchFamily="18" charset="0"/>
              </a:rPr>
              <a:t>”</a:t>
            </a:r>
          </a:p>
        </p:txBody>
      </p:sp>
      <p:sp>
        <p:nvSpPr>
          <p:cNvPr id="3" name="Text Placeholder 2"/>
          <p:cNvSpPr>
            <a:spLocks noGrp="1"/>
          </p:cNvSpPr>
          <p:nvPr>
            <p:ph type="body" idx="1"/>
          </p:nvPr>
        </p:nvSpPr>
        <p:spPr>
          <a:xfrm>
            <a:off x="6854840" y="3601975"/>
            <a:ext cx="2772363" cy="480391"/>
          </a:xfrm>
        </p:spPr>
        <p:txBody>
          <a:bodyPr>
            <a:normAutofit fontScale="70000" lnSpcReduction="20000"/>
          </a:bodyPr>
          <a:lstStyle/>
          <a:p>
            <a:r>
              <a:rPr lang="en-US" dirty="0">
                <a:latin typeface="Aparajita" pitchFamily="34" charset="0"/>
                <a:cs typeface="Aparajita" pitchFamily="34" charset="0"/>
              </a:rPr>
              <a:t>– </a:t>
            </a:r>
            <a:r>
              <a:rPr lang="en-US" sz="2600" dirty="0"/>
              <a:t>Martin Luther King Jr.</a:t>
            </a:r>
          </a:p>
        </p:txBody>
      </p:sp>
    </p:spTree>
    <p:extLst>
      <p:ext uri="{BB962C8B-B14F-4D97-AF65-F5344CB8AC3E}">
        <p14:creationId xmlns:p14="http://schemas.microsoft.com/office/powerpoint/2010/main" val="1805748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79682" y="662609"/>
            <a:ext cx="5812666" cy="556591"/>
          </a:xfrm>
        </p:spPr>
        <p:txBody>
          <a:bodyPr>
            <a:normAutofit fontScale="90000"/>
          </a:bodyPr>
          <a:lstStyle/>
          <a:p>
            <a:r>
              <a:rPr lang="en-US" dirty="0" err="1">
                <a:solidFill>
                  <a:schemeClr val="accent6">
                    <a:lumMod val="75000"/>
                  </a:schemeClr>
                </a:solidFill>
              </a:rPr>
              <a:t>এই</a:t>
            </a:r>
            <a:r>
              <a:rPr lang="en-US" dirty="0">
                <a:solidFill>
                  <a:schemeClr val="accent6">
                    <a:lumMod val="75000"/>
                  </a:schemeClr>
                </a:solidFill>
              </a:rPr>
              <a:t> Lesson এ </a:t>
            </a:r>
            <a:r>
              <a:rPr lang="en-US" dirty="0" err="1">
                <a:solidFill>
                  <a:schemeClr val="accent6">
                    <a:lumMod val="75000"/>
                  </a:schemeClr>
                </a:solidFill>
              </a:rPr>
              <a:t>কি</a:t>
            </a:r>
            <a:r>
              <a:rPr lang="en-US" dirty="0">
                <a:solidFill>
                  <a:schemeClr val="accent6">
                    <a:lumMod val="75000"/>
                  </a:schemeClr>
                </a:solidFill>
              </a:rPr>
              <a:t> </a:t>
            </a:r>
            <a:r>
              <a:rPr lang="en-US" dirty="0" err="1">
                <a:solidFill>
                  <a:schemeClr val="accent6">
                    <a:lumMod val="75000"/>
                  </a:schemeClr>
                </a:solidFill>
              </a:rPr>
              <a:t>শিখব</a:t>
            </a:r>
            <a:r>
              <a:rPr lang="en-US" dirty="0">
                <a:solidFill>
                  <a:schemeClr val="accent6">
                    <a:lumMod val="75000"/>
                  </a:schemeClr>
                </a:solidFill>
              </a:rPr>
              <a:t>? </a:t>
            </a:r>
            <a:endParaRPr>
              <a:solidFill>
                <a:schemeClr val="accent6">
                  <a:lumMod val="75000"/>
                </a:schemeClr>
              </a:solidFill>
            </a:endParaRPr>
          </a:p>
        </p:txBody>
      </p:sp>
      <p:sp>
        <p:nvSpPr>
          <p:cNvPr id="14" name="Content Placeholder 13"/>
          <p:cNvSpPr>
            <a:spLocks noGrp="1"/>
          </p:cNvSpPr>
          <p:nvPr>
            <p:ph idx="1"/>
          </p:nvPr>
        </p:nvSpPr>
        <p:spPr>
          <a:xfrm>
            <a:off x="1065214" y="1630016"/>
            <a:ext cx="10058400" cy="4351683"/>
          </a:xfrm>
        </p:spPr>
        <p:txBody>
          <a:bodyPr>
            <a:normAutofit/>
          </a:bodyPr>
          <a:lstStyle/>
          <a:p>
            <a:r>
              <a:rPr lang="en-US" sz="2800" dirty="0"/>
              <a:t>What is DB Trigger?</a:t>
            </a:r>
          </a:p>
          <a:p>
            <a:r>
              <a:rPr lang="en-US" sz="2800" dirty="0"/>
              <a:t>Trigger Syntax</a:t>
            </a:r>
          </a:p>
          <a:p>
            <a:r>
              <a:rPr lang="en-US" sz="2800" dirty="0"/>
              <a:t>Explanation of Trigger Syntax</a:t>
            </a:r>
          </a:p>
          <a:p>
            <a:r>
              <a:rPr lang="en-US" sz="2800" dirty="0"/>
              <a:t>Trigger Example</a:t>
            </a:r>
            <a:br>
              <a:rPr lang="en-US" sz="3200" dirty="0"/>
            </a:br>
            <a:br>
              <a:rPr lang="en-US" sz="3200" dirty="0"/>
            </a:br>
            <a:r>
              <a:rPr lang="en-US" sz="3200" dirty="0"/>
              <a:t> </a:t>
            </a:r>
          </a:p>
          <a:p>
            <a:endParaRPr lang="as-IN" sz="3200" dirty="0"/>
          </a:p>
          <a:p>
            <a:endParaRPr sz="3200" dirty="0"/>
          </a:p>
        </p:txBody>
      </p:sp>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1" end="1"/>
                                            </p:txEl>
                                          </p:spTgt>
                                        </p:tgtEl>
                                        <p:attrNameLst>
                                          <p:attrName>style.visibility</p:attrName>
                                        </p:attrNameLst>
                                      </p:cBhvr>
                                      <p:to>
                                        <p:strVal val="visible"/>
                                      </p:to>
                                    </p:set>
                                    <p:anim calcmode="lin" valueType="num">
                                      <p:cBhvr additive="base">
                                        <p:cTn id="13"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anim calcmode="lin" valueType="num">
                                      <p:cBhvr additive="base">
                                        <p:cTn id="19"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
                                            <p:txEl>
                                              <p:pRg st="3" end="3"/>
                                            </p:txEl>
                                          </p:spTgt>
                                        </p:tgtEl>
                                        <p:attrNameLst>
                                          <p:attrName>style.visibility</p:attrName>
                                        </p:attrNameLst>
                                      </p:cBhvr>
                                      <p:to>
                                        <p:strVal val="visible"/>
                                      </p:to>
                                    </p:set>
                                    <p:anim calcmode="lin" valueType="num">
                                      <p:cBhvr additive="base">
                                        <p:cTn id="25"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79682" y="662609"/>
            <a:ext cx="5812666" cy="556591"/>
          </a:xfrm>
        </p:spPr>
        <p:txBody>
          <a:bodyPr>
            <a:normAutofit fontScale="90000"/>
          </a:bodyPr>
          <a:lstStyle/>
          <a:p>
            <a:r>
              <a:rPr lang="en-US" dirty="0">
                <a:solidFill>
                  <a:schemeClr val="accent6">
                    <a:lumMod val="75000"/>
                  </a:schemeClr>
                </a:solidFill>
              </a:rPr>
              <a:t>what is trigger??</a:t>
            </a:r>
            <a:endParaRPr dirty="0">
              <a:solidFill>
                <a:schemeClr val="accent6">
                  <a:lumMod val="75000"/>
                </a:schemeClr>
              </a:solidFill>
            </a:endParaRPr>
          </a:p>
        </p:txBody>
      </p:sp>
      <p:sp>
        <p:nvSpPr>
          <p:cNvPr id="14" name="Content Placeholder 13"/>
          <p:cNvSpPr>
            <a:spLocks noGrp="1"/>
          </p:cNvSpPr>
          <p:nvPr>
            <p:ph idx="1"/>
          </p:nvPr>
        </p:nvSpPr>
        <p:spPr>
          <a:xfrm>
            <a:off x="1065214" y="1630016"/>
            <a:ext cx="10058400" cy="4351683"/>
          </a:xfrm>
        </p:spPr>
        <p:txBody>
          <a:bodyPr>
            <a:normAutofit/>
          </a:bodyPr>
          <a:lstStyle/>
          <a:p>
            <a:pPr algn="just"/>
            <a:r>
              <a:rPr lang="en-US" sz="2000" dirty="0"/>
              <a:t>A trigger is a stored procedure in database which automatically invokes whenever a special event in the database occurs. </a:t>
            </a:r>
          </a:p>
          <a:p>
            <a:pPr algn="just"/>
            <a:r>
              <a:rPr lang="en-US" sz="2000" dirty="0"/>
              <a:t>Unlike stored procedures and functions, they not explicitly called, but they are activated when a triggering event occurs.</a:t>
            </a:r>
          </a:p>
          <a:p>
            <a:pPr algn="just"/>
            <a:r>
              <a:rPr lang="en-US" sz="2000" dirty="0"/>
              <a:t>Main purpose is to implement the complex integrity constraints that can not be done with the CREATE TABLE or ALTER TABLE command.</a:t>
            </a:r>
          </a:p>
          <a:p>
            <a:pPr algn="just"/>
            <a:r>
              <a:rPr lang="en-US" sz="2000" dirty="0"/>
              <a:t>For example, a trigger can be invoked when a row is inserted into a specified table or when certain table columns are being updated.</a:t>
            </a:r>
            <a:endParaRPr lang="as-IN" sz="2000" dirty="0"/>
          </a:p>
          <a:p>
            <a:endParaRPr sz="3200" dirty="0"/>
          </a:p>
        </p:txBody>
      </p:sp>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4" y="530942"/>
            <a:ext cx="10058402" cy="668594"/>
          </a:xfrm>
        </p:spPr>
        <p:txBody>
          <a:bodyPr>
            <a:normAutofit/>
          </a:bodyPr>
          <a:lstStyle/>
          <a:p>
            <a:r>
              <a:rPr lang="en-US" sz="3200" dirty="0">
                <a:solidFill>
                  <a:schemeClr val="accent6">
                    <a:lumMod val="75000"/>
                  </a:schemeClr>
                </a:solidFill>
              </a:rPr>
              <a:t>Trigger timing</a:t>
            </a:r>
          </a:p>
        </p:txBody>
      </p:sp>
      <p:sp>
        <p:nvSpPr>
          <p:cNvPr id="3" name="Content Placeholder 2"/>
          <p:cNvSpPr>
            <a:spLocks noGrp="1"/>
          </p:cNvSpPr>
          <p:nvPr>
            <p:ph idx="1"/>
          </p:nvPr>
        </p:nvSpPr>
        <p:spPr>
          <a:xfrm>
            <a:off x="1065214" y="1934817"/>
            <a:ext cx="10058400" cy="3914148"/>
          </a:xfrm>
        </p:spPr>
        <p:txBody>
          <a:bodyPr/>
          <a:lstStyle/>
          <a:p>
            <a:r>
              <a:rPr lang="en-US" sz="2000" dirty="0"/>
              <a:t>BEFORE: Where a trigger will be activated before DML process on table occur.</a:t>
            </a:r>
          </a:p>
          <a:p>
            <a:endParaRPr lang="en-US" sz="2000" dirty="0"/>
          </a:p>
          <a:p>
            <a:r>
              <a:rPr lang="en-US" sz="2000" dirty="0"/>
              <a:t>AFTER: Where a trigger will be activated after DML process on table occur.</a:t>
            </a:r>
          </a:p>
          <a:p>
            <a:endParaRPr lang="en-US" dirty="0"/>
          </a:p>
        </p:txBody>
      </p:sp>
    </p:spTree>
    <p:extLst>
      <p:ext uri="{BB962C8B-B14F-4D97-AF65-F5344CB8AC3E}">
        <p14:creationId xmlns:p14="http://schemas.microsoft.com/office/powerpoint/2010/main" val="2031148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2" y="575187"/>
            <a:ext cx="10058402" cy="566838"/>
          </a:xfrm>
        </p:spPr>
        <p:txBody>
          <a:bodyPr>
            <a:normAutofit/>
          </a:bodyPr>
          <a:lstStyle/>
          <a:p>
            <a:r>
              <a:rPr lang="en-US" sz="3200" dirty="0">
                <a:solidFill>
                  <a:schemeClr val="accent6">
                    <a:lumMod val="75000"/>
                  </a:schemeClr>
                </a:solidFill>
              </a:rPr>
              <a:t>Syntax</a:t>
            </a:r>
          </a:p>
        </p:txBody>
      </p:sp>
      <p:sp>
        <p:nvSpPr>
          <p:cNvPr id="5" name="Rectangle 4"/>
          <p:cNvSpPr/>
          <p:nvPr/>
        </p:nvSpPr>
        <p:spPr>
          <a:xfrm>
            <a:off x="1828800" y="1514784"/>
            <a:ext cx="7699513" cy="4154984"/>
          </a:xfrm>
          <a:prstGeom prst="rect">
            <a:avLst/>
          </a:prstGeom>
        </p:spPr>
        <p:txBody>
          <a:bodyPr wrap="square">
            <a:spAutoFit/>
          </a:bodyPr>
          <a:lstStyle/>
          <a:p>
            <a:pPr lvl="0" eaLnBrk="0" fontAlgn="base" hangingPunct="0">
              <a:spcBef>
                <a:spcPct val="0"/>
              </a:spcBef>
              <a:spcAft>
                <a:spcPct val="0"/>
              </a:spcAft>
            </a:pPr>
            <a:r>
              <a:rPr lang="en-US" sz="2400" dirty="0">
                <a:cs typeface="Consolas" panose="020B0609020204030204" pitchFamily="49" charset="0"/>
              </a:rPr>
              <a:t>create trigger[</a:t>
            </a:r>
            <a:r>
              <a:rPr lang="en-US" sz="2400" dirty="0" err="1">
                <a:cs typeface="Consolas" panose="020B0609020204030204" pitchFamily="49" charset="0"/>
              </a:rPr>
              <a:t>trigger_name</a:t>
            </a:r>
            <a:r>
              <a:rPr lang="en-US" sz="2400" dirty="0">
                <a:cs typeface="Consolas" panose="020B0609020204030204" pitchFamily="49" charset="0"/>
              </a:rPr>
              <a:t>]</a:t>
            </a:r>
          </a:p>
          <a:p>
            <a:pPr lvl="0" eaLnBrk="0" fontAlgn="base" hangingPunct="0">
              <a:spcBef>
                <a:spcPct val="0"/>
              </a:spcBef>
              <a:spcAft>
                <a:spcPct val="0"/>
              </a:spcAft>
            </a:pPr>
            <a:r>
              <a:rPr lang="en-US" sz="2400" dirty="0">
                <a:cs typeface="Consolas" panose="020B0609020204030204" pitchFamily="49" charset="0"/>
              </a:rPr>
              <a:t> </a:t>
            </a:r>
          </a:p>
          <a:p>
            <a:pPr lvl="0" eaLnBrk="0" fontAlgn="base" hangingPunct="0">
              <a:spcBef>
                <a:spcPct val="0"/>
              </a:spcBef>
              <a:spcAft>
                <a:spcPct val="0"/>
              </a:spcAft>
            </a:pPr>
            <a:r>
              <a:rPr lang="en-US" sz="2400" dirty="0">
                <a:cs typeface="Consolas" panose="020B0609020204030204" pitchFamily="49" charset="0"/>
              </a:rPr>
              <a:t>[before | after]</a:t>
            </a:r>
          </a:p>
          <a:p>
            <a:pPr lvl="0" eaLnBrk="0" fontAlgn="base" hangingPunct="0">
              <a:spcBef>
                <a:spcPct val="0"/>
              </a:spcBef>
              <a:spcAft>
                <a:spcPct val="0"/>
              </a:spcAft>
            </a:pPr>
            <a:endParaRPr lang="en-US" sz="2400" dirty="0">
              <a:cs typeface="Consolas" panose="020B0609020204030204" pitchFamily="49" charset="0"/>
            </a:endParaRPr>
          </a:p>
          <a:p>
            <a:pPr lvl="0" eaLnBrk="0" fontAlgn="base" hangingPunct="0">
              <a:spcBef>
                <a:spcPct val="0"/>
              </a:spcBef>
              <a:spcAft>
                <a:spcPct val="0"/>
              </a:spcAft>
            </a:pPr>
            <a:r>
              <a:rPr lang="en-US" sz="2400" dirty="0">
                <a:cs typeface="Consolas" panose="020B0609020204030204" pitchFamily="49" charset="0"/>
              </a:rPr>
              <a:t>{insert | update | delete}</a:t>
            </a:r>
          </a:p>
          <a:p>
            <a:pPr lvl="0" eaLnBrk="0" fontAlgn="base" hangingPunct="0">
              <a:spcBef>
                <a:spcPct val="0"/>
              </a:spcBef>
              <a:spcAft>
                <a:spcPct val="0"/>
              </a:spcAft>
            </a:pPr>
            <a:endParaRPr lang="en-US" sz="2400" dirty="0">
              <a:cs typeface="Consolas" panose="020B0609020204030204" pitchFamily="49" charset="0"/>
            </a:endParaRPr>
          </a:p>
          <a:p>
            <a:pPr lvl="0" eaLnBrk="0" fontAlgn="base" hangingPunct="0">
              <a:spcBef>
                <a:spcPct val="0"/>
              </a:spcBef>
              <a:spcAft>
                <a:spcPct val="0"/>
              </a:spcAft>
            </a:pPr>
            <a:r>
              <a:rPr lang="en-US" sz="2400" dirty="0">
                <a:cs typeface="Consolas" panose="020B0609020204030204" pitchFamily="49" charset="0"/>
              </a:rPr>
              <a:t>on [</a:t>
            </a:r>
            <a:r>
              <a:rPr lang="en-US" sz="2400" dirty="0" err="1">
                <a:cs typeface="Consolas" panose="020B0609020204030204" pitchFamily="49" charset="0"/>
              </a:rPr>
              <a:t>table_name</a:t>
            </a:r>
            <a:r>
              <a:rPr lang="en-US" sz="2400" dirty="0">
                <a:cs typeface="Consolas" panose="020B0609020204030204" pitchFamily="49" charset="0"/>
              </a:rPr>
              <a:t>]</a:t>
            </a:r>
          </a:p>
          <a:p>
            <a:pPr lvl="0" eaLnBrk="0" fontAlgn="base" hangingPunct="0">
              <a:spcBef>
                <a:spcPct val="0"/>
              </a:spcBef>
              <a:spcAft>
                <a:spcPct val="0"/>
              </a:spcAft>
            </a:pPr>
            <a:endParaRPr lang="en-US" sz="2400" dirty="0">
              <a:cs typeface="Consolas" panose="020B0609020204030204" pitchFamily="49" charset="0"/>
            </a:endParaRPr>
          </a:p>
          <a:p>
            <a:pPr lvl="0" eaLnBrk="0" fontAlgn="base" hangingPunct="0">
              <a:spcBef>
                <a:spcPct val="0"/>
              </a:spcBef>
              <a:spcAft>
                <a:spcPct val="0"/>
              </a:spcAft>
            </a:pPr>
            <a:r>
              <a:rPr lang="en-US" sz="2400" dirty="0">
                <a:cs typeface="Consolas" panose="020B0609020204030204" pitchFamily="49" charset="0"/>
              </a:rPr>
              <a:t>[for each row]</a:t>
            </a:r>
          </a:p>
          <a:p>
            <a:pPr lvl="0" eaLnBrk="0" fontAlgn="base" hangingPunct="0">
              <a:spcBef>
                <a:spcPct val="0"/>
              </a:spcBef>
              <a:spcAft>
                <a:spcPct val="0"/>
              </a:spcAft>
            </a:pPr>
            <a:endParaRPr lang="en-US" sz="2400" dirty="0">
              <a:cs typeface="Consolas" panose="020B0609020204030204" pitchFamily="49" charset="0"/>
            </a:endParaRPr>
          </a:p>
          <a:p>
            <a:pPr lvl="0" eaLnBrk="0" fontAlgn="base" hangingPunct="0">
              <a:spcBef>
                <a:spcPct val="0"/>
              </a:spcBef>
              <a:spcAft>
                <a:spcPct val="0"/>
              </a:spcAft>
            </a:pPr>
            <a:r>
              <a:rPr lang="en-US" sz="2400" dirty="0">
                <a:cs typeface="Consolas" panose="020B0609020204030204" pitchFamily="49" charset="0"/>
              </a:rPr>
              <a:t>[</a:t>
            </a:r>
            <a:r>
              <a:rPr lang="en-US" sz="2400" dirty="0" err="1">
                <a:cs typeface="Consolas" panose="020B0609020204030204" pitchFamily="49" charset="0"/>
              </a:rPr>
              <a:t>trigger_body</a:t>
            </a:r>
            <a:r>
              <a:rPr lang="en-US" sz="2400" dirty="0">
                <a:cs typeface="Consolas" panose="020B0609020204030204" pitchFamily="49" charset="0"/>
              </a:rPr>
              <a:t>]</a:t>
            </a:r>
            <a:r>
              <a:rPr lang="en-US" sz="2400" dirty="0"/>
              <a:t> </a:t>
            </a:r>
          </a:p>
        </p:txBody>
      </p:sp>
    </p:spTree>
    <p:extLst>
      <p:ext uri="{BB962C8B-B14F-4D97-AF65-F5344CB8AC3E}">
        <p14:creationId xmlns:p14="http://schemas.microsoft.com/office/powerpoint/2010/main" val="3053238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79682" y="662609"/>
            <a:ext cx="5812666" cy="556591"/>
          </a:xfrm>
        </p:spPr>
        <p:txBody>
          <a:bodyPr>
            <a:normAutofit fontScale="90000"/>
          </a:bodyPr>
          <a:lstStyle/>
          <a:p>
            <a:r>
              <a:rPr lang="en-US" dirty="0">
                <a:solidFill>
                  <a:schemeClr val="accent6">
                    <a:lumMod val="75000"/>
                  </a:schemeClr>
                </a:solidFill>
              </a:rPr>
              <a:t>Explanation of syntax</a:t>
            </a:r>
            <a:endParaRPr lang="as-IN" dirty="0">
              <a:solidFill>
                <a:schemeClr val="accent6">
                  <a:lumMod val="75000"/>
                </a:schemeClr>
              </a:solidFill>
            </a:endParaRPr>
          </a:p>
        </p:txBody>
      </p:sp>
      <p:sp>
        <p:nvSpPr>
          <p:cNvPr id="14" name="Content Placeholder 13"/>
          <p:cNvSpPr>
            <a:spLocks noGrp="1"/>
          </p:cNvSpPr>
          <p:nvPr>
            <p:ph idx="1"/>
          </p:nvPr>
        </p:nvSpPr>
        <p:spPr>
          <a:xfrm>
            <a:off x="1065214" y="1630016"/>
            <a:ext cx="9406141" cy="4770784"/>
          </a:xfrm>
        </p:spPr>
        <p:txBody>
          <a:bodyPr>
            <a:normAutofit/>
          </a:bodyPr>
          <a:lstStyle/>
          <a:p>
            <a:pPr fontAlgn="base"/>
            <a:r>
              <a:rPr lang="en-US" sz="2000" dirty="0"/>
              <a:t>create trigger [</a:t>
            </a:r>
            <a:r>
              <a:rPr lang="en-US" sz="2000" dirty="0" err="1"/>
              <a:t>trigger_name</a:t>
            </a:r>
            <a:r>
              <a:rPr lang="en-US" sz="2000" dirty="0"/>
              <a:t>]: Creates or replaces an existing trigger with the </a:t>
            </a:r>
            <a:r>
              <a:rPr lang="en-US" sz="2000" dirty="0" err="1"/>
              <a:t>trigger_name</a:t>
            </a:r>
            <a:r>
              <a:rPr lang="en-US" sz="2000" dirty="0"/>
              <a:t>.</a:t>
            </a:r>
          </a:p>
          <a:p>
            <a:pPr fontAlgn="base"/>
            <a:r>
              <a:rPr lang="en-US" sz="2000" dirty="0"/>
              <a:t>[before | after]: This specifies when the trigger will be executed.</a:t>
            </a:r>
          </a:p>
          <a:p>
            <a:pPr fontAlgn="base"/>
            <a:r>
              <a:rPr lang="en-US" sz="2000" dirty="0"/>
              <a:t>{insert | update | delete}: This specifies the DML operation.</a:t>
            </a:r>
          </a:p>
          <a:p>
            <a:pPr fontAlgn="base"/>
            <a:r>
              <a:rPr lang="en-US" sz="2000" dirty="0"/>
              <a:t>on [</a:t>
            </a:r>
            <a:r>
              <a:rPr lang="en-US" sz="2000" dirty="0" err="1"/>
              <a:t>table_name</a:t>
            </a:r>
            <a:r>
              <a:rPr lang="en-US" sz="2000" dirty="0"/>
              <a:t>]: This specifies the name of the table associated with the trigger.</a:t>
            </a:r>
          </a:p>
          <a:p>
            <a:pPr fontAlgn="base"/>
            <a:r>
              <a:rPr lang="en-US" sz="2000" dirty="0"/>
              <a:t>[for each row]: This specifies a row-level trigger, i.e., the trigger will be executed for each row being affected.</a:t>
            </a:r>
          </a:p>
          <a:p>
            <a:pPr fontAlgn="base"/>
            <a:r>
              <a:rPr lang="en-US" sz="2000" dirty="0"/>
              <a:t>[</a:t>
            </a:r>
            <a:r>
              <a:rPr lang="en-US" sz="2000" dirty="0" err="1"/>
              <a:t>trigger_body</a:t>
            </a:r>
            <a:r>
              <a:rPr lang="en-US" sz="2000" dirty="0"/>
              <a:t>]: This provides the operation to be performed as trigger is fired</a:t>
            </a:r>
          </a:p>
          <a:p>
            <a:pPr marL="0" indent="0">
              <a:buNone/>
            </a:pPr>
            <a:endParaRPr sz="1700" dirty="0"/>
          </a:p>
        </p:txBody>
      </p:sp>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1" end="1"/>
                                            </p:txEl>
                                          </p:spTgt>
                                        </p:tgtEl>
                                        <p:attrNameLst>
                                          <p:attrName>style.visibility</p:attrName>
                                        </p:attrNameLst>
                                      </p:cBhvr>
                                      <p:to>
                                        <p:strVal val="visible"/>
                                      </p:to>
                                    </p:set>
                                    <p:anim calcmode="lin" valueType="num">
                                      <p:cBhvr additive="base">
                                        <p:cTn id="13"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anim calcmode="lin" valueType="num">
                                      <p:cBhvr additive="base">
                                        <p:cTn id="19"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
                                            <p:txEl>
                                              <p:pRg st="3" end="3"/>
                                            </p:txEl>
                                          </p:spTgt>
                                        </p:tgtEl>
                                        <p:attrNameLst>
                                          <p:attrName>style.visibility</p:attrName>
                                        </p:attrNameLst>
                                      </p:cBhvr>
                                      <p:to>
                                        <p:strVal val="visible"/>
                                      </p:to>
                                    </p:set>
                                    <p:anim calcmode="lin" valueType="num">
                                      <p:cBhvr additive="base">
                                        <p:cTn id="25"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
                                            <p:txEl>
                                              <p:pRg st="4" end="4"/>
                                            </p:txEl>
                                          </p:spTgt>
                                        </p:tgtEl>
                                        <p:attrNameLst>
                                          <p:attrName>style.visibility</p:attrName>
                                        </p:attrNameLst>
                                      </p:cBhvr>
                                      <p:to>
                                        <p:strVal val="visible"/>
                                      </p:to>
                                    </p:set>
                                    <p:anim calcmode="lin" valueType="num">
                                      <p:cBhvr additive="base">
                                        <p:cTn id="31"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
                                            <p:txEl>
                                              <p:pRg st="5" end="5"/>
                                            </p:txEl>
                                          </p:spTgt>
                                        </p:tgtEl>
                                        <p:attrNameLst>
                                          <p:attrName>style.visibility</p:attrName>
                                        </p:attrNameLst>
                                      </p:cBhvr>
                                      <p:to>
                                        <p:strVal val="visible"/>
                                      </p:to>
                                    </p:set>
                                    <p:anim calcmode="lin" valueType="num">
                                      <p:cBhvr additive="base">
                                        <p:cTn id="37"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2"/>
          <p:cNvSpPr>
            <a:spLocks noGrp="1"/>
          </p:cNvSpPr>
          <p:nvPr>
            <p:ph type="title"/>
          </p:nvPr>
        </p:nvSpPr>
        <p:spPr>
          <a:xfrm>
            <a:off x="879682" y="662609"/>
            <a:ext cx="9801570" cy="556591"/>
          </a:xfrm>
        </p:spPr>
        <p:txBody>
          <a:bodyPr>
            <a:normAutofit fontScale="90000"/>
          </a:bodyPr>
          <a:lstStyle/>
          <a:p>
            <a:br>
              <a:rPr lang="en-US" dirty="0"/>
            </a:br>
            <a:r>
              <a:rPr lang="en-US" dirty="0">
                <a:solidFill>
                  <a:schemeClr val="accent6">
                    <a:lumMod val="75000"/>
                  </a:schemeClr>
                </a:solidFill>
              </a:rPr>
              <a:t>Trigger example - Student Database</a:t>
            </a:r>
            <a:endParaRPr lang="as-IN" dirty="0">
              <a:solidFill>
                <a:schemeClr val="accent6">
                  <a:lumMod val="75000"/>
                </a:schemeClr>
              </a:solidFill>
            </a:endParaRPr>
          </a:p>
        </p:txBody>
      </p:sp>
      <p:sp>
        <p:nvSpPr>
          <p:cNvPr id="3" name="Content Placeholder 2"/>
          <p:cNvSpPr>
            <a:spLocks noGrp="1"/>
          </p:cNvSpPr>
          <p:nvPr>
            <p:ph idx="1"/>
          </p:nvPr>
        </p:nvSpPr>
        <p:spPr>
          <a:xfrm>
            <a:off x="570349" y="2148421"/>
            <a:ext cx="5581276" cy="3550014"/>
          </a:xfrm>
        </p:spPr>
        <p:txBody>
          <a:bodyPr>
            <a:normAutofit/>
          </a:bodyPr>
          <a:lstStyle/>
          <a:p>
            <a:pPr marL="0" indent="0" fontAlgn="base">
              <a:buNone/>
            </a:pPr>
            <a:r>
              <a:rPr lang="en-US" sz="2000" dirty="0"/>
              <a:t>Given Student Report Database, in which student marks assessment is recorded. </a:t>
            </a:r>
          </a:p>
          <a:p>
            <a:pPr marL="0" indent="0" fontAlgn="base">
              <a:buNone/>
            </a:pPr>
            <a:r>
              <a:rPr lang="en-US" sz="2000" dirty="0"/>
              <a:t>In such schema, create a trigger so that the total and average of specified marks is automatically inserted whenever a record is insert. </a:t>
            </a:r>
          </a:p>
          <a:p>
            <a:pPr marL="0" indent="0" fontAlgn="base">
              <a:buNone/>
            </a:pPr>
            <a:r>
              <a:rPr lang="en-US" sz="2000" dirty="0"/>
              <a:t>Here, as trigger will invoke before record is inserted so, BEFORE Tag can be used</a:t>
            </a:r>
          </a:p>
          <a:p>
            <a:pPr marL="0" indent="0" algn="ctr">
              <a:buNone/>
            </a:pPr>
            <a:endParaRPr lang="en-US" sz="1800" dirty="0"/>
          </a:p>
        </p:txBody>
      </p:sp>
      <p:sp>
        <p:nvSpPr>
          <p:cNvPr id="6" name="Rectangle 5"/>
          <p:cNvSpPr/>
          <p:nvPr/>
        </p:nvSpPr>
        <p:spPr>
          <a:xfrm>
            <a:off x="7379206" y="1618334"/>
            <a:ext cx="3775393" cy="369332"/>
          </a:xfrm>
          <a:prstGeom prst="rect">
            <a:avLst/>
          </a:prstGeom>
        </p:spPr>
        <p:txBody>
          <a:bodyPr wrap="none">
            <a:spAutoFit/>
          </a:bodyPr>
          <a:lstStyle/>
          <a:p>
            <a:r>
              <a:rPr lang="en-US" b="1" dirty="0">
                <a:latin typeface="Roboto"/>
              </a:rPr>
              <a:t>Suppose the database Schema –</a:t>
            </a: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0297" y="2045921"/>
            <a:ext cx="5470635" cy="3720697"/>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2"/>
          <p:cNvSpPr>
            <a:spLocks noGrp="1"/>
          </p:cNvSpPr>
          <p:nvPr>
            <p:ph type="title"/>
          </p:nvPr>
        </p:nvSpPr>
        <p:spPr>
          <a:xfrm>
            <a:off x="879681" y="618363"/>
            <a:ext cx="8317327" cy="556591"/>
          </a:xfrm>
        </p:spPr>
        <p:txBody>
          <a:bodyPr>
            <a:normAutofit fontScale="90000"/>
          </a:bodyPr>
          <a:lstStyle/>
          <a:p>
            <a:r>
              <a:rPr lang="en-US" dirty="0">
                <a:solidFill>
                  <a:schemeClr val="accent6">
                    <a:lumMod val="75000"/>
                  </a:schemeClr>
                </a:solidFill>
              </a:rPr>
              <a:t>SQL Trigger to problem statement</a:t>
            </a:r>
          </a:p>
        </p:txBody>
      </p:sp>
      <p:sp>
        <p:nvSpPr>
          <p:cNvPr id="5" name="Rectangle 4"/>
          <p:cNvSpPr/>
          <p:nvPr/>
        </p:nvSpPr>
        <p:spPr>
          <a:xfrm>
            <a:off x="821635" y="4956457"/>
            <a:ext cx="10071652" cy="923330"/>
          </a:xfrm>
          <a:prstGeom prst="rect">
            <a:avLst/>
          </a:prstGeom>
        </p:spPr>
        <p:txBody>
          <a:bodyPr wrap="square">
            <a:spAutoFit/>
          </a:bodyPr>
          <a:lstStyle/>
          <a:p>
            <a:pPr lvl="0" eaLnBrk="0" fontAlgn="base" hangingPunct="0">
              <a:spcBef>
                <a:spcPct val="0"/>
              </a:spcBef>
              <a:spcAft>
                <a:spcPct val="0"/>
              </a:spcAft>
            </a:pPr>
            <a:r>
              <a:rPr lang="en-US" dirty="0"/>
              <a:t>Above SQL statement will create a trigger in the student database in which whenever subjects marks are entered, before inserting this data into the database, trigger will compute those two values and insert with the entered values.</a:t>
            </a:r>
          </a:p>
        </p:txBody>
      </p:sp>
      <p:sp>
        <p:nvSpPr>
          <p:cNvPr id="6" name="Rectangle 5"/>
          <p:cNvSpPr/>
          <p:nvPr/>
        </p:nvSpPr>
        <p:spPr>
          <a:xfrm>
            <a:off x="1060174" y="1506213"/>
            <a:ext cx="10018643" cy="3323987"/>
          </a:xfrm>
          <a:prstGeom prst="rect">
            <a:avLst/>
          </a:prstGeom>
        </p:spPr>
        <p:txBody>
          <a:bodyPr wrap="square">
            <a:spAutoFit/>
          </a:bodyPr>
          <a:lstStyle/>
          <a:p>
            <a:pPr lvl="0" eaLnBrk="0" fontAlgn="base" hangingPunct="0">
              <a:lnSpc>
                <a:spcPct val="150000"/>
              </a:lnSpc>
              <a:spcBef>
                <a:spcPct val="0"/>
              </a:spcBef>
              <a:spcAft>
                <a:spcPct val="0"/>
              </a:spcAft>
            </a:pPr>
            <a:r>
              <a:rPr lang="en-US" sz="2000" dirty="0">
                <a:solidFill>
                  <a:schemeClr val="accent6">
                    <a:lumMod val="75000"/>
                  </a:schemeClr>
                </a:solidFill>
                <a:ea typeface="Times New Roman" panose="02020603050405020304" pitchFamily="18" charset="0"/>
                <a:cs typeface="Consolas" panose="020B0609020204030204" pitchFamily="49" charset="0"/>
              </a:rPr>
              <a:t>create trigger </a:t>
            </a:r>
            <a:r>
              <a:rPr lang="en-US" sz="2000" dirty="0" err="1">
                <a:solidFill>
                  <a:schemeClr val="accent6">
                    <a:lumMod val="75000"/>
                  </a:schemeClr>
                </a:solidFill>
                <a:ea typeface="Times New Roman" panose="02020603050405020304" pitchFamily="18" charset="0"/>
                <a:cs typeface="Consolas" panose="020B0609020204030204" pitchFamily="49" charset="0"/>
              </a:rPr>
              <a:t>stud_marks</a:t>
            </a:r>
            <a:r>
              <a:rPr lang="en-US" sz="2000" dirty="0">
                <a:solidFill>
                  <a:schemeClr val="accent6">
                    <a:lumMod val="75000"/>
                  </a:schemeClr>
                </a:solidFill>
                <a:ea typeface="Times New Roman" panose="02020603050405020304" pitchFamily="18" charset="0"/>
                <a:cs typeface="Consolas" panose="020B0609020204030204" pitchFamily="49" charset="0"/>
              </a:rPr>
              <a:t> </a:t>
            </a:r>
          </a:p>
          <a:p>
            <a:pPr lvl="0" eaLnBrk="0" fontAlgn="base" hangingPunct="0">
              <a:lnSpc>
                <a:spcPct val="150000"/>
              </a:lnSpc>
              <a:spcBef>
                <a:spcPct val="0"/>
              </a:spcBef>
              <a:spcAft>
                <a:spcPct val="0"/>
              </a:spcAft>
            </a:pPr>
            <a:r>
              <a:rPr lang="en-US" sz="2000" dirty="0">
                <a:solidFill>
                  <a:schemeClr val="accent6">
                    <a:lumMod val="75000"/>
                  </a:schemeClr>
                </a:solidFill>
                <a:ea typeface="Times New Roman" panose="02020603050405020304" pitchFamily="18" charset="0"/>
                <a:cs typeface="Consolas" panose="020B0609020204030204" pitchFamily="49" charset="0"/>
              </a:rPr>
              <a:t>before INSERT</a:t>
            </a:r>
          </a:p>
          <a:p>
            <a:pPr lvl="0" eaLnBrk="0" fontAlgn="base" hangingPunct="0">
              <a:lnSpc>
                <a:spcPct val="150000"/>
              </a:lnSpc>
              <a:spcBef>
                <a:spcPct val="0"/>
              </a:spcBef>
              <a:spcAft>
                <a:spcPct val="0"/>
              </a:spcAft>
            </a:pPr>
            <a:r>
              <a:rPr lang="en-US" sz="2000" dirty="0">
                <a:solidFill>
                  <a:schemeClr val="accent6">
                    <a:lumMod val="75000"/>
                  </a:schemeClr>
                </a:solidFill>
                <a:ea typeface="Times New Roman" panose="02020603050405020304" pitchFamily="18" charset="0"/>
                <a:cs typeface="Consolas" panose="020B0609020204030204" pitchFamily="49" charset="0"/>
              </a:rPr>
              <a:t>on </a:t>
            </a:r>
          </a:p>
          <a:p>
            <a:pPr lvl="0" eaLnBrk="0" fontAlgn="base" hangingPunct="0">
              <a:lnSpc>
                <a:spcPct val="150000"/>
              </a:lnSpc>
              <a:spcBef>
                <a:spcPct val="0"/>
              </a:spcBef>
              <a:spcAft>
                <a:spcPct val="0"/>
              </a:spcAft>
            </a:pPr>
            <a:r>
              <a:rPr lang="en-US" sz="2000" dirty="0">
                <a:solidFill>
                  <a:schemeClr val="accent6">
                    <a:lumMod val="75000"/>
                  </a:schemeClr>
                </a:solidFill>
                <a:ea typeface="Times New Roman" panose="02020603050405020304" pitchFamily="18" charset="0"/>
                <a:cs typeface="Consolas" panose="020B0609020204030204" pitchFamily="49" charset="0"/>
              </a:rPr>
              <a:t>Student </a:t>
            </a:r>
          </a:p>
          <a:p>
            <a:pPr lvl="0" eaLnBrk="0" fontAlgn="base" hangingPunct="0">
              <a:lnSpc>
                <a:spcPct val="150000"/>
              </a:lnSpc>
              <a:spcBef>
                <a:spcPct val="0"/>
              </a:spcBef>
              <a:spcAft>
                <a:spcPct val="0"/>
              </a:spcAft>
            </a:pPr>
            <a:r>
              <a:rPr lang="en-US" sz="2000" dirty="0">
                <a:solidFill>
                  <a:schemeClr val="accent6">
                    <a:lumMod val="75000"/>
                  </a:schemeClr>
                </a:solidFill>
                <a:ea typeface="Times New Roman" panose="02020603050405020304" pitchFamily="18" charset="0"/>
                <a:cs typeface="Consolas" panose="020B0609020204030204" pitchFamily="49" charset="0"/>
              </a:rPr>
              <a:t>for each row </a:t>
            </a:r>
          </a:p>
          <a:p>
            <a:pPr lvl="0" eaLnBrk="0" fontAlgn="base" hangingPunct="0">
              <a:lnSpc>
                <a:spcPct val="150000"/>
              </a:lnSpc>
              <a:spcBef>
                <a:spcPct val="0"/>
              </a:spcBef>
              <a:spcAft>
                <a:spcPct val="0"/>
              </a:spcAft>
            </a:pPr>
            <a:r>
              <a:rPr lang="en-US" sz="2000" dirty="0">
                <a:solidFill>
                  <a:schemeClr val="accent6">
                    <a:lumMod val="75000"/>
                  </a:schemeClr>
                </a:solidFill>
                <a:ea typeface="Times New Roman" panose="02020603050405020304" pitchFamily="18" charset="0"/>
                <a:cs typeface="Consolas" panose="020B0609020204030204" pitchFamily="49" charset="0"/>
              </a:rPr>
              <a:t>set </a:t>
            </a:r>
            <a:r>
              <a:rPr lang="en-US" sz="2000" dirty="0" err="1">
                <a:solidFill>
                  <a:schemeClr val="accent6">
                    <a:lumMod val="75000"/>
                  </a:schemeClr>
                </a:solidFill>
                <a:ea typeface="Times New Roman" panose="02020603050405020304" pitchFamily="18" charset="0"/>
                <a:cs typeface="Consolas" panose="020B0609020204030204" pitchFamily="49" charset="0"/>
              </a:rPr>
              <a:t>Student.total</a:t>
            </a:r>
            <a:r>
              <a:rPr lang="en-US" sz="2000" dirty="0">
                <a:solidFill>
                  <a:schemeClr val="accent6">
                    <a:lumMod val="75000"/>
                  </a:schemeClr>
                </a:solidFill>
                <a:ea typeface="Times New Roman" panose="02020603050405020304" pitchFamily="18" charset="0"/>
                <a:cs typeface="Consolas" panose="020B0609020204030204" pitchFamily="49" charset="0"/>
              </a:rPr>
              <a:t> = Student.subj1 + Student.subj2 + Student.subj3, </a:t>
            </a:r>
            <a:r>
              <a:rPr lang="en-US" sz="2000" dirty="0" err="1">
                <a:solidFill>
                  <a:schemeClr val="accent6">
                    <a:lumMod val="75000"/>
                  </a:schemeClr>
                </a:solidFill>
                <a:ea typeface="Times New Roman" panose="02020603050405020304" pitchFamily="18" charset="0"/>
                <a:cs typeface="Consolas" panose="020B0609020204030204" pitchFamily="49" charset="0"/>
              </a:rPr>
              <a:t>Student.per</a:t>
            </a:r>
            <a:r>
              <a:rPr lang="en-US" sz="2000" dirty="0">
                <a:solidFill>
                  <a:schemeClr val="accent6">
                    <a:lumMod val="75000"/>
                  </a:schemeClr>
                </a:solidFill>
                <a:ea typeface="Times New Roman" panose="02020603050405020304" pitchFamily="18" charset="0"/>
                <a:cs typeface="Consolas" panose="020B0609020204030204" pitchFamily="49" charset="0"/>
              </a:rPr>
              <a:t> = </a:t>
            </a:r>
            <a:r>
              <a:rPr lang="en-US" sz="2000" dirty="0" err="1">
                <a:solidFill>
                  <a:schemeClr val="accent6">
                    <a:lumMod val="75000"/>
                  </a:schemeClr>
                </a:solidFill>
                <a:ea typeface="Times New Roman" panose="02020603050405020304" pitchFamily="18" charset="0"/>
                <a:cs typeface="Consolas" panose="020B0609020204030204" pitchFamily="49" charset="0"/>
              </a:rPr>
              <a:t>Student.total</a:t>
            </a:r>
            <a:r>
              <a:rPr lang="en-US" sz="2000" dirty="0">
                <a:solidFill>
                  <a:schemeClr val="accent6">
                    <a:lumMod val="75000"/>
                  </a:schemeClr>
                </a:solidFill>
                <a:ea typeface="Times New Roman" panose="02020603050405020304" pitchFamily="18" charset="0"/>
                <a:cs typeface="Consolas" panose="020B0609020204030204" pitchFamily="49" charset="0"/>
              </a:rPr>
              <a:t> * 60 / 100;</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499" y="530942"/>
            <a:ext cx="10058402" cy="683342"/>
          </a:xfrm>
        </p:spPr>
        <p:txBody>
          <a:bodyPr>
            <a:normAutofit/>
          </a:bodyPr>
          <a:lstStyle/>
          <a:p>
            <a:r>
              <a:rPr lang="en-US" sz="3200" dirty="0">
                <a:solidFill>
                  <a:schemeClr val="accent6">
                    <a:lumMod val="75000"/>
                  </a:schemeClr>
                </a:solidFill>
              </a:rPr>
              <a:t>SQL Trigger to problem statement(Cont’d)</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82161" y="1731829"/>
            <a:ext cx="7588539" cy="3179384"/>
          </a:xfrm>
        </p:spPr>
      </p:pic>
    </p:spTree>
    <p:extLst>
      <p:ext uri="{BB962C8B-B14F-4D97-AF65-F5344CB8AC3E}">
        <p14:creationId xmlns:p14="http://schemas.microsoft.com/office/powerpoint/2010/main" val="263744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956</TotalTime>
  <Words>663</Words>
  <Application>Microsoft Office PowerPoint</Application>
  <PresentationFormat>Widescreen</PresentationFormat>
  <Paragraphs>70</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Aparajita</vt:lpstr>
      <vt:lpstr>Arial</vt:lpstr>
      <vt:lpstr>Cambria</vt:lpstr>
      <vt:lpstr>Consolas</vt:lpstr>
      <vt:lpstr>Roboto</vt:lpstr>
      <vt:lpstr>Segoe Print</vt:lpstr>
      <vt:lpstr>Times New Roman</vt:lpstr>
      <vt:lpstr>Tw Cen MT</vt:lpstr>
      <vt:lpstr>Droplet</vt:lpstr>
      <vt:lpstr>Database TRIGGER</vt:lpstr>
      <vt:lpstr>এই Lesson এ কি শিখব? </vt:lpstr>
      <vt:lpstr>what is trigger??</vt:lpstr>
      <vt:lpstr>Trigger timing</vt:lpstr>
      <vt:lpstr>Syntax</vt:lpstr>
      <vt:lpstr>Explanation of syntax</vt:lpstr>
      <vt:lpstr> Trigger example - Student Database</vt:lpstr>
      <vt:lpstr>SQL Trigger to problem statement</vt:lpstr>
      <vt:lpstr>SQL Trigger to problem statement(Cont’d)</vt:lpstr>
      <vt:lpstr> SQL Trigger - Book Management Database</vt:lpstr>
      <vt:lpstr>Trigger for the system</vt:lpstr>
      <vt:lpstr>Results</vt:lpstr>
      <vt:lpstr> “If you can’t fly, then run. If you can’t run, then walk. If you can’t walk, then crawl. But by all means, keep moving”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Introduction</dc:title>
  <dc:creator>User</dc:creator>
  <cp:lastModifiedBy>Rubaiya</cp:lastModifiedBy>
  <cp:revision>125</cp:revision>
  <dcterms:created xsi:type="dcterms:W3CDTF">2020-04-17T10:09:40Z</dcterms:created>
  <dcterms:modified xsi:type="dcterms:W3CDTF">2020-08-16T09:26:45Z</dcterms:modified>
</cp:coreProperties>
</file>