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  <p:sldId id="264" r:id="rId9"/>
    <p:sldId id="266" r:id="rId10"/>
    <p:sldId id="267" r:id="rId11"/>
    <p:sldId id="26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AB0F-B4BF-467E-8C20-285D51BC49A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A3E8-092D-439B-A9F2-3CD5B3F8F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229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AB0F-B4BF-467E-8C20-285D51BC49A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A3E8-092D-439B-A9F2-3CD5B3F8F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34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AB0F-B4BF-467E-8C20-285D51BC49A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A3E8-092D-439B-A9F2-3CD5B3F8F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400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AB0F-B4BF-467E-8C20-285D51BC49A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Fahmida Afrin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A3E8-092D-439B-A9F2-3CD5B3F8F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369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defRPr sz="60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ctr">
              <a:buNone/>
              <a:defRPr sz="2400" b="1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Fahmida Afrin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AB0F-B4BF-467E-8C20-285D51BC49A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A3E8-092D-439B-A9F2-3CD5B3F8F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41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AB0F-B4BF-467E-8C20-285D51BC49A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A3E8-092D-439B-A9F2-3CD5B3F8F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986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AB0F-B4BF-467E-8C20-285D51BC49A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A3E8-092D-439B-A9F2-3CD5B3F8F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30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AB0F-B4BF-467E-8C20-285D51BC49A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A3E8-092D-439B-A9F2-3CD5B3F8F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058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AB0F-B4BF-467E-8C20-285D51BC49A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A3E8-092D-439B-A9F2-3CD5B3F8F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74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AB0F-B4BF-467E-8C20-285D51BC49A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A3E8-092D-439B-A9F2-3CD5B3F8F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006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AB0F-B4BF-467E-8C20-285D51BC49A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A3E8-092D-439B-A9F2-3CD5B3F8F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361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4AB0F-B4BF-467E-8C20-285D51BC49A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9A3E8-092D-439B-A9F2-3CD5B3F8F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904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SQL (Nested </a:t>
            </a:r>
            <a:r>
              <a:rPr lang="en-US" sz="40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Subqueries</a:t>
            </a:r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40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Fahmida Afrin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19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Query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9411444"/>
              </p:ext>
            </p:extLst>
          </p:nvPr>
        </p:nvGraphicFramePr>
        <p:xfrm>
          <a:off x="7521264" y="1825625"/>
          <a:ext cx="383253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426"/>
                <a:gridCol w="1323842"/>
                <a:gridCol w="958134"/>
                <a:gridCol w="95813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Eid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Ename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Dept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Salary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Jhon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HR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20000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Ria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MRKT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10000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Monica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HR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30000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Chang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MRKT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60000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Joy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IT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50000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Rehana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IT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40000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31109" y="1223493"/>
            <a:ext cx="1681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Employee Table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2137893"/>
            <a:ext cx="6438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Find the name of all employee who get salary greater than any of employee who work in HR dept..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3657600"/>
            <a:ext cx="5884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Find the name of any employee who get salary greater than any employee of IT.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20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21531" y="2967335"/>
            <a:ext cx="31489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Thank You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6686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Bank Scheme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64867"/>
            <a:ext cx="10515600" cy="427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57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</a:t>
            </a:r>
            <a:r>
              <a:rPr lang="en-US" dirty="0" err="1" smtClean="0"/>
              <a:t>Subqueries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SQL provides a mechanism for the nesting of </a:t>
            </a:r>
            <a:r>
              <a:rPr lang="en-US" dirty="0" err="1" smtClean="0"/>
              <a:t>subqueries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subquery</a:t>
            </a:r>
            <a:r>
              <a:rPr lang="en-US" dirty="0" smtClean="0"/>
              <a:t> is a select-from-where expression that is nested  within another query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74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Find all customers who have both an account and a loan at the bank.</a:t>
            </a:r>
          </a:p>
          <a:p>
            <a:pPr algn="ctr"/>
            <a:endParaRPr lang="en-US" dirty="0" smtClean="0"/>
          </a:p>
          <a:p>
            <a:pPr marL="3200400" lvl="7" indent="0">
              <a:buNone/>
            </a:pP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select distinct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customer-name</a:t>
            </a:r>
          </a:p>
          <a:p>
            <a:pPr marL="3200400" lvl="7" indent="0">
              <a:buNone/>
            </a:pP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from 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borrower</a:t>
            </a:r>
          </a:p>
          <a:p>
            <a:pPr marL="3200400" lvl="7" indent="0">
              <a:buNone/>
            </a:pP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where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customer-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nameany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select customer-name</a:t>
            </a:r>
            <a:endParaRPr lang="en-US" sz="2800" dirty="0">
              <a:solidFill>
                <a:schemeClr val="accent5">
                  <a:lumMod val="75000"/>
                </a:schemeClr>
              </a:solidFill>
            </a:endParaRPr>
          </a:p>
          <a:p>
            <a:pPr marL="3200400" lvl="7" indent="0">
              <a:buNone/>
            </a:pP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From depositor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6546" y="99409"/>
            <a:ext cx="3152775" cy="27241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39321" y="0"/>
            <a:ext cx="3286125" cy="276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46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Find all customers who have a loan at the bank but do not have an account at the bank.</a:t>
            </a:r>
          </a:p>
          <a:p>
            <a:pPr algn="ctr"/>
            <a:endParaRPr lang="en-US" dirty="0" smtClean="0"/>
          </a:p>
          <a:p>
            <a:pPr marL="3200400" lvl="7" indent="0">
              <a:buNone/>
            </a:pP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(select 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distinct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customer-name</a:t>
            </a:r>
          </a:p>
          <a:p>
            <a:pPr marL="3200400" lvl="7" indent="0">
              <a:buNone/>
            </a:pP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from 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borrower</a:t>
            </a:r>
          </a:p>
          <a:p>
            <a:pPr marL="3200400" lvl="7" indent="0">
              <a:buNone/>
            </a:pP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where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customer-name) not 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in (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select customer-name</a:t>
            </a:r>
            <a:endParaRPr lang="en-US" sz="2800" dirty="0">
              <a:solidFill>
                <a:schemeClr val="accent5">
                  <a:lumMod val="75000"/>
                </a:schemeClr>
              </a:solidFill>
            </a:endParaRPr>
          </a:p>
          <a:p>
            <a:pPr marL="3200400" lvl="7" indent="0">
              <a:buNone/>
            </a:pP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From depositor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6546" y="99409"/>
            <a:ext cx="3152775" cy="27241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39321" y="0"/>
            <a:ext cx="3286125" cy="276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554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and ALL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ANY and ALL operators are used with a WHERE or HAVING clause.</a:t>
            </a:r>
          </a:p>
          <a:p>
            <a:endParaRPr lang="en-US" dirty="0" smtClean="0"/>
          </a:p>
          <a:p>
            <a:r>
              <a:rPr lang="en-US" dirty="0" smtClean="0"/>
              <a:t>The ANY operator returns true if any of the </a:t>
            </a:r>
            <a:r>
              <a:rPr lang="en-US" dirty="0" err="1" smtClean="0"/>
              <a:t>subquery</a:t>
            </a:r>
            <a:r>
              <a:rPr lang="en-US" dirty="0" smtClean="0"/>
              <a:t> values meet the condition.</a:t>
            </a:r>
          </a:p>
          <a:p>
            <a:endParaRPr lang="en-US" dirty="0" smtClean="0"/>
          </a:p>
          <a:p>
            <a:r>
              <a:rPr lang="en-US" dirty="0" smtClean="0"/>
              <a:t>The ALL operator returns true if all of the </a:t>
            </a:r>
            <a:r>
              <a:rPr lang="en-US" dirty="0" err="1" smtClean="0"/>
              <a:t>subquery</a:t>
            </a:r>
            <a:r>
              <a:rPr lang="en-US" dirty="0" smtClean="0"/>
              <a:t> values meet the condition.</a:t>
            </a:r>
          </a:p>
          <a:p>
            <a:endParaRPr lang="en-US" dirty="0"/>
          </a:p>
          <a:p>
            <a:r>
              <a:rPr lang="en-US" dirty="0"/>
              <a:t>The </a:t>
            </a:r>
            <a:r>
              <a:rPr lang="en-US" i="1" dirty="0"/>
              <a:t>operator</a:t>
            </a:r>
            <a:r>
              <a:rPr lang="en-US" dirty="0"/>
              <a:t> must be a standard comparison operator (=, &lt;&gt;, !=, &gt;, &gt;=, &lt;, or &lt;=).</a:t>
            </a:r>
          </a:p>
        </p:txBody>
      </p:sp>
    </p:spTree>
    <p:extLst>
      <p:ext uri="{BB962C8B-B14F-4D97-AF65-F5344CB8AC3E}">
        <p14:creationId xmlns:p14="http://schemas.microsoft.com/office/powerpoint/2010/main" val="152396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Find all branches that have greater assets than some branch  located in Brooklyn.</a:t>
            </a:r>
          </a:p>
          <a:p>
            <a:pPr marL="2743200" lvl="6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select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branch-name</a:t>
            </a:r>
          </a:p>
          <a:p>
            <a:pPr marL="2743200" lvl="6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from branch</a:t>
            </a:r>
          </a:p>
          <a:p>
            <a:pPr marL="2743200" lvl="6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where assets  &gt;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all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(select assets</a:t>
            </a:r>
          </a:p>
          <a:p>
            <a:pPr marL="2743200" lvl="6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from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branch                              </a:t>
            </a:r>
            <a:endParaRPr lang="en-US" sz="2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743200" lvl="6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where branch-city = ‘Brooklyn’)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4283" y="242350"/>
            <a:ext cx="3181350" cy="263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9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Find the names of all branches that have greater assets than all</a:t>
            </a:r>
          </a:p>
          <a:p>
            <a:r>
              <a:rPr lang="en-US" dirty="0" smtClean="0"/>
              <a:t>branches located in Brooklyn.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                                      select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branch-name</a:t>
            </a:r>
          </a:p>
          <a:p>
            <a:pPr marL="2743200" lvl="6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from branch</a:t>
            </a:r>
          </a:p>
          <a:p>
            <a:pPr marL="2743200" lvl="6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where assets  &gt;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all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(select assets</a:t>
            </a:r>
          </a:p>
          <a:p>
            <a:pPr marL="2743200" lvl="6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from branch</a:t>
            </a:r>
          </a:p>
          <a:p>
            <a:pPr marL="2743200" lvl="6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where branch-city = ‘Brooklyn’)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4283" y="242350"/>
            <a:ext cx="3181350" cy="263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12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176" y="1532965"/>
            <a:ext cx="11017624" cy="46439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1. Display the name of the student whose marks less than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75 or 65 or 86.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 err="1" smtClean="0"/>
              <a:t>Sname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From Student</a:t>
            </a:r>
          </a:p>
          <a:p>
            <a:pPr marL="0" indent="0">
              <a:buNone/>
            </a:pPr>
            <a:r>
              <a:rPr lang="en-US" dirty="0" smtClean="0"/>
              <a:t>Where marks&lt;Any/All (75,86,65)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2. Display the name of the student whose marks less than </a:t>
            </a:r>
          </a:p>
          <a:p>
            <a:pPr marL="0" indent="0">
              <a:buNone/>
            </a:pPr>
            <a:r>
              <a:rPr lang="en-US" dirty="0" smtClean="0"/>
              <a:t>  75 and 65 and 86. </a:t>
            </a:r>
          </a:p>
          <a:p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5376972"/>
              </p:ext>
            </p:extLst>
          </p:nvPr>
        </p:nvGraphicFramePr>
        <p:xfrm>
          <a:off x="7449672" y="2010291"/>
          <a:ext cx="4406152" cy="3021450"/>
        </p:xfrm>
        <a:graphic>
          <a:graphicData uri="http://schemas.openxmlformats.org/drawingml/2006/table">
            <a:tbl>
              <a:tblPr firstRow="1" firstCol="1" bandRow="1"/>
              <a:tblGrid>
                <a:gridCol w="1467894"/>
                <a:gridCol w="1469129"/>
                <a:gridCol w="1469129"/>
              </a:tblGrid>
              <a:tr h="4398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Sid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Sname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marks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</a:tr>
              <a:tr h="418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101</a:t>
                      </a:r>
                      <a:endParaRPr lang="en-US" sz="200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Jhon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</a:tr>
              <a:tr h="4424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102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Ria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103</a:t>
                      </a:r>
                      <a:endParaRPr lang="en-US" sz="200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Monica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</a:tr>
              <a:tr h="4424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104</a:t>
                      </a:r>
                      <a:endParaRPr lang="en-US" sz="200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Chang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105</a:t>
                      </a:r>
                      <a:endParaRPr lang="en-US" sz="200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Joy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</a:tr>
              <a:tr h="4424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106</a:t>
                      </a:r>
                      <a:endParaRPr lang="en-US" sz="200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Rehana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805299" y="45522"/>
            <a:ext cx="154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Student Table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88105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371</Words>
  <Application>Microsoft Office PowerPoint</Application>
  <PresentationFormat>Custom</PresentationFormat>
  <Paragraphs>116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SQL (Nested Subqueries)</vt:lpstr>
      <vt:lpstr>Bank Scheme</vt:lpstr>
      <vt:lpstr>Nested Subqueries</vt:lpstr>
      <vt:lpstr>Example Query</vt:lpstr>
      <vt:lpstr>Example Query</vt:lpstr>
      <vt:lpstr>ANY and ALL Operators</vt:lpstr>
      <vt:lpstr>Example Query</vt:lpstr>
      <vt:lpstr>Example Query</vt:lpstr>
      <vt:lpstr>Practice Query</vt:lpstr>
      <vt:lpstr>Practice Query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(Nested Subqueries)</dc:title>
  <dc:creator>Fahmida</dc:creator>
  <cp:lastModifiedBy>Fahmida Afrin</cp:lastModifiedBy>
  <cp:revision>19</cp:revision>
  <dcterms:created xsi:type="dcterms:W3CDTF">2020-03-22T06:06:50Z</dcterms:created>
  <dcterms:modified xsi:type="dcterms:W3CDTF">2020-07-21T04:47:23Z</dcterms:modified>
</cp:coreProperties>
</file>