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5DE4E5-FFB3-4581-AB71-C226637FC35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A0AB00D-EDFE-4929-B872-A5313CBFEFD0}" type="slidenum">
              <a:rPr lang="en-US" smtClean="0"/>
              <a:t>‹#›</a:t>
            </a:fld>
            <a:endParaRPr lang="en-US"/>
          </a:p>
        </p:txBody>
      </p:sp>
    </p:spTree>
    <p:extLst>
      <p:ext uri="{BB962C8B-B14F-4D97-AF65-F5344CB8AC3E}">
        <p14:creationId xmlns:p14="http://schemas.microsoft.com/office/powerpoint/2010/main" val="523879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5DE4E5-FFB3-4581-AB71-C226637FC35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0AB00D-EDFE-4929-B872-A5313CBFEFD0}" type="slidenum">
              <a:rPr lang="en-US" smtClean="0"/>
              <a:t>‹#›</a:t>
            </a:fld>
            <a:endParaRPr lang="en-US"/>
          </a:p>
        </p:txBody>
      </p:sp>
    </p:spTree>
    <p:extLst>
      <p:ext uri="{BB962C8B-B14F-4D97-AF65-F5344CB8AC3E}">
        <p14:creationId xmlns:p14="http://schemas.microsoft.com/office/powerpoint/2010/main" val="1043755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5DE4E5-FFB3-4581-AB71-C226637FC35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0AB00D-EDFE-4929-B872-A5313CBFEFD0}"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90018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95DE4E5-FFB3-4581-AB71-C226637FC351}"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0AB00D-EDFE-4929-B872-A5313CBFEFD0}" type="slidenum">
              <a:rPr lang="en-US" smtClean="0"/>
              <a:t>‹#›</a:t>
            </a:fld>
            <a:endParaRPr lang="en-US"/>
          </a:p>
        </p:txBody>
      </p:sp>
    </p:spTree>
    <p:extLst>
      <p:ext uri="{BB962C8B-B14F-4D97-AF65-F5344CB8AC3E}">
        <p14:creationId xmlns:p14="http://schemas.microsoft.com/office/powerpoint/2010/main" val="40353580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95DE4E5-FFB3-4581-AB71-C226637FC351}"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0AB00D-EDFE-4929-B872-A5313CBFEFD0}"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7524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95DE4E5-FFB3-4581-AB71-C226637FC351}"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0AB00D-EDFE-4929-B872-A5313CBFEFD0}" type="slidenum">
              <a:rPr lang="en-US" smtClean="0"/>
              <a:t>‹#›</a:t>
            </a:fld>
            <a:endParaRPr lang="en-US"/>
          </a:p>
        </p:txBody>
      </p:sp>
    </p:spTree>
    <p:extLst>
      <p:ext uri="{BB962C8B-B14F-4D97-AF65-F5344CB8AC3E}">
        <p14:creationId xmlns:p14="http://schemas.microsoft.com/office/powerpoint/2010/main" val="3675344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5DE4E5-FFB3-4581-AB71-C226637FC35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0AB00D-EDFE-4929-B872-A5313CBFEFD0}" type="slidenum">
              <a:rPr lang="en-US" smtClean="0"/>
              <a:t>‹#›</a:t>
            </a:fld>
            <a:endParaRPr lang="en-US"/>
          </a:p>
        </p:txBody>
      </p:sp>
    </p:spTree>
    <p:extLst>
      <p:ext uri="{BB962C8B-B14F-4D97-AF65-F5344CB8AC3E}">
        <p14:creationId xmlns:p14="http://schemas.microsoft.com/office/powerpoint/2010/main" val="4283889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5DE4E5-FFB3-4581-AB71-C226637FC35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0AB00D-EDFE-4929-B872-A5313CBFEFD0}" type="slidenum">
              <a:rPr lang="en-US" smtClean="0"/>
              <a:t>‹#›</a:t>
            </a:fld>
            <a:endParaRPr lang="en-US"/>
          </a:p>
        </p:txBody>
      </p:sp>
    </p:spTree>
    <p:extLst>
      <p:ext uri="{BB962C8B-B14F-4D97-AF65-F5344CB8AC3E}">
        <p14:creationId xmlns:p14="http://schemas.microsoft.com/office/powerpoint/2010/main" val="1933637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5DE4E5-FFB3-4581-AB71-C226637FC35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0AB00D-EDFE-4929-B872-A5313CBFEFD0}" type="slidenum">
              <a:rPr lang="en-US" smtClean="0"/>
              <a:t>‹#›</a:t>
            </a:fld>
            <a:endParaRPr lang="en-US"/>
          </a:p>
        </p:txBody>
      </p:sp>
    </p:spTree>
    <p:extLst>
      <p:ext uri="{BB962C8B-B14F-4D97-AF65-F5344CB8AC3E}">
        <p14:creationId xmlns:p14="http://schemas.microsoft.com/office/powerpoint/2010/main" val="3317140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5DE4E5-FFB3-4581-AB71-C226637FC35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0AB00D-EDFE-4929-B872-A5313CBFEFD0}" type="slidenum">
              <a:rPr lang="en-US" smtClean="0"/>
              <a:t>‹#›</a:t>
            </a:fld>
            <a:endParaRPr lang="en-US"/>
          </a:p>
        </p:txBody>
      </p:sp>
    </p:spTree>
    <p:extLst>
      <p:ext uri="{BB962C8B-B14F-4D97-AF65-F5344CB8AC3E}">
        <p14:creationId xmlns:p14="http://schemas.microsoft.com/office/powerpoint/2010/main" val="528869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5DE4E5-FFB3-4581-AB71-C226637FC351}"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A0AB00D-EDFE-4929-B872-A5313CBFEFD0}" type="slidenum">
              <a:rPr lang="en-US" smtClean="0"/>
              <a:t>‹#›</a:t>
            </a:fld>
            <a:endParaRPr lang="en-US"/>
          </a:p>
        </p:txBody>
      </p:sp>
    </p:spTree>
    <p:extLst>
      <p:ext uri="{BB962C8B-B14F-4D97-AF65-F5344CB8AC3E}">
        <p14:creationId xmlns:p14="http://schemas.microsoft.com/office/powerpoint/2010/main" val="3690562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5DE4E5-FFB3-4581-AB71-C226637FC351}" type="datetimeFigureOut">
              <a:rPr lang="en-US" smtClean="0"/>
              <a:t>9/26/2020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A0AB00D-EDFE-4929-B872-A5313CBFEFD0}" type="slidenum">
              <a:rPr lang="en-US" smtClean="0"/>
              <a:t>‹#›</a:t>
            </a:fld>
            <a:endParaRPr lang="en-US"/>
          </a:p>
        </p:txBody>
      </p:sp>
    </p:spTree>
    <p:extLst>
      <p:ext uri="{BB962C8B-B14F-4D97-AF65-F5344CB8AC3E}">
        <p14:creationId xmlns:p14="http://schemas.microsoft.com/office/powerpoint/2010/main" val="1834938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5DE4E5-FFB3-4581-AB71-C226637FC351}" type="datetimeFigureOut">
              <a:rPr lang="en-US" smtClean="0"/>
              <a:t>9/26/2020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A0AB00D-EDFE-4929-B872-A5313CBFEFD0}" type="slidenum">
              <a:rPr lang="en-US" smtClean="0"/>
              <a:t>‹#›</a:t>
            </a:fld>
            <a:endParaRPr lang="en-US"/>
          </a:p>
        </p:txBody>
      </p:sp>
    </p:spTree>
    <p:extLst>
      <p:ext uri="{BB962C8B-B14F-4D97-AF65-F5344CB8AC3E}">
        <p14:creationId xmlns:p14="http://schemas.microsoft.com/office/powerpoint/2010/main" val="216519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5DE4E5-FFB3-4581-AB71-C226637FC351}" type="datetimeFigureOut">
              <a:rPr lang="en-US" smtClean="0"/>
              <a:t>9/26/2020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A0AB00D-EDFE-4929-B872-A5313CBFEFD0}" type="slidenum">
              <a:rPr lang="en-US" smtClean="0"/>
              <a:t>‹#›</a:t>
            </a:fld>
            <a:endParaRPr lang="en-US"/>
          </a:p>
        </p:txBody>
      </p:sp>
    </p:spTree>
    <p:extLst>
      <p:ext uri="{BB962C8B-B14F-4D97-AF65-F5344CB8AC3E}">
        <p14:creationId xmlns:p14="http://schemas.microsoft.com/office/powerpoint/2010/main" val="1992070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5DE4E5-FFB3-4581-AB71-C226637FC351}"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A0AB00D-EDFE-4929-B872-A5313CBFEFD0}" type="slidenum">
              <a:rPr lang="en-US" smtClean="0"/>
              <a:t>‹#›</a:t>
            </a:fld>
            <a:endParaRPr lang="en-US"/>
          </a:p>
        </p:txBody>
      </p:sp>
    </p:spTree>
    <p:extLst>
      <p:ext uri="{BB962C8B-B14F-4D97-AF65-F5344CB8AC3E}">
        <p14:creationId xmlns:p14="http://schemas.microsoft.com/office/powerpoint/2010/main" val="3685319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5DE4E5-FFB3-4581-AB71-C226637FC351}"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0AB00D-EDFE-4929-B872-A5313CBFEFD0}" type="slidenum">
              <a:rPr lang="en-US" smtClean="0"/>
              <a:t>‹#›</a:t>
            </a:fld>
            <a:endParaRPr lang="en-US"/>
          </a:p>
        </p:txBody>
      </p:sp>
    </p:spTree>
    <p:extLst>
      <p:ext uri="{BB962C8B-B14F-4D97-AF65-F5344CB8AC3E}">
        <p14:creationId xmlns:p14="http://schemas.microsoft.com/office/powerpoint/2010/main" val="3590655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95DE4E5-FFB3-4581-AB71-C226637FC351}" type="datetimeFigureOut">
              <a:rPr lang="en-US" smtClean="0"/>
              <a:t>9/26/2020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A0AB00D-EDFE-4929-B872-A5313CBFEFD0}" type="slidenum">
              <a:rPr lang="en-US" smtClean="0"/>
              <a:t>‹#›</a:t>
            </a:fld>
            <a:endParaRPr lang="en-US"/>
          </a:p>
        </p:txBody>
      </p:sp>
    </p:spTree>
    <p:extLst>
      <p:ext uri="{BB962C8B-B14F-4D97-AF65-F5344CB8AC3E}">
        <p14:creationId xmlns:p14="http://schemas.microsoft.com/office/powerpoint/2010/main" val="4163523598"/>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6A37D-AC75-4A75-825E-0D7B5E16EED8}"/>
              </a:ext>
            </a:extLst>
          </p:cNvPr>
          <p:cNvSpPr>
            <a:spLocks noGrp="1"/>
          </p:cNvSpPr>
          <p:nvPr>
            <p:ph type="ctrTitle"/>
          </p:nvPr>
        </p:nvSpPr>
        <p:spPr>
          <a:xfrm>
            <a:off x="1765005" y="1668703"/>
            <a:ext cx="7786576" cy="841190"/>
          </a:xfrm>
        </p:spPr>
        <p:txBody>
          <a:bodyPr>
            <a:noAutofit/>
          </a:bodyPr>
          <a:lstStyle/>
          <a:p>
            <a:r>
              <a:rPr lang="en-MY" dirty="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     Synchronous Generator</a:t>
            </a:r>
            <a:endParaRPr lang="en-US" dirty="0">
              <a:solidFill>
                <a:schemeClr val="accent1">
                  <a:lumMod val="50000"/>
                </a:schemeClr>
              </a:solidFill>
              <a:latin typeface="Calibri" panose="020F0502020204030204" pitchFamily="34" charset="0"/>
              <a:cs typeface="Calibri" panose="020F0502020204030204" pitchFamily="34" charset="0"/>
            </a:endParaRPr>
          </a:p>
        </p:txBody>
      </p:sp>
      <p:sp>
        <p:nvSpPr>
          <p:cNvPr id="6" name="Subtitle 5">
            <a:extLst>
              <a:ext uri="{FF2B5EF4-FFF2-40B4-BE49-F238E27FC236}">
                <a16:creationId xmlns:a16="http://schemas.microsoft.com/office/drawing/2014/main" id="{29A2121F-37B7-4CD9-A7CC-62B62D60C644}"/>
              </a:ext>
            </a:extLst>
          </p:cNvPr>
          <p:cNvSpPr>
            <a:spLocks noGrp="1"/>
          </p:cNvSpPr>
          <p:nvPr>
            <p:ph type="subTitle" idx="1"/>
          </p:nvPr>
        </p:nvSpPr>
        <p:spPr/>
        <p:txBody>
          <a:bodyPr/>
          <a:lstStyle/>
          <a:p>
            <a:endParaRPr lang="en-US" dirty="0"/>
          </a:p>
        </p:txBody>
      </p:sp>
      <p:sp>
        <p:nvSpPr>
          <p:cNvPr id="4" name="TextBox 3">
            <a:extLst>
              <a:ext uri="{FF2B5EF4-FFF2-40B4-BE49-F238E27FC236}">
                <a16:creationId xmlns:a16="http://schemas.microsoft.com/office/drawing/2014/main" id="{5C095225-8A5A-41AE-A6D4-A5F11ABCFB96}"/>
              </a:ext>
            </a:extLst>
          </p:cNvPr>
          <p:cNvSpPr txBox="1"/>
          <p:nvPr/>
        </p:nvSpPr>
        <p:spPr>
          <a:xfrm>
            <a:off x="4795284" y="3978776"/>
            <a:ext cx="2381693" cy="369332"/>
          </a:xfrm>
          <a:prstGeom prst="rect">
            <a:avLst/>
          </a:prstGeom>
          <a:noFill/>
        </p:spPr>
        <p:txBody>
          <a:bodyPr wrap="square" rtlCol="0">
            <a:spAutoFit/>
          </a:bodyPr>
          <a:lstStyle/>
          <a:p>
            <a:r>
              <a:rPr lang="en-US" dirty="0"/>
              <a:t>   Md. Zakir Hasan</a:t>
            </a:r>
          </a:p>
        </p:txBody>
      </p:sp>
    </p:spTree>
    <p:extLst>
      <p:ext uri="{BB962C8B-B14F-4D97-AF65-F5344CB8AC3E}">
        <p14:creationId xmlns:p14="http://schemas.microsoft.com/office/powerpoint/2010/main" val="3011876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45525-B01B-4681-88CB-AFBAB27D4F79}"/>
              </a:ext>
            </a:extLst>
          </p:cNvPr>
          <p:cNvSpPr>
            <a:spLocks noGrp="1"/>
          </p:cNvSpPr>
          <p:nvPr>
            <p:ph type="title"/>
          </p:nvPr>
        </p:nvSpPr>
        <p:spPr>
          <a:xfrm>
            <a:off x="2146301" y="304800"/>
            <a:ext cx="8394699" cy="1143000"/>
          </a:xfrm>
        </p:spPr>
        <p:txBody>
          <a:bodyPr>
            <a:normAutofit fontScale="90000"/>
          </a:bodyPr>
          <a:lstStyle/>
          <a:p>
            <a:r>
              <a:rPr lang="en-US" b="1" dirty="0">
                <a:solidFill>
                  <a:srgbClr val="C00000"/>
                </a:solidFill>
              </a:rPr>
              <a:t>THE EQUIVALENT CIRCUIT OF A SYNCHRONOUS GENERATOR</a:t>
            </a:r>
            <a:endParaRPr lang="en-US" dirty="0"/>
          </a:p>
        </p:txBody>
      </p:sp>
      <p:pic>
        <p:nvPicPr>
          <p:cNvPr id="4" name="Picture 3">
            <a:extLst>
              <a:ext uri="{FF2B5EF4-FFF2-40B4-BE49-F238E27FC236}">
                <a16:creationId xmlns:a16="http://schemas.microsoft.com/office/drawing/2014/main" id="{B47C0067-8A3F-4A92-A3D7-05CBB8D1911D}"/>
              </a:ext>
            </a:extLst>
          </p:cNvPr>
          <p:cNvPicPr>
            <a:picLocks noChangeAspect="1"/>
          </p:cNvPicPr>
          <p:nvPr/>
        </p:nvPicPr>
        <p:blipFill>
          <a:blip r:embed="rId2"/>
          <a:stretch>
            <a:fillRect/>
          </a:stretch>
        </p:blipFill>
        <p:spPr>
          <a:xfrm>
            <a:off x="2146301" y="1636467"/>
            <a:ext cx="7734299" cy="4152923"/>
          </a:xfrm>
          <a:prstGeom prst="rect">
            <a:avLst/>
          </a:prstGeom>
        </p:spPr>
      </p:pic>
      <p:sp>
        <p:nvSpPr>
          <p:cNvPr id="5" name="TextBox 4">
            <a:extLst>
              <a:ext uri="{FF2B5EF4-FFF2-40B4-BE49-F238E27FC236}">
                <a16:creationId xmlns:a16="http://schemas.microsoft.com/office/drawing/2014/main" id="{B56F6CD2-D6C7-4DF0-B86A-DC999A4BC7DB}"/>
              </a:ext>
            </a:extLst>
          </p:cNvPr>
          <p:cNvSpPr txBox="1"/>
          <p:nvPr/>
        </p:nvSpPr>
        <p:spPr>
          <a:xfrm>
            <a:off x="2451100" y="6083300"/>
            <a:ext cx="7010400" cy="707886"/>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Figure 1.2: The full equivalent circuit of a three-phase synchronous generator. </a:t>
            </a:r>
          </a:p>
        </p:txBody>
      </p:sp>
    </p:spTree>
    <p:extLst>
      <p:ext uri="{BB962C8B-B14F-4D97-AF65-F5344CB8AC3E}">
        <p14:creationId xmlns:p14="http://schemas.microsoft.com/office/powerpoint/2010/main" val="2836025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F81E2A2B-726C-422C-8DCA-0B95F4318A43}"/>
              </a:ext>
            </a:extLst>
          </p:cNvPr>
          <p:cNvSpPr>
            <a:spLocks noGrp="1"/>
          </p:cNvSpPr>
          <p:nvPr>
            <p:ph type="title"/>
          </p:nvPr>
        </p:nvSpPr>
        <p:spPr/>
        <p:txBody>
          <a:bodyPr>
            <a:normAutofit/>
          </a:bodyPr>
          <a:lstStyle/>
          <a:p>
            <a:r>
              <a:rPr lang="en-MY" dirty="0">
                <a:solidFill>
                  <a:schemeClr val="accent1">
                    <a:lumMod val="75000"/>
                  </a:schemeClr>
                </a:solidFill>
                <a:latin typeface="+mn-lt"/>
                <a:cs typeface="Calibri Light" panose="020F0302020204030204" pitchFamily="34" charset="0"/>
              </a:rPr>
              <a:t>                 </a:t>
            </a:r>
            <a:r>
              <a:rPr lang="en-MY" b="1" dirty="0">
                <a:solidFill>
                  <a:schemeClr val="accent1">
                    <a:lumMod val="75000"/>
                  </a:schemeClr>
                </a:solidFill>
                <a:latin typeface="+mn-lt"/>
                <a:cs typeface="Calibri Light" panose="020F0302020204030204" pitchFamily="34" charset="0"/>
              </a:rPr>
              <a:t>Introduction</a:t>
            </a:r>
            <a:endParaRPr lang="en-US" b="1" dirty="0">
              <a:solidFill>
                <a:schemeClr val="accent1">
                  <a:lumMod val="75000"/>
                </a:schemeClr>
              </a:solidFill>
              <a:latin typeface="+mn-lt"/>
              <a:cs typeface="Calibri Light" panose="020F0302020204030204" pitchFamily="34" charset="0"/>
            </a:endParaRPr>
          </a:p>
        </p:txBody>
      </p:sp>
      <p:sp>
        <p:nvSpPr>
          <p:cNvPr id="5" name="TextBox 4">
            <a:extLst>
              <a:ext uri="{FF2B5EF4-FFF2-40B4-BE49-F238E27FC236}">
                <a16:creationId xmlns:a16="http://schemas.microsoft.com/office/drawing/2014/main" id="{21E8077E-3F69-4616-89F1-66CC7E96402C}"/>
              </a:ext>
            </a:extLst>
          </p:cNvPr>
          <p:cNvSpPr txBox="1"/>
          <p:nvPr/>
        </p:nvSpPr>
        <p:spPr>
          <a:xfrm>
            <a:off x="1456660" y="2126512"/>
            <a:ext cx="9781954" cy="3416320"/>
          </a:xfrm>
          <a:prstGeom prst="rect">
            <a:avLst/>
          </a:prstGeom>
          <a:noFill/>
        </p:spPr>
        <p:txBody>
          <a:bodyPr wrap="square" rtlCol="0">
            <a:spAutoFit/>
          </a:bodyPr>
          <a:lstStyle/>
          <a:p>
            <a:pPr marL="342900" indent="-342900">
              <a:buFont typeface="Wingdings" panose="05000000000000000000" pitchFamily="2" charset="2"/>
              <a:buChar char="q"/>
            </a:pPr>
            <a:r>
              <a:rPr lang="en-US" sz="2400" b="1" dirty="0">
                <a:latin typeface="Calibri" panose="020F0502020204030204" pitchFamily="34" charset="0"/>
                <a:cs typeface="Calibri" panose="020F0502020204030204" pitchFamily="34" charset="0"/>
              </a:rPr>
              <a:t>Synchronous generators</a:t>
            </a:r>
            <a:r>
              <a:rPr lang="en-US" sz="2400" dirty="0">
                <a:latin typeface="Calibri" panose="020F0502020204030204" pitchFamily="34" charset="0"/>
                <a:cs typeface="Calibri" panose="020F0502020204030204" pitchFamily="34" charset="0"/>
              </a:rPr>
              <a:t> or </a:t>
            </a:r>
            <a:r>
              <a:rPr lang="en-US" sz="2400" dirty="0" err="1">
                <a:latin typeface="Calibri" panose="020F0502020204030204" pitchFamily="34" charset="0"/>
                <a:cs typeface="Calibri" panose="020F0502020204030204" pitchFamily="34" charset="0"/>
              </a:rPr>
              <a:t>alternntors</a:t>
            </a:r>
            <a:r>
              <a:rPr lang="en-US" sz="2400" dirty="0">
                <a:latin typeface="Calibri" panose="020F0502020204030204" pitchFamily="34" charset="0"/>
                <a:cs typeface="Calibri" panose="020F0502020204030204" pitchFamily="34" charset="0"/>
              </a:rPr>
              <a:t> are synchronous machines used to convert mechanical power to ac electric power. </a:t>
            </a: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q"/>
            </a:pPr>
            <a:r>
              <a:rPr lang="en-US" sz="2400" dirty="0">
                <a:latin typeface="Calibri" panose="020F0502020204030204" pitchFamily="34" charset="0"/>
                <a:cs typeface="Calibri" panose="020F0502020204030204" pitchFamily="34" charset="0"/>
              </a:rPr>
              <a:t>In a synchronous generator, a dc current is applied to the rotor winding, which produces a rotor magnetic field. The rotor of the generator is then turned by a prime mover, producing a rotating magnetic field within the machine. This rotating magnetic field induces a three-phase set of voltages within the stator windings of the generator</a:t>
            </a:r>
            <a:r>
              <a:rPr lang="en-US" sz="2400" dirty="0"/>
              <a:t>.</a:t>
            </a:r>
          </a:p>
        </p:txBody>
      </p:sp>
    </p:spTree>
    <p:extLst>
      <p:ext uri="{BB962C8B-B14F-4D97-AF65-F5344CB8AC3E}">
        <p14:creationId xmlns:p14="http://schemas.microsoft.com/office/powerpoint/2010/main" val="4292707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136C3-72D7-4BFC-9E9A-FD6C6E0CC8DA}"/>
              </a:ext>
            </a:extLst>
          </p:cNvPr>
          <p:cNvSpPr>
            <a:spLocks noGrp="1"/>
          </p:cNvSpPr>
          <p:nvPr>
            <p:ph type="title"/>
          </p:nvPr>
        </p:nvSpPr>
        <p:spPr>
          <a:xfrm>
            <a:off x="712381" y="365126"/>
            <a:ext cx="10641419" cy="942680"/>
          </a:xfrm>
        </p:spPr>
        <p:txBody>
          <a:bodyPr/>
          <a:lstStyle/>
          <a:p>
            <a:r>
              <a:rPr lang="en-MY" b="1" dirty="0">
                <a:solidFill>
                  <a:schemeClr val="accent1">
                    <a:lumMod val="75000"/>
                  </a:schemeClr>
                </a:solidFill>
                <a:latin typeface="+mn-lt"/>
                <a:cs typeface="Calibri Light" panose="020F0302020204030204" pitchFamily="34" charset="0"/>
              </a:rPr>
              <a:t>                                Introduction</a:t>
            </a:r>
            <a:endParaRPr lang="en-US" dirty="0"/>
          </a:p>
        </p:txBody>
      </p:sp>
      <p:sp>
        <p:nvSpPr>
          <p:cNvPr id="4" name="TextBox 3">
            <a:extLst>
              <a:ext uri="{FF2B5EF4-FFF2-40B4-BE49-F238E27FC236}">
                <a16:creationId xmlns:a16="http://schemas.microsoft.com/office/drawing/2014/main" id="{0F80618C-E539-4511-A8B9-570B5BA879AC}"/>
              </a:ext>
            </a:extLst>
          </p:cNvPr>
          <p:cNvSpPr txBox="1"/>
          <p:nvPr/>
        </p:nvSpPr>
        <p:spPr>
          <a:xfrm>
            <a:off x="1786269" y="1424763"/>
            <a:ext cx="9909545" cy="4524315"/>
          </a:xfrm>
          <a:prstGeom prst="rect">
            <a:avLst/>
          </a:prstGeom>
          <a:noFill/>
        </p:spPr>
        <p:txBody>
          <a:bodyPr wrap="square" rtlCol="0">
            <a:spAutoFit/>
          </a:bodyPr>
          <a:lstStyle/>
          <a:p>
            <a:pPr marL="285750" indent="-285750">
              <a:buFont typeface="Wingdings" panose="05000000000000000000" pitchFamily="2" charset="2"/>
              <a:buChar char="q"/>
            </a:pPr>
            <a:r>
              <a:rPr lang="en-US" sz="2400" dirty="0">
                <a:latin typeface="Calibri" panose="020F0502020204030204" pitchFamily="34" charset="0"/>
                <a:cs typeface="Calibri" panose="020F0502020204030204" pitchFamily="34" charset="0"/>
              </a:rPr>
              <a:t>Two terms commonly used to describe the windings on a machine are </a:t>
            </a:r>
          </a:p>
          <a:p>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i</a:t>
            </a:r>
            <a:r>
              <a:rPr lang="en-US" sz="2400" dirty="0">
                <a:latin typeface="Calibri" panose="020F0502020204030204" pitchFamily="34" charset="0"/>
                <a:cs typeface="Calibri" panose="020F0502020204030204" pitchFamily="34" charset="0"/>
              </a:rPr>
              <a:t>)field windings and</a:t>
            </a:r>
          </a:p>
          <a:p>
            <a:r>
              <a:rPr lang="en-US" sz="2400" dirty="0">
                <a:latin typeface="Calibri" panose="020F0502020204030204" pitchFamily="34" charset="0"/>
                <a:cs typeface="Calibri" panose="020F0502020204030204" pitchFamily="34" charset="0"/>
              </a:rPr>
              <a:t>                              (ii) armature windings. </a:t>
            </a:r>
          </a:p>
          <a:p>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In general, the term "field windings" applies to the windings that produce the main magnetic field in a machine, and the term "armature windings" applies to the windings where the main voltage is induced.</a:t>
            </a:r>
          </a:p>
          <a:p>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 For synchronous machines, the field windings are on the rotor, so the terms "rotor windings" and " field windings" are used interchangeably. Similarly, the terms "stator windings" and "armature windings" are used interchangeably. </a:t>
            </a:r>
          </a:p>
        </p:txBody>
      </p:sp>
    </p:spTree>
    <p:extLst>
      <p:ext uri="{BB962C8B-B14F-4D97-AF65-F5344CB8AC3E}">
        <p14:creationId xmlns:p14="http://schemas.microsoft.com/office/powerpoint/2010/main" val="2260800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1E64B-9D14-4902-BE58-0A6923A8FD8F}"/>
              </a:ext>
            </a:extLst>
          </p:cNvPr>
          <p:cNvSpPr>
            <a:spLocks noGrp="1"/>
          </p:cNvSpPr>
          <p:nvPr>
            <p:ph type="title"/>
          </p:nvPr>
        </p:nvSpPr>
        <p:spPr>
          <a:xfrm>
            <a:off x="1968500" y="139700"/>
            <a:ext cx="9536112" cy="774700"/>
          </a:xfrm>
        </p:spPr>
        <p:txBody>
          <a:bodyPr>
            <a:normAutofit/>
          </a:bodyPr>
          <a:lstStyle/>
          <a:p>
            <a:r>
              <a:rPr lang="en-MY" sz="4000" b="1" dirty="0">
                <a:solidFill>
                  <a:srgbClr val="C00000"/>
                </a:solidFill>
                <a:latin typeface="Calibri" panose="020F0502020204030204" pitchFamily="34" charset="0"/>
                <a:ea typeface="Calibri" panose="020F0502020204030204" pitchFamily="34" charset="0"/>
                <a:cs typeface="Calibri" panose="020F0502020204030204" pitchFamily="34" charset="0"/>
              </a:rPr>
              <a:t>                   E</a:t>
            </a:r>
            <a:r>
              <a:rPr lang="en-MY" sz="4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xcitation systems</a:t>
            </a:r>
            <a:endParaRPr lang="en-US" sz="4000" b="1" dirty="0">
              <a:solidFill>
                <a:srgbClr val="C00000"/>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5FE32799-832F-43AF-B665-698839C2A345}"/>
              </a:ext>
            </a:extLst>
          </p:cNvPr>
          <p:cNvSpPr txBox="1"/>
          <p:nvPr/>
        </p:nvSpPr>
        <p:spPr>
          <a:xfrm>
            <a:off x="1549400" y="1600200"/>
            <a:ext cx="3975100" cy="4524315"/>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The figure shows, A brush less exciter circuit. A small three-phase current is rectified </a:t>
            </a:r>
          </a:p>
          <a:p>
            <a:r>
              <a:rPr lang="en-US" sz="2400" dirty="0">
                <a:latin typeface="Calibri" panose="020F0502020204030204" pitchFamily="34" charset="0"/>
                <a:cs typeface="Calibri" panose="020F0502020204030204" pitchFamily="34" charset="0"/>
              </a:rPr>
              <a:t>and used to supply the field circuit of the exciter. </a:t>
            </a:r>
          </a:p>
          <a:p>
            <a:r>
              <a:rPr lang="en-US" sz="2400" dirty="0">
                <a:latin typeface="Calibri" panose="020F0502020204030204" pitchFamily="34" charset="0"/>
                <a:cs typeface="Calibri" panose="020F0502020204030204" pitchFamily="34" charset="0"/>
              </a:rPr>
              <a:t>which is located on the stator. The output of the armature circuit of the exciter (on the rotor) is then rectified and used to supply the field current of the main machine. </a:t>
            </a:r>
          </a:p>
          <a:p>
            <a:endParaRPr lang="en-US" sz="24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A9666FA0-FEB7-4B74-BC84-950F5F47F175}"/>
              </a:ext>
            </a:extLst>
          </p:cNvPr>
          <p:cNvPicPr>
            <a:picLocks noChangeAspect="1"/>
          </p:cNvPicPr>
          <p:nvPr/>
        </p:nvPicPr>
        <p:blipFill>
          <a:blip r:embed="rId2"/>
          <a:stretch>
            <a:fillRect/>
          </a:stretch>
        </p:blipFill>
        <p:spPr>
          <a:xfrm>
            <a:off x="5618103" y="1600200"/>
            <a:ext cx="6294497" cy="4483100"/>
          </a:xfrm>
          <a:prstGeom prst="rect">
            <a:avLst/>
          </a:prstGeom>
        </p:spPr>
      </p:pic>
    </p:spTree>
    <p:extLst>
      <p:ext uri="{BB962C8B-B14F-4D97-AF65-F5344CB8AC3E}">
        <p14:creationId xmlns:p14="http://schemas.microsoft.com/office/powerpoint/2010/main" val="3433535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F5329-AA3F-4759-BBE6-A2EC5A5CEE45}"/>
              </a:ext>
            </a:extLst>
          </p:cNvPr>
          <p:cNvSpPr>
            <a:spLocks noGrp="1"/>
          </p:cNvSpPr>
          <p:nvPr>
            <p:ph type="title"/>
          </p:nvPr>
        </p:nvSpPr>
        <p:spPr>
          <a:xfrm>
            <a:off x="1549400" y="444500"/>
            <a:ext cx="10426699" cy="698500"/>
          </a:xfrm>
        </p:spPr>
        <p:txBody>
          <a:bodyPr>
            <a:normAutofit/>
          </a:bodyPr>
          <a:lstStyle/>
          <a:p>
            <a:r>
              <a:rPr lang="en-US" sz="3200" b="1" dirty="0">
                <a:solidFill>
                  <a:srgbClr val="C00000"/>
                </a:solidFill>
                <a:latin typeface="Calibri" panose="020F0502020204030204" pitchFamily="34" charset="0"/>
                <a:cs typeface="Calibri" panose="020F0502020204030204" pitchFamily="34" charset="0"/>
              </a:rPr>
              <a:t>THE SPEED OF ROTATION OF A SYNCHRONOUS GENERATOR </a:t>
            </a:r>
          </a:p>
        </p:txBody>
      </p:sp>
      <p:sp>
        <p:nvSpPr>
          <p:cNvPr id="5" name="TextBox 4">
            <a:extLst>
              <a:ext uri="{FF2B5EF4-FFF2-40B4-BE49-F238E27FC236}">
                <a16:creationId xmlns:a16="http://schemas.microsoft.com/office/drawing/2014/main" id="{21B0809C-34AA-4006-8AC7-C8F8E64E6AD7}"/>
              </a:ext>
            </a:extLst>
          </p:cNvPr>
          <p:cNvSpPr txBox="1"/>
          <p:nvPr/>
        </p:nvSpPr>
        <p:spPr>
          <a:xfrm>
            <a:off x="1130300" y="1422401"/>
            <a:ext cx="10845799" cy="4957148"/>
          </a:xfrm>
          <a:prstGeom prst="rect">
            <a:avLst/>
          </a:prstGeom>
          <a:noFill/>
        </p:spPr>
        <p:txBody>
          <a:bodyPr wrap="square" rtlCol="0">
            <a:spAutoFit/>
          </a:bodyPr>
          <a:lstStyle/>
          <a:p>
            <a:pPr marL="342900" indent="-342900">
              <a:buFont typeface="Arial" panose="020B0604020202020204" pitchFamily="34" charset="0"/>
              <a:buChar char="•"/>
            </a:pPr>
            <a:r>
              <a:rPr lang="en-US" sz="2400" b="1" dirty="0">
                <a:latin typeface="Calibri" panose="020F0502020204030204" pitchFamily="34" charset="0"/>
                <a:cs typeface="Calibri" panose="020F0502020204030204" pitchFamily="34" charset="0"/>
              </a:rPr>
              <a:t>Synchronous generators </a:t>
            </a:r>
            <a:r>
              <a:rPr lang="en-US" sz="2400" dirty="0">
                <a:latin typeface="Calibri" panose="020F0502020204030204" pitchFamily="34" charset="0"/>
                <a:cs typeface="Calibri" panose="020F0502020204030204" pitchFamily="34" charset="0"/>
              </a:rPr>
              <a:t>are by </a:t>
            </a:r>
            <a:r>
              <a:rPr lang="en-US" sz="2400" dirty="0" err="1">
                <a:latin typeface="Calibri" panose="020F0502020204030204" pitchFamily="34" charset="0"/>
                <a:cs typeface="Calibri" panose="020F0502020204030204" pitchFamily="34" charset="0"/>
              </a:rPr>
              <a:t>defination</a:t>
            </a:r>
            <a:r>
              <a:rPr lang="en-US" sz="2400" dirty="0">
                <a:latin typeface="Calibri" panose="020F0502020204030204" pitchFamily="34" charset="0"/>
                <a:cs typeface="Calibri" panose="020F0502020204030204" pitchFamily="34" charset="0"/>
              </a:rPr>
              <a:t> synchronous, meaning that the electrical frequency produced is locked in or synchronized with the mechanical rate of rotation of the generator. </a:t>
            </a:r>
          </a:p>
          <a:p>
            <a:pPr marL="342900" indent="-342900">
              <a:buFont typeface="Arial" panose="020B0604020202020204" pitchFamily="34" charset="0"/>
              <a:buChar char="•"/>
            </a:pPr>
            <a:r>
              <a:rPr lang="en-US" sz="2400" dirty="0">
                <a:latin typeface="Calibri" panose="020F0502020204030204" pitchFamily="34" charset="0"/>
                <a:cs typeface="Calibri" panose="020F0502020204030204" pitchFamily="34" charset="0"/>
              </a:rPr>
              <a:t>A synchronous generator's rotor consists of an electromagnet to which direct current is supplied. The rotor's magnetic field points in whatever direction the rotor is turned. Now, the rate of rotation of the magnetic fields in the machine is related to the stator electrical frequency by Equation given below:</a:t>
            </a:r>
          </a:p>
          <a:p>
            <a:pPr marL="342900" indent="-342900">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     Where, </a:t>
            </a:r>
            <a:r>
              <a:rPr lang="en-US" sz="2400" dirty="0" err="1">
                <a:latin typeface="Calibri" panose="020F0502020204030204" pitchFamily="34" charset="0"/>
                <a:cs typeface="Calibri" panose="020F0502020204030204" pitchFamily="34" charset="0"/>
              </a:rPr>
              <a:t>fe</a:t>
            </a:r>
            <a:r>
              <a:rPr lang="en-US" sz="2400" dirty="0">
                <a:latin typeface="Calibri" panose="020F0502020204030204" pitchFamily="34" charset="0"/>
                <a:cs typeface="Calibri" panose="020F0502020204030204" pitchFamily="34" charset="0"/>
              </a:rPr>
              <a:t> = electrical frequency, in Hz </a:t>
            </a:r>
          </a:p>
          <a:p>
            <a:r>
              <a:rPr lang="en-US" sz="2400" dirty="0">
                <a:latin typeface="Calibri" panose="020F0502020204030204" pitchFamily="34" charset="0"/>
                <a:cs typeface="Calibri" panose="020F0502020204030204" pitchFamily="34" charset="0"/>
              </a:rPr>
              <a:t>                   n</a:t>
            </a:r>
            <a:r>
              <a:rPr lang="en-US" sz="1200" dirty="0">
                <a:latin typeface="Calibri" panose="020F0502020204030204" pitchFamily="34" charset="0"/>
                <a:cs typeface="Calibri" panose="020F0502020204030204" pitchFamily="34" charset="0"/>
              </a:rPr>
              <a:t>m</a:t>
            </a:r>
            <a:r>
              <a:rPr lang="en-US" sz="2400" dirty="0">
                <a:latin typeface="Calibri" panose="020F0502020204030204" pitchFamily="34" charset="0"/>
                <a:cs typeface="Calibri" panose="020F0502020204030204" pitchFamily="34" charset="0"/>
              </a:rPr>
              <a:t> = mechanical speed of magnetic field, in r/min</a:t>
            </a:r>
          </a:p>
          <a:p>
            <a:r>
              <a:rPr lang="en-US" sz="2400" dirty="0">
                <a:latin typeface="Calibri" panose="020F0502020204030204" pitchFamily="34" charset="0"/>
                <a:cs typeface="Calibri" panose="020F0502020204030204" pitchFamily="34" charset="0"/>
              </a:rPr>
              <a:t>                             (equals speed of rotor for  synchronous machines)</a:t>
            </a:r>
          </a:p>
          <a:p>
            <a:r>
              <a:rPr lang="en-US" sz="2400" dirty="0">
                <a:latin typeface="Calibri" panose="020F0502020204030204" pitchFamily="34" charset="0"/>
                <a:cs typeface="Calibri" panose="020F0502020204030204" pitchFamily="34" charset="0"/>
              </a:rPr>
              <a:t>                   P = number of poles </a:t>
            </a:r>
          </a:p>
        </p:txBody>
      </p:sp>
      <p:pic>
        <p:nvPicPr>
          <p:cNvPr id="6" name="Picture 5">
            <a:extLst>
              <a:ext uri="{FF2B5EF4-FFF2-40B4-BE49-F238E27FC236}">
                <a16:creationId xmlns:a16="http://schemas.microsoft.com/office/drawing/2014/main" id="{B4F7EF23-70DD-4D68-9346-1F3D12E41A45}"/>
              </a:ext>
            </a:extLst>
          </p:cNvPr>
          <p:cNvPicPr>
            <a:picLocks noChangeAspect="1"/>
          </p:cNvPicPr>
          <p:nvPr/>
        </p:nvPicPr>
        <p:blipFill>
          <a:blip r:embed="rId2"/>
          <a:stretch>
            <a:fillRect/>
          </a:stretch>
        </p:blipFill>
        <p:spPr>
          <a:xfrm>
            <a:off x="6096000" y="4128075"/>
            <a:ext cx="1314450" cy="609025"/>
          </a:xfrm>
          <a:prstGeom prst="rect">
            <a:avLst/>
          </a:prstGeom>
        </p:spPr>
      </p:pic>
    </p:spTree>
    <p:extLst>
      <p:ext uri="{BB962C8B-B14F-4D97-AF65-F5344CB8AC3E}">
        <p14:creationId xmlns:p14="http://schemas.microsoft.com/office/powerpoint/2010/main" val="2381222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0555F-D17F-456B-A63B-20602B28564B}"/>
              </a:ext>
            </a:extLst>
          </p:cNvPr>
          <p:cNvSpPr>
            <a:spLocks noGrp="1"/>
          </p:cNvSpPr>
          <p:nvPr>
            <p:ph type="title"/>
          </p:nvPr>
        </p:nvSpPr>
        <p:spPr>
          <a:xfrm>
            <a:off x="1701800" y="508000"/>
            <a:ext cx="10134600" cy="990600"/>
          </a:xfrm>
        </p:spPr>
        <p:txBody>
          <a:bodyPr>
            <a:normAutofit fontScale="90000"/>
          </a:bodyPr>
          <a:lstStyle/>
          <a:p>
            <a:r>
              <a:rPr lang="en-US" b="1" dirty="0">
                <a:solidFill>
                  <a:srgbClr val="C00000"/>
                </a:solidFill>
              </a:rPr>
              <a:t>THE EQUIVALENT CIRCUIT OF A SYNCHRONOUS GENERATOR</a:t>
            </a:r>
          </a:p>
        </p:txBody>
      </p:sp>
      <p:sp>
        <p:nvSpPr>
          <p:cNvPr id="4" name="TextBox 3">
            <a:extLst>
              <a:ext uri="{FF2B5EF4-FFF2-40B4-BE49-F238E27FC236}">
                <a16:creationId xmlns:a16="http://schemas.microsoft.com/office/drawing/2014/main" id="{C380AB29-F9D2-44CC-B564-67CBF7B5D1F3}"/>
              </a:ext>
            </a:extLst>
          </p:cNvPr>
          <p:cNvSpPr txBox="1"/>
          <p:nvPr/>
        </p:nvSpPr>
        <p:spPr>
          <a:xfrm>
            <a:off x="1168400" y="2019300"/>
            <a:ext cx="10299700" cy="3416320"/>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Calibri" panose="020F0502020204030204" pitchFamily="34" charset="0"/>
                <a:cs typeface="Calibri" panose="020F0502020204030204" pitchFamily="34" charset="0"/>
              </a:rPr>
              <a:t>The voltage E</a:t>
            </a:r>
            <a:r>
              <a:rPr lang="en-US" sz="1600" dirty="0">
                <a:latin typeface="Calibri" panose="020F0502020204030204" pitchFamily="34" charset="0"/>
                <a:cs typeface="Calibri" panose="020F0502020204030204" pitchFamily="34" charset="0"/>
              </a:rPr>
              <a:t>A</a:t>
            </a:r>
            <a:r>
              <a:rPr lang="en-US" sz="2400" dirty="0">
                <a:latin typeface="Calibri" panose="020F0502020204030204" pitchFamily="34" charset="0"/>
                <a:cs typeface="Calibri" panose="020F0502020204030204" pitchFamily="34" charset="0"/>
              </a:rPr>
              <a:t> is the internal generated voltage produced in one phase of a synchronous generator. However, this voltage E</a:t>
            </a:r>
            <a:r>
              <a:rPr lang="en-US" dirty="0">
                <a:latin typeface="Calibri" panose="020F0502020204030204" pitchFamily="34" charset="0"/>
                <a:cs typeface="Calibri" panose="020F0502020204030204" pitchFamily="34" charset="0"/>
              </a:rPr>
              <a:t>A </a:t>
            </a:r>
            <a:r>
              <a:rPr lang="en-US" sz="2400" dirty="0">
                <a:latin typeface="Calibri" panose="020F0502020204030204" pitchFamily="34" charset="0"/>
                <a:cs typeface="Calibri" panose="020F0502020204030204" pitchFamily="34" charset="0"/>
              </a:rPr>
              <a:t>is not usually the voltage that appears at the terminals of the generator. </a:t>
            </a:r>
          </a:p>
          <a:p>
            <a:r>
              <a:rPr lang="en-US" sz="2400" dirty="0">
                <a:latin typeface="Calibri" panose="020F0502020204030204" pitchFamily="34" charset="0"/>
                <a:cs typeface="Calibri" panose="020F0502020204030204" pitchFamily="34" charset="0"/>
              </a:rPr>
              <a:t>     In fact, the only time the internal voltage E</a:t>
            </a:r>
            <a:r>
              <a:rPr lang="en-US" sz="1600" dirty="0">
                <a:latin typeface="Calibri" panose="020F0502020204030204" pitchFamily="34" charset="0"/>
                <a:cs typeface="Calibri" panose="020F0502020204030204" pitchFamily="34" charset="0"/>
              </a:rPr>
              <a:t>A</a:t>
            </a:r>
            <a:r>
              <a:rPr lang="en-US" sz="2400" dirty="0">
                <a:latin typeface="Calibri" panose="020F0502020204030204" pitchFamily="34" charset="0"/>
                <a:cs typeface="Calibri" panose="020F0502020204030204" pitchFamily="34" charset="0"/>
              </a:rPr>
              <a:t> is the same as the output voltage </a:t>
            </a:r>
          </a:p>
          <a:p>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Vø</a:t>
            </a:r>
            <a:r>
              <a:rPr lang="en-US" sz="2400" dirty="0">
                <a:latin typeface="Calibri" panose="020F0502020204030204" pitchFamily="34" charset="0"/>
                <a:cs typeface="Calibri" panose="020F0502020204030204" pitchFamily="34" charset="0"/>
              </a:rPr>
              <a:t>  of a phase is when there is no armature current flowing in the machine.</a:t>
            </a:r>
          </a:p>
          <a:p>
            <a:endParaRPr lang="en-US" sz="2400" dirty="0">
              <a:latin typeface="Calibri" panose="020F0502020204030204" pitchFamily="34" charset="0"/>
              <a:cs typeface="Calibri" panose="020F0502020204030204" pitchFamily="34" charset="0"/>
            </a:endParaRPr>
          </a:p>
          <a:p>
            <a:r>
              <a:rPr lang="en-US" sz="2400" b="1" dirty="0">
                <a:latin typeface="Calibri" panose="020F0502020204030204" pitchFamily="34" charset="0"/>
                <a:cs typeface="Calibri" panose="020F0502020204030204" pitchFamily="34" charset="0"/>
              </a:rPr>
              <a:t>    Why is the output voltage </a:t>
            </a:r>
            <a:r>
              <a:rPr lang="en-US" sz="2400" b="1" dirty="0" err="1">
                <a:latin typeface="Calibri" panose="020F0502020204030204" pitchFamily="34" charset="0"/>
                <a:cs typeface="Calibri" panose="020F0502020204030204" pitchFamily="34" charset="0"/>
              </a:rPr>
              <a:t>Vø</a:t>
            </a:r>
            <a:r>
              <a:rPr lang="en-US" sz="2400" b="1" dirty="0">
                <a:latin typeface="Calibri" panose="020F0502020204030204" pitchFamily="34" charset="0"/>
                <a:cs typeface="Calibri" panose="020F0502020204030204" pitchFamily="34" charset="0"/>
              </a:rPr>
              <a:t> from a phase not equal to E</a:t>
            </a:r>
            <a:r>
              <a:rPr lang="en-US" sz="1600" b="1" dirty="0">
                <a:latin typeface="Calibri" panose="020F0502020204030204" pitchFamily="34" charset="0"/>
                <a:cs typeface="Calibri" panose="020F0502020204030204" pitchFamily="34" charset="0"/>
              </a:rPr>
              <a:t>A</a:t>
            </a:r>
            <a:r>
              <a:rPr lang="en-US" sz="2400" b="1" dirty="0">
                <a:latin typeface="Calibri" panose="020F0502020204030204" pitchFamily="34" charset="0"/>
                <a:cs typeface="Calibri" panose="020F0502020204030204" pitchFamily="34" charset="0"/>
              </a:rPr>
              <a:t> , and what is </a:t>
            </a:r>
          </a:p>
          <a:p>
            <a:r>
              <a:rPr lang="en-US" sz="2400" b="1" dirty="0">
                <a:latin typeface="Calibri" panose="020F0502020204030204" pitchFamily="34" charset="0"/>
                <a:cs typeface="Calibri" panose="020F0502020204030204" pitchFamily="34" charset="0"/>
              </a:rPr>
              <a:t>    the relationship between the two voltages?</a:t>
            </a:r>
          </a:p>
          <a:p>
            <a:r>
              <a:rPr lang="en-US" sz="2400" dirty="0">
                <a:latin typeface="Calibri" panose="020F0502020204030204" pitchFamily="34" charset="0"/>
                <a:cs typeface="Calibri" panose="020F0502020204030204" pitchFamily="34" charset="0"/>
              </a:rPr>
              <a:t>    The answer to these questions yields the model of a synchronous generator. </a:t>
            </a:r>
          </a:p>
        </p:txBody>
      </p:sp>
    </p:spTree>
    <p:extLst>
      <p:ext uri="{BB962C8B-B14F-4D97-AF65-F5344CB8AC3E}">
        <p14:creationId xmlns:p14="http://schemas.microsoft.com/office/powerpoint/2010/main" val="3109824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3ECF5-2C78-4FCB-9945-FA7A8CD747F6}"/>
              </a:ext>
            </a:extLst>
          </p:cNvPr>
          <p:cNvSpPr>
            <a:spLocks noGrp="1"/>
          </p:cNvSpPr>
          <p:nvPr>
            <p:ph type="title"/>
          </p:nvPr>
        </p:nvSpPr>
        <p:spPr>
          <a:xfrm>
            <a:off x="1587501" y="355600"/>
            <a:ext cx="10464800" cy="1549400"/>
          </a:xfrm>
        </p:spPr>
        <p:txBody>
          <a:bodyPr/>
          <a:lstStyle/>
          <a:p>
            <a:r>
              <a:rPr lang="en-US" b="1" dirty="0">
                <a:solidFill>
                  <a:srgbClr val="C00000"/>
                </a:solidFill>
              </a:rPr>
              <a:t>THE EQUIVALENT CIRCUIT OF A SYNCHRONOUS GENERATOR</a:t>
            </a:r>
            <a:endParaRPr lang="en-US" dirty="0"/>
          </a:p>
        </p:txBody>
      </p:sp>
      <p:sp>
        <p:nvSpPr>
          <p:cNvPr id="4" name="TextBox 3">
            <a:extLst>
              <a:ext uri="{FF2B5EF4-FFF2-40B4-BE49-F238E27FC236}">
                <a16:creationId xmlns:a16="http://schemas.microsoft.com/office/drawing/2014/main" id="{F668C411-8029-4EAB-BCC4-961246742895}"/>
              </a:ext>
            </a:extLst>
          </p:cNvPr>
          <p:cNvSpPr txBox="1"/>
          <p:nvPr/>
        </p:nvSpPr>
        <p:spPr>
          <a:xfrm>
            <a:off x="1854200" y="2197100"/>
            <a:ext cx="9296400" cy="3161288"/>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There are a number of factors that cause the difference between E</a:t>
            </a:r>
            <a:r>
              <a:rPr lang="en-US" sz="1600" dirty="0">
                <a:latin typeface="Calibri" panose="020F0502020204030204" pitchFamily="34" charset="0"/>
                <a:cs typeface="Calibri" panose="020F0502020204030204" pitchFamily="34" charset="0"/>
              </a:rPr>
              <a:t>A</a:t>
            </a:r>
            <a:r>
              <a:rPr lang="en-US" sz="2400" dirty="0">
                <a:latin typeface="Calibri" panose="020F0502020204030204" pitchFamily="34" charset="0"/>
                <a:cs typeface="Calibri" panose="020F0502020204030204" pitchFamily="34" charset="0"/>
              </a:rPr>
              <a:t> and </a:t>
            </a:r>
            <a:r>
              <a:rPr lang="en-US" sz="2400" dirty="0" err="1">
                <a:latin typeface="Calibri" panose="020F0502020204030204" pitchFamily="34" charset="0"/>
                <a:cs typeface="Calibri" panose="020F0502020204030204" pitchFamily="34" charset="0"/>
              </a:rPr>
              <a:t>Vø</a:t>
            </a:r>
            <a:r>
              <a:rPr lang="en-US" sz="2400" dirty="0">
                <a:latin typeface="Calibri" panose="020F0502020204030204" pitchFamily="34" charset="0"/>
                <a:cs typeface="Calibri" panose="020F0502020204030204" pitchFamily="34" charset="0"/>
              </a:rPr>
              <a:t>:</a:t>
            </a:r>
          </a:p>
          <a:p>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 1.The distortion of the air-gap magnetic field by the current flowing in   the stator,   called armature reaction. </a:t>
            </a:r>
          </a:p>
          <a:p>
            <a:r>
              <a:rPr lang="en-US" sz="2400" dirty="0">
                <a:latin typeface="Calibri" panose="020F0502020204030204" pitchFamily="34" charset="0"/>
                <a:cs typeface="Calibri" panose="020F0502020204030204" pitchFamily="34" charset="0"/>
              </a:rPr>
              <a:t>2. The self-inductance of the armature coils.</a:t>
            </a:r>
          </a:p>
          <a:p>
            <a:r>
              <a:rPr lang="en-US" sz="2400" dirty="0">
                <a:latin typeface="Calibri" panose="020F0502020204030204" pitchFamily="34" charset="0"/>
                <a:cs typeface="Calibri" panose="020F0502020204030204" pitchFamily="34" charset="0"/>
              </a:rPr>
              <a:t>3. The resistance of the armature coils. </a:t>
            </a:r>
          </a:p>
          <a:p>
            <a:r>
              <a:rPr lang="en-US" sz="2400" dirty="0">
                <a:latin typeface="Calibri" panose="020F0502020204030204" pitchFamily="34" charset="0"/>
                <a:cs typeface="Calibri" panose="020F0502020204030204" pitchFamily="34" charset="0"/>
              </a:rPr>
              <a:t>4. The effect of salient-pole rotor shapes</a:t>
            </a:r>
            <a:r>
              <a:rPr lang="en-US"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306844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D2810B1-78C0-41AA-A16A-33E00CB64081}"/>
              </a:ext>
            </a:extLst>
          </p:cNvPr>
          <p:cNvPicPr>
            <a:picLocks noChangeAspect="1"/>
          </p:cNvPicPr>
          <p:nvPr/>
        </p:nvPicPr>
        <p:blipFill>
          <a:blip r:embed="rId2"/>
          <a:stretch>
            <a:fillRect/>
          </a:stretch>
        </p:blipFill>
        <p:spPr>
          <a:xfrm>
            <a:off x="7669212" y="1950780"/>
            <a:ext cx="3990975" cy="2771775"/>
          </a:xfrm>
          <a:prstGeom prst="rect">
            <a:avLst/>
          </a:prstGeom>
        </p:spPr>
      </p:pic>
      <p:sp>
        <p:nvSpPr>
          <p:cNvPr id="2" name="Title 1">
            <a:extLst>
              <a:ext uri="{FF2B5EF4-FFF2-40B4-BE49-F238E27FC236}">
                <a16:creationId xmlns:a16="http://schemas.microsoft.com/office/drawing/2014/main" id="{6390F5BD-DE9D-4342-8639-B02D41A41A41}"/>
              </a:ext>
            </a:extLst>
          </p:cNvPr>
          <p:cNvSpPr>
            <a:spLocks noGrp="1"/>
          </p:cNvSpPr>
          <p:nvPr>
            <p:ph type="title"/>
          </p:nvPr>
        </p:nvSpPr>
        <p:spPr>
          <a:xfrm>
            <a:off x="1917701" y="279400"/>
            <a:ext cx="9944100" cy="1625600"/>
          </a:xfrm>
        </p:spPr>
        <p:txBody>
          <a:bodyPr/>
          <a:lstStyle/>
          <a:p>
            <a:r>
              <a:rPr lang="en-US" b="1" dirty="0">
                <a:solidFill>
                  <a:srgbClr val="C00000"/>
                </a:solidFill>
              </a:rPr>
              <a:t>THE EQUIVALENT CIRCUIT OF A SYNCHRONOUS GENERATOR</a:t>
            </a:r>
            <a:endParaRPr lang="en-US" dirty="0"/>
          </a:p>
        </p:txBody>
      </p:sp>
      <p:sp>
        <p:nvSpPr>
          <p:cNvPr id="6" name="TextBox 5">
            <a:extLst>
              <a:ext uri="{FF2B5EF4-FFF2-40B4-BE49-F238E27FC236}">
                <a16:creationId xmlns:a16="http://schemas.microsoft.com/office/drawing/2014/main" id="{6B3026F6-838A-4B4C-A0FB-4D6B0B7E5B35}"/>
              </a:ext>
            </a:extLst>
          </p:cNvPr>
          <p:cNvSpPr txBox="1"/>
          <p:nvPr/>
        </p:nvSpPr>
        <p:spPr>
          <a:xfrm>
            <a:off x="8191501" y="4768335"/>
            <a:ext cx="3581400" cy="369332"/>
          </a:xfrm>
          <a:prstGeom prst="rect">
            <a:avLst/>
          </a:prstGeom>
          <a:noFill/>
        </p:spPr>
        <p:txBody>
          <a:bodyPr wrap="square" rtlCol="0">
            <a:spAutoFit/>
          </a:bodyPr>
          <a:lstStyle/>
          <a:p>
            <a:r>
              <a:rPr lang="en-US" dirty="0"/>
              <a:t>     Fig1.1:A simple circuit</a:t>
            </a:r>
          </a:p>
        </p:txBody>
      </p:sp>
      <p:sp>
        <p:nvSpPr>
          <p:cNvPr id="7" name="TextBox 6">
            <a:extLst>
              <a:ext uri="{FF2B5EF4-FFF2-40B4-BE49-F238E27FC236}">
                <a16:creationId xmlns:a16="http://schemas.microsoft.com/office/drawing/2014/main" id="{D6E36BEF-548E-4A93-9643-15B397BDECDF}"/>
              </a:ext>
            </a:extLst>
          </p:cNvPr>
          <p:cNvSpPr txBox="1"/>
          <p:nvPr/>
        </p:nvSpPr>
        <p:spPr>
          <a:xfrm>
            <a:off x="1816101" y="1905000"/>
            <a:ext cx="5651498" cy="4154984"/>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Look at the circuit shown in Figure 1.1, The Kirchhoff's voltage law equation for this circuit is</a:t>
            </a:r>
          </a:p>
          <a:p>
            <a:r>
              <a:rPr lang="en-US" sz="2400" dirty="0">
                <a:latin typeface="Calibri" panose="020F0502020204030204" pitchFamily="34" charset="0"/>
                <a:cs typeface="Calibri" panose="020F0502020204030204" pitchFamily="34" charset="0"/>
              </a:rPr>
              <a:t>               </a:t>
            </a:r>
          </a:p>
          <a:p>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Vø</a:t>
            </a:r>
            <a:r>
              <a:rPr lang="en-US" sz="2400" dirty="0">
                <a:latin typeface="Calibri" panose="020F0502020204030204" pitchFamily="34" charset="0"/>
                <a:cs typeface="Calibri" panose="020F0502020204030204" pitchFamily="34" charset="0"/>
              </a:rPr>
              <a:t>=E</a:t>
            </a:r>
            <a:r>
              <a:rPr lang="en-US" sz="1600" dirty="0">
                <a:latin typeface="Calibri" panose="020F0502020204030204" pitchFamily="34" charset="0"/>
                <a:cs typeface="Calibri" panose="020F0502020204030204" pitchFamily="34" charset="0"/>
              </a:rPr>
              <a:t>A</a:t>
            </a:r>
            <a:r>
              <a:rPr lang="en-US" sz="2400" dirty="0">
                <a:latin typeface="Calibri" panose="020F0502020204030204" pitchFamily="34" charset="0"/>
                <a:cs typeface="Calibri" panose="020F0502020204030204" pitchFamily="34" charset="0"/>
              </a:rPr>
              <a:t> – </a:t>
            </a:r>
            <a:r>
              <a:rPr lang="en-US" sz="2400" dirty="0" err="1">
                <a:latin typeface="Calibri" panose="020F0502020204030204" pitchFamily="34" charset="0"/>
                <a:cs typeface="Calibri" panose="020F0502020204030204" pitchFamily="34" charset="0"/>
              </a:rPr>
              <a:t>jXI</a:t>
            </a:r>
            <a:r>
              <a:rPr lang="en-US" sz="1400" dirty="0" err="1">
                <a:latin typeface="Calibri" panose="020F0502020204030204" pitchFamily="34" charset="0"/>
                <a:cs typeface="Calibri" panose="020F0502020204030204" pitchFamily="34" charset="0"/>
              </a:rPr>
              <a:t>A</a:t>
            </a:r>
            <a:endParaRPr lang="en-US" sz="1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This is exactly the same equation as the one describing the armature reaction voltage. Therefore, the armature reaction voltage can be modeled as an inductor in series with the internal generated voltage.</a:t>
            </a:r>
          </a:p>
        </p:txBody>
      </p:sp>
    </p:spTree>
    <p:extLst>
      <p:ext uri="{BB962C8B-B14F-4D97-AF65-F5344CB8AC3E}">
        <p14:creationId xmlns:p14="http://schemas.microsoft.com/office/powerpoint/2010/main" val="2770391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1E604-3B98-43ED-88E4-D6B74B4D917A}"/>
              </a:ext>
            </a:extLst>
          </p:cNvPr>
          <p:cNvSpPr>
            <a:spLocks noGrp="1"/>
          </p:cNvSpPr>
          <p:nvPr>
            <p:ph type="title"/>
          </p:nvPr>
        </p:nvSpPr>
        <p:spPr>
          <a:xfrm>
            <a:off x="1498600" y="355600"/>
            <a:ext cx="10693399" cy="1193800"/>
          </a:xfrm>
        </p:spPr>
        <p:txBody>
          <a:bodyPr/>
          <a:lstStyle/>
          <a:p>
            <a:r>
              <a:rPr lang="en-US" b="1" dirty="0">
                <a:solidFill>
                  <a:srgbClr val="C00000"/>
                </a:solidFill>
              </a:rPr>
              <a:t>THE EQUIVALENT CIRCUIT OF A SYNCHRONOUS GENERATOR</a:t>
            </a:r>
            <a:endParaRPr lang="en-US" dirty="0"/>
          </a:p>
        </p:txBody>
      </p:sp>
      <p:sp>
        <p:nvSpPr>
          <p:cNvPr id="4" name="TextBox 3">
            <a:extLst>
              <a:ext uri="{FF2B5EF4-FFF2-40B4-BE49-F238E27FC236}">
                <a16:creationId xmlns:a16="http://schemas.microsoft.com/office/drawing/2014/main" id="{F7720EA1-8D5C-4491-B71A-461116EEB519}"/>
              </a:ext>
            </a:extLst>
          </p:cNvPr>
          <p:cNvSpPr txBox="1"/>
          <p:nvPr/>
        </p:nvSpPr>
        <p:spPr>
          <a:xfrm>
            <a:off x="1219199" y="1676400"/>
            <a:ext cx="10693399" cy="4401205"/>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In addition to the effects of armature reaction, the stator coils have a self inductance and a resistance. </a:t>
            </a:r>
          </a:p>
          <a:p>
            <a:r>
              <a:rPr lang="en-US" sz="2400" dirty="0">
                <a:latin typeface="Calibri" panose="020F0502020204030204" pitchFamily="34" charset="0"/>
                <a:cs typeface="Calibri" panose="020F0502020204030204" pitchFamily="34" charset="0"/>
              </a:rPr>
              <a:t>If the stator self-inductance is called L</a:t>
            </a:r>
            <a:r>
              <a:rPr lang="en-US" sz="1600" dirty="0">
                <a:latin typeface="Calibri" panose="020F0502020204030204" pitchFamily="34" charset="0"/>
                <a:cs typeface="Calibri" panose="020F0502020204030204" pitchFamily="34" charset="0"/>
              </a:rPr>
              <a:t>A</a:t>
            </a:r>
            <a:r>
              <a:rPr lang="en-US" sz="2400" dirty="0">
                <a:latin typeface="Calibri" panose="020F0502020204030204" pitchFamily="34" charset="0"/>
                <a:cs typeface="Calibri" panose="020F0502020204030204" pitchFamily="34" charset="0"/>
              </a:rPr>
              <a:t> (and its corresponding reactance is called X</a:t>
            </a:r>
            <a:r>
              <a:rPr lang="en-US" dirty="0">
                <a:latin typeface="Calibri" panose="020F0502020204030204" pitchFamily="34" charset="0"/>
                <a:cs typeface="Calibri" panose="020F0502020204030204" pitchFamily="34" charset="0"/>
              </a:rPr>
              <a:t>A</a:t>
            </a:r>
            <a:r>
              <a:rPr lang="en-US" sz="2400" dirty="0">
                <a:latin typeface="Calibri" panose="020F0502020204030204" pitchFamily="34" charset="0"/>
                <a:cs typeface="Calibri" panose="020F0502020204030204" pitchFamily="34" charset="0"/>
              </a:rPr>
              <a:t>) while the stator resistance is called R</a:t>
            </a:r>
            <a:r>
              <a:rPr lang="en-US" dirty="0">
                <a:latin typeface="Calibri" panose="020F0502020204030204" pitchFamily="34" charset="0"/>
                <a:cs typeface="Calibri" panose="020F0502020204030204" pitchFamily="34" charset="0"/>
              </a:rPr>
              <a:t>A</a:t>
            </a:r>
            <a:r>
              <a:rPr lang="en-US" sz="2400" dirty="0">
                <a:latin typeface="Calibri" panose="020F0502020204030204" pitchFamily="34" charset="0"/>
                <a:cs typeface="Calibri" panose="020F0502020204030204" pitchFamily="34" charset="0"/>
              </a:rPr>
              <a:t> , then the total difference between E</a:t>
            </a:r>
            <a:r>
              <a:rPr lang="en-US" dirty="0">
                <a:latin typeface="Calibri" panose="020F0502020204030204" pitchFamily="34" charset="0"/>
                <a:cs typeface="Calibri" panose="020F0502020204030204" pitchFamily="34" charset="0"/>
              </a:rPr>
              <a:t>A</a:t>
            </a:r>
            <a:r>
              <a:rPr lang="en-US" sz="2400" dirty="0">
                <a:latin typeface="Calibri" panose="020F0502020204030204" pitchFamily="34" charset="0"/>
                <a:cs typeface="Calibri" panose="020F0502020204030204" pitchFamily="34" charset="0"/>
              </a:rPr>
              <a:t> and </a:t>
            </a:r>
            <a:r>
              <a:rPr lang="en-US" sz="2400" dirty="0" err="1">
                <a:latin typeface="Calibri" panose="020F0502020204030204" pitchFamily="34" charset="0"/>
                <a:cs typeface="Calibri" panose="020F0502020204030204" pitchFamily="34" charset="0"/>
              </a:rPr>
              <a:t>Vø</a:t>
            </a:r>
            <a:r>
              <a:rPr lang="en-US" sz="2400" dirty="0">
                <a:latin typeface="Calibri" panose="020F0502020204030204" pitchFamily="34" charset="0"/>
                <a:cs typeface="Calibri" panose="020F0502020204030204" pitchFamily="34" charset="0"/>
              </a:rPr>
              <a:t> is given by</a:t>
            </a:r>
          </a:p>
          <a:p>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The armature reaction effects and the self-inductance in the machine are both represented by </a:t>
            </a:r>
            <a:r>
              <a:rPr lang="en-US" sz="2400" dirty="0" err="1">
                <a:latin typeface="Calibri" panose="020F0502020204030204" pitchFamily="34" charset="0"/>
                <a:cs typeface="Calibri" panose="020F0502020204030204" pitchFamily="34" charset="0"/>
              </a:rPr>
              <a:t>reactances</a:t>
            </a:r>
            <a:r>
              <a:rPr lang="en-US" sz="2400" dirty="0">
                <a:latin typeface="Calibri" panose="020F0502020204030204" pitchFamily="34" charset="0"/>
                <a:cs typeface="Calibri" panose="020F0502020204030204" pitchFamily="34" charset="0"/>
              </a:rPr>
              <a:t> , and it is customary to combine them into a single reactance, called the synchronous reactance of the machine</a:t>
            </a:r>
            <a:r>
              <a:rPr lang="en-US" sz="2400" dirty="0"/>
              <a:t>: </a:t>
            </a:r>
          </a:p>
          <a:p>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Xs</a:t>
            </a:r>
            <a:r>
              <a:rPr lang="en-US" sz="2400" dirty="0">
                <a:latin typeface="Calibri" panose="020F0502020204030204" pitchFamily="34" charset="0"/>
                <a:cs typeface="Calibri" panose="020F0502020204030204" pitchFamily="34" charset="0"/>
              </a:rPr>
              <a:t>=X + X</a:t>
            </a:r>
            <a:r>
              <a:rPr lang="en-US" sz="1600" dirty="0">
                <a:latin typeface="Calibri" panose="020F0502020204030204" pitchFamily="34" charset="0"/>
                <a:cs typeface="Calibri" panose="020F0502020204030204" pitchFamily="34" charset="0"/>
              </a:rPr>
              <a:t>A</a:t>
            </a:r>
          </a:p>
          <a:p>
            <a:endParaRPr lang="en-US" sz="16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Therefore, the final equation describing </a:t>
            </a:r>
            <a:r>
              <a:rPr lang="en-US" sz="2400" dirty="0" err="1">
                <a:latin typeface="Calibri" panose="020F0502020204030204" pitchFamily="34" charset="0"/>
                <a:cs typeface="Calibri" panose="020F0502020204030204" pitchFamily="34" charset="0"/>
              </a:rPr>
              <a:t>Vø</a:t>
            </a:r>
            <a:r>
              <a:rPr lang="en-US" sz="2400" dirty="0">
                <a:latin typeface="Calibri" panose="020F0502020204030204" pitchFamily="34" charset="0"/>
                <a:cs typeface="Calibri" panose="020F0502020204030204" pitchFamily="34" charset="0"/>
              </a:rPr>
              <a:t> is </a:t>
            </a:r>
          </a:p>
        </p:txBody>
      </p:sp>
      <p:pic>
        <p:nvPicPr>
          <p:cNvPr id="5" name="Picture 4">
            <a:extLst>
              <a:ext uri="{FF2B5EF4-FFF2-40B4-BE49-F238E27FC236}">
                <a16:creationId xmlns:a16="http://schemas.microsoft.com/office/drawing/2014/main" id="{9D92AEA7-82B4-4CCB-8AF8-F672BFF35534}"/>
              </a:ext>
            </a:extLst>
          </p:cNvPr>
          <p:cNvPicPr>
            <a:picLocks noChangeAspect="1"/>
          </p:cNvPicPr>
          <p:nvPr/>
        </p:nvPicPr>
        <p:blipFill>
          <a:blip r:embed="rId2"/>
          <a:stretch>
            <a:fillRect/>
          </a:stretch>
        </p:blipFill>
        <p:spPr>
          <a:xfrm>
            <a:off x="4333875" y="3552180"/>
            <a:ext cx="3524250" cy="355600"/>
          </a:xfrm>
          <a:prstGeom prst="rect">
            <a:avLst/>
          </a:prstGeom>
        </p:spPr>
      </p:pic>
      <p:pic>
        <p:nvPicPr>
          <p:cNvPr id="7" name="Picture 6">
            <a:extLst>
              <a:ext uri="{FF2B5EF4-FFF2-40B4-BE49-F238E27FC236}">
                <a16:creationId xmlns:a16="http://schemas.microsoft.com/office/drawing/2014/main" id="{051587D7-DCDC-43B1-9521-CCAF15610581}"/>
              </a:ext>
            </a:extLst>
          </p:cNvPr>
          <p:cNvPicPr>
            <a:picLocks noChangeAspect="1"/>
          </p:cNvPicPr>
          <p:nvPr/>
        </p:nvPicPr>
        <p:blipFill>
          <a:blip r:embed="rId3"/>
          <a:stretch>
            <a:fillRect/>
          </a:stretch>
        </p:blipFill>
        <p:spPr>
          <a:xfrm>
            <a:off x="7175497" y="5628311"/>
            <a:ext cx="3076575" cy="355601"/>
          </a:xfrm>
          <a:prstGeom prst="rect">
            <a:avLst/>
          </a:prstGeom>
        </p:spPr>
      </p:pic>
    </p:spTree>
    <p:extLst>
      <p:ext uri="{BB962C8B-B14F-4D97-AF65-F5344CB8AC3E}">
        <p14:creationId xmlns:p14="http://schemas.microsoft.com/office/powerpoint/2010/main" val="88360431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125</TotalTime>
  <Words>792</Words>
  <Application>Microsoft Office PowerPoint</Application>
  <PresentationFormat>Widescreen</PresentationFormat>
  <Paragraphs>61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Gothic</vt:lpstr>
      <vt:lpstr>Wingdings</vt:lpstr>
      <vt:lpstr>Wingdings 3</vt:lpstr>
      <vt:lpstr>Wisp</vt:lpstr>
      <vt:lpstr>     Synchronous Generator</vt:lpstr>
      <vt:lpstr>                 Introduction</vt:lpstr>
      <vt:lpstr>                                Introduction</vt:lpstr>
      <vt:lpstr>                   Excitation systems</vt:lpstr>
      <vt:lpstr>THE SPEED OF ROTATION OF A SYNCHRONOUS GENERATOR </vt:lpstr>
      <vt:lpstr>THE EQUIVALENT CIRCUIT OF A SYNCHRONOUS GENERATOR</vt:lpstr>
      <vt:lpstr>THE EQUIVALENT CIRCUIT OF A SYNCHRONOUS GENERATOR</vt:lpstr>
      <vt:lpstr>THE EQUIVALENT CIRCUIT OF A SYNCHRONOUS GENERATOR</vt:lpstr>
      <vt:lpstr>THE EQUIVALENT CIRCUIT OF A SYNCHRONOUS GENERATOR</vt:lpstr>
      <vt:lpstr>THE EQUIVALENT CIRCUIT OF A SYNCHRONOUS GENERATOR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 LOVE</dc:creator>
  <cp:lastModifiedBy>KR LOVE</cp:lastModifiedBy>
  <cp:revision>14</cp:revision>
  <dcterms:created xsi:type="dcterms:W3CDTF">2020-09-23T08:20:39Z</dcterms:created>
  <dcterms:modified xsi:type="dcterms:W3CDTF">2020-09-26T05:59:51Z</dcterms:modified>
</cp:coreProperties>
</file>