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gency FB" panose="020B05030202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Franklin Gothic Book" panose="020B050302010202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A272-3505-4FD7-AD5D-5E64D37D4CC9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469C-50ED-4DC5-AD15-3AFE2AFA8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EB13D2-F2E2-4D3F-8D5D-5B2287C10D55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730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1F5C-C2B6-4844-8C72-868E4FC7D742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8715-7104-453F-A09F-4BC4D731750A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ADB9-EB7E-440E-AB62-C291C65A30CB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9C235-DD3D-4F9B-86AE-67BF8D790B15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173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D847-4DF0-43C7-AE0D-C1AC26E40CAD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4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D9F-49E6-4398-A8C0-A7CDF1FA05C1}" type="datetime1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1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A00-7F37-4D0D-85F6-5E1339FC338B}" type="datetime1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E547-8803-41D8-81F7-8AE5399935E7}" type="datetime1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CEABCA-E3A8-4C94-A25D-6C24498B9CAA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7189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204C1B-314B-4B86-8E2D-AEACD63D306F}" type="datetime1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6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60A01CB-F33B-4581-A036-A970E6FD8CDD}" type="datetime1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E365670-F5ED-49BB-B616-F952B4253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29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chemeClr val="bg1">
                <a:lumMod val="8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E267-60D9-46C3-9144-066FF13B1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9" y="1788454"/>
            <a:ext cx="8249598" cy="859053"/>
          </a:xfrm>
        </p:spPr>
        <p:txBody>
          <a:bodyPr/>
          <a:lstStyle/>
          <a:p>
            <a:r>
              <a:rPr lang="en-MY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Synchronous Generator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06651-4EC0-46B0-9EE9-A3BE8E9E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5944" y="2785731"/>
            <a:ext cx="3444948" cy="64327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EEE-313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E3295-219C-401B-BD4F-8701F2EAD87D}"/>
              </a:ext>
            </a:extLst>
          </p:cNvPr>
          <p:cNvSpPr txBox="1"/>
          <p:nvPr/>
        </p:nvSpPr>
        <p:spPr>
          <a:xfrm>
            <a:off x="2838893" y="4816549"/>
            <a:ext cx="585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Md. Zakir Hasan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8936D-DCC5-4F61-A0D7-B3D6587D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4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DFD6-F230-4948-8F93-42EDB005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189327"/>
            <a:ext cx="11036266" cy="1031358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PHASOR DIAGRAM OF 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A SYNCHRONOUS GENERATOR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17B26-2019-4429-BF98-FCAD720529B1}"/>
              </a:ext>
            </a:extLst>
          </p:cNvPr>
          <p:cNvSpPr txBox="1"/>
          <p:nvPr/>
        </p:nvSpPr>
        <p:spPr>
          <a:xfrm>
            <a:off x="1105787" y="1637414"/>
            <a:ext cx="5518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Figure 1 shows these relationships when the generator is supplying a load at unity power factor (a purely resistive load).The total voltage 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differs from the terminal voltage of the phase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by the resistive and inductive voltage drops. All voltages and currents are referenced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which is arbitrarily assumed to be at an angle of 0°.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phasor diagram can be compared to the phasor diagrams of generators operating at lagging and leading power factors.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66A42-9EB1-4101-BFFF-02866CB5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266" y="2122068"/>
            <a:ext cx="4965074" cy="2075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E216F-3C9A-4F97-884B-90470C53882D}"/>
              </a:ext>
            </a:extLst>
          </p:cNvPr>
          <p:cNvSpPr txBox="1"/>
          <p:nvPr/>
        </p:nvSpPr>
        <p:spPr>
          <a:xfrm>
            <a:off x="7113181" y="4197418"/>
            <a:ext cx="473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 1: The phasor diagram of a synchronous generator at unity power factor.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1BBE5-07E2-4621-908A-47CBEE0D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7443-3A9E-4E89-9A18-7432F035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151147"/>
            <a:ext cx="10887738" cy="11146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     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PHASOR DIAGRAM OF 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A SYNCHRONOUS GENERATOR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CE28-FF21-45F9-8E5C-8276947C7350}"/>
              </a:ext>
            </a:extLst>
          </p:cNvPr>
          <p:cNvSpPr txBox="1"/>
          <p:nvPr/>
        </p:nvSpPr>
        <p:spPr>
          <a:xfrm>
            <a:off x="7729869" y="4178596"/>
            <a:ext cx="407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 2: The phasor diagram of a synchronous generator at (3) lagging and (b) leading power factor.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EB952-9DB5-4B5C-A5C2-47C1D979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870" y="1584251"/>
            <a:ext cx="4072269" cy="2594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078A3-961A-4E49-B538-6D0B4AFE2E77}"/>
              </a:ext>
            </a:extLst>
          </p:cNvPr>
          <p:cNvSpPr txBox="1"/>
          <p:nvPr/>
        </p:nvSpPr>
        <p:spPr>
          <a:xfrm>
            <a:off x="946298" y="1509823"/>
            <a:ext cx="6868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Figure 2. Notice that, for a given phase voltage and armature current, a larger internal generated voltage 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needed for lagging loads than for leading loads. Therefore, a larger field current is needed with lagging loads to get the same terminal voltage, because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az-Cyrl-AZ" sz="2000" dirty="0">
                <a:latin typeface="Calibri" panose="020F0502020204030204" pitchFamily="34" charset="0"/>
                <a:cs typeface="Calibri" panose="020F0502020204030204" pitchFamily="34" charset="0"/>
              </a:rPr>
              <a:t>Ѡ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And </a:t>
            </a:r>
            <a:r>
              <a:rPr lang="az-Cyrl-AZ" dirty="0">
                <a:latin typeface="Calibri" panose="020F0502020204030204" pitchFamily="34" charset="0"/>
                <a:cs typeface="Calibri" panose="020F0502020204030204" pitchFamily="34" charset="0"/>
              </a:rPr>
              <a:t>Ѡ</a:t>
            </a:r>
            <a:r>
              <a:rPr lang="en-US" dirty="0"/>
              <a:t> </a:t>
            </a:r>
            <a:r>
              <a:rPr lang="en-US" sz="2400" dirty="0"/>
              <a:t>must be constant to keep a constant frequency.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/>
              <a:t>Alternatively, for a given field current and magnitude of load current, the terminal voltage is lower for lagging loads and higher for leading loads.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B9580-7C53-4967-9AC3-6E2F5594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6361-58BC-4F0C-9ED4-90E30517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8" y="342014"/>
            <a:ext cx="10728252" cy="9764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AND TORQUE IN SYNCHRONOUS GENERATORS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F8B88D-2A06-4FC6-ABEF-BB2542BE266A}"/>
                  </a:ext>
                </a:extLst>
              </p:cNvPr>
              <p:cNvSpPr txBox="1"/>
              <p:nvPr/>
            </p:nvSpPr>
            <p:spPr>
              <a:xfrm>
                <a:off x="1116418" y="4587305"/>
                <a:ext cx="107282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input mechanical power is the shaft power in the generator</a:t>
                </a:r>
                <a:r>
                  <a:rPr lang="en-US" dirty="0"/>
                  <a:t>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</a:t>
                </a:r>
                <a:r>
                  <a:rPr lang="az-Cyrl-AZ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Ѡ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  <a:p>
                <a:r>
                  <a:rPr lang="en-US" dirty="0"/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while the power converted from mechanical to electrical form internally is given by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conv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</a:t>
                </a:r>
                <a:r>
                  <a:rPr lang="az-Cyrl-AZ" dirty="0">
                    <a:latin typeface="Calibri" panose="020F0502020204030204" pitchFamily="34" charset="0"/>
                    <a:cs typeface="Calibri" panose="020F0502020204030204" pitchFamily="34" charset="0"/>
                  </a:rPr>
                  <a:t>Ѡ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= 3E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US" sz="2400" dirty="0"/>
                  <a:t> is the angle between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/>
                  <a:t>and I</a:t>
                </a:r>
                <a:r>
                  <a:rPr lang="en-US" sz="1600" dirty="0"/>
                  <a:t>A.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F8B88D-2A06-4FC6-ABEF-BB2542BE2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8" y="4587305"/>
                <a:ext cx="10728252" cy="1938992"/>
              </a:xfrm>
              <a:prstGeom prst="rect">
                <a:avLst/>
              </a:prstGeom>
              <a:blipFill>
                <a:blip r:embed="rId2"/>
                <a:stretch>
                  <a:fillRect l="-852" t="-2516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1186E65-73B9-4AFA-8A42-9D3BE7F1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791" y="1318438"/>
            <a:ext cx="6443330" cy="2615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D2E25-A620-48B5-A3F1-B33D79EAC4AA}"/>
              </a:ext>
            </a:extLst>
          </p:cNvPr>
          <p:cNvSpPr txBox="1"/>
          <p:nvPr/>
        </p:nvSpPr>
        <p:spPr>
          <a:xfrm>
            <a:off x="3038254" y="3934047"/>
            <a:ext cx="610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Fig1:The power-flow diagram of a synchronous generator.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B7516-55F0-4CE9-AD89-32DA0724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4ED9-0A6C-49D2-9A66-ED4298F3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8" y="318976"/>
            <a:ext cx="11415822" cy="65921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AND TORQUE IN SYNCHRONOUS  GENERATORS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16A7EF-4C49-4030-A678-F672E3F957C0}"/>
                  </a:ext>
                </a:extLst>
              </p:cNvPr>
              <p:cNvSpPr txBox="1"/>
              <p:nvPr/>
            </p:nvSpPr>
            <p:spPr>
              <a:xfrm>
                <a:off x="1169581" y="1435395"/>
                <a:ext cx="10632559" cy="507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difference between the input power to the generator and the power converted in the generator represents the mechanical, core, and stray losses of the machine. 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real electrical output power of the synchronous generator can be expressed in line quantities as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P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in phase quantities as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 = 3VøI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reactive power output can be expressed in line quantities as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 in phase quantities as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3VøI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16A7EF-4C49-4030-A678-F672E3F9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81" y="1435395"/>
                <a:ext cx="10632559" cy="5071773"/>
              </a:xfrm>
              <a:prstGeom prst="rect">
                <a:avLst/>
              </a:prstGeom>
              <a:blipFill>
                <a:blip r:embed="rId2"/>
                <a:stretch>
                  <a:fillRect l="-917" t="-962" r="-57" b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DE001-AFBB-4DB3-A94A-AFAA7E9E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0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D5E7-83DA-40D8-9121-E8D42817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12" y="350873"/>
            <a:ext cx="10979888" cy="97819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AND TORQUE IN SYNCHRONOUS  GENERATORS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E0815-F938-4D70-BACE-2937B15A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78" y="3637394"/>
            <a:ext cx="1949301" cy="710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95A68-94E1-439D-A4C9-D4E218D9EAB2}"/>
                  </a:ext>
                </a:extLst>
              </p:cNvPr>
              <p:cNvSpPr txBox="1"/>
              <p:nvPr/>
            </p:nvSpPr>
            <p:spPr>
              <a:xfrm>
                <a:off x="1350336" y="1329070"/>
                <a:ext cx="104199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the armature resistance R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ignored (since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Xs»R</a:t>
                </a:r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then a very useful equation can be derived to approximate the output power of the generator. To derive this equation, examine the phasor diagram in Figure 2.It shows a simplified phasor diagram of a generator with the stator resistance ignored. Notice that the vertical segment be can be expressed as either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Therefore,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95A68-94E1-439D-A4C9-D4E218D9E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36" y="1329070"/>
                <a:ext cx="10419906" cy="2308324"/>
              </a:xfrm>
              <a:prstGeom prst="rect">
                <a:avLst/>
              </a:prstGeom>
              <a:blipFill>
                <a:blip r:embed="rId3"/>
                <a:stretch>
                  <a:fillRect l="-936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886DA3-24A7-4575-B47B-1B8E8BE51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423" y="3429000"/>
            <a:ext cx="4242391" cy="2663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B66B04-111A-4E87-B5DA-FF34DA5FBF5E}"/>
              </a:ext>
            </a:extLst>
          </p:cNvPr>
          <p:cNvSpPr txBox="1"/>
          <p:nvPr/>
        </p:nvSpPr>
        <p:spPr>
          <a:xfrm>
            <a:off x="7612913" y="6092456"/>
            <a:ext cx="4082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Fig2:Simplified phasor diagram with armature resistance ignored.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D3625B-11C2-4544-A833-D75D0473C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521" y="5226305"/>
            <a:ext cx="1637413" cy="605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9A9224-1C22-4DD3-AD7E-11AD52B7750A}"/>
              </a:ext>
            </a:extLst>
          </p:cNvPr>
          <p:cNvSpPr txBox="1"/>
          <p:nvPr/>
        </p:nvSpPr>
        <p:spPr>
          <a:xfrm>
            <a:off x="1350334" y="4508205"/>
            <a:ext cx="291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Now, we have,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AA0735-2D70-46B6-BC9A-614FAF7B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5F67-776E-44E5-834A-DCF93D5D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6" y="180754"/>
            <a:ext cx="10494334" cy="110732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AND TORQUE IN SYNCHRONOUS</a:t>
            </a:r>
            <a:b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GENERATORS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44BA4-D29A-4628-A4D2-EB9D38DB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D5C4C-1D3E-489E-B92B-8AD3E2B2F178}"/>
                  </a:ext>
                </a:extLst>
              </p:cNvPr>
              <p:cNvSpPr txBox="1"/>
              <p:nvPr/>
            </p:nvSpPr>
            <p:spPr>
              <a:xfrm>
                <a:off x="1392865" y="1509824"/>
                <a:ext cx="1049433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equation shows that the power produced by a synchronous generator depends on the 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between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Vø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E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The angle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known as the torque angle of the machine .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Notice also that the maximum power that the generator can supply occurs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900.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90°, sin</a:t>
                </a:r>
                <a:r>
                  <a:rPr 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1,  and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 alternative expression for the induced torque in a synchronous generator can be derived from previous equation. Because 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Pconv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</a:t>
                </a:r>
                <a:r>
                  <a:rPr lang="az-Cyrl-A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Ѡ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m,</a:t>
                </a:r>
                <a:r>
                  <a:rPr lang="en-US" sz="2400" dirty="0"/>
                  <a:t> the induced torque can be expressed as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</a:t>
                </a: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D5C4C-1D3E-489E-B92B-8AD3E2B2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865" y="1509824"/>
                <a:ext cx="10494334" cy="4893647"/>
              </a:xfrm>
              <a:prstGeom prst="rect">
                <a:avLst/>
              </a:prstGeom>
              <a:blipFill>
                <a:blip r:embed="rId2"/>
                <a:stretch>
                  <a:fillRect l="-871" t="-998" r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1DF151C-17FA-446F-9CA9-8236123B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97705"/>
            <a:ext cx="1873102" cy="646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752A61-B187-4A0A-9671-E57117AC0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535018"/>
            <a:ext cx="1873102" cy="6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DA96-A5BC-4885-B4F1-A27E5A12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8" y="404039"/>
            <a:ext cx="11057860" cy="89313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SYNCHRONOUS GENERATOR OPERATING ALONE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926A3-2B4F-4B05-81D9-47BCECFC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AA54C-F7F3-43E0-BC3E-EFEE0CCDF415}"/>
              </a:ext>
            </a:extLst>
          </p:cNvPr>
          <p:cNvSpPr txBox="1"/>
          <p:nvPr/>
        </p:nvSpPr>
        <p:spPr>
          <a:xfrm>
            <a:off x="1122972" y="3277007"/>
            <a:ext cx="10796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behavior of a synchronous generator under load varies greatly depending on the power factor of the load and on whether the generator is operating alone or in parallel with other synchronous generators.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Here, the effect of 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ignored.The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speed of the generators will be assumed constant, and all terminal characteristics are drawn assuming constant.</a:t>
            </a:r>
          </a:p>
          <a:p>
            <a:r>
              <a:rPr lang="en-US" sz="2400" dirty="0"/>
              <a:t>speed. Also, the rotor flux in the generators is assumed constant unless their field current is explicitly changed.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B4CA1-DAAF-4530-8012-1656B627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1250104"/>
            <a:ext cx="5362575" cy="1512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DD1C4-F705-43A3-84AB-2971949A2D3F}"/>
              </a:ext>
            </a:extLst>
          </p:cNvPr>
          <p:cNvSpPr txBox="1"/>
          <p:nvPr/>
        </p:nvSpPr>
        <p:spPr>
          <a:xfrm>
            <a:off x="4237075" y="2866112"/>
            <a:ext cx="430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Fig 1: A single generator supplying a load. </a:t>
            </a:r>
          </a:p>
        </p:txBody>
      </p:sp>
    </p:spTree>
    <p:extLst>
      <p:ext uri="{BB962C8B-B14F-4D97-AF65-F5344CB8AC3E}">
        <p14:creationId xmlns:p14="http://schemas.microsoft.com/office/powerpoint/2010/main" val="57677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B874-BF3E-4D4E-A2A8-007CD534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09" y="530432"/>
            <a:ext cx="9399182" cy="788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DCBF2-4596-4C70-BDDD-36CF261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5670-F5ED-49BB-B616-F952B4253E9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338C4-CE0D-4AA0-8C97-B9D5337598CE}"/>
              </a:ext>
            </a:extLst>
          </p:cNvPr>
          <p:cNvSpPr txBox="1"/>
          <p:nvPr/>
        </p:nvSpPr>
        <p:spPr>
          <a:xfrm>
            <a:off x="1396409" y="1658679"/>
            <a:ext cx="1012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convenient way to compare the voltage behavior of two generators is by their voltage regulation. The voltage regulation (VR) of a generator is defined by the equation.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9F3EA-2DC8-4C25-A623-53BCB562A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2849527"/>
            <a:ext cx="2228850" cy="701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8B8DD-BD4A-48DD-9671-202D1707EE7E}"/>
              </a:ext>
            </a:extLst>
          </p:cNvPr>
          <p:cNvSpPr txBox="1"/>
          <p:nvPr/>
        </p:nvSpPr>
        <p:spPr>
          <a:xfrm>
            <a:off x="1488558" y="3937912"/>
            <a:ext cx="9909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 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no-load voltage of the generator and 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full-load voltage of the generator. A synchronous generator operating at a lagging power factor has a fairly large positive voltage regulation, a synchronous generator operating at a unity power factor has a small positive voltage regulation, and a synchronous generator operating at a leading power factor often has a negative voltage regulation. </a:t>
            </a:r>
          </a:p>
        </p:txBody>
      </p:sp>
    </p:spTree>
    <p:extLst>
      <p:ext uri="{BB962C8B-B14F-4D97-AF65-F5344CB8AC3E}">
        <p14:creationId xmlns:p14="http://schemas.microsoft.com/office/powerpoint/2010/main" val="363032047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2">
      <a:dk1>
        <a:sysClr val="windowText" lastClr="000000"/>
      </a:dk1>
      <a:lt1>
        <a:sysClr val="window" lastClr="FFFFFF"/>
      </a:lt1>
      <a:dk2>
        <a:srgbClr val="191B0E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284</TotalTime>
  <Words>829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 Math</vt:lpstr>
      <vt:lpstr>Calibri</vt:lpstr>
      <vt:lpstr>Franklin Gothic Book</vt:lpstr>
      <vt:lpstr>Agency FB</vt:lpstr>
      <vt:lpstr>Crop</vt:lpstr>
      <vt:lpstr>Synchronous Generator</vt:lpstr>
      <vt:lpstr>                    THE PHASOR DIAGRAM OF                        A SYNCHRONOUS GENERATOR</vt:lpstr>
      <vt:lpstr>               THE PHASOR DIAGRAM OF                A SYNCHRONOUS GENERATOR</vt:lpstr>
      <vt:lpstr>POWER AND TORQUE IN SYNCHRONOUS GENERATORS</vt:lpstr>
      <vt:lpstr>   POWER AND TORQUE IN SYNCHRONOUS  GENERATORS</vt:lpstr>
      <vt:lpstr>POWER AND TORQUE IN SYNCHRONOUS  GENERATORS</vt:lpstr>
      <vt:lpstr>        POWER AND TORQUE IN SYNCHRONOUS                                GENERATORS</vt:lpstr>
      <vt:lpstr>THE SYNCHRONOUS GENERATOR OPERATING ALONE</vt:lpstr>
      <vt:lpstr>                    Voltage Regulation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Synchronous Generator</dc:title>
  <dc:creator>KR LOVE</dc:creator>
  <cp:lastModifiedBy>KR LOVE</cp:lastModifiedBy>
  <cp:revision>30</cp:revision>
  <dcterms:created xsi:type="dcterms:W3CDTF">2020-09-28T12:23:55Z</dcterms:created>
  <dcterms:modified xsi:type="dcterms:W3CDTF">2020-09-28T17:08:05Z</dcterms:modified>
</cp:coreProperties>
</file>