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9" r:id="rId1"/>
  </p:sldMasterIdLst>
  <p:notesMasterIdLst>
    <p:notesMasterId r:id="rId10"/>
  </p:notesMasterIdLst>
  <p:sldIdLst>
    <p:sldId id="256" r:id="rId2"/>
    <p:sldId id="257" r:id="rId3"/>
    <p:sldId id="259" r:id="rId4"/>
    <p:sldId id="261" r:id="rId5"/>
    <p:sldId id="262" r:id="rId6"/>
    <p:sldId id="263" r:id="rId7"/>
    <p:sldId id="264" r:id="rId8"/>
    <p:sldId id="265" r:id="rId9"/>
  </p:sldIdLst>
  <p:sldSz cx="12192000" cy="6858000"/>
  <p:notesSz cx="6858000" cy="9144000"/>
  <p:embeddedFontLs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Cambria Math" panose="02040503050406030204" pitchFamily="18" charset="0"/>
      <p:regular r:id="rId16"/>
    </p:embeddedFont>
    <p:embeddedFont>
      <p:font typeface="Neue Haas Grotesk Text Pro" panose="020B0504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4CBA8-FA29-4128-866F-2AFF3C92B2DC}"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A9649-D1C8-4859-A4F7-68099A5697BE}" type="slidenum">
              <a:rPr lang="en-US" smtClean="0"/>
              <a:t>‹#›</a:t>
            </a:fld>
            <a:endParaRPr lang="en-US"/>
          </a:p>
        </p:txBody>
      </p:sp>
    </p:spTree>
    <p:extLst>
      <p:ext uri="{BB962C8B-B14F-4D97-AF65-F5344CB8AC3E}">
        <p14:creationId xmlns:p14="http://schemas.microsoft.com/office/powerpoint/2010/main" val="238345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DAC70AC-7985-44D2-BD69-A5A6E6560449}" type="datetime1">
              <a:rPr lang="en-US" smtClean="0"/>
              <a:t>10/8/2020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34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8EF7F434-C64C-4DAE-BF6F-499363EDD78E}" type="datetime1">
              <a:rPr lang="en-US" smtClean="0"/>
              <a:t>10/8/2020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678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292909D0-8BD3-44A4-866A-A8FA905734B4}" type="datetime1">
              <a:rPr lang="en-US" smtClean="0"/>
              <a:t>10/8/2020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848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F549AF1B-850C-4495-905C-E319D7B5E63B}" type="datetime1">
              <a:rPr lang="en-US" smtClean="0"/>
              <a:t>10/8/2020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4347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23762369-7BBF-415C-83CB-954826016BB7}" type="datetime1">
              <a:rPr lang="en-US" smtClean="0"/>
              <a:t>10/8/2020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619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7F87BD39-1146-4703-AE45-E158B32A1B81}" type="datetime1">
              <a:rPr lang="en-US" smtClean="0"/>
              <a:t>10/8/2020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893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A7AFC9E4-98C5-4BE2-BB48-4EA209A5718C}" type="datetime1">
              <a:rPr lang="en-US" smtClean="0"/>
              <a:t>10/8/2020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45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53153606-8A1C-4317-873E-1CCB8C18BC81}" type="datetime1">
              <a:rPr lang="en-US" smtClean="0"/>
              <a:t>10/8/2020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255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E50B44DC-28FA-415E-8FE5-2BA461F48FE6}" type="datetime1">
              <a:rPr lang="en-US" smtClean="0"/>
              <a:t>10/8/2020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800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FCB981A-57A3-4DEE-8DA7-E9763A310E8C}" type="datetime1">
              <a:rPr lang="en-US" smtClean="0"/>
              <a:t>10/8/2020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8872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9EB073D-3D14-4690-9246-30B1BB47C35D}" type="datetime1">
              <a:rPr lang="en-US" smtClean="0"/>
              <a:t>10/8/2020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26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1D713-3EE6-4BB3-B613-EA04DAAAE638}" type="datetime1">
              <a:rPr lang="en-US" smtClean="0"/>
              <a:t>10/8/2020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8674420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C9A88348-E86F-4F63-A187-FC4F68D7275A}"/>
              </a:ext>
            </a:extLst>
          </p:cNvPr>
          <p:cNvPicPr>
            <a:picLocks noChangeAspect="1"/>
          </p:cNvPicPr>
          <p:nvPr/>
        </p:nvPicPr>
        <p:blipFill rotWithShape="1">
          <a:blip r:embed="rId2"/>
          <a:srcRect t="14246" b="12702"/>
          <a:stretch/>
        </p:blipFill>
        <p:spPr>
          <a:xfrm>
            <a:off x="0" y="10"/>
            <a:ext cx="12191980" cy="6857990"/>
          </a:xfrm>
          <a:prstGeom prst="rect">
            <a:avLst/>
          </a:prstGeom>
        </p:spPr>
      </p:pic>
      <p:sp>
        <p:nvSpPr>
          <p:cNvPr id="5" name="TextBox 4">
            <a:extLst>
              <a:ext uri="{FF2B5EF4-FFF2-40B4-BE49-F238E27FC236}">
                <a16:creationId xmlns:a16="http://schemas.microsoft.com/office/drawing/2014/main" id="{EB36FABF-9C0A-4A8E-915B-3E7D064B7A74}"/>
              </a:ext>
            </a:extLst>
          </p:cNvPr>
          <p:cNvSpPr txBox="1"/>
          <p:nvPr/>
        </p:nvSpPr>
        <p:spPr>
          <a:xfrm>
            <a:off x="6964327" y="1648047"/>
            <a:ext cx="4425162" cy="461665"/>
          </a:xfrm>
          <a:prstGeom prst="rect">
            <a:avLst/>
          </a:prstGeom>
          <a:noFill/>
        </p:spPr>
        <p:txBody>
          <a:bodyPr wrap="square" rtlCol="0">
            <a:spAutoFit/>
          </a:bodyPr>
          <a:lstStyle/>
          <a:p>
            <a:r>
              <a:rPr lang="en-US" sz="2400" dirty="0">
                <a:solidFill>
                  <a:srgbClr val="002060"/>
                </a:solidFill>
                <a:latin typeface="Arial Black" panose="020B0A04020102020204" pitchFamily="34" charset="0"/>
              </a:rPr>
              <a:t>SYNCHRONOUS</a:t>
            </a:r>
            <a:r>
              <a:rPr lang="en-US" sz="2400" dirty="0">
                <a:latin typeface="Arial Black" panose="020B0A04020102020204" pitchFamily="34" charset="0"/>
              </a:rPr>
              <a:t> </a:t>
            </a:r>
            <a:r>
              <a:rPr lang="en-US" sz="2400" dirty="0">
                <a:solidFill>
                  <a:srgbClr val="002060"/>
                </a:solidFill>
                <a:latin typeface="Arial Black" panose="020B0A04020102020204" pitchFamily="34" charset="0"/>
              </a:rPr>
              <a:t>MOTORS</a:t>
            </a:r>
            <a:r>
              <a:rPr lang="en-US" sz="2400" dirty="0">
                <a:latin typeface="Arial Black" panose="020B0A04020102020204" pitchFamily="34" charset="0"/>
              </a:rPr>
              <a:t> </a:t>
            </a:r>
          </a:p>
        </p:txBody>
      </p:sp>
      <p:sp>
        <p:nvSpPr>
          <p:cNvPr id="6" name="TextBox 5">
            <a:extLst>
              <a:ext uri="{FF2B5EF4-FFF2-40B4-BE49-F238E27FC236}">
                <a16:creationId xmlns:a16="http://schemas.microsoft.com/office/drawing/2014/main" id="{AB80F80F-63BF-4C8B-9005-439CD8ACEC6B}"/>
              </a:ext>
            </a:extLst>
          </p:cNvPr>
          <p:cNvSpPr txBox="1"/>
          <p:nvPr/>
        </p:nvSpPr>
        <p:spPr>
          <a:xfrm>
            <a:off x="8357190" y="4476307"/>
            <a:ext cx="3487480" cy="369332"/>
          </a:xfrm>
          <a:prstGeom prst="rect">
            <a:avLst/>
          </a:prstGeom>
          <a:noFill/>
        </p:spPr>
        <p:txBody>
          <a:bodyPr wrap="square" rtlCol="0">
            <a:spAutoFit/>
          </a:bodyPr>
          <a:lstStyle/>
          <a:p>
            <a:r>
              <a:rPr lang="en-US" dirty="0"/>
              <a:t>Md. Zakir Hasan</a:t>
            </a:r>
          </a:p>
        </p:txBody>
      </p:sp>
      <p:sp>
        <p:nvSpPr>
          <p:cNvPr id="2" name="Slide Number Placeholder 1">
            <a:extLst>
              <a:ext uri="{FF2B5EF4-FFF2-40B4-BE49-F238E27FC236}">
                <a16:creationId xmlns:a16="http://schemas.microsoft.com/office/drawing/2014/main" id="{8BEA4EA2-3E0E-467F-8A5C-F92DDA863F15}"/>
              </a:ext>
            </a:extLst>
          </p:cNvPr>
          <p:cNvSpPr>
            <a:spLocks noGrp="1"/>
          </p:cNvSpPr>
          <p:nvPr>
            <p:ph type="sldNum" sz="quarter" idx="12"/>
          </p:nvPr>
        </p:nvSpPr>
        <p:spPr/>
        <p:txBody>
          <a:bodyPr/>
          <a:lstStyle/>
          <a:p>
            <a:fld id="{B2DC25EE-239B-4C5F-AAD1-255A7D5F1EE2}" type="slidenum">
              <a:rPr lang="en-US" smtClean="0"/>
              <a:t>1</a:t>
            </a:fld>
            <a:endParaRPr lang="en-US"/>
          </a:p>
        </p:txBody>
      </p:sp>
    </p:spTree>
    <p:extLst>
      <p:ext uri="{BB962C8B-B14F-4D97-AF65-F5344CB8AC3E}">
        <p14:creationId xmlns:p14="http://schemas.microsoft.com/office/powerpoint/2010/main" val="350229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4550735" y="308346"/>
            <a:ext cx="3498112" cy="830997"/>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Introduction</a:t>
            </a:r>
          </a:p>
        </p:txBody>
      </p:sp>
      <p:sp>
        <p:nvSpPr>
          <p:cNvPr id="3" name="TextBox 2">
            <a:extLst>
              <a:ext uri="{FF2B5EF4-FFF2-40B4-BE49-F238E27FC236}">
                <a16:creationId xmlns:a16="http://schemas.microsoft.com/office/drawing/2014/main" id="{23B5F15B-0801-4394-809B-B6AF4B43E21E}"/>
              </a:ext>
            </a:extLst>
          </p:cNvPr>
          <p:cNvSpPr txBox="1"/>
          <p:nvPr/>
        </p:nvSpPr>
        <p:spPr>
          <a:xfrm>
            <a:off x="2441943" y="2009555"/>
            <a:ext cx="9126279" cy="4062651"/>
          </a:xfrm>
          <a:prstGeom prst="rect">
            <a:avLst/>
          </a:prstGeom>
          <a:noFill/>
        </p:spPr>
        <p:txBody>
          <a:bodyPr wrap="square" rtlCol="0">
            <a:spAutoFit/>
          </a:bodyPr>
          <a:lstStyle/>
          <a:p>
            <a:r>
              <a:rPr lang="en-US" sz="2400" dirty="0">
                <a:solidFill>
                  <a:srgbClr val="00B0F0"/>
                </a:solidFill>
                <a:latin typeface="Calibri" panose="020F0502020204030204" pitchFamily="34" charset="0"/>
                <a:cs typeface="Calibri" panose="020F0502020204030204" pitchFamily="34" charset="0"/>
              </a:rPr>
              <a:t>Synchronous motors </a:t>
            </a:r>
            <a:r>
              <a:rPr lang="en-US" sz="2400" dirty="0">
                <a:latin typeface="Calibri" panose="020F0502020204030204" pitchFamily="34" charset="0"/>
                <a:cs typeface="Calibri" panose="020F0502020204030204" pitchFamily="34" charset="0"/>
              </a:rPr>
              <a:t>are synchronous machines used to convert electrical power to mechanical power</a:t>
            </a:r>
            <a:r>
              <a:rPr lang="en-US" dirty="0"/>
              <a:t>.</a:t>
            </a:r>
          </a:p>
          <a:p>
            <a:endParaRPr lang="en-US" dirty="0"/>
          </a:p>
          <a:p>
            <a:endParaRPr lang="en-US" dirty="0"/>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Since a </a:t>
            </a:r>
            <a:r>
              <a:rPr lang="en-US" sz="2400" dirty="0">
                <a:solidFill>
                  <a:srgbClr val="00B0F0"/>
                </a:solidFill>
                <a:latin typeface="Calibri" panose="020F0502020204030204" pitchFamily="34" charset="0"/>
                <a:cs typeface="Calibri" panose="020F0502020204030204" pitchFamily="34" charset="0"/>
              </a:rPr>
              <a:t>synchronous motor </a:t>
            </a:r>
            <a:r>
              <a:rPr lang="en-US" sz="2400" dirty="0">
                <a:latin typeface="Calibri" panose="020F0502020204030204" pitchFamily="34" charset="0"/>
                <a:cs typeface="Calibri" panose="020F0502020204030204" pitchFamily="34" charset="0"/>
              </a:rPr>
              <a:t>is the same physical machine as a </a:t>
            </a:r>
            <a:r>
              <a:rPr lang="en-US" sz="2400" dirty="0">
                <a:solidFill>
                  <a:srgbClr val="00B0F0"/>
                </a:solidFill>
                <a:latin typeface="Calibri" panose="020F0502020204030204" pitchFamily="34" charset="0"/>
                <a:cs typeface="Calibri" panose="020F0502020204030204" pitchFamily="34" charset="0"/>
              </a:rPr>
              <a:t>synchronous generator</a:t>
            </a:r>
            <a:r>
              <a:rPr lang="en-US" sz="2400" dirty="0">
                <a:latin typeface="Calibri" panose="020F0502020204030204" pitchFamily="34" charset="0"/>
                <a:cs typeface="Calibri" panose="020F0502020204030204" pitchFamily="34" charset="0"/>
              </a:rPr>
              <a:t>, all of the basic </a:t>
            </a:r>
            <a:r>
              <a:rPr lang="en-US" sz="2400" dirty="0">
                <a:solidFill>
                  <a:srgbClr val="00B0F0"/>
                </a:solidFill>
                <a:latin typeface="Calibri" panose="020F0502020204030204" pitchFamily="34" charset="0"/>
                <a:cs typeface="Calibri" panose="020F0502020204030204" pitchFamily="34" charset="0"/>
              </a:rPr>
              <a:t>speed</a:t>
            </a:r>
            <a:r>
              <a:rPr lang="en-US" sz="2400" dirty="0">
                <a:latin typeface="Calibri" panose="020F0502020204030204" pitchFamily="34" charset="0"/>
                <a:cs typeface="Calibri" panose="020F0502020204030204" pitchFamily="34" charset="0"/>
              </a:rPr>
              <a:t>, </a:t>
            </a:r>
            <a:r>
              <a:rPr lang="en-US" sz="2400" dirty="0">
                <a:solidFill>
                  <a:srgbClr val="00B0F0"/>
                </a:solidFill>
                <a:latin typeface="Calibri" panose="020F0502020204030204" pitchFamily="34" charset="0"/>
                <a:cs typeface="Calibri" panose="020F0502020204030204" pitchFamily="34" charset="0"/>
              </a:rPr>
              <a:t>power</a:t>
            </a:r>
            <a:r>
              <a:rPr lang="en-US" sz="2400" dirty="0">
                <a:latin typeface="Calibri" panose="020F0502020204030204" pitchFamily="34" charset="0"/>
                <a:cs typeface="Calibri" panose="020F0502020204030204" pitchFamily="34" charset="0"/>
              </a:rPr>
              <a:t>, and </a:t>
            </a:r>
            <a:r>
              <a:rPr lang="en-US" sz="2400" dirty="0">
                <a:solidFill>
                  <a:srgbClr val="00B0F0"/>
                </a:solidFill>
                <a:latin typeface="Calibri" panose="020F0502020204030204" pitchFamily="34" charset="0"/>
                <a:cs typeface="Calibri" panose="020F0502020204030204" pitchFamily="34" charset="0"/>
              </a:rPr>
              <a:t>torque</a:t>
            </a:r>
            <a:r>
              <a:rPr lang="en-US" sz="2400" dirty="0">
                <a:latin typeface="Calibri" panose="020F0502020204030204" pitchFamily="34" charset="0"/>
                <a:cs typeface="Calibri" panose="020F0502020204030204" pitchFamily="34" charset="0"/>
              </a:rPr>
              <a:t> equations of synchronous generator apply to synchronous motors also. </a:t>
            </a:r>
          </a:p>
          <a:p>
            <a:endParaRPr lang="en-US" sz="2400" dirty="0">
              <a:latin typeface="Calibri" panose="020F0502020204030204" pitchFamily="34"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C9A491D-DF11-40D3-B302-661F996C2E76}"/>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120253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594883" y="431851"/>
            <a:ext cx="10111563" cy="707886"/>
          </a:xfrm>
          <a:prstGeom prst="rect">
            <a:avLst/>
          </a:prstGeom>
          <a:noFill/>
        </p:spPr>
        <p:txBody>
          <a:bodyPr wrap="square" rtlCol="0">
            <a:spAutoFit/>
          </a:bodyPr>
          <a:lstStyle/>
          <a:p>
            <a:r>
              <a:rPr lang="en-US" sz="4000" b="1" dirty="0">
                <a:solidFill>
                  <a:srgbClr val="0070C0"/>
                </a:solidFill>
                <a:latin typeface="Calibri" panose="020F0502020204030204" pitchFamily="34" charset="0"/>
                <a:cs typeface="Calibri" panose="020F0502020204030204" pitchFamily="34" charset="0"/>
              </a:rPr>
              <a:t>The Equivalent Circuit of a Synchronous Motor</a:t>
            </a:r>
          </a:p>
        </p:txBody>
      </p:sp>
      <p:sp>
        <p:nvSpPr>
          <p:cNvPr id="3" name="TextBox 2">
            <a:extLst>
              <a:ext uri="{FF2B5EF4-FFF2-40B4-BE49-F238E27FC236}">
                <a16:creationId xmlns:a16="http://schemas.microsoft.com/office/drawing/2014/main" id="{23B5F15B-0801-4394-809B-B6AF4B43E21E}"/>
              </a:ext>
            </a:extLst>
          </p:cNvPr>
          <p:cNvSpPr txBox="1"/>
          <p:nvPr/>
        </p:nvSpPr>
        <p:spPr>
          <a:xfrm>
            <a:off x="3343938" y="5964864"/>
            <a:ext cx="6613451" cy="664257"/>
          </a:xfrm>
          <a:prstGeom prst="rect">
            <a:avLst/>
          </a:prstGeom>
          <a:noFill/>
        </p:spPr>
        <p:txBody>
          <a:bodyPr wrap="square" rtlCol="0">
            <a:spAutoFit/>
          </a:bodyPr>
          <a:lstStyle/>
          <a:p>
            <a:r>
              <a:rPr lang="en-US" dirty="0"/>
              <a:t>Fig 1: (a) The full equivalent circuit of a three-phase synchronous motor.</a:t>
            </a:r>
          </a:p>
        </p:txBody>
      </p:sp>
      <p:pic>
        <p:nvPicPr>
          <p:cNvPr id="5" name="Picture 4">
            <a:extLst>
              <a:ext uri="{FF2B5EF4-FFF2-40B4-BE49-F238E27FC236}">
                <a16:creationId xmlns:a16="http://schemas.microsoft.com/office/drawing/2014/main" id="{79C96568-BC2D-4F18-AED6-59CBAC0A96E7}"/>
              </a:ext>
            </a:extLst>
          </p:cNvPr>
          <p:cNvPicPr>
            <a:picLocks noChangeAspect="1"/>
          </p:cNvPicPr>
          <p:nvPr/>
        </p:nvPicPr>
        <p:blipFill>
          <a:blip r:embed="rId2"/>
          <a:stretch>
            <a:fillRect/>
          </a:stretch>
        </p:blipFill>
        <p:spPr>
          <a:xfrm>
            <a:off x="2679405" y="1416183"/>
            <a:ext cx="7442790" cy="4452989"/>
          </a:xfrm>
          <a:prstGeom prst="rect">
            <a:avLst/>
          </a:prstGeom>
        </p:spPr>
      </p:pic>
      <p:sp>
        <p:nvSpPr>
          <p:cNvPr id="4" name="Slide Number Placeholder 3">
            <a:extLst>
              <a:ext uri="{FF2B5EF4-FFF2-40B4-BE49-F238E27FC236}">
                <a16:creationId xmlns:a16="http://schemas.microsoft.com/office/drawing/2014/main" id="{BF790DF6-0841-499F-8634-D56BAE0A93F3}"/>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158679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040218" y="442483"/>
            <a:ext cx="10111563" cy="707886"/>
          </a:xfrm>
          <a:prstGeom prst="rect">
            <a:avLst/>
          </a:prstGeom>
          <a:noFill/>
        </p:spPr>
        <p:txBody>
          <a:bodyPr wrap="square" rtlCol="0">
            <a:spAutoFit/>
          </a:bodyPr>
          <a:lstStyle/>
          <a:p>
            <a:r>
              <a:rPr lang="en-US" sz="4000" b="1">
                <a:solidFill>
                  <a:srgbClr val="0070C0"/>
                </a:solidFill>
                <a:latin typeface="Calibri" panose="020F0502020204030204" pitchFamily="34" charset="0"/>
                <a:cs typeface="Calibri" panose="020F0502020204030204" pitchFamily="34" charset="0"/>
              </a:rPr>
              <a:t>The Equivalent Circuit of a Synchronous Motor</a:t>
            </a:r>
            <a:endParaRPr lang="en-US" sz="4000" b="1" dirty="0">
              <a:solidFill>
                <a:srgbClr val="0070C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3B5F15B-0801-4394-809B-B6AF4B43E21E}"/>
              </a:ext>
            </a:extLst>
          </p:cNvPr>
          <p:cNvSpPr txBox="1"/>
          <p:nvPr/>
        </p:nvSpPr>
        <p:spPr>
          <a:xfrm>
            <a:off x="4295552" y="3530255"/>
            <a:ext cx="417859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1: (b) The per-phase equivalent circuit. </a:t>
            </a:r>
          </a:p>
        </p:txBody>
      </p:sp>
      <p:pic>
        <p:nvPicPr>
          <p:cNvPr id="6" name="Picture 5">
            <a:extLst>
              <a:ext uri="{FF2B5EF4-FFF2-40B4-BE49-F238E27FC236}">
                <a16:creationId xmlns:a16="http://schemas.microsoft.com/office/drawing/2014/main" id="{C795A9EB-F139-44ED-8A7B-AF424691F5BE}"/>
              </a:ext>
            </a:extLst>
          </p:cNvPr>
          <p:cNvPicPr>
            <a:picLocks noChangeAspect="1"/>
          </p:cNvPicPr>
          <p:nvPr/>
        </p:nvPicPr>
        <p:blipFill>
          <a:blip r:embed="rId2"/>
          <a:stretch>
            <a:fillRect/>
          </a:stretch>
        </p:blipFill>
        <p:spPr>
          <a:xfrm>
            <a:off x="3838353" y="1573619"/>
            <a:ext cx="4731489" cy="1922102"/>
          </a:xfrm>
          <a:prstGeom prst="rect">
            <a:avLst/>
          </a:prstGeom>
        </p:spPr>
      </p:pic>
      <p:sp>
        <p:nvSpPr>
          <p:cNvPr id="8" name="TextBox 7">
            <a:extLst>
              <a:ext uri="{FF2B5EF4-FFF2-40B4-BE49-F238E27FC236}">
                <a16:creationId xmlns:a16="http://schemas.microsoft.com/office/drawing/2014/main" id="{1B1F8A13-A72A-47BF-9326-E4B119572399}"/>
              </a:ext>
            </a:extLst>
          </p:cNvPr>
          <p:cNvSpPr txBox="1"/>
          <p:nvPr/>
        </p:nvSpPr>
        <p:spPr>
          <a:xfrm>
            <a:off x="940981" y="4180344"/>
            <a:ext cx="10887739" cy="2308324"/>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A </a:t>
            </a:r>
            <a:r>
              <a:rPr lang="en-US" sz="2400" dirty="0">
                <a:solidFill>
                  <a:srgbClr val="00B0F0"/>
                </a:solidFill>
                <a:latin typeface="Calibri" panose="020F0502020204030204" pitchFamily="34" charset="0"/>
                <a:cs typeface="Calibri" panose="020F0502020204030204" pitchFamily="34" charset="0"/>
              </a:rPr>
              <a:t>synchronous motor </a:t>
            </a:r>
            <a:r>
              <a:rPr lang="en-US" sz="2400" dirty="0">
                <a:latin typeface="Calibri" panose="020F0502020204030204" pitchFamily="34" charset="0"/>
                <a:cs typeface="Calibri" panose="020F0502020204030204" pitchFamily="34" charset="0"/>
              </a:rPr>
              <a:t>is the same in all respects as a </a:t>
            </a:r>
            <a:r>
              <a:rPr lang="en-US" sz="2400" dirty="0">
                <a:solidFill>
                  <a:srgbClr val="00B0F0"/>
                </a:solidFill>
                <a:latin typeface="Calibri" panose="020F0502020204030204" pitchFamily="34" charset="0"/>
                <a:cs typeface="Calibri" panose="020F0502020204030204" pitchFamily="34" charset="0"/>
              </a:rPr>
              <a:t>synchronous generator</a:t>
            </a:r>
            <a:r>
              <a:rPr lang="en-US" sz="2400" dirty="0">
                <a:latin typeface="Calibri" panose="020F0502020204030204" pitchFamily="34" charset="0"/>
                <a:cs typeface="Calibri" panose="020F0502020204030204" pitchFamily="34" charset="0"/>
              </a:rPr>
              <a:t>, except that the direction of power flow is </a:t>
            </a:r>
            <a:r>
              <a:rPr lang="en-US" sz="2400" dirty="0">
                <a:solidFill>
                  <a:srgbClr val="00B0F0"/>
                </a:solidFill>
                <a:latin typeface="Calibri" panose="020F0502020204030204" pitchFamily="34" charset="0"/>
                <a:cs typeface="Calibri" panose="020F0502020204030204" pitchFamily="34" charset="0"/>
              </a:rPr>
              <a:t>reversed</a:t>
            </a:r>
            <a:r>
              <a:rPr lang="en-US" sz="2400" dirty="0">
                <a:latin typeface="Calibri" panose="020F0502020204030204" pitchFamily="34" charset="0"/>
                <a:cs typeface="Calibri" panose="020F0502020204030204" pitchFamily="34" charset="0"/>
              </a:rPr>
              <a:t>. Since the direction of power flow in the machine is reversed, the direction of current flow in the stator of the motor may be expected to reverse also. Therefore, the equivalent circuit of a synchronous motor is exactly the same as the equivalent circuit of a synchronous generator, except that the </a:t>
            </a:r>
            <a:r>
              <a:rPr lang="en-US" sz="2400" dirty="0">
                <a:solidFill>
                  <a:srgbClr val="00B0F0"/>
                </a:solidFill>
                <a:latin typeface="Calibri" panose="020F0502020204030204" pitchFamily="34" charset="0"/>
                <a:cs typeface="Calibri" panose="020F0502020204030204" pitchFamily="34" charset="0"/>
              </a:rPr>
              <a:t>reference direction of I</a:t>
            </a:r>
            <a:r>
              <a:rPr lang="en-US" sz="1400" dirty="0">
                <a:solidFill>
                  <a:srgbClr val="00B0F0"/>
                </a:solidFill>
                <a:latin typeface="Calibri" panose="020F0502020204030204" pitchFamily="34" charset="0"/>
                <a:cs typeface="Calibri" panose="020F0502020204030204" pitchFamily="34" charset="0"/>
              </a:rPr>
              <a:t>A</a:t>
            </a:r>
            <a:r>
              <a:rPr lang="en-US" sz="2400" dirty="0">
                <a:solidFill>
                  <a:srgbClr val="00B0F0"/>
                </a:solidFill>
                <a:latin typeface="Calibri" panose="020F0502020204030204" pitchFamily="34" charset="0"/>
                <a:cs typeface="Calibri" panose="020F0502020204030204" pitchFamily="34" charset="0"/>
              </a:rPr>
              <a:t> is reversed</a:t>
            </a:r>
            <a:r>
              <a:rPr lang="en-US" sz="24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F8BA348B-2EC4-4D70-9C66-CE50A65B38FB}"/>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97075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040218" y="442483"/>
            <a:ext cx="10111563" cy="707886"/>
          </a:xfrm>
          <a:prstGeom prst="rect">
            <a:avLst/>
          </a:prstGeom>
          <a:noFill/>
        </p:spPr>
        <p:txBody>
          <a:bodyPr wrap="square" rtlCol="0">
            <a:spAutoFit/>
          </a:bodyPr>
          <a:lstStyle/>
          <a:p>
            <a:r>
              <a:rPr lang="en-US" sz="4000" b="1">
                <a:solidFill>
                  <a:srgbClr val="0070C0"/>
                </a:solidFill>
                <a:latin typeface="Calibri" panose="020F0502020204030204" pitchFamily="34" charset="0"/>
                <a:cs typeface="Calibri" panose="020F0502020204030204" pitchFamily="34" charset="0"/>
              </a:rPr>
              <a:t>The Equivalent Circuit of a Synchronous Motor</a:t>
            </a:r>
            <a:endParaRPr lang="en-US" sz="4000" b="1"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1F8A13-A72A-47BF-9326-E4B119572399}"/>
              </a:ext>
            </a:extLst>
          </p:cNvPr>
          <p:cNvSpPr txBox="1"/>
          <p:nvPr/>
        </p:nvSpPr>
        <p:spPr>
          <a:xfrm>
            <a:off x="1222744" y="1851814"/>
            <a:ext cx="10260419"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Because of the change in direction of </a:t>
            </a:r>
            <a:r>
              <a:rPr lang="en-US" sz="2400" dirty="0" err="1">
                <a:latin typeface="Calibri" panose="020F0502020204030204" pitchFamily="34" charset="0"/>
                <a:cs typeface="Calibri" panose="020F0502020204030204" pitchFamily="34" charset="0"/>
              </a:rPr>
              <a:t>l</a:t>
            </a:r>
            <a:r>
              <a:rPr lang="en-US" sz="1600" dirty="0" err="1">
                <a:latin typeface="Calibri" panose="020F0502020204030204" pitchFamily="34" charset="0"/>
                <a:cs typeface="Calibri" panose="020F0502020204030204" pitchFamily="34" charset="0"/>
              </a:rPr>
              <a:t>A</a:t>
            </a:r>
            <a:r>
              <a:rPr lang="en-US" sz="16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the </a:t>
            </a:r>
            <a:r>
              <a:rPr lang="en-US" sz="2400" dirty="0">
                <a:solidFill>
                  <a:srgbClr val="00B0F0"/>
                </a:solidFill>
                <a:latin typeface="Calibri" panose="020F0502020204030204" pitchFamily="34" charset="0"/>
                <a:cs typeface="Calibri" panose="020F0502020204030204" pitchFamily="34" charset="0"/>
              </a:rPr>
              <a:t>Kirchhoff's voltage</a:t>
            </a:r>
            <a:r>
              <a:rPr lang="en-US" sz="2400" dirty="0">
                <a:latin typeface="Calibri" panose="020F0502020204030204" pitchFamily="34" charset="0"/>
                <a:cs typeface="Calibri" panose="020F0502020204030204" pitchFamily="34" charset="0"/>
              </a:rPr>
              <a:t> law equation for the equivalent circuit changes too. Writing a Kirchhoff's voltage law equation for the new equivalent circuit yields </a:t>
            </a:r>
          </a:p>
        </p:txBody>
      </p:sp>
      <p:pic>
        <p:nvPicPr>
          <p:cNvPr id="5" name="Picture 4">
            <a:extLst>
              <a:ext uri="{FF2B5EF4-FFF2-40B4-BE49-F238E27FC236}">
                <a16:creationId xmlns:a16="http://schemas.microsoft.com/office/drawing/2014/main" id="{12DA90C2-9B23-438D-A10D-45BF6C22E1C3}"/>
              </a:ext>
            </a:extLst>
          </p:cNvPr>
          <p:cNvPicPr>
            <a:picLocks noChangeAspect="1"/>
          </p:cNvPicPr>
          <p:nvPr/>
        </p:nvPicPr>
        <p:blipFill>
          <a:blip r:embed="rId2"/>
          <a:stretch>
            <a:fillRect/>
          </a:stretch>
        </p:blipFill>
        <p:spPr>
          <a:xfrm>
            <a:off x="4833936" y="3380008"/>
            <a:ext cx="2524125" cy="981075"/>
          </a:xfrm>
          <a:prstGeom prst="rect">
            <a:avLst/>
          </a:prstGeom>
        </p:spPr>
      </p:pic>
      <p:sp>
        <p:nvSpPr>
          <p:cNvPr id="9" name="TextBox 8">
            <a:extLst>
              <a:ext uri="{FF2B5EF4-FFF2-40B4-BE49-F238E27FC236}">
                <a16:creationId xmlns:a16="http://schemas.microsoft.com/office/drawing/2014/main" id="{9CB974D4-508B-42AB-9188-7DE6C482E2AF}"/>
              </a:ext>
            </a:extLst>
          </p:cNvPr>
          <p:cNvSpPr txBox="1"/>
          <p:nvPr/>
        </p:nvSpPr>
        <p:spPr>
          <a:xfrm>
            <a:off x="1260844" y="4869702"/>
            <a:ext cx="9890937"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This is exactly the same as the equation for a generator, except that the sign on the current term has been </a:t>
            </a:r>
            <a:r>
              <a:rPr lang="en-US" sz="2400" dirty="0">
                <a:solidFill>
                  <a:srgbClr val="00B0F0"/>
                </a:solidFill>
                <a:latin typeface="Calibri" panose="020F0502020204030204" pitchFamily="34" charset="0"/>
                <a:cs typeface="Calibri" panose="020F0502020204030204" pitchFamily="34" charset="0"/>
              </a:rPr>
              <a:t>reversed.</a:t>
            </a:r>
          </a:p>
        </p:txBody>
      </p:sp>
      <p:sp>
        <p:nvSpPr>
          <p:cNvPr id="3" name="Slide Number Placeholder 2">
            <a:extLst>
              <a:ext uri="{FF2B5EF4-FFF2-40B4-BE49-F238E27FC236}">
                <a16:creationId xmlns:a16="http://schemas.microsoft.com/office/drawing/2014/main" id="{D5AFFDD8-18A7-4EDC-A3AC-C7C8CD0FA874}"/>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176811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222744" y="262065"/>
            <a:ext cx="10175358" cy="1261884"/>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        </a:t>
            </a:r>
            <a:r>
              <a:rPr lang="en-US" sz="3600" b="1" dirty="0">
                <a:solidFill>
                  <a:srgbClr val="0070C0"/>
                </a:solidFill>
                <a:latin typeface="Calibri" panose="020F0502020204030204" pitchFamily="34" charset="0"/>
                <a:cs typeface="Calibri" panose="020F0502020204030204" pitchFamily="34" charset="0"/>
              </a:rPr>
              <a:t>The Synchronous Motor Torque-Speed</a:t>
            </a:r>
          </a:p>
          <a:p>
            <a:r>
              <a:rPr lang="en-US" sz="3600" b="1" dirty="0">
                <a:solidFill>
                  <a:srgbClr val="0070C0"/>
                </a:solidFill>
                <a:latin typeface="Calibri" panose="020F0502020204030204" pitchFamily="34" charset="0"/>
                <a:cs typeface="Calibri" panose="020F0502020204030204" pitchFamily="34" charset="0"/>
              </a:rPr>
              <a:t>                        Characteristic Curve</a:t>
            </a:r>
          </a:p>
        </p:txBody>
      </p:sp>
      <p:sp>
        <p:nvSpPr>
          <p:cNvPr id="7" name="TextBox 6">
            <a:extLst>
              <a:ext uri="{FF2B5EF4-FFF2-40B4-BE49-F238E27FC236}">
                <a16:creationId xmlns:a16="http://schemas.microsoft.com/office/drawing/2014/main" id="{D067179A-650D-4690-8F2D-3BADD92A6861}"/>
              </a:ext>
            </a:extLst>
          </p:cNvPr>
          <p:cNvSpPr txBox="1"/>
          <p:nvPr/>
        </p:nvSpPr>
        <p:spPr>
          <a:xfrm>
            <a:off x="797577" y="1702288"/>
            <a:ext cx="5707396" cy="489364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Synchronous motors </a:t>
            </a:r>
            <a:r>
              <a:rPr lang="en-US" sz="2400" dirty="0">
                <a:latin typeface="Calibri" panose="020F0502020204030204" pitchFamily="34" charset="0"/>
                <a:cs typeface="Calibri" panose="020F0502020204030204" pitchFamily="34" charset="0"/>
              </a:rPr>
              <a:t>supply power to loads that are basically </a:t>
            </a:r>
            <a:r>
              <a:rPr lang="en-US" sz="2400" dirty="0">
                <a:solidFill>
                  <a:srgbClr val="00B0F0"/>
                </a:solidFill>
                <a:latin typeface="Calibri" panose="020F0502020204030204" pitchFamily="34" charset="0"/>
                <a:cs typeface="Calibri" panose="020F0502020204030204" pitchFamily="34" charset="0"/>
              </a:rPr>
              <a:t>constant-speed devices</a:t>
            </a:r>
            <a:r>
              <a:rPr lang="en-US" sz="2400" dirty="0">
                <a:latin typeface="Calibri" panose="020F0502020204030204" pitchFamily="34" charset="0"/>
                <a:cs typeface="Calibri" panose="020F0502020204030204" pitchFamily="34" charset="0"/>
              </a:rPr>
              <a:t>. They are usually connected to power systems very </a:t>
            </a:r>
            <a:r>
              <a:rPr lang="en-US" sz="2400" dirty="0">
                <a:solidFill>
                  <a:srgbClr val="00B0F0"/>
                </a:solidFill>
                <a:latin typeface="Calibri" panose="020F0502020204030204" pitchFamily="34" charset="0"/>
                <a:cs typeface="Calibri" panose="020F0502020204030204" pitchFamily="34" charset="0"/>
              </a:rPr>
              <a:t>much larger </a:t>
            </a:r>
            <a:r>
              <a:rPr lang="en-US" sz="2400" dirty="0">
                <a:latin typeface="Calibri" panose="020F0502020204030204" pitchFamily="34" charset="0"/>
                <a:cs typeface="Calibri" panose="020F0502020204030204" pitchFamily="34" charset="0"/>
              </a:rPr>
              <a:t>than the individual motors, so the power systems appear as </a:t>
            </a:r>
            <a:r>
              <a:rPr lang="en-US" sz="2400" dirty="0">
                <a:solidFill>
                  <a:srgbClr val="00B0F0"/>
                </a:solidFill>
                <a:latin typeface="Calibri" panose="020F0502020204030204" pitchFamily="34" charset="0"/>
                <a:cs typeface="Calibri" panose="020F0502020204030204" pitchFamily="34" charset="0"/>
              </a:rPr>
              <a:t>infinite buses</a:t>
            </a:r>
            <a:r>
              <a:rPr lang="en-US" sz="2400" dirty="0">
                <a:latin typeface="Calibri" panose="020F0502020204030204" pitchFamily="34" charset="0"/>
                <a:cs typeface="Calibri" panose="020F0502020204030204" pitchFamily="34" charset="0"/>
              </a:rPr>
              <a:t> to the motors. This means that the terminal voltage and the system frequency will be </a:t>
            </a:r>
            <a:r>
              <a:rPr lang="en-US" sz="2400" dirty="0">
                <a:solidFill>
                  <a:srgbClr val="00B0F0"/>
                </a:solidFill>
                <a:latin typeface="Calibri" panose="020F0502020204030204" pitchFamily="34" charset="0"/>
                <a:cs typeface="Calibri" panose="020F0502020204030204" pitchFamily="34" charset="0"/>
              </a:rPr>
              <a:t>constant</a:t>
            </a:r>
            <a:r>
              <a:rPr lang="en-US" sz="2400" dirty="0">
                <a:latin typeface="Calibri" panose="020F0502020204030204" pitchFamily="34" charset="0"/>
                <a:cs typeface="Calibri" panose="020F0502020204030204" pitchFamily="34" charset="0"/>
              </a:rPr>
              <a:t> regardless of the amount of power drawn by the motor. The </a:t>
            </a:r>
            <a:r>
              <a:rPr lang="en-US" sz="2400" dirty="0">
                <a:solidFill>
                  <a:srgbClr val="00B0F0"/>
                </a:solidFill>
                <a:latin typeface="Calibri" panose="020F0502020204030204" pitchFamily="34" charset="0"/>
                <a:cs typeface="Calibri" panose="020F0502020204030204" pitchFamily="34" charset="0"/>
              </a:rPr>
              <a:t>speed of rotation </a:t>
            </a:r>
            <a:r>
              <a:rPr lang="en-US" sz="2400" dirty="0">
                <a:latin typeface="Calibri" panose="020F0502020204030204" pitchFamily="34" charset="0"/>
                <a:cs typeface="Calibri" panose="020F0502020204030204" pitchFamily="34" charset="0"/>
              </a:rPr>
              <a:t>of the motor is locked to the applied electrical frequency, so the speed of the motor will be </a:t>
            </a:r>
            <a:r>
              <a:rPr lang="en-US" sz="2400" dirty="0">
                <a:solidFill>
                  <a:srgbClr val="00B0F0"/>
                </a:solidFill>
                <a:latin typeface="Calibri" panose="020F0502020204030204" pitchFamily="34" charset="0"/>
                <a:cs typeface="Calibri" panose="020F0502020204030204" pitchFamily="34" charset="0"/>
              </a:rPr>
              <a:t>constant</a:t>
            </a:r>
            <a:r>
              <a:rPr lang="en-US" sz="2400" dirty="0">
                <a:latin typeface="Calibri" panose="020F0502020204030204" pitchFamily="34" charset="0"/>
                <a:cs typeface="Calibri" panose="020F0502020204030204" pitchFamily="34" charset="0"/>
              </a:rPr>
              <a:t> regardless of the load.</a:t>
            </a:r>
          </a:p>
        </p:txBody>
      </p:sp>
      <p:pic>
        <p:nvPicPr>
          <p:cNvPr id="6" name="Picture 5">
            <a:extLst>
              <a:ext uri="{FF2B5EF4-FFF2-40B4-BE49-F238E27FC236}">
                <a16:creationId xmlns:a16="http://schemas.microsoft.com/office/drawing/2014/main" id="{B84664B8-E90F-44BF-A0CF-3112C51429A4}"/>
              </a:ext>
            </a:extLst>
          </p:cNvPr>
          <p:cNvPicPr>
            <a:picLocks noChangeAspect="1"/>
          </p:cNvPicPr>
          <p:nvPr/>
        </p:nvPicPr>
        <p:blipFill>
          <a:blip r:embed="rId2"/>
          <a:stretch>
            <a:fillRect/>
          </a:stretch>
        </p:blipFill>
        <p:spPr>
          <a:xfrm>
            <a:off x="6663160" y="2210765"/>
            <a:ext cx="5356256" cy="3715473"/>
          </a:xfrm>
          <a:prstGeom prst="rect">
            <a:avLst/>
          </a:prstGeom>
        </p:spPr>
      </p:pic>
      <p:sp>
        <p:nvSpPr>
          <p:cNvPr id="3" name="Slide Number Placeholder 2">
            <a:extLst>
              <a:ext uri="{FF2B5EF4-FFF2-40B4-BE49-F238E27FC236}">
                <a16:creationId xmlns:a16="http://schemas.microsoft.com/office/drawing/2014/main" id="{D62EF7A4-3430-41CE-B572-9838D7419A4E}"/>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75924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222744" y="262065"/>
            <a:ext cx="10175358" cy="1261884"/>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        </a:t>
            </a:r>
            <a:r>
              <a:rPr lang="en-US" sz="3600" b="1" dirty="0">
                <a:solidFill>
                  <a:srgbClr val="0070C0"/>
                </a:solidFill>
                <a:latin typeface="Calibri" panose="020F0502020204030204" pitchFamily="34" charset="0"/>
                <a:cs typeface="Calibri" panose="020F0502020204030204" pitchFamily="34" charset="0"/>
              </a:rPr>
              <a:t>The Synchronous Motor Torque-Speed</a:t>
            </a:r>
          </a:p>
          <a:p>
            <a:r>
              <a:rPr lang="en-US" sz="3600" b="1" dirty="0">
                <a:solidFill>
                  <a:srgbClr val="0070C0"/>
                </a:solidFill>
                <a:latin typeface="Calibri" panose="020F0502020204030204" pitchFamily="34" charset="0"/>
                <a:cs typeface="Calibri" panose="020F0502020204030204" pitchFamily="34" charset="0"/>
              </a:rPr>
              <a:t>                        Characteristic Curve</a:t>
            </a:r>
          </a:p>
        </p:txBody>
      </p:sp>
      <p:sp>
        <p:nvSpPr>
          <p:cNvPr id="8" name="TextBox 7">
            <a:extLst>
              <a:ext uri="{FF2B5EF4-FFF2-40B4-BE49-F238E27FC236}">
                <a16:creationId xmlns:a16="http://schemas.microsoft.com/office/drawing/2014/main" id="{16C87446-587D-4D7F-9B2D-6E0B986CF3C8}"/>
              </a:ext>
            </a:extLst>
          </p:cNvPr>
          <p:cNvSpPr txBox="1"/>
          <p:nvPr/>
        </p:nvSpPr>
        <p:spPr>
          <a:xfrm>
            <a:off x="1222744" y="1998921"/>
            <a:ext cx="10313582"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a:t>
            </a:r>
            <a:r>
              <a:rPr lang="en-US" sz="2400" dirty="0">
                <a:solidFill>
                  <a:srgbClr val="00B0F0"/>
                </a:solidFill>
                <a:latin typeface="Calibri" panose="020F0502020204030204" pitchFamily="34" charset="0"/>
                <a:cs typeface="Calibri" panose="020F0502020204030204" pitchFamily="34" charset="0"/>
              </a:rPr>
              <a:t>steady-state speed</a:t>
            </a: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 the motor is </a:t>
            </a:r>
            <a:r>
              <a:rPr lang="en-US" sz="2400" dirty="0">
                <a:solidFill>
                  <a:srgbClr val="00B0F0"/>
                </a:solidFill>
                <a:latin typeface="Calibri" panose="020F0502020204030204" pitchFamily="34" charset="0"/>
                <a:cs typeface="Calibri" panose="020F0502020204030204" pitchFamily="34" charset="0"/>
              </a:rPr>
              <a:t>constant</a:t>
            </a:r>
            <a:r>
              <a:rPr lang="en-US" sz="2400" dirty="0">
                <a:latin typeface="Calibri" panose="020F0502020204030204" pitchFamily="34" charset="0"/>
                <a:cs typeface="Calibri" panose="020F0502020204030204" pitchFamily="34" charset="0"/>
              </a:rPr>
              <a:t> from no load all the way up to the </a:t>
            </a:r>
            <a:r>
              <a:rPr lang="en-US" sz="2400" dirty="0">
                <a:solidFill>
                  <a:srgbClr val="00B0F0"/>
                </a:solidFill>
                <a:latin typeface="Calibri" panose="020F0502020204030204" pitchFamily="34" charset="0"/>
                <a:cs typeface="Calibri" panose="020F0502020204030204" pitchFamily="34" charset="0"/>
              </a:rPr>
              <a:t>maximum torque </a:t>
            </a:r>
            <a:r>
              <a:rPr lang="en-US" sz="2400" dirty="0">
                <a:latin typeface="Calibri" panose="020F0502020204030204" pitchFamily="34" charset="0"/>
                <a:cs typeface="Calibri" panose="020F0502020204030204" pitchFamily="34" charset="0"/>
              </a:rPr>
              <a:t>that the motor can supply (called the </a:t>
            </a:r>
            <a:r>
              <a:rPr lang="en-US" sz="2400" dirty="0">
                <a:solidFill>
                  <a:srgbClr val="00B0F0"/>
                </a:solidFill>
                <a:latin typeface="Calibri" panose="020F0502020204030204" pitchFamily="34" charset="0"/>
                <a:cs typeface="Calibri" panose="020F0502020204030204" pitchFamily="34" charset="0"/>
              </a:rPr>
              <a:t>pullout torque</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so the </a:t>
            </a:r>
            <a:r>
              <a:rPr lang="en-US" sz="2400" dirty="0">
                <a:solidFill>
                  <a:srgbClr val="00B0F0"/>
                </a:solidFill>
                <a:latin typeface="Calibri" panose="020F0502020204030204" pitchFamily="34" charset="0"/>
                <a:cs typeface="Calibri" panose="020F0502020204030204" pitchFamily="34" charset="0"/>
              </a:rPr>
              <a:t>speed regulation </a:t>
            </a:r>
            <a:r>
              <a:rPr lang="en-US" sz="2400" dirty="0">
                <a:latin typeface="Calibri" panose="020F0502020204030204" pitchFamily="34" charset="0"/>
                <a:cs typeface="Calibri" panose="020F0502020204030204" pitchFamily="34" charset="0"/>
              </a:rPr>
              <a:t>of this motor is 0 percent. The torque equation is </a:t>
            </a:r>
          </a:p>
        </p:txBody>
      </p:sp>
      <p:pic>
        <p:nvPicPr>
          <p:cNvPr id="5" name="Picture 4">
            <a:extLst>
              <a:ext uri="{FF2B5EF4-FFF2-40B4-BE49-F238E27FC236}">
                <a16:creationId xmlns:a16="http://schemas.microsoft.com/office/drawing/2014/main" id="{77201147-FC69-41F6-8AB0-E9F024E14EA7}"/>
              </a:ext>
            </a:extLst>
          </p:cNvPr>
          <p:cNvPicPr>
            <a:picLocks noChangeAspect="1"/>
          </p:cNvPicPr>
          <p:nvPr/>
        </p:nvPicPr>
        <p:blipFill>
          <a:blip r:embed="rId2"/>
          <a:stretch>
            <a:fillRect/>
          </a:stretch>
        </p:blipFill>
        <p:spPr>
          <a:xfrm>
            <a:off x="4802592" y="3684854"/>
            <a:ext cx="2406281" cy="144003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E33687-897C-4998-B1DE-C9C70D240DEA}"/>
                  </a:ext>
                </a:extLst>
              </p:cNvPr>
              <p:cNvSpPr txBox="1"/>
              <p:nvPr/>
            </p:nvSpPr>
            <p:spPr>
              <a:xfrm>
                <a:off x="1390207" y="5263116"/>
                <a:ext cx="9763346"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a:t>
                </a:r>
                <a:r>
                  <a:rPr lang="en-US" sz="2400" dirty="0">
                    <a:solidFill>
                      <a:srgbClr val="00B0F0"/>
                    </a:solidFill>
                    <a:latin typeface="Calibri" panose="020F0502020204030204" pitchFamily="34" charset="0"/>
                    <a:cs typeface="Calibri" panose="020F0502020204030204" pitchFamily="34" charset="0"/>
                  </a:rPr>
                  <a:t>maximum</a:t>
                </a:r>
                <a:r>
                  <a:rPr lang="en-US" sz="2400" dirty="0">
                    <a:latin typeface="Calibri" panose="020F0502020204030204" pitchFamily="34" charset="0"/>
                    <a:cs typeface="Calibri" panose="020F0502020204030204" pitchFamily="34" charset="0"/>
                  </a:rPr>
                  <a:t> or </a:t>
                </a:r>
                <a:r>
                  <a:rPr lang="en-US" sz="2400" dirty="0">
                    <a:solidFill>
                      <a:srgbClr val="00B0F0"/>
                    </a:solidFill>
                    <a:latin typeface="Calibri" panose="020F0502020204030204" pitchFamily="34" charset="0"/>
                    <a:cs typeface="Calibri" panose="020F0502020204030204" pitchFamily="34" charset="0"/>
                  </a:rPr>
                  <a:t>pullout torque </a:t>
                </a:r>
                <a:r>
                  <a:rPr lang="en-US" sz="2400" dirty="0">
                    <a:latin typeface="Calibri" panose="020F0502020204030204" pitchFamily="34" charset="0"/>
                    <a:cs typeface="Calibri" panose="020F0502020204030204" pitchFamily="34" charset="0"/>
                  </a:rPr>
                  <a:t>occurs when </a:t>
                </a:r>
                <a14:m>
                  <m:oMath xmlns:m="http://schemas.openxmlformats.org/officeDocument/2006/math">
                    <m:r>
                      <a:rPr lang="en-US" sz="240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𝛿</m:t>
                    </m:r>
                  </m:oMath>
                </a14:m>
                <a:r>
                  <a:rPr lang="en-US" sz="2400" dirty="0">
                    <a:solidFill>
                      <a:srgbClr val="00B0F0"/>
                    </a:solidFill>
                    <a:latin typeface="Calibri" panose="020F0502020204030204" pitchFamily="34" charset="0"/>
                    <a:cs typeface="Calibri" panose="020F0502020204030204" pitchFamily="34" charset="0"/>
                  </a:rPr>
                  <a:t>= 900</a:t>
                </a:r>
                <a:r>
                  <a:rPr lang="en-US" sz="2400" dirty="0">
                    <a:latin typeface="Calibri" panose="020F0502020204030204" pitchFamily="34" charset="0"/>
                    <a:cs typeface="Calibri" panose="020F0502020204030204" pitchFamily="34" charset="0"/>
                  </a:rPr>
                  <a:t>. Normal full-load torques are much less than that, however. In fact, the pullout torque may typically be </a:t>
                </a:r>
                <a:r>
                  <a:rPr lang="en-US" sz="2400" dirty="0">
                    <a:solidFill>
                      <a:srgbClr val="00B0F0"/>
                    </a:solidFill>
                    <a:latin typeface="Calibri" panose="020F0502020204030204" pitchFamily="34" charset="0"/>
                    <a:cs typeface="Calibri" panose="020F0502020204030204" pitchFamily="34" charset="0"/>
                  </a:rPr>
                  <a:t>3 times the full-load torque </a:t>
                </a:r>
                <a:r>
                  <a:rPr lang="en-US" sz="2400" dirty="0">
                    <a:latin typeface="Calibri" panose="020F0502020204030204" pitchFamily="34" charset="0"/>
                    <a:cs typeface="Calibri" panose="020F0502020204030204" pitchFamily="34" charset="0"/>
                  </a:rPr>
                  <a:t>of the machine. </a:t>
                </a:r>
              </a:p>
            </p:txBody>
          </p:sp>
        </mc:Choice>
        <mc:Fallback xmlns="">
          <p:sp>
            <p:nvSpPr>
              <p:cNvPr id="10" name="TextBox 9">
                <a:extLst>
                  <a:ext uri="{FF2B5EF4-FFF2-40B4-BE49-F238E27FC236}">
                    <a16:creationId xmlns:a16="http://schemas.microsoft.com/office/drawing/2014/main" id="{92E33687-897C-4998-B1DE-C9C70D240DEA}"/>
                  </a:ext>
                </a:extLst>
              </p:cNvPr>
              <p:cNvSpPr txBox="1">
                <a:spLocks noRot="1" noChangeAspect="1" noMove="1" noResize="1" noEditPoints="1" noAdjustHandles="1" noChangeArrowheads="1" noChangeShapeType="1" noTextEdit="1"/>
              </p:cNvSpPr>
              <p:nvPr/>
            </p:nvSpPr>
            <p:spPr>
              <a:xfrm>
                <a:off x="1390207" y="5263116"/>
                <a:ext cx="9763346" cy="1200329"/>
              </a:xfrm>
              <a:prstGeom prst="rect">
                <a:avLst/>
              </a:prstGeom>
              <a:blipFill>
                <a:blip r:embed="rId3"/>
                <a:stretch>
                  <a:fillRect l="-936" t="-4061" b="-1066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81EE796-031C-4DA5-9CEC-58C690E5712C}"/>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92511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EA21F-79E0-4CBC-819A-ABAC62A08B93}"/>
              </a:ext>
            </a:extLst>
          </p:cNvPr>
          <p:cNvSpPr txBox="1"/>
          <p:nvPr/>
        </p:nvSpPr>
        <p:spPr>
          <a:xfrm>
            <a:off x="1222744" y="262065"/>
            <a:ext cx="10175358"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b="1" dirty="0">
                <a:solidFill>
                  <a:srgbClr val="0070C0"/>
                </a:solidFill>
                <a:latin typeface="Calibri" panose="020F0502020204030204" pitchFamily="34" charset="0"/>
                <a:cs typeface="Calibri" panose="020F0502020204030204" pitchFamily="34" charset="0"/>
              </a:rPr>
              <a:t>The Synchronous Motor Torque-Speed</a:t>
            </a:r>
          </a:p>
          <a:p>
            <a:r>
              <a:rPr lang="en-US" sz="3200" b="1" dirty="0">
                <a:solidFill>
                  <a:srgbClr val="0070C0"/>
                </a:solidFill>
                <a:latin typeface="Calibri" panose="020F0502020204030204" pitchFamily="34" charset="0"/>
                <a:cs typeface="Calibri" panose="020F0502020204030204" pitchFamily="34" charset="0"/>
              </a:rPr>
              <a:t>                            Characteristic Curve</a:t>
            </a:r>
          </a:p>
        </p:txBody>
      </p:sp>
      <p:sp>
        <p:nvSpPr>
          <p:cNvPr id="6" name="TextBox 5">
            <a:extLst>
              <a:ext uri="{FF2B5EF4-FFF2-40B4-BE49-F238E27FC236}">
                <a16:creationId xmlns:a16="http://schemas.microsoft.com/office/drawing/2014/main" id="{A3E05F42-DC74-4676-B489-0DFC95DEE592}"/>
              </a:ext>
            </a:extLst>
          </p:cNvPr>
          <p:cNvSpPr txBox="1"/>
          <p:nvPr/>
        </p:nvSpPr>
        <p:spPr>
          <a:xfrm>
            <a:off x="808073" y="1523949"/>
            <a:ext cx="11068493" cy="3046988"/>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When the </a:t>
            </a:r>
            <a:r>
              <a:rPr lang="en-US" sz="2400" dirty="0">
                <a:solidFill>
                  <a:srgbClr val="00B0F0"/>
                </a:solidFill>
                <a:latin typeface="Calibri" panose="020F0502020204030204" pitchFamily="34" charset="0"/>
                <a:cs typeface="Calibri" panose="020F0502020204030204" pitchFamily="34" charset="0"/>
              </a:rPr>
              <a:t>torque</a:t>
            </a:r>
            <a:r>
              <a:rPr lang="en-US" sz="2400" dirty="0">
                <a:latin typeface="Calibri" panose="020F0502020204030204" pitchFamily="34" charset="0"/>
                <a:cs typeface="Calibri" panose="020F0502020204030204" pitchFamily="34" charset="0"/>
              </a:rPr>
              <a:t> on the shaft of a synchronous motor exceeds the </a:t>
            </a:r>
            <a:r>
              <a:rPr lang="en-US" sz="2400" dirty="0">
                <a:solidFill>
                  <a:srgbClr val="00B0F0"/>
                </a:solidFill>
                <a:latin typeface="Calibri" panose="020F0502020204030204" pitchFamily="34" charset="0"/>
                <a:cs typeface="Calibri" panose="020F0502020204030204" pitchFamily="34" charset="0"/>
              </a:rPr>
              <a:t>pullout torque</a:t>
            </a:r>
            <a:r>
              <a:rPr lang="en-US" sz="2400" dirty="0">
                <a:latin typeface="Calibri" panose="020F0502020204030204" pitchFamily="34" charset="0"/>
                <a:cs typeface="Calibri" panose="020F0502020204030204" pitchFamily="34" charset="0"/>
              </a:rPr>
              <a:t>, the rotor can no longer remain locked to the stator and net magnetic fields. Instead, the rotor starts to slip behind them. As the rotor slows down, the stator magnetic field </a:t>
            </a:r>
            <a:r>
              <a:rPr lang="en-US" sz="2400" dirty="0">
                <a:solidFill>
                  <a:srgbClr val="00B0F0"/>
                </a:solidFill>
                <a:latin typeface="Calibri" panose="020F0502020204030204" pitchFamily="34" charset="0"/>
                <a:cs typeface="Calibri" panose="020F0502020204030204" pitchFamily="34" charset="0"/>
              </a:rPr>
              <a:t>"laps" </a:t>
            </a:r>
            <a:r>
              <a:rPr lang="en-US" sz="2400" dirty="0">
                <a:latin typeface="Calibri" panose="020F0502020204030204" pitchFamily="34" charset="0"/>
                <a:cs typeface="Calibri" panose="020F0502020204030204" pitchFamily="34" charset="0"/>
              </a:rPr>
              <a:t>it repeatedly, and the direction of the induced torque in the rotor </a:t>
            </a:r>
            <a:r>
              <a:rPr lang="en-US" sz="2400" dirty="0">
                <a:solidFill>
                  <a:srgbClr val="00B0F0"/>
                </a:solidFill>
                <a:latin typeface="Calibri" panose="020F0502020204030204" pitchFamily="34" charset="0"/>
                <a:cs typeface="Calibri" panose="020F0502020204030204" pitchFamily="34" charset="0"/>
              </a:rPr>
              <a:t>reverses </a:t>
            </a:r>
            <a:r>
              <a:rPr lang="en-US" sz="2400" dirty="0">
                <a:latin typeface="Calibri" panose="020F0502020204030204" pitchFamily="34" charset="0"/>
                <a:cs typeface="Calibri" panose="020F0502020204030204" pitchFamily="34" charset="0"/>
              </a:rPr>
              <a:t>with each pass. The resulting huge torque surges, first one way and then the other way, cause the whole motor to vibrate severely. The loss of synchronization after the pullout torque is exceeded is known as </a:t>
            </a:r>
            <a:r>
              <a:rPr lang="en-US" sz="2400" dirty="0">
                <a:solidFill>
                  <a:srgbClr val="00B0F0"/>
                </a:solidFill>
                <a:latin typeface="Calibri" panose="020F0502020204030204" pitchFamily="34" charset="0"/>
                <a:cs typeface="Calibri" panose="020F0502020204030204" pitchFamily="34" charset="0"/>
              </a:rPr>
              <a:t>slipping poles</a:t>
            </a:r>
            <a:r>
              <a:rPr lang="en-US" sz="2400" dirty="0">
                <a:latin typeface="Calibri" panose="020F0502020204030204" pitchFamily="34" charset="0"/>
                <a:cs typeface="Calibri" panose="020F0502020204030204" pitchFamily="34" charset="0"/>
              </a:rPr>
              <a:t>. The </a:t>
            </a:r>
            <a:r>
              <a:rPr lang="en-US" sz="2400" dirty="0">
                <a:solidFill>
                  <a:srgbClr val="00B0F0"/>
                </a:solidFill>
                <a:latin typeface="Calibri" panose="020F0502020204030204" pitchFamily="34" charset="0"/>
                <a:cs typeface="Calibri" panose="020F0502020204030204" pitchFamily="34" charset="0"/>
              </a:rPr>
              <a:t>maximum</a:t>
            </a:r>
            <a:r>
              <a:rPr lang="en-US" sz="2400" dirty="0">
                <a:latin typeface="Calibri" panose="020F0502020204030204" pitchFamily="34" charset="0"/>
                <a:cs typeface="Calibri" panose="020F0502020204030204" pitchFamily="34" charset="0"/>
              </a:rPr>
              <a:t> or </a:t>
            </a:r>
            <a:r>
              <a:rPr lang="en-US" sz="2400" dirty="0">
                <a:solidFill>
                  <a:srgbClr val="00B0F0"/>
                </a:solidFill>
                <a:latin typeface="Calibri" panose="020F0502020204030204" pitchFamily="34" charset="0"/>
                <a:cs typeface="Calibri" panose="020F0502020204030204" pitchFamily="34" charset="0"/>
              </a:rPr>
              <a:t>pullout torque </a:t>
            </a:r>
            <a:r>
              <a:rPr lang="en-US" sz="2400" dirty="0">
                <a:latin typeface="Calibri" panose="020F0502020204030204" pitchFamily="34" charset="0"/>
                <a:cs typeface="Calibri" panose="020F0502020204030204" pitchFamily="34" charset="0"/>
              </a:rPr>
              <a:t>of the motor is given by </a:t>
            </a:r>
          </a:p>
        </p:txBody>
      </p:sp>
      <p:pic>
        <p:nvPicPr>
          <p:cNvPr id="7" name="Picture 6">
            <a:extLst>
              <a:ext uri="{FF2B5EF4-FFF2-40B4-BE49-F238E27FC236}">
                <a16:creationId xmlns:a16="http://schemas.microsoft.com/office/drawing/2014/main" id="{C5BC1678-5337-4E75-B0B3-95CADAD16BFF}"/>
              </a:ext>
            </a:extLst>
          </p:cNvPr>
          <p:cNvPicPr>
            <a:picLocks noChangeAspect="1"/>
          </p:cNvPicPr>
          <p:nvPr/>
        </p:nvPicPr>
        <p:blipFill>
          <a:blip r:embed="rId2"/>
          <a:stretch>
            <a:fillRect/>
          </a:stretch>
        </p:blipFill>
        <p:spPr>
          <a:xfrm>
            <a:off x="5157787" y="4344159"/>
            <a:ext cx="1923497" cy="989891"/>
          </a:xfrm>
          <a:prstGeom prst="rect">
            <a:avLst/>
          </a:prstGeom>
        </p:spPr>
      </p:pic>
      <p:sp>
        <p:nvSpPr>
          <p:cNvPr id="10" name="TextBox 9">
            <a:extLst>
              <a:ext uri="{FF2B5EF4-FFF2-40B4-BE49-F238E27FC236}">
                <a16:creationId xmlns:a16="http://schemas.microsoft.com/office/drawing/2014/main" id="{B8A27D4F-9657-4D1A-9962-EAD9026044E3}"/>
              </a:ext>
            </a:extLst>
          </p:cNvPr>
          <p:cNvSpPr txBox="1"/>
          <p:nvPr/>
        </p:nvSpPr>
        <p:spPr>
          <a:xfrm>
            <a:off x="808073" y="5334051"/>
            <a:ext cx="10898374" cy="120032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These equations indicate that </a:t>
            </a:r>
            <a:r>
              <a:rPr lang="en-US" sz="2400" dirty="0">
                <a:solidFill>
                  <a:srgbClr val="00B0F0"/>
                </a:solidFill>
                <a:latin typeface="Calibri" panose="020F0502020204030204" pitchFamily="34" charset="0"/>
                <a:cs typeface="Calibri" panose="020F0502020204030204" pitchFamily="34" charset="0"/>
              </a:rPr>
              <a:t>the larger the field current </a:t>
            </a:r>
            <a:r>
              <a:rPr lang="en-US" sz="2400" dirty="0">
                <a:latin typeface="Calibri" panose="020F0502020204030204" pitchFamily="34" charset="0"/>
                <a:cs typeface="Calibri" panose="020F0502020204030204" pitchFamily="34" charset="0"/>
              </a:rPr>
              <a:t>(and hence E</a:t>
            </a:r>
            <a:r>
              <a:rPr lang="en-US"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 </a:t>
            </a:r>
            <a:r>
              <a:rPr lang="en-US" sz="2400" dirty="0">
                <a:solidFill>
                  <a:srgbClr val="00B0F0"/>
                </a:solidFill>
                <a:latin typeface="Calibri" panose="020F0502020204030204" pitchFamily="34" charset="0"/>
                <a:cs typeface="Calibri" panose="020F0502020204030204" pitchFamily="34" charset="0"/>
              </a:rPr>
              <a:t>the greater the maximum torque </a:t>
            </a:r>
            <a:r>
              <a:rPr lang="en-US" sz="2400" dirty="0">
                <a:latin typeface="Calibri" panose="020F0502020204030204" pitchFamily="34" charset="0"/>
                <a:cs typeface="Calibri" panose="020F0502020204030204" pitchFamily="34" charset="0"/>
              </a:rPr>
              <a:t>of the motor. There is therefore a </a:t>
            </a:r>
            <a:r>
              <a:rPr lang="en-US" sz="2400" dirty="0">
                <a:solidFill>
                  <a:srgbClr val="00B0F0"/>
                </a:solidFill>
                <a:latin typeface="Calibri" panose="020F0502020204030204" pitchFamily="34" charset="0"/>
                <a:cs typeface="Calibri" panose="020F0502020204030204" pitchFamily="34" charset="0"/>
              </a:rPr>
              <a:t>stability</a:t>
            </a:r>
            <a:r>
              <a:rPr lang="en-US" sz="2400" dirty="0">
                <a:latin typeface="Calibri" panose="020F0502020204030204" pitchFamily="34" charset="0"/>
                <a:cs typeface="Calibri" panose="020F0502020204030204" pitchFamily="34" charset="0"/>
              </a:rPr>
              <a:t> advantage in operating the motor with a large </a:t>
            </a:r>
            <a:r>
              <a:rPr lang="en-US" sz="2400" dirty="0">
                <a:solidFill>
                  <a:srgbClr val="00B0F0"/>
                </a:solidFill>
                <a:latin typeface="Calibri" panose="020F0502020204030204" pitchFamily="34" charset="0"/>
                <a:cs typeface="Calibri" panose="020F0502020204030204" pitchFamily="34" charset="0"/>
              </a:rPr>
              <a:t>field current</a:t>
            </a:r>
            <a:r>
              <a:rPr lang="en-US" sz="2400" dirty="0">
                <a:latin typeface="Calibri" panose="020F0502020204030204" pitchFamily="34" charset="0"/>
                <a:cs typeface="Calibri" panose="020F0502020204030204" pitchFamily="34" charset="0"/>
              </a:rPr>
              <a:t> or </a:t>
            </a:r>
            <a:r>
              <a:rPr lang="en-US" sz="2400" dirty="0">
                <a:solidFill>
                  <a:srgbClr val="00B0F0"/>
                </a:solidFill>
                <a:latin typeface="Calibri" panose="020F0502020204030204" pitchFamily="34" charset="0"/>
                <a:cs typeface="Calibri" panose="020F0502020204030204" pitchFamily="34" charset="0"/>
              </a:rPr>
              <a:t>a large E</a:t>
            </a:r>
            <a:r>
              <a:rPr lang="en-US" dirty="0">
                <a:solidFill>
                  <a:srgbClr val="00B0F0"/>
                </a:solidFill>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a:t>
            </a:r>
          </a:p>
        </p:txBody>
      </p:sp>
      <p:sp>
        <p:nvSpPr>
          <p:cNvPr id="3" name="Slide Number Placeholder 2">
            <a:extLst>
              <a:ext uri="{FF2B5EF4-FFF2-40B4-BE49-F238E27FC236}">
                <a16:creationId xmlns:a16="http://schemas.microsoft.com/office/drawing/2014/main" id="{CD1D1291-D81A-40CC-803F-C7314BC330C0}"/>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2653939273"/>
      </p:ext>
    </p:extLst>
  </p:cSld>
  <p:clrMapOvr>
    <a:masterClrMapping/>
  </p:clrMapOvr>
</p:sld>
</file>

<file path=ppt/theme/theme1.xml><?xml version="1.0" encoding="utf-8"?>
<a:theme xmlns:a="http://schemas.openxmlformats.org/drawingml/2006/main" name="AccentBoxVTI">
  <a:themeElements>
    <a:clrScheme name="AnalogousFromLightSeed_2SEEDS">
      <a:dk1>
        <a:srgbClr val="000000"/>
      </a:dk1>
      <a:lt1>
        <a:srgbClr val="FFFFFF"/>
      </a:lt1>
      <a:dk2>
        <a:srgbClr val="3B2134"/>
      </a:dk2>
      <a:lt2>
        <a:srgbClr val="E4E2E8"/>
      </a:lt2>
      <a:accent1>
        <a:srgbClr val="97A772"/>
      </a:accent1>
      <a:accent2>
        <a:srgbClr val="A6A27E"/>
      </a:accent2>
      <a:accent3>
        <a:srgbClr val="8CA980"/>
      </a:accent3>
      <a:accent4>
        <a:srgbClr val="AB7FBA"/>
      </a:accent4>
      <a:accent5>
        <a:srgbClr val="C390BA"/>
      </a:accent5>
      <a:accent6>
        <a:srgbClr val="BA7F97"/>
      </a:accent6>
      <a:hlink>
        <a:srgbClr val="7E69AE"/>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619</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Black</vt:lpstr>
      <vt:lpstr>Neue Haas Grotesk Text Pro</vt:lpstr>
      <vt:lpstr>Cambria Math</vt:lpstr>
      <vt:lpstr>Calibri</vt:lpstr>
      <vt:lpstr>Arial</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Kyan</dc:creator>
  <cp:lastModifiedBy>Yu, Kyan</cp:lastModifiedBy>
  <cp:revision>15</cp:revision>
  <dcterms:created xsi:type="dcterms:W3CDTF">2020-10-07T17:29:32Z</dcterms:created>
  <dcterms:modified xsi:type="dcterms:W3CDTF">2020-10-08T06:13:58Z</dcterms:modified>
</cp:coreProperties>
</file>