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7" r:id="rId3"/>
    <p:sldId id="258" r:id="rId4"/>
    <p:sldId id="281" r:id="rId5"/>
    <p:sldId id="277" r:id="rId6"/>
    <p:sldId id="278" r:id="rId7"/>
    <p:sldId id="271" r:id="rId8"/>
    <p:sldId id="272" r:id="rId9"/>
    <p:sldId id="280" r:id="rId10"/>
    <p:sldId id="279"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AB1C69-6EDB-4FF4-983F-18BD219EF322}"/>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15" autoAdjust="0"/>
    <p:restoredTop sz="94660"/>
  </p:normalViewPr>
  <p:slideViewPr>
    <p:cSldViewPr snapToGrid="0">
      <p:cViewPr varScale="1">
        <p:scale>
          <a:sx n="72" d="100"/>
          <a:sy n="72" d="100"/>
        </p:scale>
        <p:origin x="-96" y="-18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fld>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lang="en-US" smtClean="0"/>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100"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101"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102"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11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11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11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8" name="Slide Number Placeholder 7"/>
          <p:cNvSpPr>
            <a:spLocks noGrp="1"/>
          </p:cNvSpPr>
          <p:nvPr>
            <p:ph type="sldNum" sz="quarter" idx="12"/>
          </p:nvPr>
        </p:nvSpPr>
        <p:spPr/>
        <p:txBody>
          <a:bodyPr/>
          <a:lstStyle/>
          <a:p>
            <a:fld id="{022B156B-59AE-415F-B24B-8756D48BB977}" type="slidenum">
              <a:rPr/>
            </a:fld>
            <a:endParaRPr/>
          </a:p>
        </p:txBody>
      </p:sp>
      <p:sp>
        <p:nvSpPr>
          <p:cNvPr id="7" name="Footer Placeholder 6"/>
          <p:cNvSpPr>
            <a:spLocks noGrp="1"/>
          </p:cNvSpPr>
          <p:nvPr>
            <p:ph type="ftr" sz="quarter" idx="11"/>
          </p:nvPr>
        </p:nvSpPr>
        <p:spPr/>
        <p:txBody>
          <a:bodyPr/>
          <a:lstStyle/>
          <a:p/>
        </p:txBody>
      </p:sp>
      <p:sp>
        <p:nvSpPr>
          <p:cNvPr id="6" name="Date Placeholder 5"/>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fld>
            <a:endParaRPr/>
          </a:p>
        </p:txBody>
      </p:sp>
      <p:sp>
        <p:nvSpPr>
          <p:cNvPr id="6" name="Footer Placeholder 5"/>
          <p:cNvSpPr>
            <a:spLocks noGrp="1"/>
          </p:cNvSpPr>
          <p:nvPr>
            <p:ph type="ftr" sz="quarter" idx="11"/>
          </p:nvPr>
        </p:nvSpPr>
        <p:spPr/>
        <p:txBody>
          <a:bodyPr/>
          <a:lstStyle/>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0" name="Freeform 43"/>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lstStyle/>
            <a:p/>
          </p:txBody>
        </p:sp>
        <p:grpSp>
          <p:nvGrpSpPr>
            <p:cNvPr id="11" name="Group 10"/>
            <p:cNvGrpSpPr/>
            <p:nvPr/>
          </p:nvGrpSpPr>
          <p:grpSpPr>
            <a:xfrm>
              <a:off x="5814205" y="859113"/>
              <a:ext cx="5129146" cy="4880471"/>
              <a:chOff x="7856559" y="859113"/>
              <a:chExt cx="3086791" cy="4880471"/>
            </a:xfrm>
          </p:grpSpPr>
          <p:sp>
            <p:nvSpPr>
              <p:cNvPr id="20" name="Freeform 41"/>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21" name="Freeform 44"/>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lstStyle/>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lstStyle/>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7" name="Slide Number Placeholder 6"/>
          <p:cNvSpPr>
            <a:spLocks noGrp="1"/>
          </p:cNvSpPr>
          <p:nvPr>
            <p:ph type="sldNum" sz="quarter" idx="12"/>
          </p:nvPr>
        </p:nvSpPr>
        <p:spPr/>
        <p:txBody>
          <a:bodyPr/>
          <a:lstStyle/>
          <a:p>
            <a:fld id="{022B156B-59AE-415F-B24B-8756D48BB977}" type="slidenum">
              <a:rPr/>
            </a:fld>
            <a:endParaRPr/>
          </a:p>
        </p:txBody>
      </p:sp>
      <p:sp>
        <p:nvSpPr>
          <p:cNvPr id="6" name="Footer Placeholder 5"/>
          <p:cNvSpPr>
            <a:spLocks noGrp="1"/>
          </p:cNvSpPr>
          <p:nvPr>
            <p:ph type="ftr" sz="quarter" idx="11"/>
          </p:nvPr>
        </p:nvSpPr>
        <p:spPr/>
        <p:txBody>
          <a:bodyPr/>
          <a:lstStyle/>
          <a:p/>
        </p:txBody>
      </p:sp>
      <p:sp>
        <p:nvSpPr>
          <p:cNvPr id="5" name="Date Placeholder 4"/>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6" name="Slide Number Placeholder 5"/>
          <p:cNvSpPr>
            <a:spLocks noGrp="1"/>
          </p:cNvSpPr>
          <p:nvPr>
            <p:ph type="sldNum" sz="quarter" idx="12"/>
          </p:nvPr>
        </p:nvSpPr>
        <p:spPr/>
        <p:txBody>
          <a:bodyPr/>
          <a:lstStyle/>
          <a:p>
            <a:fld id="{022B156B-59AE-415F-B24B-8756D48BB977}" type="slidenum">
              <a:rPr/>
            </a:fld>
            <a:endParaRPr/>
          </a:p>
        </p:txBody>
      </p:sp>
      <p:sp>
        <p:nvSpPr>
          <p:cNvPr id="5" name="Footer Placeholder 4"/>
          <p:cNvSpPr>
            <a:spLocks noGrp="1"/>
          </p:cNvSpPr>
          <p:nvPr>
            <p:ph type="ftr" sz="quarter" idx="11"/>
          </p:nvPr>
        </p:nvSpPr>
        <p:spPr/>
        <p:txBody>
          <a:bodyPr/>
          <a:lstStyle/>
          <a:p/>
        </p:txBody>
      </p:sp>
      <p:sp>
        <p:nvSpPr>
          <p:cNvPr id="4" name="Date Placeholder 3"/>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lang="en-US" smtClean="0"/>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6" name="Slide Number Placeholder 5"/>
          <p:cNvSpPr>
            <a:spLocks noGrp="1"/>
          </p:cNvSpPr>
          <p:nvPr>
            <p:ph type="sldNum" sz="quarter" idx="12"/>
          </p:nvPr>
        </p:nvSpPr>
        <p:spPr/>
        <p:txBody>
          <a:bodyPr/>
          <a:lstStyle/>
          <a:p>
            <a:fld id="{022B156B-59AE-415F-B24B-8756D48BB977}" type="slidenum">
              <a:rPr/>
            </a:fld>
            <a:endParaRPr/>
          </a:p>
        </p:txBody>
      </p:sp>
      <p:sp>
        <p:nvSpPr>
          <p:cNvPr id="5" name="Footer Placeholder 4"/>
          <p:cNvSpPr>
            <a:spLocks noGrp="1"/>
          </p:cNvSpPr>
          <p:nvPr>
            <p:ph type="ftr" sz="quarter" idx="11"/>
          </p:nvPr>
        </p:nvSpPr>
        <p:spPr/>
        <p:txBody>
          <a:bodyPr/>
          <a:lstStyle/>
          <a:p/>
        </p:txBody>
      </p:sp>
      <p:sp>
        <p:nvSpPr>
          <p:cNvPr id="4" name="Date Placeholder 3"/>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6" name="Slide Number Placeholder 5"/>
          <p:cNvSpPr>
            <a:spLocks noGrp="1"/>
          </p:cNvSpPr>
          <p:nvPr>
            <p:ph type="sldNum" sz="quarter" idx="12"/>
          </p:nvPr>
        </p:nvSpPr>
        <p:spPr/>
        <p:txBody>
          <a:bodyPr/>
          <a:lstStyle/>
          <a:p>
            <a:fld id="{022B156B-59AE-415F-B24B-8756D48BB977}" type="slidenum">
              <a:rPr/>
            </a:fld>
            <a:endParaRPr dirty="0"/>
          </a:p>
        </p:txBody>
      </p:sp>
      <p:sp>
        <p:nvSpPr>
          <p:cNvPr id="5" name="Footer Placeholder 4"/>
          <p:cNvSpPr>
            <a:spLocks noGrp="1"/>
          </p:cNvSpPr>
          <p:nvPr>
            <p:ph type="ftr" sz="quarter" idx="11"/>
          </p:nvPr>
        </p:nvSpPr>
        <p:spPr/>
        <p:txBody>
          <a:bodyPr/>
          <a:lstStyle/>
          <a:p/>
        </p:txBody>
      </p:sp>
      <p:sp>
        <p:nvSpPr>
          <p:cNvPr id="4" name="Date Placeholder 3"/>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lang="en-US" smtClean="0"/>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7" name="Slide Number Placeholder 6"/>
          <p:cNvSpPr>
            <a:spLocks noGrp="1"/>
          </p:cNvSpPr>
          <p:nvPr>
            <p:ph type="sldNum" sz="quarter" idx="12"/>
          </p:nvPr>
        </p:nvSpPr>
        <p:spPr/>
        <p:txBody>
          <a:bodyPr/>
          <a:lstStyle/>
          <a:p>
            <a:fld id="{022B156B-59AE-415F-B24B-8756D48BB977}" type="slidenum">
              <a:rPr/>
            </a:fld>
            <a:endParaRPr/>
          </a:p>
        </p:txBody>
      </p:sp>
      <p:sp>
        <p:nvSpPr>
          <p:cNvPr id="6" name="Footer Placeholder 5"/>
          <p:cNvSpPr>
            <a:spLocks noGrp="1"/>
          </p:cNvSpPr>
          <p:nvPr>
            <p:ph type="ftr" sz="quarter" idx="11"/>
          </p:nvPr>
        </p:nvSpPr>
        <p:spPr/>
        <p:txBody>
          <a:bodyPr/>
          <a:lstStyle/>
          <a:p/>
        </p:txBody>
      </p:sp>
      <p:sp>
        <p:nvSpPr>
          <p:cNvPr id="5" name="Date Placeholder 4"/>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9" name="Slide Number Placeholder 8"/>
          <p:cNvSpPr>
            <a:spLocks noGrp="1"/>
          </p:cNvSpPr>
          <p:nvPr>
            <p:ph type="sldNum" sz="quarter" idx="12"/>
          </p:nvPr>
        </p:nvSpPr>
        <p:spPr/>
        <p:txBody>
          <a:bodyPr/>
          <a:lstStyle/>
          <a:p>
            <a:fld id="{022B156B-59AE-415F-B24B-8756D48BB977}" type="slidenum">
              <a:rPr/>
            </a:fld>
            <a:endParaRPr/>
          </a:p>
        </p:txBody>
      </p:sp>
      <p:sp>
        <p:nvSpPr>
          <p:cNvPr id="8" name="Footer Placeholder 7"/>
          <p:cNvSpPr>
            <a:spLocks noGrp="1"/>
          </p:cNvSpPr>
          <p:nvPr>
            <p:ph type="ftr" sz="quarter" idx="11"/>
          </p:nvPr>
        </p:nvSpPr>
        <p:spPr/>
        <p:txBody>
          <a:bodyPr/>
          <a:lstStyle/>
          <a:p/>
        </p:txBody>
      </p:sp>
      <p:sp>
        <p:nvSpPr>
          <p:cNvPr id="7" name="Date Placeholder 6"/>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Clean="0"/>
          </a:p>
        </p:txBody>
      </p:sp>
      <p:sp>
        <p:nvSpPr>
          <p:cNvPr id="5" name="Slide Number Placeholder 4"/>
          <p:cNvSpPr>
            <a:spLocks noGrp="1"/>
          </p:cNvSpPr>
          <p:nvPr>
            <p:ph type="sldNum" sz="quarter" idx="12"/>
          </p:nvPr>
        </p:nvSpPr>
        <p:spPr/>
        <p:txBody>
          <a:bodyPr/>
          <a:lstStyle/>
          <a:p>
            <a:fld id="{022B156B-59AE-415F-B24B-8756D48BB977}" type="slidenum">
              <a:rPr/>
            </a:fld>
            <a:endParaRPr/>
          </a:p>
        </p:txBody>
      </p:sp>
      <p:sp>
        <p:nvSpPr>
          <p:cNvPr id="4" name="Footer Placeholder 3"/>
          <p:cNvSpPr>
            <a:spLocks noGrp="1"/>
          </p:cNvSpPr>
          <p:nvPr>
            <p:ph type="ftr" sz="quarter" idx="11"/>
          </p:nvPr>
        </p:nvSpPr>
        <p:spPr/>
        <p:txBody>
          <a:bodyPr/>
          <a:lstStyle/>
          <a:p/>
        </p:txBody>
      </p:sp>
      <p:sp>
        <p:nvSpPr>
          <p:cNvPr id="3" name="Date Placeholder 2"/>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fld>
            <a:endParaRPr/>
          </a:p>
        </p:txBody>
      </p:sp>
      <p:sp>
        <p:nvSpPr>
          <p:cNvPr id="3" name="Footer Placeholder 2"/>
          <p:cNvSpPr>
            <a:spLocks noGrp="1"/>
          </p:cNvSpPr>
          <p:nvPr>
            <p:ph type="ftr" sz="quarter" idx="11"/>
          </p:nvPr>
        </p:nvSpPr>
        <p:spPr/>
        <p:txBody>
          <a:bodyPr/>
          <a:lstStyle/>
          <a:p/>
        </p:txBody>
      </p:sp>
      <p:sp>
        <p:nvSpPr>
          <p:cNvPr id="2" name="Date Placeholder 1"/>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11"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12"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13"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2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2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2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8" name="Slide Number Placeholder 7"/>
          <p:cNvSpPr>
            <a:spLocks noGrp="1"/>
          </p:cNvSpPr>
          <p:nvPr>
            <p:ph type="sldNum" sz="quarter" idx="12"/>
          </p:nvPr>
        </p:nvSpPr>
        <p:spPr/>
        <p:txBody>
          <a:bodyPr/>
          <a:lstStyle/>
          <a:p>
            <a:fld id="{022B156B-59AE-415F-B24B-8756D48BB977}" type="slidenum">
              <a:rPr/>
            </a:fld>
            <a:endParaRPr/>
          </a:p>
        </p:txBody>
      </p:sp>
      <p:sp>
        <p:nvSpPr>
          <p:cNvPr id="7" name="Footer Placeholder 6"/>
          <p:cNvSpPr>
            <a:spLocks noGrp="1"/>
          </p:cNvSpPr>
          <p:nvPr>
            <p:ph type="ftr" sz="quarter" idx="11"/>
          </p:nvPr>
        </p:nvSpPr>
        <p:spPr/>
        <p:txBody>
          <a:bodyPr/>
          <a:lstStyle/>
          <a:p/>
        </p:txBody>
      </p:sp>
      <p:sp>
        <p:nvSpPr>
          <p:cNvPr id="6" name="Date Placeholder 5"/>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5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5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5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99"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100"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101"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8" name="Slide Number Placeholder 7"/>
          <p:cNvSpPr>
            <a:spLocks noGrp="1"/>
          </p:cNvSpPr>
          <p:nvPr>
            <p:ph type="sldNum" sz="quarter" idx="12"/>
          </p:nvPr>
        </p:nvSpPr>
        <p:spPr/>
        <p:txBody>
          <a:bodyPr/>
          <a:lstStyle/>
          <a:p>
            <a:fld id="{022B156B-59AE-415F-B24B-8756D48BB977}" type="slidenum">
              <a:rPr/>
            </a:fld>
            <a:endParaRPr/>
          </a:p>
        </p:txBody>
      </p:sp>
      <p:sp>
        <p:nvSpPr>
          <p:cNvPr id="7" name="Footer Placeholder 6"/>
          <p:cNvSpPr>
            <a:spLocks noGrp="1"/>
          </p:cNvSpPr>
          <p:nvPr>
            <p:ph type="ftr" sz="quarter" idx="11"/>
          </p:nvPr>
        </p:nvSpPr>
        <p:spPr/>
        <p:txBody>
          <a:bodyPr/>
          <a:lstStyle/>
          <a:p/>
        </p:txBody>
      </p:sp>
      <p:sp>
        <p:nvSpPr>
          <p:cNvPr id="6" name="Date Placeholder 5"/>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lang="en-US" smtClean="0"/>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4561" y="2162705"/>
            <a:ext cx="6858002" cy="742406"/>
          </a:xfrm>
        </p:spPr>
        <p:txBody>
          <a:bodyPr>
            <a:normAutofit fontScale="90000"/>
          </a:bodyPr>
          <a:lstStyle/>
          <a:p>
            <a:r>
              <a:rPr lang="en-US" sz="4000" dirty="0" smtClean="0">
                <a:solidFill>
                  <a:schemeClr val="accent1"/>
                </a:solidFill>
              </a:rPr>
              <a:t>Purpose of Database System</a:t>
            </a:r>
            <a:endParaRPr lang="en-US" sz="4000" dirty="0">
              <a:solidFill>
                <a:schemeClr val="accent1"/>
              </a:solidFill>
            </a:endParaRPr>
          </a:p>
        </p:txBody>
      </p:sp>
      <p:sp>
        <p:nvSpPr>
          <p:cNvPr id="4" name="Rectangle 3"/>
          <p:cNvSpPr/>
          <p:nvPr/>
        </p:nvSpPr>
        <p:spPr>
          <a:xfrm>
            <a:off x="9023712" y="3779912"/>
            <a:ext cx="2584362" cy="707886"/>
          </a:xfrm>
          <a:prstGeom prst="rect">
            <a:avLst/>
          </a:prstGeom>
        </p:spPr>
        <p:txBody>
          <a:bodyPr wrap="none">
            <a:spAutoFit/>
          </a:bodyPr>
          <a:lstStyle/>
          <a:p>
            <a:r>
              <a:rPr lang="en-US" dirty="0" smtClean="0">
                <a:solidFill>
                  <a:schemeClr val="bg1"/>
                </a:solidFill>
              </a:rPr>
              <a:t>  </a:t>
            </a:r>
            <a:r>
              <a:rPr lang="en-US" sz="2000" dirty="0" smtClean="0">
                <a:solidFill>
                  <a:schemeClr val="bg1"/>
                </a:solidFill>
                <a:latin typeface="Cambria" panose="02040503050406030204" pitchFamily="18" charset="0"/>
              </a:rPr>
              <a:t>Md. Zahid Hasan</a:t>
            </a:r>
            <a:endParaRPr lang="en-US" sz="2000" dirty="0" smtClean="0">
              <a:solidFill>
                <a:schemeClr val="bg1"/>
              </a:solidFill>
              <a:latin typeface="Cambria" panose="02040503050406030204" pitchFamily="18" charset="0"/>
            </a:endParaRPr>
          </a:p>
          <a:p>
            <a:r>
              <a:rPr lang="en-US" sz="2000" dirty="0" smtClean="0">
                <a:solidFill>
                  <a:schemeClr val="bg1"/>
                </a:solidFill>
                <a:latin typeface="Cambria" panose="02040503050406030204" pitchFamily="18" charset="0"/>
              </a:rPr>
              <a:t>Zahid.cse@diu.edu.bd</a:t>
            </a:r>
            <a:endParaRPr lang="en-US" sz="2000" dirty="0">
              <a:solidFill>
                <a:schemeClr val="bg1"/>
              </a:solidFill>
              <a:latin typeface="Cambria" panose="02040503050406030204" pitchFamily="18" charset="0"/>
            </a:endParaRPr>
          </a:p>
        </p:txBody>
      </p:sp>
      <p:sp>
        <p:nvSpPr>
          <p:cNvPr id="6" name="Subtitle 5"/>
          <p:cNvSpPr/>
          <p:nvPr>
            <p:ph type="subTitle" idx="1"/>
          </p:nvPr>
        </p:nvSpPr>
        <p:spPr/>
        <p:txBody>
          <a:bodyPr/>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186" y="2173356"/>
            <a:ext cx="7833622" cy="1152939"/>
          </a:xfrm>
        </p:spPr>
        <p:txBody>
          <a:bodyPr>
            <a:noAutofit/>
          </a:bodyPr>
          <a:lstStyle/>
          <a:p>
            <a:r>
              <a:rPr lang="en-US" sz="3600" dirty="0" smtClean="0">
                <a:latin typeface="Aparajita" pitchFamily="34" charset="0"/>
                <a:cs typeface="Aparajita" pitchFamily="34" charset="0"/>
              </a:rPr>
              <a:t>“Good things come to people who wait, but better things come to those who go out and get them</a:t>
            </a:r>
            <a:r>
              <a:rPr lang="en-US" sz="3600" dirty="0" smtClean="0">
                <a:latin typeface="Aparajita" pitchFamily="34" charset="0"/>
                <a:cs typeface="Aparajita" pitchFamily="34" charset="0"/>
              </a:rPr>
              <a:t>.”</a:t>
            </a:r>
            <a:endParaRPr lang="en-US" sz="3600" dirty="0">
              <a:latin typeface="Aparajita" pitchFamily="34" charset="0"/>
              <a:cs typeface="Aparajita" pitchFamily="34" charset="0"/>
            </a:endParaRPr>
          </a:p>
        </p:txBody>
      </p:sp>
      <p:sp>
        <p:nvSpPr>
          <p:cNvPr id="3" name="Text Placeholder 2"/>
          <p:cNvSpPr>
            <a:spLocks noGrp="1"/>
          </p:cNvSpPr>
          <p:nvPr>
            <p:ph type="body" idx="1"/>
          </p:nvPr>
        </p:nvSpPr>
        <p:spPr>
          <a:xfrm>
            <a:off x="8373784" y="3309730"/>
            <a:ext cx="2214702" cy="480391"/>
          </a:xfrm>
        </p:spPr>
        <p:txBody>
          <a:bodyPr>
            <a:normAutofit/>
          </a:bodyPr>
          <a:lstStyle/>
          <a:p>
            <a:r>
              <a:rPr lang="en-US" dirty="0" smtClean="0">
                <a:latin typeface="Aparajita" pitchFamily="34" charset="0"/>
                <a:cs typeface="Aparajita" pitchFamily="34" charset="0"/>
              </a:rPr>
              <a:t>– </a:t>
            </a:r>
            <a:r>
              <a:rPr lang="en-US" dirty="0" smtClean="0">
                <a:latin typeface="Aparajita" pitchFamily="34" charset="0"/>
                <a:cs typeface="Aparajita" pitchFamily="34" charset="0"/>
              </a:rPr>
              <a:t>– Anonymous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662609"/>
            <a:ext cx="5812666" cy="556591"/>
          </a:xfrm>
        </p:spPr>
        <p:txBody>
          <a:bodyPr>
            <a:normAutofit fontScale="90000"/>
          </a:bodyPr>
          <a:lstStyle/>
          <a:p>
            <a:r>
              <a:rPr lang="en-US" dirty="0" err="1" smtClean="0">
                <a:solidFill>
                  <a:schemeClr val="accent6">
                    <a:lumMod val="75000"/>
                  </a:schemeClr>
                </a:solidFill>
              </a:rPr>
              <a:t>এই</a:t>
            </a:r>
            <a:r>
              <a:rPr lang="en-US" dirty="0" smtClean="0">
                <a:solidFill>
                  <a:schemeClr val="accent6">
                    <a:lumMod val="75000"/>
                  </a:schemeClr>
                </a:solidFill>
              </a:rPr>
              <a:t> Lesson এ </a:t>
            </a:r>
            <a:r>
              <a:rPr lang="en-US" dirty="0" err="1" smtClean="0">
                <a:solidFill>
                  <a:schemeClr val="accent6">
                    <a:lumMod val="75000"/>
                  </a:schemeClr>
                </a:solidFill>
              </a:rPr>
              <a:t>কি</a:t>
            </a:r>
            <a:r>
              <a:rPr lang="en-US" dirty="0" smtClean="0">
                <a:solidFill>
                  <a:schemeClr val="accent6">
                    <a:lumMod val="75000"/>
                  </a:schemeClr>
                </a:solidFill>
              </a:rPr>
              <a:t> </a:t>
            </a:r>
            <a:r>
              <a:rPr lang="en-US" dirty="0" err="1" smtClean="0">
                <a:solidFill>
                  <a:schemeClr val="accent6">
                    <a:lumMod val="75000"/>
                  </a:schemeClr>
                </a:solidFill>
              </a:rPr>
              <a:t>শিখব</a:t>
            </a:r>
            <a:r>
              <a:rPr lang="en-US" dirty="0" smtClean="0">
                <a:solidFill>
                  <a:schemeClr val="accent6">
                    <a:lumMod val="75000"/>
                  </a:schemeClr>
                </a:solidFill>
              </a:rPr>
              <a:t>? </a:t>
            </a:r>
            <a:endParaRPr>
              <a:solidFill>
                <a:schemeClr val="accent6">
                  <a:lumMod val="75000"/>
                </a:schemeClr>
              </a:solidFill>
            </a:endParaRPr>
          </a:p>
        </p:txBody>
      </p:sp>
      <p:sp>
        <p:nvSpPr>
          <p:cNvPr id="14" name="Content Placeholder 13"/>
          <p:cNvSpPr>
            <a:spLocks noGrp="1"/>
          </p:cNvSpPr>
          <p:nvPr>
            <p:ph idx="1"/>
          </p:nvPr>
        </p:nvSpPr>
        <p:spPr>
          <a:xfrm>
            <a:off x="1065214" y="1630016"/>
            <a:ext cx="10058400" cy="4351683"/>
          </a:xfrm>
        </p:spPr>
        <p:txBody>
          <a:bodyPr>
            <a:normAutofit fontScale="77500" lnSpcReduction="20000"/>
          </a:bodyPr>
          <a:lstStyle/>
          <a:p>
            <a:r>
              <a:rPr lang="en-US" sz="3300" dirty="0" smtClean="0"/>
              <a:t>Problems in Conventional File Processing System</a:t>
            </a:r>
            <a:endParaRPr lang="en-US" sz="3300" dirty="0" smtClean="0"/>
          </a:p>
          <a:p>
            <a:r>
              <a:rPr lang="en-US" sz="3300" dirty="0" smtClean="0"/>
              <a:t>Data </a:t>
            </a:r>
            <a:r>
              <a:rPr lang="en-US" sz="3300" dirty="0" smtClean="0"/>
              <a:t>redundancy and </a:t>
            </a:r>
            <a:r>
              <a:rPr lang="en-US" sz="3300" dirty="0" smtClean="0"/>
              <a:t>inconsistency</a:t>
            </a:r>
            <a:endParaRPr lang="en-US" sz="3300" dirty="0" smtClean="0"/>
          </a:p>
          <a:p>
            <a:r>
              <a:rPr lang="en-US" sz="3300" dirty="0" smtClean="0"/>
              <a:t>Difficulty in accessing data. </a:t>
            </a:r>
            <a:endParaRPr lang="en-US" sz="3300" dirty="0" smtClean="0"/>
          </a:p>
          <a:p>
            <a:r>
              <a:rPr lang="en-US" sz="3300" dirty="0" smtClean="0"/>
              <a:t>Data isolation </a:t>
            </a:r>
            <a:endParaRPr lang="en-US" sz="3300" dirty="0" smtClean="0"/>
          </a:p>
          <a:p>
            <a:r>
              <a:rPr lang="en-US" sz="3300" dirty="0" smtClean="0"/>
              <a:t>Integrity </a:t>
            </a:r>
            <a:r>
              <a:rPr lang="en-US" sz="3300" dirty="0" smtClean="0"/>
              <a:t>problems</a:t>
            </a:r>
            <a:endParaRPr lang="en-US" sz="3300" dirty="0" smtClean="0"/>
          </a:p>
          <a:p>
            <a:r>
              <a:rPr lang="en-US" sz="3300" dirty="0" smtClean="0"/>
              <a:t>Atomicity </a:t>
            </a:r>
            <a:r>
              <a:rPr lang="en-US" sz="3300" dirty="0" smtClean="0"/>
              <a:t>problems </a:t>
            </a:r>
            <a:endParaRPr lang="en-US" sz="3300" dirty="0" smtClean="0"/>
          </a:p>
          <a:p>
            <a:r>
              <a:rPr lang="en-US" sz="3300" dirty="0" smtClean="0"/>
              <a:t>Security </a:t>
            </a:r>
            <a:r>
              <a:rPr lang="en-US" sz="3300" dirty="0" smtClean="0"/>
              <a:t>problems </a:t>
            </a:r>
            <a:br>
              <a:rPr lang="en-US" sz="3200" dirty="0" smtClean="0"/>
            </a:br>
            <a:br>
              <a:rPr lang="en-US" sz="3200" dirty="0" smtClean="0"/>
            </a:br>
            <a:r>
              <a:rPr lang="en-US" sz="3200" dirty="0" smtClean="0"/>
              <a:t> </a:t>
            </a:r>
            <a:endParaRPr lang="en-US" sz="3200" dirty="0" smtClean="0"/>
          </a:p>
          <a:p>
            <a:endParaRPr lang="as-IN" sz="3200" dirty="0" smtClean="0"/>
          </a:p>
          <a:p>
            <a:endParaRPr sz="32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6">
                    <a:lumMod val="75000"/>
                  </a:schemeClr>
                </a:solidFill>
              </a:rPr>
              <a:t>Conventional </a:t>
            </a:r>
            <a:r>
              <a:rPr lang="en-US" sz="2800" dirty="0" smtClean="0">
                <a:solidFill>
                  <a:schemeClr val="accent6">
                    <a:lumMod val="75000"/>
                  </a:schemeClr>
                </a:solidFill>
              </a:rPr>
              <a:t>File Processing </a:t>
            </a:r>
            <a:r>
              <a:rPr lang="en-US" sz="2800" dirty="0" smtClean="0">
                <a:solidFill>
                  <a:schemeClr val="accent6">
                    <a:lumMod val="75000"/>
                  </a:schemeClr>
                </a:solidFill>
              </a:rPr>
              <a:t>System</a:t>
            </a:r>
            <a:endParaRPr lang="en-US" sz="2800" dirty="0">
              <a:solidFill>
                <a:schemeClr val="accent6">
                  <a:lumMod val="75000"/>
                </a:schemeClr>
              </a:solidFill>
            </a:endParaRPr>
          </a:p>
        </p:txBody>
      </p:sp>
      <p:sp>
        <p:nvSpPr>
          <p:cNvPr id="3" name="Content Placeholder 2"/>
          <p:cNvSpPr>
            <a:spLocks noGrp="1"/>
          </p:cNvSpPr>
          <p:nvPr>
            <p:ph idx="1"/>
          </p:nvPr>
        </p:nvSpPr>
        <p:spPr>
          <a:xfrm>
            <a:off x="1078466" y="2295939"/>
            <a:ext cx="10058400" cy="3309730"/>
          </a:xfrm>
        </p:spPr>
        <p:txBody>
          <a:bodyPr/>
          <a:lstStyle/>
          <a:p>
            <a:r>
              <a:rPr lang="en-US" dirty="0" smtClean="0"/>
              <a:t>The system stores permanent records in various files, and </a:t>
            </a:r>
            <a:endParaRPr lang="en-US" dirty="0" smtClean="0"/>
          </a:p>
          <a:p>
            <a:r>
              <a:rPr lang="en-US" dirty="0" smtClean="0"/>
              <a:t>It needs different </a:t>
            </a:r>
            <a:r>
              <a:rPr lang="en-US" dirty="0" smtClean="0"/>
              <a:t>application programs to extract records from, and add records to, the appropriate files. </a:t>
            </a:r>
            <a:endParaRPr lang="en-US" dirty="0" smtClean="0"/>
          </a:p>
          <a:p>
            <a:r>
              <a:rPr lang="en-US" dirty="0" smtClean="0"/>
              <a:t>Before </a:t>
            </a:r>
            <a:r>
              <a:rPr lang="en-US" dirty="0" smtClean="0"/>
              <a:t>database management systems (DBMSs) were introduced</a:t>
            </a:r>
            <a:r>
              <a:rPr lang="en-US" dirty="0" smtClean="0"/>
              <a:t>, organizations </a:t>
            </a:r>
            <a:r>
              <a:rPr lang="en-US" dirty="0" smtClean="0"/>
              <a:t>usually stored information in such systems. </a:t>
            </a:r>
            <a:br>
              <a:rPr lang="en-US" dirty="0" smtClean="0"/>
            </a:b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1" y="662609"/>
            <a:ext cx="8300413" cy="556591"/>
          </a:xfrm>
        </p:spPr>
        <p:txBody>
          <a:bodyPr>
            <a:normAutofit fontScale="90000"/>
          </a:bodyPr>
          <a:lstStyle/>
          <a:p>
            <a:r>
              <a:rPr lang="en-US" dirty="0" smtClean="0">
                <a:solidFill>
                  <a:schemeClr val="accent6">
                    <a:lumMod val="75000"/>
                  </a:schemeClr>
                </a:solidFill>
              </a:rPr>
              <a:t>Data redundancy and inconsistency</a:t>
            </a:r>
            <a:endParaRPr lang="en-US" dirty="0" smtClean="0">
              <a:solidFill>
                <a:schemeClr val="accent6">
                  <a:lumMod val="75000"/>
                </a:schemeClr>
              </a:solidFill>
            </a:endParaRPr>
          </a:p>
        </p:txBody>
      </p:sp>
      <p:sp>
        <p:nvSpPr>
          <p:cNvPr id="14" name="Content Placeholder 13"/>
          <p:cNvSpPr>
            <a:spLocks noGrp="1"/>
          </p:cNvSpPr>
          <p:nvPr>
            <p:ph idx="1"/>
          </p:nvPr>
        </p:nvSpPr>
        <p:spPr>
          <a:xfrm>
            <a:off x="1101308" y="1714237"/>
            <a:ext cx="9955711" cy="4253949"/>
          </a:xfrm>
        </p:spPr>
        <p:txBody>
          <a:bodyPr>
            <a:normAutofit/>
          </a:bodyPr>
          <a:lstStyle/>
          <a:p>
            <a:r>
              <a:rPr lang="en-US" dirty="0" smtClean="0">
                <a:solidFill>
                  <a:srgbClr val="FF0000"/>
                </a:solidFill>
              </a:rPr>
              <a:t>Data redundancy </a:t>
            </a:r>
            <a:r>
              <a:rPr lang="en-US" dirty="0" smtClean="0"/>
              <a:t>occurs when the same data are stored more than once in one or more tables in a relational database. </a:t>
            </a:r>
            <a:endParaRPr lang="en-US" dirty="0" smtClean="0"/>
          </a:p>
          <a:p>
            <a:r>
              <a:rPr lang="en-US" dirty="0" smtClean="0">
                <a:solidFill>
                  <a:srgbClr val="FF0000"/>
                </a:solidFill>
              </a:rPr>
              <a:t>Data </a:t>
            </a:r>
            <a:r>
              <a:rPr lang="en-US" dirty="0" smtClean="0">
                <a:solidFill>
                  <a:srgbClr val="FF0000"/>
                </a:solidFill>
              </a:rPr>
              <a:t>inconsistency </a:t>
            </a:r>
            <a:r>
              <a:rPr lang="en-US" dirty="0" smtClean="0"/>
              <a:t>means that the various copies of the data in a database no longer agree. </a:t>
            </a:r>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1" y="662609"/>
            <a:ext cx="8300413" cy="556591"/>
          </a:xfrm>
        </p:spPr>
        <p:txBody>
          <a:bodyPr>
            <a:normAutofit fontScale="90000"/>
          </a:bodyPr>
          <a:lstStyle/>
          <a:p>
            <a:r>
              <a:rPr lang="en-US" dirty="0" smtClean="0">
                <a:solidFill>
                  <a:schemeClr val="accent6">
                    <a:lumMod val="75000"/>
                  </a:schemeClr>
                </a:solidFill>
              </a:rPr>
              <a:t>Difficulty in accessing data</a:t>
            </a:r>
            <a:endParaRPr lang="en-US" dirty="0" smtClean="0">
              <a:solidFill>
                <a:schemeClr val="accent6">
                  <a:lumMod val="75000"/>
                </a:schemeClr>
              </a:solidFill>
            </a:endParaRPr>
          </a:p>
        </p:txBody>
      </p:sp>
      <p:sp>
        <p:nvSpPr>
          <p:cNvPr id="14" name="Content Placeholder 13"/>
          <p:cNvSpPr>
            <a:spLocks noGrp="1"/>
          </p:cNvSpPr>
          <p:nvPr>
            <p:ph idx="1"/>
          </p:nvPr>
        </p:nvSpPr>
        <p:spPr>
          <a:xfrm>
            <a:off x="716297" y="1581890"/>
            <a:ext cx="10942302" cy="1438036"/>
          </a:xfrm>
        </p:spPr>
        <p:txBody>
          <a:bodyPr>
            <a:normAutofit/>
          </a:bodyPr>
          <a:lstStyle/>
          <a:p>
            <a:r>
              <a:rPr lang="en-US" sz="2000" dirty="0" smtClean="0"/>
              <a:t>The </a:t>
            </a:r>
            <a:r>
              <a:rPr lang="en-US" sz="2000" dirty="0" smtClean="0">
                <a:solidFill>
                  <a:srgbClr val="FF0000"/>
                </a:solidFill>
              </a:rPr>
              <a:t>conventional file-processing </a:t>
            </a:r>
            <a:r>
              <a:rPr lang="en-US" sz="2000" dirty="0" smtClean="0"/>
              <a:t>environments </a:t>
            </a:r>
            <a:r>
              <a:rPr lang="en-US" sz="2000" dirty="0" smtClean="0"/>
              <a:t>do </a:t>
            </a:r>
            <a:r>
              <a:rPr lang="en-US" sz="2000" dirty="0" smtClean="0"/>
              <a:t>not allow </a:t>
            </a:r>
            <a:r>
              <a:rPr lang="en-US" sz="2000" dirty="0" smtClean="0"/>
              <a:t>needed </a:t>
            </a:r>
            <a:r>
              <a:rPr lang="en-US" sz="2000" dirty="0" smtClean="0"/>
              <a:t>data </a:t>
            </a:r>
            <a:r>
              <a:rPr lang="en-US" sz="2000" dirty="0" smtClean="0"/>
              <a:t>to be retrieved in a convenient and efficient manner. </a:t>
            </a:r>
            <a:r>
              <a:rPr lang="en-US" sz="2000" dirty="0" smtClean="0"/>
              <a:t>More responsive </a:t>
            </a:r>
            <a:r>
              <a:rPr lang="en-US" sz="2000" dirty="0" smtClean="0">
                <a:solidFill>
                  <a:srgbClr val="FF0000"/>
                </a:solidFill>
              </a:rPr>
              <a:t>data-retrieval</a:t>
            </a:r>
            <a:r>
              <a:rPr lang="en-US" sz="2000" dirty="0" smtClean="0"/>
              <a:t> </a:t>
            </a:r>
            <a:r>
              <a:rPr lang="en-US" sz="2000" dirty="0" smtClean="0">
                <a:solidFill>
                  <a:srgbClr val="FF0000"/>
                </a:solidFill>
              </a:rPr>
              <a:t>systems </a:t>
            </a:r>
            <a:r>
              <a:rPr lang="en-US" sz="2000" dirty="0" smtClean="0"/>
              <a:t>are required for general use. </a:t>
            </a:r>
            <a:br>
              <a:rPr lang="en-US" dirty="0" smtClean="0"/>
            </a:br>
            <a:endParaRPr dirty="0"/>
          </a:p>
        </p:txBody>
      </p:sp>
      <p:pic>
        <p:nvPicPr>
          <p:cNvPr id="4" name="Picture 3" descr="clerk.jpg"/>
          <p:cNvPicPr>
            <a:picLocks noChangeAspect="1"/>
          </p:cNvPicPr>
          <p:nvPr/>
        </p:nvPicPr>
        <p:blipFill>
          <a:blip r:embed="rId1"/>
          <a:stretch>
            <a:fillRect/>
          </a:stretch>
        </p:blipFill>
        <p:spPr>
          <a:xfrm>
            <a:off x="7835388" y="2268909"/>
            <a:ext cx="2435045" cy="3838074"/>
          </a:xfrm>
          <a:prstGeom prst="rect">
            <a:avLst/>
          </a:prstGeom>
        </p:spPr>
      </p:pic>
      <p:sp>
        <p:nvSpPr>
          <p:cNvPr id="5" name="Rectangle 4"/>
          <p:cNvSpPr/>
          <p:nvPr/>
        </p:nvSpPr>
        <p:spPr>
          <a:xfrm>
            <a:off x="1007165" y="3180666"/>
            <a:ext cx="2544417" cy="2031325"/>
          </a:xfrm>
          <a:prstGeom prst="rect">
            <a:avLst/>
          </a:prstGeom>
        </p:spPr>
        <p:txBody>
          <a:bodyPr wrap="square">
            <a:spAutoFit/>
          </a:bodyPr>
          <a:lstStyle/>
          <a:p>
            <a:r>
              <a:rPr lang="en-US" b="1" dirty="0" smtClean="0"/>
              <a:t>clerks </a:t>
            </a:r>
            <a:r>
              <a:rPr lang="en-US" b="1" dirty="0" smtClean="0"/>
              <a:t>needs to </a:t>
            </a:r>
            <a:r>
              <a:rPr lang="en-US" b="1" dirty="0" smtClean="0"/>
              <a:t>find out the names of all students who live within a particular postal-code</a:t>
            </a:r>
            <a:br>
              <a:rPr lang="en-US" b="1" dirty="0" smtClean="0"/>
            </a:br>
            <a:r>
              <a:rPr lang="en-US" b="1" dirty="0" smtClean="0"/>
              <a:t>area. </a:t>
            </a:r>
            <a:br>
              <a:rPr lang="en-US" dirty="0" smtClean="0"/>
            </a:br>
            <a:endParaRPr lang="en-US" dirty="0"/>
          </a:p>
        </p:txBody>
      </p:sp>
      <p:pic>
        <p:nvPicPr>
          <p:cNvPr id="6" name="Picture 5" descr="hqdefault.jpg"/>
          <p:cNvPicPr>
            <a:picLocks noChangeAspect="1"/>
          </p:cNvPicPr>
          <p:nvPr/>
        </p:nvPicPr>
        <p:blipFill>
          <a:blip r:embed="rId2"/>
          <a:stretch>
            <a:fillRect/>
          </a:stretch>
        </p:blipFill>
        <p:spPr>
          <a:xfrm>
            <a:off x="4094920" y="2941983"/>
            <a:ext cx="3518452" cy="26388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853" y="2320699"/>
            <a:ext cx="5591912" cy="2662118"/>
          </a:xfrm>
        </p:spPr>
        <p:txBody>
          <a:bodyPr>
            <a:normAutofit/>
          </a:bodyPr>
          <a:lstStyle/>
          <a:p>
            <a:r>
              <a:rPr lang="en-US" dirty="0" smtClean="0"/>
              <a:t>Because data are scattered in various files, and files may</a:t>
            </a:r>
            <a:br>
              <a:rPr lang="en-US" dirty="0" smtClean="0"/>
            </a:br>
            <a:r>
              <a:rPr lang="en-US" dirty="0" smtClean="0"/>
              <a:t>be in different formats, writing new application programs to retrieve </a:t>
            </a:r>
            <a:r>
              <a:rPr lang="en-US" dirty="0" smtClean="0"/>
              <a:t>the appropriate </a:t>
            </a:r>
            <a:r>
              <a:rPr lang="en-US" dirty="0" smtClean="0"/>
              <a:t>data is difficult. </a:t>
            </a:r>
            <a:br>
              <a:rPr lang="en-US" dirty="0" smtClean="0"/>
            </a:br>
            <a:endParaRPr lang="en-US" dirty="0" smtClean="0"/>
          </a:p>
        </p:txBody>
      </p:sp>
      <p:sp>
        <p:nvSpPr>
          <p:cNvPr id="4" name="Title 12"/>
          <p:cNvSpPr>
            <a:spLocks noGrp="1"/>
          </p:cNvSpPr>
          <p:nvPr>
            <p:ph type="title"/>
          </p:nvPr>
        </p:nvSpPr>
        <p:spPr>
          <a:xfrm>
            <a:off x="879682" y="662609"/>
            <a:ext cx="9801570" cy="556591"/>
          </a:xfrm>
        </p:spPr>
        <p:txBody>
          <a:bodyPr>
            <a:normAutofit fontScale="90000"/>
          </a:bodyPr>
          <a:lstStyle/>
          <a:p>
            <a:r>
              <a:rPr lang="en-US" dirty="0" smtClean="0">
                <a:solidFill>
                  <a:schemeClr val="accent6">
                    <a:lumMod val="75000"/>
                  </a:schemeClr>
                </a:solidFill>
              </a:rPr>
              <a:t>Data Isolation</a:t>
            </a:r>
            <a:endParaRPr lang="as-IN" dirty="0" smtClean="0">
              <a:solidFill>
                <a:schemeClr val="accent6">
                  <a:lumMod val="75000"/>
                </a:schemeClr>
              </a:solidFill>
            </a:endParaRPr>
          </a:p>
        </p:txBody>
      </p:sp>
      <p:pic>
        <p:nvPicPr>
          <p:cNvPr id="5" name="Picture 4" descr="index.jpg"/>
          <p:cNvPicPr>
            <a:picLocks noChangeAspect="1"/>
          </p:cNvPicPr>
          <p:nvPr/>
        </p:nvPicPr>
        <p:blipFill>
          <a:blip r:embed="rId1"/>
          <a:stretch>
            <a:fillRect/>
          </a:stretch>
        </p:blipFill>
        <p:spPr>
          <a:xfrm>
            <a:off x="6626088" y="2054545"/>
            <a:ext cx="4359965" cy="26492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79681" y="662609"/>
            <a:ext cx="8317327" cy="556591"/>
          </a:xfrm>
        </p:spPr>
        <p:txBody>
          <a:bodyPr>
            <a:normAutofit fontScale="90000"/>
          </a:bodyPr>
          <a:lstStyle/>
          <a:p>
            <a:r>
              <a:rPr lang="en-US" dirty="0" smtClean="0">
                <a:solidFill>
                  <a:schemeClr val="accent6">
                    <a:lumMod val="75000"/>
                  </a:schemeClr>
                </a:solidFill>
              </a:rPr>
              <a:t>Integrity problems</a:t>
            </a:r>
            <a:endParaRPr lang="en-US" dirty="0" smtClean="0">
              <a:solidFill>
                <a:schemeClr val="accent6">
                  <a:lumMod val="75000"/>
                </a:schemeClr>
              </a:solidFill>
            </a:endParaRPr>
          </a:p>
        </p:txBody>
      </p:sp>
      <p:sp>
        <p:nvSpPr>
          <p:cNvPr id="8" name="Rectangle 7"/>
          <p:cNvSpPr/>
          <p:nvPr/>
        </p:nvSpPr>
        <p:spPr>
          <a:xfrm>
            <a:off x="742122" y="1616765"/>
            <a:ext cx="10933043" cy="4431983"/>
          </a:xfrm>
          <a:prstGeom prst="rect">
            <a:avLst/>
          </a:prstGeom>
        </p:spPr>
        <p:txBody>
          <a:bodyPr wrap="square">
            <a:spAutoFit/>
          </a:bodyPr>
          <a:lstStyle/>
          <a:p>
            <a:r>
              <a:rPr lang="en-US" sz="2000" dirty="0" smtClean="0"/>
              <a:t>Integrity Constraints are the </a:t>
            </a:r>
            <a:r>
              <a:rPr lang="en-US" sz="2000" dirty="0" smtClean="0">
                <a:solidFill>
                  <a:srgbClr val="FF0000"/>
                </a:solidFill>
              </a:rPr>
              <a:t>compulsory conditions </a:t>
            </a:r>
            <a:r>
              <a:rPr lang="en-US" sz="2000" dirty="0" smtClean="0"/>
              <a:t>which should be satisfied by every data value present in the relational table at any instance of time to ensure that the database consists of only meaningful and relevant data. </a:t>
            </a:r>
            <a:endParaRPr lang="en-US" sz="2000" dirty="0" smtClean="0"/>
          </a:p>
          <a:p>
            <a:endParaRPr lang="en-US" sz="2000" dirty="0" smtClean="0"/>
          </a:p>
          <a:p>
            <a:r>
              <a:rPr lang="en-US" sz="2000" b="1" u="sng" dirty="0" smtClean="0">
                <a:solidFill>
                  <a:srgbClr val="00B050"/>
                </a:solidFill>
                <a:latin typeface="Arial Narrow" panose="020B0606020202030204" pitchFamily="34" charset="0"/>
              </a:rPr>
              <a:t>There </a:t>
            </a:r>
            <a:r>
              <a:rPr lang="en-US" sz="2000" b="1" u="sng" dirty="0" smtClean="0">
                <a:solidFill>
                  <a:srgbClr val="00B050"/>
                </a:solidFill>
                <a:latin typeface="Arial Narrow" panose="020B0606020202030204" pitchFamily="34" charset="0"/>
              </a:rPr>
              <a:t>are four types of integrity constraints:</a:t>
            </a:r>
            <a:endParaRPr lang="en-US" sz="2000" b="1" u="sng" dirty="0" smtClean="0">
              <a:solidFill>
                <a:srgbClr val="00B050"/>
              </a:solidFill>
              <a:latin typeface="Arial Narrow" panose="020B0606020202030204" pitchFamily="34" charset="0"/>
            </a:endParaRPr>
          </a:p>
          <a:p>
            <a:endParaRPr lang="en-US" sz="2000" b="1" dirty="0" smtClean="0">
              <a:solidFill>
                <a:srgbClr val="FF0000"/>
              </a:solidFill>
            </a:endParaRPr>
          </a:p>
          <a:p>
            <a:r>
              <a:rPr lang="en-US" b="1" dirty="0" smtClean="0">
                <a:solidFill>
                  <a:srgbClr val="FF0000"/>
                </a:solidFill>
              </a:rPr>
              <a:t>Domain </a:t>
            </a:r>
            <a:r>
              <a:rPr lang="en-US" b="1" dirty="0" smtClean="0">
                <a:solidFill>
                  <a:srgbClr val="FF0000"/>
                </a:solidFill>
              </a:rPr>
              <a:t>Constraints</a:t>
            </a:r>
            <a:r>
              <a:rPr lang="en-US" dirty="0" smtClean="0">
                <a:solidFill>
                  <a:srgbClr val="FF0000"/>
                </a:solidFill>
              </a:rPr>
              <a:t> : </a:t>
            </a:r>
            <a:r>
              <a:rPr lang="en-US" dirty="0" smtClean="0"/>
              <a:t>Every attribute should have values within its defined domain. </a:t>
            </a:r>
            <a:endParaRPr lang="en-US" dirty="0" smtClean="0"/>
          </a:p>
          <a:p>
            <a:endParaRPr lang="en-US" dirty="0" smtClean="0"/>
          </a:p>
          <a:p>
            <a:r>
              <a:rPr lang="en-US" b="1" dirty="0" smtClean="0">
                <a:solidFill>
                  <a:srgbClr val="FF0000"/>
                </a:solidFill>
              </a:rPr>
              <a:t>Key Constraints</a:t>
            </a:r>
            <a:r>
              <a:rPr lang="en-US" dirty="0" smtClean="0">
                <a:solidFill>
                  <a:srgbClr val="FF0000"/>
                </a:solidFill>
              </a:rPr>
              <a:t> : </a:t>
            </a:r>
            <a:r>
              <a:rPr lang="en-US" dirty="0" smtClean="0"/>
              <a:t>There should be a primary key for every relational table. </a:t>
            </a:r>
            <a:endParaRPr lang="en-US" dirty="0" smtClean="0"/>
          </a:p>
          <a:p>
            <a:endParaRPr lang="en-US" dirty="0" smtClean="0"/>
          </a:p>
          <a:p>
            <a:r>
              <a:rPr lang="en-US" b="1" dirty="0" smtClean="0">
                <a:solidFill>
                  <a:srgbClr val="FF0000"/>
                </a:solidFill>
              </a:rPr>
              <a:t>Entity Integrity Constraints</a:t>
            </a:r>
            <a:r>
              <a:rPr lang="en-US" dirty="0" smtClean="0">
                <a:solidFill>
                  <a:srgbClr val="FF0000"/>
                </a:solidFill>
              </a:rPr>
              <a:t> : </a:t>
            </a:r>
            <a:r>
              <a:rPr lang="en-US" dirty="0" smtClean="0"/>
              <a:t>No NULL values should be there for the Primary Keys. </a:t>
            </a:r>
            <a:endParaRPr lang="en-US" dirty="0" smtClean="0"/>
          </a:p>
          <a:p>
            <a:endParaRPr lang="en-US" dirty="0" smtClean="0"/>
          </a:p>
          <a:p>
            <a:r>
              <a:rPr lang="en-US" b="1" dirty="0" smtClean="0">
                <a:solidFill>
                  <a:srgbClr val="FF0000"/>
                </a:solidFill>
              </a:rPr>
              <a:t>Referential Integrity Constraints</a:t>
            </a:r>
            <a:r>
              <a:rPr lang="en-US" dirty="0" smtClean="0">
                <a:solidFill>
                  <a:srgbClr val="FF0000"/>
                </a:solidFill>
              </a:rPr>
              <a:t> : </a:t>
            </a:r>
            <a:r>
              <a:rPr lang="en-US" dirty="0" smtClean="0"/>
              <a:t>In relational model, when two tables are related to each other with the help of some common attributes, the value of referencing attribute should be present in the referenced attribute else it should be NULL. </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 calcmode="lin" valueType="num">
                                      <p:cBhvr additive="base">
                                        <p:cTn id="1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anim calcmode="lin" valueType="num">
                                      <p:cBhvr additive="base">
                                        <p:cTn id="1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anim calcmode="lin" valueType="num">
                                      <p:cBhvr additive="base">
                                        <p:cTn id="25"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6">
                    <a:lumMod val="75000"/>
                  </a:schemeClr>
                </a:solidFill>
              </a:rPr>
              <a:t>Atomicity problems </a:t>
            </a:r>
            <a:endParaRPr lang="en-US" sz="3200" dirty="0">
              <a:solidFill>
                <a:schemeClr val="accent6">
                  <a:lumMod val="75000"/>
                </a:schemeClr>
              </a:solidFill>
            </a:endParaRPr>
          </a:p>
        </p:txBody>
      </p:sp>
      <p:sp>
        <p:nvSpPr>
          <p:cNvPr id="3" name="Content Placeholder 2"/>
          <p:cNvSpPr>
            <a:spLocks noGrp="1"/>
          </p:cNvSpPr>
          <p:nvPr>
            <p:ph idx="1"/>
          </p:nvPr>
        </p:nvSpPr>
        <p:spPr>
          <a:xfrm>
            <a:off x="1012203" y="2017644"/>
            <a:ext cx="10450927" cy="3482008"/>
          </a:xfrm>
        </p:spPr>
        <p:txBody>
          <a:bodyPr>
            <a:normAutofit fontScale="92500" lnSpcReduction="20000"/>
          </a:bodyPr>
          <a:lstStyle/>
          <a:p>
            <a:r>
              <a:rPr lang="en-US" sz="3000" dirty="0" smtClean="0"/>
              <a:t>A </a:t>
            </a:r>
            <a:r>
              <a:rPr lang="en-US" sz="3000" dirty="0" smtClean="0"/>
              <a:t>program to </a:t>
            </a:r>
            <a:r>
              <a:rPr lang="en-US" sz="3000" dirty="0" smtClean="0">
                <a:solidFill>
                  <a:srgbClr val="FF0000"/>
                </a:solidFill>
              </a:rPr>
              <a:t>transfer $500 </a:t>
            </a:r>
            <a:r>
              <a:rPr lang="en-US" sz="3000" dirty="0" smtClean="0"/>
              <a:t>from the account balance of department </a:t>
            </a:r>
            <a:r>
              <a:rPr lang="en-US" sz="3000" i="1" dirty="0" smtClean="0">
                <a:solidFill>
                  <a:srgbClr val="FF0000"/>
                </a:solidFill>
              </a:rPr>
              <a:t>A </a:t>
            </a:r>
            <a:r>
              <a:rPr lang="en-US" sz="3000" dirty="0" smtClean="0">
                <a:solidFill>
                  <a:srgbClr val="FF0000"/>
                </a:solidFill>
              </a:rPr>
              <a:t>to the </a:t>
            </a:r>
            <a:r>
              <a:rPr lang="en-US" sz="3000" dirty="0" smtClean="0">
                <a:solidFill>
                  <a:srgbClr val="FF0000"/>
                </a:solidFill>
              </a:rPr>
              <a:t>account balance of department </a:t>
            </a:r>
            <a:r>
              <a:rPr lang="en-US" sz="3000" i="1" dirty="0" smtClean="0">
                <a:solidFill>
                  <a:srgbClr val="FF0000"/>
                </a:solidFill>
              </a:rPr>
              <a:t>B</a:t>
            </a:r>
            <a:r>
              <a:rPr lang="en-US" sz="3000" dirty="0" smtClean="0"/>
              <a:t>. </a:t>
            </a:r>
            <a:endParaRPr lang="en-US" sz="3000" dirty="0" smtClean="0"/>
          </a:p>
          <a:p>
            <a:r>
              <a:rPr lang="en-US" sz="3000" dirty="0" smtClean="0"/>
              <a:t>If </a:t>
            </a:r>
            <a:r>
              <a:rPr lang="en-US" sz="3000" dirty="0" smtClean="0"/>
              <a:t>a system failure occurs during </a:t>
            </a:r>
            <a:r>
              <a:rPr lang="en-US" sz="3000" dirty="0" smtClean="0"/>
              <a:t>the execution </a:t>
            </a:r>
            <a:r>
              <a:rPr lang="en-US" sz="3000" dirty="0" smtClean="0"/>
              <a:t>of the program, it is possible that the </a:t>
            </a:r>
            <a:r>
              <a:rPr lang="en-US" sz="3000" dirty="0" smtClean="0">
                <a:solidFill>
                  <a:srgbClr val="FF0000"/>
                </a:solidFill>
              </a:rPr>
              <a:t>$500 was removed </a:t>
            </a:r>
            <a:r>
              <a:rPr lang="en-US" sz="3000" dirty="0" smtClean="0"/>
              <a:t>from </a:t>
            </a:r>
            <a:r>
              <a:rPr lang="en-US" sz="3000" dirty="0" smtClean="0"/>
              <a:t>the balance </a:t>
            </a:r>
            <a:r>
              <a:rPr lang="en-US" sz="3000" dirty="0" smtClean="0"/>
              <a:t>of department </a:t>
            </a:r>
            <a:r>
              <a:rPr lang="en-US" sz="3000" i="1" dirty="0" smtClean="0"/>
              <a:t>A </a:t>
            </a:r>
            <a:r>
              <a:rPr lang="en-US" sz="3000" dirty="0" smtClean="0"/>
              <a:t>but </a:t>
            </a:r>
            <a:r>
              <a:rPr lang="en-US" sz="3000" dirty="0" smtClean="0">
                <a:solidFill>
                  <a:srgbClr val="FF0000"/>
                </a:solidFill>
              </a:rPr>
              <a:t>was not credited to </a:t>
            </a:r>
            <a:r>
              <a:rPr lang="en-US" sz="3000" dirty="0" smtClean="0"/>
              <a:t>the balance of department </a:t>
            </a:r>
            <a:r>
              <a:rPr lang="en-US" sz="3000" i="1" dirty="0" smtClean="0"/>
              <a:t>B</a:t>
            </a:r>
            <a:r>
              <a:rPr lang="en-US" sz="3000" dirty="0" smtClean="0"/>
              <a:t>, resulting </a:t>
            </a:r>
            <a:r>
              <a:rPr lang="en-US" sz="3000" dirty="0" smtClean="0"/>
              <a:t>in an inconsistent database state. </a:t>
            </a:r>
            <a:br>
              <a:rPr lang="en-US" dirty="0" smtClean="0"/>
            </a:b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6">
                    <a:lumMod val="75000"/>
                  </a:schemeClr>
                </a:solidFill>
              </a:rPr>
              <a:t>Security Problems in DB</a:t>
            </a:r>
            <a:endParaRPr lang="en-US" sz="3200" dirty="0">
              <a:solidFill>
                <a:schemeClr val="accent6">
                  <a:lumMod val="75000"/>
                </a:schemeClr>
              </a:solidFill>
            </a:endParaRPr>
          </a:p>
        </p:txBody>
      </p:sp>
      <p:sp>
        <p:nvSpPr>
          <p:cNvPr id="3" name="Content Placeholder 2"/>
          <p:cNvSpPr>
            <a:spLocks noGrp="1"/>
          </p:cNvSpPr>
          <p:nvPr>
            <p:ph idx="1"/>
          </p:nvPr>
        </p:nvSpPr>
        <p:spPr/>
        <p:txBody>
          <a:bodyPr/>
          <a:lstStyle/>
          <a:p>
            <a:r>
              <a:rPr lang="en-US" dirty="0" smtClean="0">
                <a:solidFill>
                  <a:srgbClr val="FF0000"/>
                </a:solidFill>
              </a:rPr>
              <a:t>Example </a:t>
            </a:r>
            <a:endParaRPr lang="en-US" dirty="0" smtClean="0">
              <a:solidFill>
                <a:srgbClr val="FF0000"/>
              </a:solidFill>
            </a:endParaRPr>
          </a:p>
          <a:p>
            <a:r>
              <a:rPr lang="en-US" dirty="0" smtClean="0"/>
              <a:t>I</a:t>
            </a:r>
            <a:r>
              <a:rPr lang="en-US" dirty="0" smtClean="0"/>
              <a:t>n </a:t>
            </a:r>
            <a:r>
              <a:rPr lang="en-US" dirty="0" smtClean="0"/>
              <a:t>a university, payroll personnel </a:t>
            </a:r>
            <a:r>
              <a:rPr lang="en-US" dirty="0" smtClean="0"/>
              <a:t>need to </a:t>
            </a:r>
            <a:r>
              <a:rPr lang="en-US" dirty="0" smtClean="0"/>
              <a:t>see only that part of the database that has financial information. They </a:t>
            </a:r>
            <a:r>
              <a:rPr lang="en-US" dirty="0" smtClean="0"/>
              <a:t>do not </a:t>
            </a:r>
            <a:r>
              <a:rPr lang="en-US" dirty="0" smtClean="0"/>
              <a:t>need access to information about academic records. </a:t>
            </a:r>
            <a:br>
              <a:rPr lang="en-US" dirty="0" smtClean="0"/>
            </a:b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0</TotalTime>
  <Words>2787</Words>
  <Application>WPS Presentation</Application>
  <PresentationFormat>Custom</PresentationFormat>
  <Paragraphs>66</Paragraphs>
  <Slides>10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Arial</vt:lpstr>
      <vt:lpstr>SimSun</vt:lpstr>
      <vt:lpstr>Wingdings</vt:lpstr>
      <vt:lpstr>Cambria</vt:lpstr>
      <vt:lpstr>Arial Narrow</vt:lpstr>
      <vt:lpstr>Aparajita</vt:lpstr>
      <vt:lpstr>Nirmala UI</vt:lpstr>
      <vt:lpstr>Segoe Print</vt:lpstr>
      <vt:lpstr>Microsoft YaHei</vt:lpstr>
      <vt:lpstr>Arial Unicode MS</vt:lpstr>
      <vt:lpstr>tf03431377</vt:lpstr>
      <vt:lpstr>Purpose of Database System</vt:lpstr>
      <vt:lpstr>এই Lesson এ কি শিখব? </vt:lpstr>
      <vt:lpstr>Conventional File Processing System</vt:lpstr>
      <vt:lpstr>Data redundancy and inconsistency</vt:lpstr>
      <vt:lpstr>Difficulty in accessing data</vt:lpstr>
      <vt:lpstr>Data Isolation</vt:lpstr>
      <vt:lpstr>Integrity problems</vt:lpstr>
      <vt:lpstr>Atomicity problems </vt:lpstr>
      <vt:lpstr>Security Problems in DB</vt:lpstr>
      <vt:lpstr>“Good things come to people who wait, but better things come to those who go out and get them.”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Introduction</dc:title>
  <dc:creator>User</dc:creator>
  <cp:lastModifiedBy>Asif</cp:lastModifiedBy>
  <cp:revision>118</cp:revision>
  <dcterms:created xsi:type="dcterms:W3CDTF">2020-04-17T10:09:00Z</dcterms:created>
  <dcterms:modified xsi:type="dcterms:W3CDTF">2020-05-30T22:22:45Z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1033-11.2.0.9363</vt:lpwstr>
  </property>
</Properties>
</file>