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8" r:id="rId3"/>
    <p:sldId id="278" r:id="rId4"/>
    <p:sldId id="301" r:id="rId5"/>
    <p:sldId id="277" r:id="rId6"/>
    <p:sldId id="271" r:id="rId7"/>
    <p:sldId id="272" r:id="rId8"/>
    <p:sldId id="273" r:id="rId9"/>
    <p:sldId id="274" r:id="rId10"/>
    <p:sldId id="276" r:id="rId11"/>
    <p:sldId id="308" r:id="rId12"/>
    <p:sldId id="307" r:id="rId13"/>
    <p:sldId id="304" r:id="rId14"/>
    <p:sldId id="279" r:id="rId15"/>
    <p:sldId id="285" r:id="rId16"/>
    <p:sldId id="286" r:id="rId17"/>
    <p:sldId id="287" r:id="rId18"/>
    <p:sldId id="293" r:id="rId19"/>
    <p:sldId id="305" r:id="rId20"/>
    <p:sldId id="288" r:id="rId21"/>
    <p:sldId id="289" r:id="rId22"/>
    <p:sldId id="290" r:id="rId23"/>
    <p:sldId id="303" r:id="rId24"/>
    <p:sldId id="306" r:id="rId25"/>
    <p:sldId id="291" r:id="rId26"/>
    <p:sldId id="302" r:id="rId27"/>
    <p:sldId id="295" r:id="rId28"/>
    <p:sldId id="296" r:id="rId29"/>
    <p:sldId id="298"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5" autoAdjust="0"/>
    <p:restoredTop sz="94660"/>
  </p:normalViewPr>
  <p:slideViewPr>
    <p:cSldViewPr snapToGrid="0">
      <p:cViewPr varScale="1">
        <p:scale>
          <a:sx n="79" d="100"/>
          <a:sy n="79" d="100"/>
        </p:scale>
        <p:origin x="-38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5/1/2020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5/1/2020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5/1/2020</a:t>
            </a:fld>
            <a:endParaRPr lang="en-US"/>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tionary.org/wiki/entit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48254" y="3378136"/>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84621" y="2138641"/>
            <a:ext cx="7695300" cy="742406"/>
          </a:xfrm>
        </p:spPr>
        <p:txBody>
          <a:bodyPr>
            <a:noAutofit/>
          </a:bodyPr>
          <a:lstStyle/>
          <a:p>
            <a:r>
              <a:rPr lang="en-US" sz="2800" dirty="0" smtClean="0">
                <a:solidFill>
                  <a:schemeClr val="accent1"/>
                </a:solidFill>
              </a:rPr>
              <a:t>Entity Relationship (ER) Model in DBMS </a:t>
            </a:r>
            <a:endParaRPr lang="en-US" sz="28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2584362"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itchFamily="18" charset="0"/>
              </a:rPr>
              <a:t>Md. Zahid Hasan</a:t>
            </a:r>
          </a:p>
          <a:p>
            <a:r>
              <a:rPr lang="en-US" sz="2000" dirty="0" smtClean="0">
                <a:solidFill>
                  <a:schemeClr val="bg1"/>
                </a:solidFill>
                <a:latin typeface="Cambria" pitchFamily="18" charset="0"/>
              </a:rPr>
              <a:t>Zahid.cse@diu.edu.bd</a:t>
            </a:r>
            <a:endParaRPr lang="en-US" sz="2000" dirty="0">
              <a:solidFill>
                <a:schemeClr val="bg1"/>
              </a:solidFill>
              <a:latin typeface="Cambria" pitchFamily="18" charset="0"/>
            </a:endParaRPr>
          </a:p>
        </p:txBody>
      </p:sp>
    </p:spTree>
    <p:extLst>
      <p:ext uri="{BB962C8B-B14F-4D97-AF65-F5344CB8AC3E}">
        <p14:creationId xmlns:p14="http://schemas.microsoft.com/office/powerpoint/2010/main" xmlns=""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5" y="1752600"/>
            <a:ext cx="6633444" cy="3574774"/>
          </a:xfrm>
        </p:spPr>
        <p:txBody>
          <a:bodyPr>
            <a:normAutofit/>
          </a:bodyPr>
          <a:lstStyle/>
          <a:p>
            <a:r>
              <a:rPr lang="en-US" sz="1800" dirty="0"/>
              <a:t>An attribute which can be</a:t>
            </a:r>
            <a:r>
              <a:rPr lang="en-US" sz="1800" b="1" dirty="0"/>
              <a:t> </a:t>
            </a:r>
            <a:r>
              <a:rPr lang="en-US" sz="1800" dirty="0"/>
              <a:t>derived from other attributes of the entity type is known as derived attribute</a:t>
            </a:r>
            <a:r>
              <a:rPr lang="en-US" sz="1800" dirty="0" smtClean="0"/>
              <a:t>.</a:t>
            </a:r>
          </a:p>
          <a:p>
            <a:pPr marL="0" indent="0">
              <a:buNone/>
            </a:pPr>
            <a:endParaRPr lang="en-US" sz="1800" dirty="0" smtClean="0"/>
          </a:p>
          <a:p>
            <a:pPr algn="ctr">
              <a:buFont typeface="Wingdings" panose="05000000000000000000" pitchFamily="2" charset="2"/>
              <a:buChar char="ü"/>
            </a:pPr>
            <a:r>
              <a:rPr lang="en-US" sz="1600" dirty="0" smtClean="0"/>
              <a:t>Example: </a:t>
            </a:r>
            <a:r>
              <a:rPr lang="en-US" sz="1600" dirty="0"/>
              <a:t>Age (can be derived from DOB</a:t>
            </a:r>
            <a:r>
              <a:rPr lang="en-US" sz="1600" dirty="0" smtClean="0"/>
              <a:t>)</a:t>
            </a:r>
          </a:p>
          <a:p>
            <a:pPr algn="ctr">
              <a:buFont typeface="Wingdings" panose="05000000000000000000" pitchFamily="2" charset="2"/>
              <a:buChar char="ü"/>
            </a:pPr>
            <a:endParaRPr lang="en-US" sz="1800" dirty="0" smtClean="0"/>
          </a:p>
          <a:p>
            <a:r>
              <a:rPr lang="en-US" sz="1800" dirty="0"/>
              <a:t>In ER diagram, derived attribute is represented by dashed oval.</a:t>
            </a:r>
          </a:p>
        </p:txBody>
      </p:sp>
      <p:sp>
        <p:nvSpPr>
          <p:cNvPr id="5" name="Title 12"/>
          <p:cNvSpPr txBox="1">
            <a:spLocks/>
          </p:cNvSpPr>
          <p:nvPr/>
        </p:nvSpPr>
        <p:spPr>
          <a:xfrm>
            <a:off x="879682" y="662609"/>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smtClean="0">
                <a:solidFill>
                  <a:schemeClr val="accent6">
                    <a:lumMod val="75000"/>
                  </a:schemeClr>
                </a:solidFill>
              </a:rPr>
              <a:t>Derived Attribute Notations</a:t>
            </a:r>
            <a:endParaRPr kumimoji="0" lang="en-US" sz="320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15195" y="2396826"/>
            <a:ext cx="2490127" cy="15788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79682" y="662609"/>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smtClean="0">
                <a:solidFill>
                  <a:schemeClr val="accent6">
                    <a:lumMod val="75000"/>
                  </a:schemeClr>
                </a:solidFill>
              </a:rPr>
              <a:t>Entity Notations</a:t>
            </a:r>
            <a:endParaRPr kumimoji="0" lang="en-US" sz="320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grpSp>
        <p:nvGrpSpPr>
          <p:cNvPr id="2" name="Group 13"/>
          <p:cNvGrpSpPr/>
          <p:nvPr/>
        </p:nvGrpSpPr>
        <p:grpSpPr>
          <a:xfrm>
            <a:off x="3024197" y="2670233"/>
            <a:ext cx="3714265" cy="1053734"/>
            <a:chOff x="3024197" y="2670233"/>
            <a:chExt cx="3714265" cy="1053734"/>
          </a:xfrm>
        </p:grpSpPr>
        <p:sp>
          <p:nvSpPr>
            <p:cNvPr id="8" name="Rectangle 7"/>
            <p:cNvSpPr/>
            <p:nvPr/>
          </p:nvSpPr>
          <p:spPr>
            <a:xfrm>
              <a:off x="3024197" y="2670233"/>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n-US" dirty="0"/>
            </a:p>
          </p:txBody>
        </p:sp>
        <p:sp>
          <p:nvSpPr>
            <p:cNvPr id="9" name="Rectangle 8"/>
            <p:cNvSpPr/>
            <p:nvPr/>
          </p:nvSpPr>
          <p:spPr>
            <a:xfrm>
              <a:off x="5189881" y="270632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a:t>
              </a:r>
              <a:endParaRPr lang="en-US" dirty="0"/>
            </a:p>
          </p:txBody>
        </p:sp>
      </p:grpSp>
      <p:sp>
        <p:nvSpPr>
          <p:cNvPr id="10" name="Content Placeholder 9"/>
          <p:cNvSpPr>
            <a:spLocks noGrp="1"/>
          </p:cNvSpPr>
          <p:nvPr>
            <p:ph idx="1"/>
          </p:nvPr>
        </p:nvSpPr>
        <p:spPr>
          <a:xfrm>
            <a:off x="1065213" y="1752600"/>
            <a:ext cx="7128291" cy="1219200"/>
          </a:xfrm>
        </p:spPr>
        <p:txBody>
          <a:bodyPr/>
          <a:lstStyle/>
          <a:p>
            <a:r>
              <a:rPr lang="en-US" dirty="0" smtClean="0"/>
              <a:t>Entity represents in Rectangle shape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79682" y="662609"/>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smtClean="0">
                <a:solidFill>
                  <a:schemeClr val="accent6">
                    <a:lumMod val="75000"/>
                  </a:schemeClr>
                </a:solidFill>
              </a:rPr>
              <a:t>Relation Notations</a:t>
            </a:r>
            <a:endParaRPr kumimoji="0" lang="en-US" sz="320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pic>
        <p:nvPicPr>
          <p:cNvPr id="7" name="Content Placeholder 6" descr="Untitled.png"/>
          <p:cNvPicPr>
            <a:picLocks noGrp="1" noChangeAspect="1"/>
          </p:cNvPicPr>
          <p:nvPr>
            <p:ph idx="1"/>
          </p:nvPr>
        </p:nvPicPr>
        <p:blipFill>
          <a:blip r:embed="rId2"/>
          <a:stretch>
            <a:fillRect/>
          </a:stretch>
        </p:blipFill>
        <p:spPr>
          <a:xfrm>
            <a:off x="2184151" y="1889132"/>
            <a:ext cx="6958161" cy="1431584"/>
          </a:xfrm>
        </p:spPr>
      </p:pic>
      <p:grpSp>
        <p:nvGrpSpPr>
          <p:cNvPr id="14" name="Group 13"/>
          <p:cNvGrpSpPr/>
          <p:nvPr/>
        </p:nvGrpSpPr>
        <p:grpSpPr>
          <a:xfrm>
            <a:off x="2735439" y="3850106"/>
            <a:ext cx="5879948" cy="1143000"/>
            <a:chOff x="2735439" y="3850106"/>
            <a:chExt cx="5879948" cy="1143000"/>
          </a:xfrm>
        </p:grpSpPr>
        <p:sp>
          <p:nvSpPr>
            <p:cNvPr id="8" name="Rectangle 7"/>
            <p:cNvSpPr/>
            <p:nvPr/>
          </p:nvSpPr>
          <p:spPr>
            <a:xfrm>
              <a:off x="2735439" y="3933549"/>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a:t>
              </a:r>
              <a:endParaRPr lang="en-US" dirty="0"/>
            </a:p>
          </p:txBody>
        </p:sp>
        <p:sp>
          <p:nvSpPr>
            <p:cNvPr id="9" name="Rectangle 8"/>
            <p:cNvSpPr/>
            <p:nvPr/>
          </p:nvSpPr>
          <p:spPr>
            <a:xfrm>
              <a:off x="7066806" y="392151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a:t>
              </a:r>
              <a:endParaRPr lang="en-US" dirty="0"/>
            </a:p>
          </p:txBody>
        </p:sp>
        <p:cxnSp>
          <p:nvCxnSpPr>
            <p:cNvPr id="11" name="Straight Connector 10"/>
            <p:cNvCxnSpPr/>
            <p:nvPr/>
          </p:nvCxnSpPr>
          <p:spPr>
            <a:xfrm flipV="1">
              <a:off x="4284020" y="4439653"/>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4932948" y="3850106"/>
              <a:ext cx="1503948" cy="1143000"/>
            </a:xfrm>
            <a:prstGeom prst="flowChartDecisi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Sit for</a:t>
              </a:r>
              <a:endParaRPr lang="en-US" dirty="0"/>
            </a:p>
          </p:txBody>
        </p:sp>
        <p:cxnSp>
          <p:nvCxnSpPr>
            <p:cNvPr id="13" name="Straight Connector 12"/>
            <p:cNvCxnSpPr/>
            <p:nvPr/>
          </p:nvCxnSpPr>
          <p:spPr>
            <a:xfrm flipV="1">
              <a:off x="6397567" y="4423611"/>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endParaRPr lang="en-US" sz="2400" dirty="0"/>
          </a:p>
        </p:txBody>
      </p:sp>
      <p:sp>
        <p:nvSpPr>
          <p:cNvPr id="3" name="Content Placeholder 2"/>
          <p:cNvSpPr>
            <a:spLocks noGrp="1"/>
          </p:cNvSpPr>
          <p:nvPr>
            <p:ph idx="1"/>
          </p:nvPr>
        </p:nvSpPr>
        <p:spPr>
          <a:xfrm>
            <a:off x="1065214" y="1752600"/>
            <a:ext cx="6323728" cy="4229100"/>
          </a:xfrm>
        </p:spPr>
        <p:txBody>
          <a:bodyPr>
            <a:normAutofit/>
          </a:bodyPr>
          <a:lstStyle/>
          <a:p>
            <a:pPr>
              <a:buFont typeface="Wingdings" panose="05000000000000000000" pitchFamily="2" charset="2"/>
              <a:buChar char="q"/>
            </a:pPr>
            <a:r>
              <a:rPr lang="en-US" sz="1800" dirty="0"/>
              <a:t>Representing </a:t>
            </a:r>
            <a:r>
              <a:rPr lang="en-US" sz="1800" dirty="0" smtClean="0"/>
              <a:t>attributes:</a:t>
            </a:r>
          </a:p>
          <a:p>
            <a:pPr>
              <a:buFont typeface="Wingdings" panose="05000000000000000000" pitchFamily="2" charset="2"/>
              <a:buChar char="Ø"/>
            </a:pPr>
            <a:r>
              <a:rPr lang="en-US" sz="1800" dirty="0"/>
              <a:t>Rectangle </a:t>
            </a:r>
            <a:r>
              <a:rPr lang="en-US" sz="1800" dirty="0" smtClean="0"/>
              <a:t>– Entity</a:t>
            </a:r>
          </a:p>
          <a:p>
            <a:pPr>
              <a:buFont typeface="Wingdings" panose="05000000000000000000" pitchFamily="2" charset="2"/>
              <a:buChar char="Ø"/>
            </a:pPr>
            <a:r>
              <a:rPr lang="en-US" sz="1800" dirty="0" smtClean="0"/>
              <a:t>Ellipses </a:t>
            </a:r>
            <a:r>
              <a:rPr lang="en-US" sz="1800" dirty="0"/>
              <a:t>-- Attribute (underlined attributes are [part of] the primary </a:t>
            </a:r>
            <a:r>
              <a:rPr lang="en-US" sz="1800" dirty="0" smtClean="0"/>
              <a:t>key)</a:t>
            </a:r>
          </a:p>
          <a:p>
            <a:pPr>
              <a:buFont typeface="Wingdings" panose="05000000000000000000" pitchFamily="2" charset="2"/>
              <a:buChar char="Ø"/>
            </a:pPr>
            <a:r>
              <a:rPr lang="en-US" sz="1800" dirty="0" smtClean="0"/>
              <a:t>Double </a:t>
            </a:r>
            <a:r>
              <a:rPr lang="en-US" sz="1800" dirty="0"/>
              <a:t>ellipses -- multi-valued </a:t>
            </a:r>
            <a:r>
              <a:rPr lang="en-US" sz="1800" dirty="0" smtClean="0"/>
              <a:t>attribute</a:t>
            </a:r>
          </a:p>
          <a:p>
            <a:pPr>
              <a:buFont typeface="Wingdings" panose="05000000000000000000" pitchFamily="2" charset="2"/>
              <a:buChar char="Ø"/>
            </a:pPr>
            <a:r>
              <a:rPr lang="en-US" sz="1800" dirty="0" smtClean="0"/>
              <a:t>Dashed </a:t>
            </a:r>
            <a:r>
              <a:rPr lang="en-US" sz="1800" dirty="0"/>
              <a:t>ellipses-- derived attribute, </a:t>
            </a:r>
            <a:endParaRPr lang="en-US" sz="1800" dirty="0" smtClean="0"/>
          </a:p>
          <a:p>
            <a:pPr algn="ctr">
              <a:buFont typeface="Wingdings" panose="05000000000000000000" pitchFamily="2" charset="2"/>
              <a:buChar char="ü"/>
            </a:pPr>
            <a:r>
              <a:rPr lang="en-US" sz="1800" dirty="0" smtClean="0"/>
              <a:t>Example: age </a:t>
            </a:r>
            <a:r>
              <a:rPr lang="en-US" sz="1800" dirty="0"/>
              <a:t>is derivable from birthdate and current</a:t>
            </a:r>
          </a:p>
          <a:p>
            <a:pPr marL="0" indent="0" algn="ctr">
              <a:buNone/>
            </a:pPr>
            <a:r>
              <a:rPr lang="en-US" sz="1800" dirty="0"/>
              <a:t>date.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62191" y="2011301"/>
            <a:ext cx="4346714" cy="3472635"/>
          </a:xfrm>
          <a:prstGeom prst="rect">
            <a:avLst/>
          </a:prstGeom>
        </p:spPr>
      </p:pic>
    </p:spTree>
    <p:extLst>
      <p:ext uri="{BB962C8B-B14F-4D97-AF65-F5344CB8AC3E}">
        <p14:creationId xmlns:p14="http://schemas.microsoft.com/office/powerpoint/2010/main" xmlns="" val="3255391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Helps to give name for particular relation</a:t>
            </a:r>
            <a:endParaRPr lang="en-US" sz="2800" dirty="0">
              <a:solidFill>
                <a:schemeClr val="accent6">
                  <a:lumMod val="75000"/>
                </a:schemeClr>
              </a:solidFill>
            </a:endParaRPr>
          </a:p>
        </p:txBody>
      </p:sp>
      <p:sp>
        <p:nvSpPr>
          <p:cNvPr id="3" name="Content Placeholder 2"/>
          <p:cNvSpPr>
            <a:spLocks noGrp="1"/>
          </p:cNvSpPr>
          <p:nvPr>
            <p:ph idx="1"/>
          </p:nvPr>
        </p:nvSpPr>
        <p:spPr>
          <a:xfrm>
            <a:off x="1065214" y="1752600"/>
            <a:ext cx="4111470" cy="4229100"/>
          </a:xfrm>
        </p:spPr>
        <p:txBody>
          <a:bodyPr>
            <a:normAutofit/>
          </a:bodyPr>
          <a:lstStyle/>
          <a:p>
            <a:pPr>
              <a:buFont typeface="Wingdings" panose="05000000000000000000" pitchFamily="2" charset="2"/>
              <a:buChar char="q"/>
            </a:pPr>
            <a:r>
              <a:rPr lang="en-US" sz="1800" dirty="0"/>
              <a:t>Representing </a:t>
            </a:r>
            <a:r>
              <a:rPr lang="en-US" sz="1800" dirty="0" smtClean="0"/>
              <a:t>entities</a:t>
            </a:r>
          </a:p>
          <a:p>
            <a:pPr algn="ctr"/>
            <a:r>
              <a:rPr lang="en-US" sz="1800" dirty="0"/>
              <a:t>we represent an entity by a named </a:t>
            </a:r>
            <a:r>
              <a:rPr lang="en-US" sz="1800" dirty="0" smtClean="0"/>
              <a:t>rectangle</a:t>
            </a:r>
            <a:endParaRPr lang="en-US" sz="1800" dirty="0"/>
          </a:p>
          <a:p>
            <a:pPr algn="ctr"/>
            <a:r>
              <a:rPr lang="en-US" sz="1800" dirty="0"/>
              <a:t>use a singular noun, or adjective + </a:t>
            </a:r>
            <a:r>
              <a:rPr lang="en-US" sz="1800" dirty="0" smtClean="0"/>
              <a:t>noun</a:t>
            </a:r>
            <a:endParaRPr lang="en-US" sz="1800" dirty="0"/>
          </a:p>
          <a:p>
            <a:pPr algn="ctr"/>
            <a:r>
              <a:rPr lang="en-US" sz="1800" dirty="0"/>
              <a:t>refer to one instance in naming</a:t>
            </a:r>
          </a:p>
        </p:txBody>
      </p:sp>
      <p:sp>
        <p:nvSpPr>
          <p:cNvPr id="4" name="Rectangle 3"/>
          <p:cNvSpPr/>
          <p:nvPr/>
        </p:nvSpPr>
        <p:spPr>
          <a:xfrm>
            <a:off x="6369498" y="2946960"/>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a:t>
            </a:r>
            <a:endParaRPr lang="en-US" dirty="0"/>
          </a:p>
        </p:txBody>
      </p:sp>
      <p:sp>
        <p:nvSpPr>
          <p:cNvPr id="5" name="Rectangle 4"/>
          <p:cNvSpPr/>
          <p:nvPr/>
        </p:nvSpPr>
        <p:spPr>
          <a:xfrm>
            <a:off x="8426401" y="2961434"/>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 TIME EMPLOYEE</a:t>
            </a:r>
            <a:endParaRPr lang="en-US" dirty="0"/>
          </a:p>
        </p:txBody>
      </p:sp>
    </p:spTree>
    <p:extLst>
      <p:ext uri="{BB962C8B-B14F-4D97-AF65-F5344CB8AC3E}">
        <p14:creationId xmlns:p14="http://schemas.microsoft.com/office/powerpoint/2010/main" xmlns="" val="625732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Types of Relationships in ER Model</a:t>
            </a:r>
            <a:endParaRPr lang="en-US" sz="2800"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1800" dirty="0">
                <a:solidFill>
                  <a:srgbClr val="FF0000"/>
                </a:solidFill>
              </a:rPr>
              <a:t>Types of </a:t>
            </a:r>
            <a:r>
              <a:rPr lang="en-US" sz="1800" dirty="0" smtClean="0">
                <a:solidFill>
                  <a:srgbClr val="FF0000"/>
                </a:solidFill>
              </a:rPr>
              <a:t>Relationships</a:t>
            </a:r>
          </a:p>
          <a:p>
            <a:r>
              <a:rPr lang="en-US" sz="1800" dirty="0"/>
              <a:t>Three types of relationships can exist between entities</a:t>
            </a:r>
          </a:p>
          <a:p>
            <a:endParaRPr lang="en-US" sz="1800" dirty="0"/>
          </a:p>
          <a:p>
            <a:r>
              <a:rPr lang="en-US" sz="1800" dirty="0"/>
              <a:t>One-to-one relationship One-to-one relationship (1:1): </a:t>
            </a:r>
            <a:r>
              <a:rPr lang="en-US" sz="1800" dirty="0" smtClean="0"/>
              <a:t>One instance </a:t>
            </a:r>
            <a:r>
              <a:rPr lang="en-US" sz="1800" dirty="0"/>
              <a:t>in an entity (parent) refers to one and only </a:t>
            </a:r>
            <a:r>
              <a:rPr lang="en-US" sz="1800" dirty="0" smtClean="0"/>
              <a:t>one instance </a:t>
            </a:r>
            <a:r>
              <a:rPr lang="en-US" sz="1800" dirty="0"/>
              <a:t>in the related entity (child).</a:t>
            </a:r>
          </a:p>
          <a:p>
            <a:r>
              <a:rPr lang="en-US" sz="1800" dirty="0" smtClean="0"/>
              <a:t>One-to-many </a:t>
            </a:r>
            <a:r>
              <a:rPr lang="en-US" sz="1800" dirty="0"/>
              <a:t>relationship One-to-many relationship (1:M</a:t>
            </a:r>
            <a:r>
              <a:rPr lang="en-US" sz="1800" dirty="0" smtClean="0"/>
              <a:t>): One </a:t>
            </a:r>
            <a:r>
              <a:rPr lang="en-US" sz="1800" dirty="0"/>
              <a:t>instance in an entity (parent) refers to one or </a:t>
            </a:r>
            <a:r>
              <a:rPr lang="en-US" sz="1800" dirty="0" smtClean="0"/>
              <a:t>more instances </a:t>
            </a:r>
            <a:r>
              <a:rPr lang="en-US" sz="1800" dirty="0"/>
              <a:t>in the related entity (</a:t>
            </a:r>
            <a:r>
              <a:rPr lang="en-US" sz="1800" dirty="0" smtClean="0"/>
              <a:t>child)</a:t>
            </a:r>
          </a:p>
          <a:p>
            <a:r>
              <a:rPr lang="en-US" sz="1800" dirty="0" smtClean="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sz="1800" dirty="0"/>
          </a:p>
        </p:txBody>
      </p:sp>
    </p:spTree>
    <p:extLst>
      <p:ext uri="{BB962C8B-B14F-4D97-AF65-F5344CB8AC3E}">
        <p14:creationId xmlns:p14="http://schemas.microsoft.com/office/powerpoint/2010/main" xmlns="" val="3490265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a:t>
            </a:r>
            <a:r>
              <a:rPr lang="en-US" sz="2800" dirty="0" smtClean="0">
                <a:solidFill>
                  <a:schemeClr val="accent6">
                    <a:lumMod val="75000"/>
                  </a:schemeClr>
                </a:solidFill>
              </a:rPr>
              <a:t>DIAGRAMS(CONT’D)</a:t>
            </a:r>
            <a:endParaRPr lang="en-US" sz="28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55234" y="2242687"/>
            <a:ext cx="6119459" cy="2981816"/>
          </a:xfrm>
        </p:spPr>
      </p:pic>
    </p:spTree>
    <p:extLst>
      <p:ext uri="{BB962C8B-B14F-4D97-AF65-F5344CB8AC3E}">
        <p14:creationId xmlns:p14="http://schemas.microsoft.com/office/powerpoint/2010/main" xmlns="" val="1422218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sp>
        <p:nvSpPr>
          <p:cNvPr id="3" name="Content Placeholder 2"/>
          <p:cNvSpPr>
            <a:spLocks noGrp="1"/>
          </p:cNvSpPr>
          <p:nvPr>
            <p:ph idx="1"/>
          </p:nvPr>
        </p:nvSpPr>
        <p:spPr>
          <a:xfrm>
            <a:off x="1065214" y="1752600"/>
            <a:ext cx="6412218" cy="4229100"/>
          </a:xfrm>
        </p:spPr>
        <p:txBody>
          <a:bodyPr/>
          <a:lstStyle/>
          <a:p>
            <a:pPr>
              <a:buFont typeface="Wingdings" panose="05000000000000000000" pitchFamily="2" charset="2"/>
              <a:buChar char="q"/>
            </a:pPr>
            <a:r>
              <a:rPr lang="en-US" sz="1800" dirty="0"/>
              <a:t>Types of </a:t>
            </a:r>
            <a:r>
              <a:rPr lang="en-US" sz="1800" dirty="0" smtClean="0"/>
              <a:t>Relationships</a:t>
            </a:r>
          </a:p>
          <a:p>
            <a:pPr algn="just"/>
            <a:r>
              <a:rPr lang="en-US" sz="1800" dirty="0"/>
              <a:t>Many-to-many relationship Many-to-many relationship (M:N): </a:t>
            </a:r>
            <a:r>
              <a:rPr lang="en-US" sz="1800" dirty="0" smtClean="0"/>
              <a:t>exists when </a:t>
            </a:r>
            <a:r>
              <a:rPr lang="en-US" sz="1800" dirty="0"/>
              <a:t>one instance of the first entity (parent) can relate to </a:t>
            </a:r>
            <a:r>
              <a:rPr lang="en-US" sz="1800" dirty="0" smtClean="0"/>
              <a:t>many instances </a:t>
            </a:r>
            <a:r>
              <a:rPr lang="en-US" sz="1800" dirty="0"/>
              <a:t>of the second entity (child), and one instance of the </a:t>
            </a:r>
            <a:r>
              <a:rPr lang="en-US" sz="1800" dirty="0" smtClean="0"/>
              <a:t>second entity </a:t>
            </a:r>
            <a:r>
              <a:rPr lang="en-US" sz="1800" dirty="0"/>
              <a:t>can relate to many instances of the first </a:t>
            </a:r>
            <a:r>
              <a:rPr lang="en-US" sz="1800" dirty="0" smtClean="0"/>
              <a:t>entity.</a:t>
            </a:r>
            <a:endParaRPr lang="en-US" sz="1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51304" y="2009067"/>
            <a:ext cx="3456038" cy="3084255"/>
          </a:xfrm>
          <a:prstGeom prst="rect">
            <a:avLst/>
          </a:prstGeom>
        </p:spPr>
      </p:pic>
    </p:spTree>
    <p:extLst>
      <p:ext uri="{BB962C8B-B14F-4D97-AF65-F5344CB8AC3E}">
        <p14:creationId xmlns:p14="http://schemas.microsoft.com/office/powerpoint/2010/main" xmlns="" val="42206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6">
                    <a:lumMod val="75000"/>
                  </a:schemeClr>
                </a:solidFill>
              </a:rPr>
              <a:t>Notations for Relationships in ER Model (CONT’D</a:t>
            </a:r>
            <a:r>
              <a:rPr lang="en-US" sz="2400" dirty="0">
                <a:solidFill>
                  <a:schemeClr val="accent6">
                    <a:lumMod val="75000"/>
                  </a:schemeClr>
                </a:solidFill>
              </a:rPr>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77914" y="2017841"/>
            <a:ext cx="6341807" cy="3723129"/>
          </a:xfrm>
        </p:spPr>
      </p:pic>
      <p:sp>
        <p:nvSpPr>
          <p:cNvPr id="5" name="Rectangle 4"/>
          <p:cNvSpPr/>
          <p:nvPr/>
        </p:nvSpPr>
        <p:spPr>
          <a:xfrm>
            <a:off x="1065212" y="2296136"/>
            <a:ext cx="4784981" cy="1477328"/>
          </a:xfrm>
          <a:prstGeom prst="rect">
            <a:avLst/>
          </a:prstGeom>
        </p:spPr>
        <p:txBody>
          <a:bodyPr wrap="square">
            <a:spAutoFit/>
          </a:bodyPr>
          <a:lstStyle/>
          <a:p>
            <a:pPr marL="342900" indent="-342900" algn="just">
              <a:buFont typeface="Arial" panose="020B0604020202020204" pitchFamily="34" charset="0"/>
              <a:buChar char="•"/>
            </a:pPr>
            <a:r>
              <a:rPr lang="en-US" dirty="0"/>
              <a:t>Crow's foot notation is a common method of indicating cardinality. The four examples show how</a:t>
            </a:r>
          </a:p>
          <a:p>
            <a:pPr algn="just"/>
            <a:r>
              <a:rPr lang="en-US" dirty="0"/>
              <a:t>you can use various symbols to describe the relationships between entities.</a:t>
            </a:r>
          </a:p>
        </p:txBody>
      </p:sp>
    </p:spTree>
    <p:extLst>
      <p:ext uri="{BB962C8B-B14F-4D97-AF65-F5344CB8AC3E}">
        <p14:creationId xmlns:p14="http://schemas.microsoft.com/office/powerpoint/2010/main" xmlns="" val="3883593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E-R MODEL (Example)</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375691" y="1632283"/>
            <a:ext cx="6467519" cy="4491333"/>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a:bodyPr>
          <a:lstStyle/>
          <a:p>
            <a:r>
              <a:rPr lang="en-US" sz="3200" dirty="0" smtClean="0"/>
              <a:t>Entity Relationship Model</a:t>
            </a:r>
            <a:r>
              <a:rPr lang="as-IN" sz="3200" dirty="0" smtClean="0"/>
              <a:t>?</a:t>
            </a:r>
          </a:p>
          <a:p>
            <a:r>
              <a:rPr lang="en-US" sz="3200" dirty="0" smtClean="0"/>
              <a:t>Symbols for Entity Type</a:t>
            </a:r>
          </a:p>
          <a:p>
            <a:r>
              <a:rPr lang="en-US" sz="3200" dirty="0"/>
              <a:t>Relationship Type and Relationship </a:t>
            </a:r>
            <a:r>
              <a:rPr lang="en-US" sz="3200" dirty="0" smtClean="0"/>
              <a:t>Set</a:t>
            </a:r>
          </a:p>
          <a:p>
            <a:endParaRPr lang="as-IN" sz="3200" dirty="0" smtClean="0"/>
          </a:p>
          <a:p>
            <a:endParaRPr sz="3200"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Notations for Relationships in ER Model (CONT’D)</a:t>
            </a:r>
            <a:endParaRPr lang="en-US" sz="2800" dirty="0">
              <a:solidFill>
                <a:schemeClr val="accent6">
                  <a:lumMod val="75000"/>
                </a:schemeClr>
              </a:solidFill>
            </a:endParaRPr>
          </a:p>
        </p:txBody>
      </p:sp>
      <p:sp>
        <p:nvSpPr>
          <p:cNvPr id="3" name="Content Placeholder 2"/>
          <p:cNvSpPr>
            <a:spLocks noGrp="1"/>
          </p:cNvSpPr>
          <p:nvPr>
            <p:ph idx="1"/>
          </p:nvPr>
        </p:nvSpPr>
        <p:spPr>
          <a:xfrm>
            <a:off x="1065214" y="1752600"/>
            <a:ext cx="5910773" cy="4229100"/>
          </a:xfrm>
        </p:spPr>
        <p:txBody>
          <a:bodyPr>
            <a:normAutofit lnSpcReduction="10000"/>
          </a:bodyPr>
          <a:lstStyle/>
          <a:p>
            <a:pPr algn="just"/>
            <a:r>
              <a:rPr lang="en-US" sz="1800" dirty="0"/>
              <a:t>We express cardinality constraints by drawing either a directed line (→</a:t>
            </a:r>
            <a:r>
              <a:rPr lang="en-US" sz="1800" dirty="0" smtClean="0"/>
              <a:t>),signifying </a:t>
            </a:r>
            <a:r>
              <a:rPr lang="en-US" sz="1800" dirty="0"/>
              <a:t>“one,” or an undirected line (—), signifying “many,” </a:t>
            </a:r>
            <a:r>
              <a:rPr lang="en-US" sz="1800" dirty="0" smtClean="0"/>
              <a:t>between the </a:t>
            </a:r>
            <a:r>
              <a:rPr lang="en-US" sz="1800" dirty="0"/>
              <a:t>relationship set and the entity set</a:t>
            </a:r>
            <a:r>
              <a:rPr lang="en-US" sz="1800" dirty="0" smtClean="0"/>
              <a:t>.</a:t>
            </a:r>
            <a:endParaRPr lang="en-US" sz="1800" dirty="0"/>
          </a:p>
          <a:p>
            <a:pPr algn="just"/>
            <a:r>
              <a:rPr lang="en-US" sz="1800" dirty="0"/>
              <a:t>Or, by numbering each entity. * or, m for many</a:t>
            </a:r>
            <a:r>
              <a:rPr lang="en-US" sz="1800" dirty="0" smtClean="0"/>
              <a:t>.</a:t>
            </a:r>
          </a:p>
          <a:p>
            <a:pPr algn="just"/>
            <a:r>
              <a:rPr lang="en-US" sz="1800" dirty="0"/>
              <a:t>One-to-one relationship:</a:t>
            </a:r>
          </a:p>
          <a:p>
            <a:pPr algn="ctr">
              <a:buFont typeface="Wingdings" panose="05000000000000000000" pitchFamily="2" charset="2"/>
              <a:buChar char="ü"/>
            </a:pPr>
            <a:r>
              <a:rPr lang="en-US" sz="1800" dirty="0" smtClean="0"/>
              <a:t>A </a:t>
            </a:r>
            <a:r>
              <a:rPr lang="en-US" sz="1800" dirty="0"/>
              <a:t>student is associated with at most one instructor via the </a:t>
            </a:r>
            <a:r>
              <a:rPr lang="en-US" sz="1800" dirty="0" smtClean="0"/>
              <a:t>relationship advisor</a:t>
            </a:r>
          </a:p>
          <a:p>
            <a:pPr algn="ctr">
              <a:buFont typeface="Wingdings" panose="05000000000000000000" pitchFamily="2" charset="2"/>
              <a:buChar char="ü"/>
            </a:pPr>
            <a:r>
              <a:rPr lang="en-US" sz="1800" dirty="0" smtClean="0"/>
              <a:t>A </a:t>
            </a:r>
            <a:r>
              <a:rPr lang="en-US" sz="1800" dirty="0"/>
              <a:t>student is associated with at most one department via </a:t>
            </a:r>
            <a:r>
              <a:rPr lang="en-US" sz="1800" dirty="0" err="1"/>
              <a:t>stud_dept</a:t>
            </a: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23067" y="1942498"/>
            <a:ext cx="4911617" cy="3012960"/>
          </a:xfrm>
          <a:prstGeom prst="rect">
            <a:avLst/>
          </a:prstGeom>
        </p:spPr>
      </p:pic>
    </p:spTree>
    <p:extLst>
      <p:ext uri="{BB962C8B-B14F-4D97-AF65-F5344CB8AC3E}">
        <p14:creationId xmlns:p14="http://schemas.microsoft.com/office/powerpoint/2010/main" xmlns="" val="3622924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ONE-TO-MANY RELATIONSHIP</a:t>
            </a:r>
          </a:p>
        </p:txBody>
      </p:sp>
      <p:sp>
        <p:nvSpPr>
          <p:cNvPr id="3" name="Content Placeholder 2"/>
          <p:cNvSpPr>
            <a:spLocks noGrp="1"/>
          </p:cNvSpPr>
          <p:nvPr>
            <p:ph idx="1"/>
          </p:nvPr>
        </p:nvSpPr>
        <p:spPr>
          <a:xfrm>
            <a:off x="1065214" y="1752600"/>
            <a:ext cx="5512567" cy="4229100"/>
          </a:xfrm>
        </p:spPr>
        <p:txBody>
          <a:bodyPr>
            <a:normAutofit/>
          </a:bodyPr>
          <a:lstStyle/>
          <a:p>
            <a:pPr algn="just"/>
            <a:r>
              <a:rPr lang="en-US" sz="1800" dirty="0"/>
              <a:t>one-to-many relationship between an instructor and a student</a:t>
            </a:r>
          </a:p>
          <a:p>
            <a:pPr algn="just"/>
            <a:endParaRPr lang="en-US" sz="1800" dirty="0"/>
          </a:p>
          <a:p>
            <a:pPr algn="ctr">
              <a:buFont typeface="Wingdings" panose="05000000000000000000" pitchFamily="2" charset="2"/>
              <a:buChar char="ü"/>
            </a:pPr>
            <a:r>
              <a:rPr lang="en-US" sz="1800" dirty="0"/>
              <a:t>an instructor is associated with several (including 0) students </a:t>
            </a:r>
            <a:r>
              <a:rPr lang="en-US" sz="1800" dirty="0" smtClean="0"/>
              <a:t>via advisor</a:t>
            </a:r>
          </a:p>
          <a:p>
            <a:pPr algn="ctr">
              <a:buFont typeface="Wingdings" panose="05000000000000000000" pitchFamily="2" charset="2"/>
              <a:buChar char="ü"/>
            </a:pPr>
            <a:r>
              <a:rPr lang="en-US" sz="1800" dirty="0" smtClean="0"/>
              <a:t>a </a:t>
            </a:r>
            <a:r>
              <a:rPr lang="en-US" sz="1800" dirty="0"/>
              <a:t>student is associated with at most one instructor via advisor,</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01071" y="2103179"/>
            <a:ext cx="5174620" cy="3147247"/>
          </a:xfrm>
          <a:prstGeom prst="rect">
            <a:avLst/>
          </a:prstGeom>
        </p:spPr>
      </p:pic>
    </p:spTree>
    <p:extLst>
      <p:ext uri="{BB962C8B-B14F-4D97-AF65-F5344CB8AC3E}">
        <p14:creationId xmlns:p14="http://schemas.microsoft.com/office/powerpoint/2010/main" xmlns="" val="517645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MANY-TO-MANY RELATIONSHIP</a:t>
            </a:r>
          </a:p>
        </p:txBody>
      </p:sp>
      <p:sp>
        <p:nvSpPr>
          <p:cNvPr id="3" name="Content Placeholder 2"/>
          <p:cNvSpPr>
            <a:spLocks noGrp="1"/>
          </p:cNvSpPr>
          <p:nvPr>
            <p:ph idx="1"/>
          </p:nvPr>
        </p:nvSpPr>
        <p:spPr>
          <a:xfrm>
            <a:off x="1065214" y="1752600"/>
            <a:ext cx="3890244" cy="4229100"/>
          </a:xfrm>
        </p:spPr>
        <p:txBody>
          <a:bodyPr>
            <a:normAutofit/>
          </a:bodyPr>
          <a:lstStyle/>
          <a:p>
            <a:pPr algn="just"/>
            <a:r>
              <a:rPr lang="en-US" sz="1800" dirty="0" smtClean="0"/>
              <a:t>An instructor </a:t>
            </a:r>
            <a:r>
              <a:rPr lang="en-US" sz="1800" dirty="0"/>
              <a:t>is associated with several (possibly 0) students </a:t>
            </a:r>
            <a:r>
              <a:rPr lang="en-US" sz="1800" dirty="0" smtClean="0"/>
              <a:t>via advisor</a:t>
            </a:r>
            <a:endParaRPr lang="en-US" sz="1800" dirty="0"/>
          </a:p>
          <a:p>
            <a:pPr algn="just"/>
            <a:r>
              <a:rPr lang="en-US" sz="1800" dirty="0"/>
              <a:t>A student is associated with several (possibly 0) instructors via advisor</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3541" y="1885674"/>
            <a:ext cx="6531646" cy="2937050"/>
          </a:xfrm>
          <a:prstGeom prst="rect">
            <a:avLst/>
          </a:prstGeom>
        </p:spPr>
      </p:pic>
    </p:spTree>
    <p:extLst>
      <p:ext uri="{BB962C8B-B14F-4D97-AF65-F5344CB8AC3E}">
        <p14:creationId xmlns:p14="http://schemas.microsoft.com/office/powerpoint/2010/main" xmlns="" val="4185469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a:t>
            </a:r>
            <a:r>
              <a:rPr lang="en-US" sz="2800" dirty="0" smtClean="0">
                <a:solidFill>
                  <a:schemeClr val="accent6">
                    <a:lumMod val="75000"/>
                  </a:schemeClr>
                </a:solidFill>
              </a:rPr>
              <a:t>(Example)</a:t>
            </a:r>
            <a:endParaRPr lang="en-US" sz="2800" dirty="0">
              <a:solidFill>
                <a:schemeClr val="accent6">
                  <a:lumMod val="75000"/>
                </a:schemeClr>
              </a:solidFill>
            </a:endParaRPr>
          </a:p>
        </p:txBody>
      </p:sp>
      <p:pic>
        <p:nvPicPr>
          <p:cNvPr id="6" name="Picture 5" descr="dbms-reduction-of-er-diagram-into-table.png"/>
          <p:cNvPicPr>
            <a:picLocks noChangeAspect="1"/>
          </p:cNvPicPr>
          <p:nvPr/>
        </p:nvPicPr>
        <p:blipFill>
          <a:blip r:embed="rId2"/>
          <a:stretch>
            <a:fillRect/>
          </a:stretch>
        </p:blipFill>
        <p:spPr>
          <a:xfrm>
            <a:off x="2190748" y="1680660"/>
            <a:ext cx="7001377" cy="4515219"/>
          </a:xfrm>
          <a:prstGeom prst="rect">
            <a:avLst/>
          </a:prstGeom>
        </p:spPr>
      </p:pic>
    </p:spTree>
    <p:extLst>
      <p:ext uri="{BB962C8B-B14F-4D97-AF65-F5344CB8AC3E}">
        <p14:creationId xmlns:p14="http://schemas.microsoft.com/office/powerpoint/2010/main" xmlns="" val="442961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a:t>
            </a:r>
            <a:r>
              <a:rPr lang="en-US" sz="2800" dirty="0" smtClean="0">
                <a:solidFill>
                  <a:schemeClr val="accent6">
                    <a:lumMod val="75000"/>
                  </a:schemeClr>
                </a:solidFill>
              </a:rPr>
              <a:t>(Example)</a:t>
            </a:r>
            <a:endParaRPr lang="en-US" sz="2800" dirty="0">
              <a:solidFill>
                <a:schemeClr val="accent6">
                  <a:lumMod val="75000"/>
                </a:schemeClr>
              </a:solidFill>
            </a:endParaRPr>
          </a:p>
        </p:txBody>
      </p:sp>
      <p:pic>
        <p:nvPicPr>
          <p:cNvPr id="4" name="Picture 3" descr="media_b05_b0510dfc-4c52-4b5e-984b-958100de9690_php8OBDYL.png"/>
          <p:cNvPicPr>
            <a:picLocks noChangeAspect="1"/>
          </p:cNvPicPr>
          <p:nvPr/>
        </p:nvPicPr>
        <p:blipFill>
          <a:blip r:embed="rId2"/>
          <a:stretch>
            <a:fillRect/>
          </a:stretch>
        </p:blipFill>
        <p:spPr>
          <a:xfrm>
            <a:off x="2779219" y="1528011"/>
            <a:ext cx="5478570" cy="4197976"/>
          </a:xfrm>
          <a:prstGeom prst="rect">
            <a:avLst/>
          </a:prstGeom>
        </p:spPr>
      </p:pic>
    </p:spTree>
    <p:extLst>
      <p:ext uri="{BB962C8B-B14F-4D97-AF65-F5344CB8AC3E}">
        <p14:creationId xmlns:p14="http://schemas.microsoft.com/office/powerpoint/2010/main" xmlns="" val="442961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PARTICIPATION CONSTRAINT</a:t>
            </a:r>
            <a:endParaRPr lang="en-US" sz="28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just"/>
            <a:r>
              <a:rPr lang="en-US" sz="1800" dirty="0"/>
              <a:t>Participation Constraint is applied on the entity participating in the relationship set</a:t>
            </a:r>
            <a:r>
              <a:rPr lang="en-US" sz="1800" dirty="0" smtClean="0"/>
              <a:t>.</a:t>
            </a:r>
          </a:p>
          <a:p>
            <a:pPr algn="just" fontAlgn="base"/>
            <a:r>
              <a:rPr lang="en-US" sz="1800" b="1" dirty="0"/>
              <a:t>Total Participation –</a:t>
            </a:r>
            <a:r>
              <a:rPr lang="en-US" sz="1800" dirty="0"/>
              <a:t> Each entity in the entity set</a:t>
            </a:r>
            <a:r>
              <a:rPr lang="en-US" sz="1800" b="1" dirty="0"/>
              <a:t> must participate</a:t>
            </a:r>
            <a:r>
              <a:rPr lang="en-US" sz="1800" dirty="0"/>
              <a:t> in the relationship. If each student must enroll in a course, the participation of student will be total. Total participation is shown by double line in ER diagram.</a:t>
            </a:r>
          </a:p>
          <a:p>
            <a:pPr algn="just" fontAlgn="base"/>
            <a:r>
              <a:rPr lang="en-US" sz="1800" b="1" dirty="0"/>
              <a:t>Partial Participation –</a:t>
            </a:r>
            <a:r>
              <a:rPr lang="en-US" sz="1800" dirty="0"/>
              <a:t> The entity in the entity set </a:t>
            </a:r>
            <a:r>
              <a:rPr lang="en-US" sz="1800" b="1" dirty="0"/>
              <a:t>may or may NOT participat</a:t>
            </a:r>
            <a:r>
              <a:rPr lang="en-US" sz="1800" dirty="0"/>
              <a:t>e in the relationship. If some courses are not enrolled by any of the student, the participation of course will be </a:t>
            </a:r>
            <a:r>
              <a:rPr lang="en-US" sz="1800" dirty="0" err="1"/>
              <a:t>partial.The</a:t>
            </a:r>
            <a:r>
              <a:rPr lang="en-US" sz="1800" dirty="0"/>
              <a:t> diagram depicts the ‘Enrolled in’ relationship set with Student Entity set having total participation and Course Entity set having partial participation.</a:t>
            </a:r>
          </a:p>
          <a:p>
            <a:endParaRPr lang="en-US" dirty="0"/>
          </a:p>
        </p:txBody>
      </p:sp>
    </p:spTree>
    <p:extLst>
      <p:ext uri="{BB962C8B-B14F-4D97-AF65-F5344CB8AC3E}">
        <p14:creationId xmlns:p14="http://schemas.microsoft.com/office/powerpoint/2010/main" xmlns="" val="107456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small" dirty="0">
                <a:solidFill>
                  <a:schemeClr val="accent6">
                    <a:lumMod val="75000"/>
                  </a:schemeClr>
                </a:solidFill>
              </a:rPr>
              <a:t>WEAK ENTITY SETS</a:t>
            </a:r>
            <a:endParaRPr lang="en-US" sz="2800" dirty="0">
              <a:solidFill>
                <a:schemeClr val="accent6">
                  <a:lumMod val="75000"/>
                </a:schemeClr>
              </a:solidFill>
            </a:endParaRPr>
          </a:p>
        </p:txBody>
      </p:sp>
      <p:sp>
        <p:nvSpPr>
          <p:cNvPr id="3" name="Content Placeholder 2"/>
          <p:cNvSpPr>
            <a:spLocks noGrp="1"/>
          </p:cNvSpPr>
          <p:nvPr>
            <p:ph idx="1"/>
          </p:nvPr>
        </p:nvSpPr>
        <p:spPr>
          <a:xfrm>
            <a:off x="764425" y="1752600"/>
            <a:ext cx="5512567" cy="4229100"/>
          </a:xfrm>
        </p:spPr>
        <p:txBody>
          <a:bodyPr/>
          <a:lstStyle/>
          <a:p>
            <a:pPr algn="just"/>
            <a:r>
              <a:rPr lang="en-US" sz="1800" dirty="0"/>
              <a:t>An entity set that does not have a primary key is referred to as a </a:t>
            </a:r>
            <a:r>
              <a:rPr lang="en-US" sz="1800" b="1" dirty="0"/>
              <a:t>weak entity </a:t>
            </a:r>
            <a:r>
              <a:rPr lang="en-US" sz="1800" b="1" dirty="0" smtClean="0"/>
              <a:t>set</a:t>
            </a:r>
          </a:p>
          <a:p>
            <a:pPr algn="just" fontAlgn="base"/>
            <a:r>
              <a:rPr lang="en-US" sz="1800" dirty="0"/>
              <a:t>We underline the discriminator of a weak entity set  with a dashed line.</a:t>
            </a:r>
          </a:p>
          <a:p>
            <a:pPr algn="just" fontAlgn="base"/>
            <a:r>
              <a:rPr lang="en-US" sz="1800" dirty="0"/>
              <a:t>We put the identifying relationship of a weak entity in a double diamond. </a:t>
            </a:r>
          </a:p>
          <a:p>
            <a:pPr algn="just"/>
            <a:r>
              <a:rPr lang="en-US" sz="1800" dirty="0"/>
              <a:t>Primary key for </a:t>
            </a:r>
            <a:r>
              <a:rPr lang="en-US" sz="1800" i="1" dirty="0"/>
              <a:t>section </a:t>
            </a:r>
            <a:r>
              <a:rPr lang="en-US" sz="1800" dirty="0"/>
              <a:t>– (</a:t>
            </a:r>
            <a:r>
              <a:rPr lang="en-US" sz="1800" i="1" dirty="0" err="1"/>
              <a:t>course_id</a:t>
            </a:r>
            <a:r>
              <a:rPr lang="en-US" sz="1800" i="1" dirty="0"/>
              <a:t>, </a:t>
            </a:r>
            <a:r>
              <a:rPr lang="en-US" sz="1800" i="1" dirty="0" err="1"/>
              <a:t>sec_id</a:t>
            </a:r>
            <a:r>
              <a:rPr lang="en-US" sz="1800" i="1" dirty="0"/>
              <a:t>, semester, year</a:t>
            </a:r>
            <a:r>
              <a:rPr lang="en-US" sz="1800" dirty="0"/>
              <a:t>) </a:t>
            </a:r>
            <a:endParaRPr lang="en-US" sz="1800" dirty="0" smtClean="0"/>
          </a:p>
          <a:p>
            <a:pPr marL="0" indent="0">
              <a:buNone/>
            </a:pPr>
            <a:endParaRPr lang="en-US" dirty="0"/>
          </a:p>
        </p:txBody>
      </p:sp>
      <p:pic>
        <p:nvPicPr>
          <p:cNvPr id="2050" name="Picture 2" descr="https://lh4.googleusercontent.com/MNn8ff89kTpky7IiRvfjJ9jCbJYF9izt2Lu4nwam3DSCEtmsKA7hqYHumJ8IGQAixIl-QJvW53LZyWG1XOy2FzvdLTBwaKJLveCuOcpBGTBMsPCK9Z7rZObyuekydSdbFER5eCQ"/>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9558" y="1973825"/>
            <a:ext cx="5300881" cy="2804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9703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05204" y="1780269"/>
            <a:ext cx="7905136" cy="4067743"/>
          </a:xfrm>
        </p:spPr>
      </p:pic>
    </p:spTree>
    <p:extLst>
      <p:ext uri="{BB962C8B-B14F-4D97-AF65-F5344CB8AC3E}">
        <p14:creationId xmlns:p14="http://schemas.microsoft.com/office/powerpoint/2010/main" xmlns="" val="313270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a:t>
            </a:r>
            <a:r>
              <a:rPr lang="en-US" sz="2400" dirty="0" smtClean="0">
                <a:solidFill>
                  <a:schemeClr val="accent6">
                    <a:lumMod val="75000"/>
                  </a:schemeClr>
                </a:solidFill>
              </a:rPr>
              <a:t>NOTATION(CONT’D)</a:t>
            </a:r>
            <a:endParaRPr lang="en-US" sz="24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06779" y="1518549"/>
            <a:ext cx="7376992" cy="4426974"/>
          </a:xfrm>
        </p:spPr>
      </p:pic>
    </p:spTree>
    <p:extLst>
      <p:ext uri="{BB962C8B-B14F-4D97-AF65-F5344CB8AC3E}">
        <p14:creationId xmlns:p14="http://schemas.microsoft.com/office/powerpoint/2010/main" xmlns="" val="21563366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70" y="324464"/>
            <a:ext cx="10058402" cy="653845"/>
          </a:xfrm>
        </p:spPr>
        <p:txBody>
          <a:bodyPr>
            <a:normAutofit/>
          </a:bodyPr>
          <a:lstStyle/>
          <a:p>
            <a:r>
              <a:rPr lang="pt-BR" sz="2400" dirty="0">
                <a:solidFill>
                  <a:schemeClr val="accent6">
                    <a:lumMod val="75000"/>
                  </a:schemeClr>
                </a:solidFill>
              </a:rPr>
              <a:t>E-R DIAGRAM FOR A UNIVERSITY</a:t>
            </a:r>
            <a:endParaRPr lang="en-US" sz="2400" dirty="0">
              <a:solidFill>
                <a:schemeClr val="accent6">
                  <a:lumMod val="75000"/>
                </a:schemeClr>
              </a:solidFill>
            </a:endParaRPr>
          </a:p>
        </p:txBody>
      </p:sp>
      <p:pic>
        <p:nvPicPr>
          <p:cNvPr id="1026" name="Picture 2" descr="https://lh5.googleusercontent.com/5IeNxMIbvfW59RZFmYiWSejPGDeqhIq7uLUVOcJ6YHNY2BXF41IakUhtAs9B5nQ0x30_sg2JC5SAzzKSoQv012nW6ME7CWunLyT9HUKbzNwJai-LNZZS74-oGdmOfy85AxSlnLc"/>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76285" y="1091382"/>
            <a:ext cx="6975986" cy="5265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7609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E-R MODEL</a:t>
            </a:r>
            <a:endParaRPr lang="en-US" sz="2800" dirty="0">
              <a:solidFill>
                <a:schemeClr val="accent6">
                  <a:lumMod val="75000"/>
                </a:schemeClr>
              </a:solidFill>
            </a:endParaRPr>
          </a:p>
        </p:txBody>
      </p:sp>
      <p:grpSp>
        <p:nvGrpSpPr>
          <p:cNvPr id="40" name="Group 39"/>
          <p:cNvGrpSpPr/>
          <p:nvPr/>
        </p:nvGrpSpPr>
        <p:grpSpPr>
          <a:xfrm>
            <a:off x="4677276" y="3059531"/>
            <a:ext cx="4197760" cy="2495550"/>
            <a:chOff x="4400550" y="2181225"/>
            <a:chExt cx="4197760" cy="2495550"/>
          </a:xfrm>
        </p:grpSpPr>
        <p:grpSp>
          <p:nvGrpSpPr>
            <p:cNvPr id="11" name="Group 10"/>
            <p:cNvGrpSpPr/>
            <p:nvPr/>
          </p:nvGrpSpPr>
          <p:grpSpPr>
            <a:xfrm>
              <a:off x="4400550" y="2181225"/>
              <a:ext cx="4197760" cy="2495550"/>
              <a:chOff x="0" y="0"/>
              <a:chExt cx="3390900" cy="2495550"/>
            </a:xfrm>
          </p:grpSpPr>
          <p:sp>
            <p:nvSpPr>
              <p:cNvPr id="12" name="Text Box 2"/>
              <p:cNvSpPr txBox="1">
                <a:spLocks noChangeArrowheads="1"/>
              </p:cNvSpPr>
              <p:nvPr/>
            </p:nvSpPr>
            <p:spPr bwMode="auto">
              <a:xfrm>
                <a:off x="714375" y="0"/>
                <a:ext cx="80010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ER MODEL</a:t>
                </a:r>
              </a:p>
            </p:txBody>
          </p:sp>
          <p:cxnSp>
            <p:nvCxnSpPr>
              <p:cNvPr id="13" name="Straight Arrow Connector 12"/>
              <p:cNvCxnSpPr/>
              <p:nvPr/>
            </p:nvCxnSpPr>
            <p:spPr>
              <a:xfrm flipH="1">
                <a:off x="333375" y="371475"/>
                <a:ext cx="666750" cy="723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00125" y="371475"/>
                <a:ext cx="9525"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90600" y="361950"/>
                <a:ext cx="742950"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 Box 2"/>
              <p:cNvSpPr txBox="1">
                <a:spLocks noChangeArrowheads="1"/>
              </p:cNvSpPr>
              <p:nvPr/>
            </p:nvSpPr>
            <p:spPr bwMode="auto">
              <a:xfrm>
                <a:off x="0" y="1114425"/>
                <a:ext cx="5715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Entity</a:t>
                </a:r>
              </a:p>
            </p:txBody>
          </p:sp>
          <p:sp>
            <p:nvSpPr>
              <p:cNvPr id="17" name="Text Box 2"/>
              <p:cNvSpPr txBox="1">
                <a:spLocks noChangeArrowheads="1"/>
              </p:cNvSpPr>
              <p:nvPr/>
            </p:nvSpPr>
            <p:spPr bwMode="auto">
              <a:xfrm>
                <a:off x="628650" y="1162050"/>
                <a:ext cx="733425" cy="2190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Attribute</a:t>
                </a:r>
              </a:p>
            </p:txBody>
          </p:sp>
          <p:cxnSp>
            <p:nvCxnSpPr>
              <p:cNvPr id="18" name="Straight Connector 17"/>
              <p:cNvCxnSpPr/>
              <p:nvPr/>
            </p:nvCxnSpPr>
            <p:spPr>
              <a:xfrm>
                <a:off x="809625" y="1438275"/>
                <a:ext cx="9525" cy="9334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819150" y="1590675"/>
                <a:ext cx="228600" cy="0"/>
              </a:xfrm>
              <a:prstGeom prst="line">
                <a:avLst/>
              </a:prstGeom>
            </p:spPr>
            <p:style>
              <a:lnRef idx="1">
                <a:schemeClr val="dk1"/>
              </a:lnRef>
              <a:fillRef idx="0">
                <a:schemeClr val="dk1"/>
              </a:fillRef>
              <a:effectRef idx="0">
                <a:schemeClr val="dk1"/>
              </a:effectRef>
              <a:fontRef idx="minor">
                <a:schemeClr val="tx1"/>
              </a:fontRef>
            </p:style>
          </p:cxnSp>
          <p:sp>
            <p:nvSpPr>
              <p:cNvPr id="20" name="Text Box 2"/>
              <p:cNvSpPr txBox="1">
                <a:spLocks noChangeArrowheads="1"/>
              </p:cNvSpPr>
              <p:nvPr/>
            </p:nvSpPr>
            <p:spPr bwMode="auto">
              <a:xfrm>
                <a:off x="1000125" y="1466850"/>
                <a:ext cx="4000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Key</a:t>
                </a:r>
              </a:p>
            </p:txBody>
          </p:sp>
          <p:cxnSp>
            <p:nvCxnSpPr>
              <p:cNvPr id="21" name="Straight Connector 20"/>
              <p:cNvCxnSpPr/>
              <p:nvPr/>
            </p:nvCxnSpPr>
            <p:spPr>
              <a:xfrm>
                <a:off x="819150" y="1866900"/>
                <a:ext cx="190500" cy="0"/>
              </a:xfrm>
              <a:prstGeom prst="line">
                <a:avLst/>
              </a:prstGeom>
            </p:spPr>
            <p:style>
              <a:lnRef idx="1">
                <a:schemeClr val="dk1"/>
              </a:lnRef>
              <a:fillRef idx="0">
                <a:schemeClr val="dk1"/>
              </a:fillRef>
              <a:effectRef idx="0">
                <a:schemeClr val="dk1"/>
              </a:effectRef>
              <a:fontRef idx="minor">
                <a:schemeClr val="tx1"/>
              </a:fontRef>
            </p:style>
          </p:cxnSp>
          <p:sp>
            <p:nvSpPr>
              <p:cNvPr id="22" name="Text Box 2"/>
              <p:cNvSpPr txBox="1">
                <a:spLocks noChangeArrowheads="1"/>
              </p:cNvSpPr>
              <p:nvPr/>
            </p:nvSpPr>
            <p:spPr bwMode="auto">
              <a:xfrm>
                <a:off x="981075" y="1724025"/>
                <a:ext cx="8096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Composite</a:t>
                </a:r>
              </a:p>
            </p:txBody>
          </p:sp>
          <p:cxnSp>
            <p:nvCxnSpPr>
              <p:cNvPr id="23" name="Straight Connector 22"/>
              <p:cNvCxnSpPr/>
              <p:nvPr/>
            </p:nvCxnSpPr>
            <p:spPr>
              <a:xfrm>
                <a:off x="828675" y="2095500"/>
                <a:ext cx="180975" cy="0"/>
              </a:xfrm>
              <a:prstGeom prst="line">
                <a:avLst/>
              </a:prstGeom>
            </p:spPr>
            <p:style>
              <a:lnRef idx="1">
                <a:schemeClr val="dk1"/>
              </a:lnRef>
              <a:fillRef idx="0">
                <a:schemeClr val="dk1"/>
              </a:fillRef>
              <a:effectRef idx="0">
                <a:schemeClr val="dk1"/>
              </a:effectRef>
              <a:fontRef idx="minor">
                <a:schemeClr val="tx1"/>
              </a:fontRef>
            </p:style>
          </p:cxnSp>
          <p:sp>
            <p:nvSpPr>
              <p:cNvPr id="24" name="Text Box 2"/>
              <p:cNvSpPr txBox="1">
                <a:spLocks noChangeArrowheads="1"/>
              </p:cNvSpPr>
              <p:nvPr/>
            </p:nvSpPr>
            <p:spPr bwMode="auto">
              <a:xfrm>
                <a:off x="981075" y="1981200"/>
                <a:ext cx="8858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Multivalued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p:cNvCxnSpPr/>
              <p:nvPr/>
            </p:nvCxnSpPr>
            <p:spPr>
              <a:xfrm>
                <a:off x="819150" y="2352675"/>
                <a:ext cx="171450" cy="0"/>
              </a:xfrm>
              <a:prstGeom prst="line">
                <a:avLst/>
              </a:prstGeom>
            </p:spPr>
            <p:style>
              <a:lnRef idx="1">
                <a:schemeClr val="dk1"/>
              </a:lnRef>
              <a:fillRef idx="0">
                <a:schemeClr val="dk1"/>
              </a:fillRef>
              <a:effectRef idx="0">
                <a:schemeClr val="dk1"/>
              </a:effectRef>
              <a:fontRef idx="minor">
                <a:schemeClr val="tx1"/>
              </a:fontRef>
            </p:style>
          </p:cxnSp>
          <p:sp>
            <p:nvSpPr>
              <p:cNvPr id="26" name="Text Box 2"/>
              <p:cNvSpPr txBox="1">
                <a:spLocks noChangeArrowheads="1"/>
              </p:cNvSpPr>
              <p:nvPr/>
            </p:nvSpPr>
            <p:spPr bwMode="auto">
              <a:xfrm>
                <a:off x="981075" y="2228850"/>
                <a:ext cx="666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Derived</a:t>
                </a:r>
              </a:p>
            </p:txBody>
          </p:sp>
          <p:sp>
            <p:nvSpPr>
              <p:cNvPr id="27" name="Text Box 2"/>
              <p:cNvSpPr txBox="1">
                <a:spLocks noChangeArrowheads="1"/>
              </p:cNvSpPr>
              <p:nvPr/>
            </p:nvSpPr>
            <p:spPr bwMode="auto">
              <a:xfrm>
                <a:off x="1619250" y="1133475"/>
                <a:ext cx="9429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Relationship</a:t>
                </a:r>
              </a:p>
            </p:txBody>
          </p:sp>
          <p:cxnSp>
            <p:nvCxnSpPr>
              <p:cNvPr id="28" name="Straight Connector 27"/>
              <p:cNvCxnSpPr/>
              <p:nvPr/>
            </p:nvCxnSpPr>
            <p:spPr>
              <a:xfrm>
                <a:off x="2133600" y="1362075"/>
                <a:ext cx="9525" cy="100012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143125" y="1533525"/>
                <a:ext cx="19050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143125" y="1790700"/>
                <a:ext cx="200025" cy="0"/>
              </a:xfrm>
              <a:prstGeom prst="line">
                <a:avLst/>
              </a:prstGeom>
            </p:spPr>
            <p:style>
              <a:lnRef idx="1">
                <a:schemeClr val="dk1"/>
              </a:lnRef>
              <a:fillRef idx="0">
                <a:schemeClr val="dk1"/>
              </a:fillRef>
              <a:effectRef idx="0">
                <a:schemeClr val="dk1"/>
              </a:effectRef>
              <a:fontRef idx="minor">
                <a:schemeClr val="tx1"/>
              </a:fontRef>
            </p:style>
          </p:cxnSp>
          <p:sp>
            <p:nvSpPr>
              <p:cNvPr id="31" name="Text Box 2"/>
              <p:cNvSpPr txBox="1">
                <a:spLocks noChangeArrowheads="1"/>
              </p:cNvSpPr>
              <p:nvPr/>
            </p:nvSpPr>
            <p:spPr bwMode="auto">
              <a:xfrm>
                <a:off x="2343150" y="1676400"/>
                <a:ext cx="9906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to Many</a:t>
                </a:r>
              </a:p>
            </p:txBody>
          </p:sp>
          <p:cxnSp>
            <p:nvCxnSpPr>
              <p:cNvPr id="32" name="Straight Connector 31"/>
              <p:cNvCxnSpPr/>
              <p:nvPr/>
            </p:nvCxnSpPr>
            <p:spPr>
              <a:xfrm flipV="1">
                <a:off x="2143125" y="2057400"/>
                <a:ext cx="209550" cy="0"/>
              </a:xfrm>
              <a:prstGeom prst="line">
                <a:avLst/>
              </a:prstGeom>
            </p:spPr>
            <p:style>
              <a:lnRef idx="1">
                <a:schemeClr val="dk1"/>
              </a:lnRef>
              <a:fillRef idx="0">
                <a:schemeClr val="dk1"/>
              </a:fillRef>
              <a:effectRef idx="0">
                <a:schemeClr val="dk1"/>
              </a:effectRef>
              <a:fontRef idx="minor">
                <a:schemeClr val="tx1"/>
              </a:fontRef>
            </p:style>
          </p:cxnSp>
          <p:sp>
            <p:nvSpPr>
              <p:cNvPr id="33" name="Text Box 2"/>
              <p:cNvSpPr txBox="1">
                <a:spLocks noChangeArrowheads="1"/>
              </p:cNvSpPr>
              <p:nvPr/>
            </p:nvSpPr>
            <p:spPr bwMode="auto">
              <a:xfrm>
                <a:off x="2343150" y="1971675"/>
                <a:ext cx="10191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Many to One</a:t>
                </a:r>
              </a:p>
            </p:txBody>
          </p:sp>
          <p:cxnSp>
            <p:nvCxnSpPr>
              <p:cNvPr id="34" name="Straight Connector 33"/>
              <p:cNvCxnSpPr/>
              <p:nvPr/>
            </p:nvCxnSpPr>
            <p:spPr>
              <a:xfrm>
                <a:off x="2143125" y="2343150"/>
                <a:ext cx="209550" cy="0"/>
              </a:xfrm>
              <a:prstGeom prst="line">
                <a:avLst/>
              </a:prstGeom>
            </p:spPr>
            <p:style>
              <a:lnRef idx="1">
                <a:schemeClr val="dk1"/>
              </a:lnRef>
              <a:fillRef idx="0">
                <a:schemeClr val="dk1"/>
              </a:fillRef>
              <a:effectRef idx="0">
                <a:schemeClr val="dk1"/>
              </a:effectRef>
              <a:fontRef idx="minor">
                <a:schemeClr val="tx1"/>
              </a:fontRef>
            </p:style>
          </p:cxnSp>
          <p:sp>
            <p:nvSpPr>
              <p:cNvPr id="35" name="Text Box 2"/>
              <p:cNvSpPr txBox="1">
                <a:spLocks noChangeArrowheads="1"/>
              </p:cNvSpPr>
              <p:nvPr/>
            </p:nvSpPr>
            <p:spPr bwMode="auto">
              <a:xfrm>
                <a:off x="2343150" y="2209800"/>
                <a:ext cx="1047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Many to Many</a:t>
                </a:r>
              </a:p>
            </p:txBody>
          </p:sp>
        </p:grpSp>
        <p:cxnSp>
          <p:nvCxnSpPr>
            <p:cNvPr id="37" name="Straight Connector 36"/>
            <p:cNvCxnSpPr/>
            <p:nvPr/>
          </p:nvCxnSpPr>
          <p:spPr>
            <a:xfrm>
              <a:off x="4630994" y="3562350"/>
              <a:ext cx="14748" cy="96202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645742" y="3905250"/>
              <a:ext cx="167509" cy="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4813251" y="3771900"/>
              <a:ext cx="565990" cy="619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latin typeface="Calibri" panose="020F0502020204030204" pitchFamily="34" charset="0"/>
                  <a:cs typeface="Times New Roman" panose="02020603050405020304" pitchFamily="18" charset="0"/>
                </a:rPr>
                <a:t>Weak Entity</a:t>
              </a:r>
              <a:endParaRPr lang="en-US" sz="1000" dirty="0">
                <a:latin typeface="Calibri" panose="020F0502020204030204" pitchFamily="34" charset="0"/>
                <a:cs typeface="Times New Roman" panose="02020603050405020304" pitchFamily="18" charset="0"/>
              </a:endParaRPr>
            </a:p>
          </p:txBody>
        </p:sp>
      </p:grpSp>
      <p:sp>
        <p:nvSpPr>
          <p:cNvPr id="38" name="Content Placeholder 37"/>
          <p:cNvSpPr>
            <a:spLocks noGrp="1"/>
          </p:cNvSpPr>
          <p:nvPr>
            <p:ph idx="1"/>
          </p:nvPr>
        </p:nvSpPr>
        <p:spPr>
          <a:xfrm>
            <a:off x="980992" y="1812758"/>
            <a:ext cx="10629482" cy="1026695"/>
          </a:xfrm>
        </p:spPr>
        <p:txBody>
          <a:bodyPr>
            <a:normAutofit/>
          </a:bodyPr>
          <a:lstStyle/>
          <a:p>
            <a:r>
              <a:rPr lang="en-US" sz="2000" dirty="0" smtClean="0"/>
              <a:t>A basic ER model is composed of entity types (which classify the things of interest) and specifies relationships that can exist between </a:t>
            </a:r>
            <a:r>
              <a:rPr lang="en-US" sz="2000" dirty="0" smtClean="0">
                <a:hlinkClick r:id="rId2" tooltip="wikt:entity"/>
              </a:rPr>
              <a:t>entities</a:t>
            </a:r>
            <a:r>
              <a:rPr lang="en-US" sz="2000" dirty="0" smtClean="0"/>
              <a:t> (instances of those entity types). </a:t>
            </a:r>
            <a:endParaRPr lang="en-US" sz="2000" dirty="0"/>
          </a:p>
        </p:txBody>
      </p:sp>
    </p:spTree>
    <p:extLst>
      <p:ext uri="{BB962C8B-B14F-4D97-AF65-F5344CB8AC3E}">
        <p14:creationId xmlns:p14="http://schemas.microsoft.com/office/powerpoint/2010/main" xmlns="" val="3053238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932" y="2173356"/>
            <a:ext cx="7833622" cy="716900"/>
          </a:xfrm>
        </p:spPr>
        <p:txBody>
          <a:bodyPr>
            <a:noAutofit/>
          </a:bodyPr>
          <a:lstStyle/>
          <a:p>
            <a:r>
              <a:rPr lang="en-US" sz="3200" dirty="0">
                <a:latin typeface="Times New Roman" pitchFamily="18" charset="0"/>
                <a:cs typeface="Times New Roman" pitchFamily="18" charset="0"/>
              </a:rPr>
              <a:t>“If opportunity doesn’t knock, build a door</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 Placeholder 2"/>
          <p:cNvSpPr>
            <a:spLocks noGrp="1"/>
          </p:cNvSpPr>
          <p:nvPr>
            <p:ph type="body" idx="1"/>
          </p:nvPr>
        </p:nvSpPr>
        <p:spPr>
          <a:xfrm>
            <a:off x="8413541" y="3097696"/>
            <a:ext cx="2214702" cy="480391"/>
          </a:xfrm>
        </p:spPr>
        <p:txBody>
          <a:bodyPr>
            <a:normAutofit fontScale="92500"/>
          </a:bodyPr>
          <a:lstStyle/>
          <a:p>
            <a:r>
              <a:rPr lang="en-US" dirty="0" smtClean="0">
                <a:latin typeface="Aparajita" pitchFamily="34" charset="0"/>
                <a:cs typeface="Aparajita" pitchFamily="34" charset="0"/>
              </a:rPr>
              <a:t>– -</a:t>
            </a:r>
            <a:r>
              <a:rPr lang="en-US" dirty="0" smtClean="0"/>
              <a:t>Milton </a:t>
            </a:r>
            <a:r>
              <a:rPr lang="en-US" dirty="0" err="1"/>
              <a:t>Berle</a:t>
            </a:r>
            <a:endParaRPr lang="en-US" dirty="0"/>
          </a:p>
        </p:txBody>
      </p:sp>
    </p:spTree>
    <p:extLst>
      <p:ext uri="{BB962C8B-B14F-4D97-AF65-F5344CB8AC3E}">
        <p14:creationId xmlns:p14="http://schemas.microsoft.com/office/powerpoint/2010/main" xmlns="" val="1805748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E-R MODEL (Cont’d)</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375691" y="1632283"/>
            <a:ext cx="6467519" cy="4491333"/>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a:bodyPr>
          <a:lstStyle/>
          <a:p>
            <a:r>
              <a:rPr lang="en-US" sz="2800" dirty="0" smtClean="0">
                <a:solidFill>
                  <a:schemeClr val="accent6">
                    <a:lumMod val="75000"/>
                  </a:schemeClr>
                </a:solidFill>
              </a:rPr>
              <a:t>ENTITY</a:t>
            </a:r>
            <a:endParaRPr lang="as-IN" sz="2800" dirty="0">
              <a:solidFill>
                <a:schemeClr val="accent6">
                  <a:lumMod val="75000"/>
                </a:schemeClr>
              </a:solidFill>
            </a:endParaRPr>
          </a:p>
        </p:txBody>
      </p:sp>
      <p:sp>
        <p:nvSpPr>
          <p:cNvPr id="14" name="Content Placeholder 13"/>
          <p:cNvSpPr>
            <a:spLocks noGrp="1"/>
          </p:cNvSpPr>
          <p:nvPr>
            <p:ph idx="1"/>
          </p:nvPr>
        </p:nvSpPr>
        <p:spPr>
          <a:xfrm>
            <a:off x="1065214" y="1630016"/>
            <a:ext cx="6190991" cy="4770784"/>
          </a:xfrm>
        </p:spPr>
        <p:txBody>
          <a:bodyPr>
            <a:normAutofit/>
          </a:bodyPr>
          <a:lstStyle/>
          <a:p>
            <a:r>
              <a:rPr lang="en-US" sz="1900" dirty="0"/>
              <a:t>An entity is an object that exists and is distinguishable from other </a:t>
            </a:r>
            <a:r>
              <a:rPr lang="en-US" sz="1900" dirty="0" smtClean="0"/>
              <a:t>objects.</a:t>
            </a:r>
          </a:p>
          <a:p>
            <a:pPr algn="r">
              <a:buFont typeface="Wingdings" panose="05000000000000000000" pitchFamily="2" charset="2"/>
              <a:buChar char="ü"/>
            </a:pPr>
            <a:r>
              <a:rPr lang="en-US" sz="1700" dirty="0" smtClean="0"/>
              <a:t>Example: specific person, company, event, plant</a:t>
            </a:r>
          </a:p>
          <a:p>
            <a:r>
              <a:rPr lang="en-US" sz="1900" dirty="0" smtClean="0"/>
              <a:t>Entities </a:t>
            </a:r>
            <a:r>
              <a:rPr lang="en-US" sz="1900" dirty="0"/>
              <a:t>have attributes</a:t>
            </a:r>
          </a:p>
          <a:p>
            <a:pPr algn="ctr">
              <a:buFont typeface="Wingdings" panose="05000000000000000000" pitchFamily="2" charset="2"/>
              <a:buChar char="ü"/>
            </a:pPr>
            <a:r>
              <a:rPr lang="en-US" sz="1700" dirty="0" smtClean="0"/>
              <a:t>Example</a:t>
            </a:r>
            <a:r>
              <a:rPr lang="en-US" sz="1700" dirty="0"/>
              <a:t>: </a:t>
            </a:r>
            <a:r>
              <a:rPr lang="en-US" sz="1700" dirty="0" smtClean="0"/>
              <a:t>people </a:t>
            </a:r>
            <a:r>
              <a:rPr lang="en-US" sz="1700" dirty="0"/>
              <a:t>have names and </a:t>
            </a:r>
            <a:r>
              <a:rPr lang="en-US" sz="1700" dirty="0" smtClean="0"/>
              <a:t>addresses</a:t>
            </a:r>
          </a:p>
          <a:p>
            <a:r>
              <a:rPr lang="en-US" sz="1900" dirty="0" smtClean="0"/>
              <a:t>An entity type defines a collection of entities that have the same attributes.</a:t>
            </a:r>
          </a:p>
          <a:p>
            <a:pPr algn="ctr">
              <a:buFont typeface="Wingdings" panose="05000000000000000000" pitchFamily="2" charset="2"/>
              <a:buChar char="ü"/>
            </a:pPr>
            <a:r>
              <a:rPr lang="en-US" sz="1700" dirty="0" smtClean="0"/>
              <a:t>Each entity type is described by its name and attributes. </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69162" y="1890735"/>
            <a:ext cx="4203290" cy="2976233"/>
          </a:xfrm>
          <a:prstGeom prst="rect">
            <a:avLst/>
          </a:prstGeom>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114" y="1618334"/>
            <a:ext cx="5581276" cy="4313234"/>
          </a:xfrm>
        </p:spPr>
        <p:txBody>
          <a:bodyPr>
            <a:normAutofit/>
          </a:bodyPr>
          <a:lstStyle/>
          <a:p>
            <a:r>
              <a:rPr lang="en-US" sz="1800" dirty="0"/>
              <a:t>Attributes are the properties which define the entity </a:t>
            </a:r>
            <a:r>
              <a:rPr lang="en-US" sz="1800" dirty="0" smtClean="0"/>
              <a:t>type.</a:t>
            </a:r>
          </a:p>
          <a:p>
            <a:pPr marL="0" indent="0">
              <a:buNone/>
            </a:pPr>
            <a:endParaRPr lang="en-US" sz="1800" dirty="0" smtClean="0"/>
          </a:p>
          <a:p>
            <a:pPr algn="ctr">
              <a:buFont typeface="Wingdings" panose="05000000000000000000" pitchFamily="2" charset="2"/>
              <a:buChar char="ü"/>
            </a:pPr>
            <a:r>
              <a:rPr lang="en-US" sz="1600" dirty="0" smtClean="0"/>
              <a:t>Example: </a:t>
            </a:r>
            <a:r>
              <a:rPr lang="en-US" sz="1600" dirty="0" err="1"/>
              <a:t>Roll_No</a:t>
            </a:r>
            <a:r>
              <a:rPr lang="en-US" sz="1600" dirty="0"/>
              <a:t>, Name, DOB, Age, Address, </a:t>
            </a:r>
            <a:r>
              <a:rPr lang="en-US" sz="1600" dirty="0" err="1"/>
              <a:t>Mobile_No</a:t>
            </a:r>
            <a:r>
              <a:rPr lang="en-US" sz="1600" dirty="0"/>
              <a:t> are the attributes which defines entity type </a:t>
            </a:r>
            <a:r>
              <a:rPr lang="en-US" sz="1600" dirty="0" smtClean="0"/>
              <a:t>Student</a:t>
            </a:r>
          </a:p>
          <a:p>
            <a:pPr marL="0" indent="0" algn="ctr">
              <a:buNone/>
            </a:pPr>
            <a:endParaRPr lang="en-US" sz="1600" dirty="0" smtClean="0"/>
          </a:p>
          <a:p>
            <a:r>
              <a:rPr lang="en-US" sz="1800" dirty="0"/>
              <a:t>In ER diagram, attribute is represented by an oval.</a:t>
            </a:r>
            <a:endParaRPr lang="en-US" sz="1800" dirty="0" smtClean="0"/>
          </a:p>
          <a:p>
            <a:pPr marL="0" indent="0" algn="ctr">
              <a:buNone/>
            </a:pPr>
            <a:endParaRPr lang="en-US" sz="1800" dirty="0" smtClean="0"/>
          </a:p>
        </p:txBody>
      </p:sp>
      <p:sp>
        <p:nvSpPr>
          <p:cNvPr id="4" name="Title 12"/>
          <p:cNvSpPr>
            <a:spLocks noGrp="1"/>
          </p:cNvSpPr>
          <p:nvPr>
            <p:ph type="title"/>
          </p:nvPr>
        </p:nvSpPr>
        <p:spPr>
          <a:xfrm>
            <a:off x="879682" y="662609"/>
            <a:ext cx="9801570" cy="556591"/>
          </a:xfrm>
        </p:spPr>
        <p:txBody>
          <a:bodyPr>
            <a:normAutofit/>
          </a:bodyPr>
          <a:lstStyle/>
          <a:p>
            <a:r>
              <a:rPr lang="en-US" sz="2800" dirty="0" smtClean="0">
                <a:solidFill>
                  <a:schemeClr val="accent6">
                    <a:lumMod val="75000"/>
                  </a:schemeClr>
                </a:solidFill>
              </a:rPr>
              <a:t>ATTRIBUTE</a:t>
            </a:r>
            <a:endParaRPr lang="as-IN" sz="2800" dirty="0" smtClean="0">
              <a:solidFill>
                <a:schemeClr val="accent6">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3822" y="2598073"/>
            <a:ext cx="1660358" cy="15046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62609"/>
            <a:ext cx="8317327" cy="556591"/>
          </a:xfrm>
        </p:spPr>
        <p:txBody>
          <a:bodyPr>
            <a:normAutofit/>
          </a:bodyPr>
          <a:lstStyle/>
          <a:p>
            <a:r>
              <a:rPr lang="en-US" sz="2800" dirty="0" smtClean="0">
                <a:solidFill>
                  <a:schemeClr val="accent6">
                    <a:lumMod val="75000"/>
                  </a:schemeClr>
                </a:solidFill>
              </a:rPr>
              <a:t>KEY ATTRIBUTE</a:t>
            </a:r>
          </a:p>
        </p:txBody>
      </p:sp>
      <p:sp>
        <p:nvSpPr>
          <p:cNvPr id="8" name="Rectangle 7"/>
          <p:cNvSpPr/>
          <p:nvPr/>
        </p:nvSpPr>
        <p:spPr>
          <a:xfrm>
            <a:off x="1106904" y="1805607"/>
            <a:ext cx="6016567" cy="2954655"/>
          </a:xfrm>
          <a:prstGeom prst="rect">
            <a:avLst/>
          </a:prstGeom>
        </p:spPr>
        <p:txBody>
          <a:bodyPr wrap="square">
            <a:spAutoFit/>
          </a:bodyPr>
          <a:lstStyle/>
          <a:p>
            <a:pPr>
              <a:buFont typeface="Arial" pitchFamily="34" charset="0"/>
              <a:buChar char="•"/>
            </a:pPr>
            <a:r>
              <a:rPr lang="en-US" dirty="0"/>
              <a:t>The attribute which uniquely identifies each entity in the entity set is called key attribute</a:t>
            </a:r>
            <a:r>
              <a:rPr lang="en-US" dirty="0" smtClean="0"/>
              <a:t>.</a:t>
            </a:r>
          </a:p>
          <a:p>
            <a:endParaRPr lang="en-US" dirty="0" smtClean="0"/>
          </a:p>
          <a:p>
            <a:pPr>
              <a:buFont typeface="Arial" pitchFamily="34" charset="0"/>
              <a:buChar char="•"/>
            </a:pPr>
            <a:endParaRPr lang="en-US" sz="2000" dirty="0" smtClean="0"/>
          </a:p>
          <a:p>
            <a:pPr marL="342900" indent="-342900" algn="ctr">
              <a:buFont typeface="Wingdings" panose="05000000000000000000" pitchFamily="2" charset="2"/>
              <a:buChar char="ü"/>
            </a:pPr>
            <a:r>
              <a:rPr lang="en-US" sz="1600" dirty="0" smtClean="0"/>
              <a:t>Example: </a:t>
            </a:r>
            <a:r>
              <a:rPr lang="en-US" sz="1600" dirty="0"/>
              <a:t> </a:t>
            </a:r>
            <a:r>
              <a:rPr lang="en-US" sz="1600" dirty="0" err="1"/>
              <a:t>Roll_No</a:t>
            </a:r>
            <a:r>
              <a:rPr lang="en-US" sz="1600" dirty="0"/>
              <a:t> will be unique for each </a:t>
            </a:r>
            <a:r>
              <a:rPr lang="en-US" sz="1600" dirty="0" smtClean="0"/>
              <a:t>student</a:t>
            </a:r>
          </a:p>
          <a:p>
            <a:pPr algn="ctr"/>
            <a:endParaRPr lang="en-US" sz="1600" dirty="0" smtClean="0"/>
          </a:p>
          <a:p>
            <a:pPr marL="342900" indent="-342900" algn="ctr">
              <a:buFont typeface="Wingdings" panose="05000000000000000000" pitchFamily="2" charset="2"/>
              <a:buChar char="ü"/>
            </a:pPr>
            <a:endParaRPr lang="en-US" sz="2000" dirty="0" smtClean="0"/>
          </a:p>
          <a:p>
            <a:pPr marL="342900" indent="-342900">
              <a:buFont typeface="Arial" panose="020B0604020202020204" pitchFamily="34" charset="0"/>
              <a:buChar char="•"/>
            </a:pPr>
            <a:r>
              <a:rPr lang="en-US" dirty="0"/>
              <a:t>In ER diagram, key attribute is represented by an oval with underlying lines.</a:t>
            </a:r>
            <a:endParaRPr lang="en-US" dirty="0" smtClean="0"/>
          </a:p>
          <a:p>
            <a:pPr>
              <a:buFont typeface="Arial" pitchFamily="34" charset="0"/>
              <a:buChar char="•"/>
            </a:pPr>
            <a:endParaRPr lang="en-US" sz="24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19930" y="2562767"/>
            <a:ext cx="1550505" cy="12182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2" y="662609"/>
            <a:ext cx="7045118" cy="556591"/>
          </a:xfrm>
        </p:spPr>
        <p:txBody>
          <a:bodyPr>
            <a:normAutofit/>
          </a:bodyPr>
          <a:lstStyle/>
          <a:p>
            <a:r>
              <a:rPr lang="en-US" sz="2800" dirty="0" smtClean="0">
                <a:solidFill>
                  <a:schemeClr val="accent6">
                    <a:lumMod val="75000"/>
                  </a:schemeClr>
                </a:solidFill>
              </a:rPr>
              <a:t>COMPOSITE ATTRIBUTE</a:t>
            </a:r>
          </a:p>
        </p:txBody>
      </p:sp>
      <p:sp>
        <p:nvSpPr>
          <p:cNvPr id="9" name="Content Placeholder 8"/>
          <p:cNvSpPr>
            <a:spLocks noGrp="1"/>
          </p:cNvSpPr>
          <p:nvPr>
            <p:ph idx="1"/>
          </p:nvPr>
        </p:nvSpPr>
        <p:spPr>
          <a:xfrm>
            <a:off x="641145" y="1593573"/>
            <a:ext cx="5282577" cy="4229100"/>
          </a:xfrm>
        </p:spPr>
        <p:txBody>
          <a:bodyPr>
            <a:normAutofit/>
          </a:bodyPr>
          <a:lstStyle/>
          <a:p>
            <a:r>
              <a:rPr lang="en-US" sz="1800" dirty="0"/>
              <a:t>An attribute composed of many other attribute is called as composite attribute</a:t>
            </a:r>
            <a:r>
              <a:rPr lang="en-US" sz="1800" dirty="0" smtClean="0"/>
              <a:t>.</a:t>
            </a:r>
          </a:p>
          <a:p>
            <a:pPr marL="0" indent="0">
              <a:buNone/>
            </a:pPr>
            <a:endParaRPr lang="en-US" sz="1800" dirty="0" smtClean="0"/>
          </a:p>
          <a:p>
            <a:pPr algn="ctr">
              <a:buFont typeface="Wingdings" panose="05000000000000000000" pitchFamily="2" charset="2"/>
              <a:buChar char="ü"/>
            </a:pPr>
            <a:r>
              <a:rPr lang="en-US" sz="1600" dirty="0" smtClean="0"/>
              <a:t>Example: </a:t>
            </a:r>
            <a:r>
              <a:rPr lang="en-US" sz="1600" dirty="0"/>
              <a:t> Address attribute of student Entity type consists of Street, City, State, and Country</a:t>
            </a:r>
            <a:r>
              <a:rPr lang="en-US" sz="1600" dirty="0" smtClean="0"/>
              <a:t>.</a:t>
            </a:r>
          </a:p>
          <a:p>
            <a:pPr marL="0" indent="0" algn="ctr">
              <a:buNone/>
            </a:pPr>
            <a:endParaRPr lang="en-US" sz="1600" dirty="0" smtClean="0"/>
          </a:p>
          <a:p>
            <a:r>
              <a:rPr lang="en-US" sz="1800" dirty="0"/>
              <a:t> In ER diagram, composite attribute is represented by an oval comprising of ovals.</a:t>
            </a:r>
            <a:endParaRPr lang="en-US" sz="1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3051" y="2418348"/>
            <a:ext cx="4795512" cy="23100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742122"/>
            <a:ext cx="7641466" cy="556591"/>
          </a:xfrm>
        </p:spPr>
        <p:txBody>
          <a:bodyPr>
            <a:normAutofit/>
          </a:bodyPr>
          <a:lstStyle/>
          <a:p>
            <a:r>
              <a:rPr lang="en-US" sz="2800" dirty="0" smtClean="0">
                <a:solidFill>
                  <a:schemeClr val="accent6">
                    <a:lumMod val="75000"/>
                  </a:schemeClr>
                </a:solidFill>
              </a:rPr>
              <a:t>MULTIVALUED ATTRIBUTE</a:t>
            </a:r>
            <a:r>
              <a:rPr lang="en-US" sz="2800" b="1" dirty="0">
                <a:solidFill>
                  <a:schemeClr val="accent6">
                    <a:lumMod val="75000"/>
                  </a:schemeClr>
                </a:solidFill>
              </a:rPr>
              <a:t> </a:t>
            </a:r>
            <a:endParaRPr lang="en-US" sz="2800" dirty="0" smtClean="0">
              <a:solidFill>
                <a:schemeClr val="accent6">
                  <a:lumMod val="75000"/>
                </a:schemeClr>
              </a:solidFill>
            </a:endParaRPr>
          </a:p>
        </p:txBody>
      </p:sp>
      <p:sp>
        <p:nvSpPr>
          <p:cNvPr id="14" name="Content Placeholder 13"/>
          <p:cNvSpPr>
            <a:spLocks noGrp="1"/>
          </p:cNvSpPr>
          <p:nvPr>
            <p:ph idx="1"/>
          </p:nvPr>
        </p:nvSpPr>
        <p:spPr>
          <a:xfrm>
            <a:off x="1065213" y="1630016"/>
            <a:ext cx="10482773" cy="4351683"/>
          </a:xfrm>
        </p:spPr>
        <p:txBody>
          <a:bodyPr>
            <a:normAutofit/>
          </a:bodyPr>
          <a:lstStyle/>
          <a:p>
            <a:endParaRPr lang="as-IN" sz="3200" dirty="0" smtClean="0"/>
          </a:p>
          <a:p>
            <a:endParaRPr sz="3200" dirty="0"/>
          </a:p>
        </p:txBody>
      </p:sp>
      <p:sp>
        <p:nvSpPr>
          <p:cNvPr id="6" name="Rectangle 5"/>
          <p:cNvSpPr/>
          <p:nvPr/>
        </p:nvSpPr>
        <p:spPr>
          <a:xfrm>
            <a:off x="1285461" y="1940940"/>
            <a:ext cx="6132978" cy="2769989"/>
          </a:xfrm>
          <a:prstGeom prst="rect">
            <a:avLst/>
          </a:prstGeom>
        </p:spPr>
        <p:txBody>
          <a:bodyPr wrap="square">
            <a:spAutoFit/>
          </a:bodyPr>
          <a:lstStyle/>
          <a:p>
            <a:pPr marL="342900" indent="-342900">
              <a:buFont typeface="Arial" panose="020B0604020202020204" pitchFamily="34" charset="0"/>
              <a:buChar char="•"/>
            </a:pPr>
            <a:r>
              <a:rPr lang="en-US" dirty="0"/>
              <a:t>An attribute consisting more than one value for a given </a:t>
            </a:r>
            <a:r>
              <a:rPr lang="en-US" dirty="0" smtClean="0"/>
              <a:t>entity.</a:t>
            </a:r>
          </a:p>
          <a:p>
            <a:endParaRPr lang="en-US" dirty="0" smtClean="0"/>
          </a:p>
          <a:p>
            <a:endParaRPr lang="en-US" dirty="0" smtClean="0"/>
          </a:p>
          <a:p>
            <a:pPr marL="342900" indent="-342900" algn="ctr">
              <a:buFont typeface="Wingdings" panose="05000000000000000000" pitchFamily="2" charset="2"/>
              <a:buChar char="ü"/>
            </a:pPr>
            <a:r>
              <a:rPr lang="en-US" sz="1600" dirty="0" smtClean="0"/>
              <a:t>Example: </a:t>
            </a:r>
            <a:r>
              <a:rPr lang="en-US" sz="1600" dirty="0" err="1"/>
              <a:t>Phone_No</a:t>
            </a:r>
            <a:r>
              <a:rPr lang="en-US" sz="1600" dirty="0"/>
              <a:t> (can be more than one for a given student</a:t>
            </a:r>
            <a:r>
              <a:rPr lang="en-US" sz="1600" dirty="0" smtClean="0"/>
              <a:t>).</a:t>
            </a:r>
          </a:p>
          <a:p>
            <a:pPr algn="ctr"/>
            <a:endParaRPr lang="en-US" sz="1600" dirty="0" smtClean="0"/>
          </a:p>
          <a:p>
            <a:pPr marL="342900" indent="-342900" algn="ctr">
              <a:buFont typeface="Wingdings" panose="05000000000000000000" pitchFamily="2" charset="2"/>
              <a:buChar char="ü"/>
            </a:pPr>
            <a:endParaRPr lang="en-US" dirty="0" smtClean="0"/>
          </a:p>
          <a:p>
            <a:pPr marL="285750" indent="-285750">
              <a:buFont typeface="Arial" panose="020B0604020202020204" pitchFamily="34" charset="0"/>
              <a:buChar char="•"/>
            </a:pPr>
            <a:r>
              <a:rPr lang="en-US" dirty="0"/>
              <a:t>In ER diagram, multivalued attribute is represented by double </a:t>
            </a:r>
            <a:r>
              <a:rPr lang="en-US" dirty="0" smtClean="0"/>
              <a:t>oval.</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09113" y="2372139"/>
            <a:ext cx="2252870" cy="1404731"/>
          </a:xfrm>
          <a:prstGeom prst="rect">
            <a:avLst/>
          </a:prstGeom>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861</TotalTime>
  <Words>739</Words>
  <Application>Microsoft Office PowerPoint</Application>
  <PresentationFormat>Custom</PresentationFormat>
  <Paragraphs>132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tf03431377</vt:lpstr>
      <vt:lpstr>Entity Relationship (ER) Model in DBMS </vt:lpstr>
      <vt:lpstr>এই Lesson এ কি শিখব? </vt:lpstr>
      <vt:lpstr>E-R MODEL</vt:lpstr>
      <vt:lpstr>E-R MODEL (Cont’d)</vt:lpstr>
      <vt:lpstr>ENTITY</vt:lpstr>
      <vt:lpstr>ATTRIBUTE</vt:lpstr>
      <vt:lpstr>KEY ATTRIBUTE</vt:lpstr>
      <vt:lpstr>COMPOSITE ATTRIBUTE</vt:lpstr>
      <vt:lpstr>MULTIVALUED ATTRIBUTE </vt:lpstr>
      <vt:lpstr>Slide 10</vt:lpstr>
      <vt:lpstr>Slide 11</vt:lpstr>
      <vt:lpstr>Slide 12</vt:lpstr>
      <vt:lpstr>SUMMARY OF SYMBOLS USED IN E-R NOTATION(CONT’D)</vt:lpstr>
      <vt:lpstr>Helps to give name for particular relation</vt:lpstr>
      <vt:lpstr>Types of Relationships in ER Model</vt:lpstr>
      <vt:lpstr>ENTITY-RELATIONSHIP DIAGRAMS(CONT’D)</vt:lpstr>
      <vt:lpstr>ENTITY-RELATIONSHIP DIAGRAMS(CONT’D)</vt:lpstr>
      <vt:lpstr>Notations for Relationships in ER Model (CONT’D)</vt:lpstr>
      <vt:lpstr>E-R MODEL (Example)</vt:lpstr>
      <vt:lpstr>Notations for Relationships in ER Model (CONT’D)</vt:lpstr>
      <vt:lpstr>ONE-TO-MANY RELATIONSHIP</vt:lpstr>
      <vt:lpstr>MANY-TO-MANY RELATIONSHIP</vt:lpstr>
      <vt:lpstr>ENTITY-RELATIONSHIP (Example)</vt:lpstr>
      <vt:lpstr>ENTITY-RELATIONSHIP (Example)</vt:lpstr>
      <vt:lpstr>PARTICIPATION CONSTRAINT</vt:lpstr>
      <vt:lpstr>WEAK ENTITY SETS</vt:lpstr>
      <vt:lpstr>SUMMARY OF SYMBOLS USED IN E-R NOTATION</vt:lpstr>
      <vt:lpstr>SUMMARY OF SYMBOLS USED IN E-R NOTATION(CONT’D)</vt:lpstr>
      <vt:lpstr>E-R DIAGRAM FOR A UNIVERSITY</vt:lpstr>
      <vt:lpstr>“If opportunity doesn’t knock, build a door.”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User</cp:lastModifiedBy>
  <cp:revision>136</cp:revision>
  <dcterms:created xsi:type="dcterms:W3CDTF">2020-04-17T10:09:40Z</dcterms:created>
  <dcterms:modified xsi:type="dcterms:W3CDTF">2020-05-01T10:45:23Z</dcterms:modified>
</cp:coreProperties>
</file>