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22-Jun-20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22-Jun-20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22-Jun-20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22-Jun-20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ERD example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03016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1</a:t>
            </a:r>
          </a:p>
        </p:txBody>
      </p:sp>
      <p:sp>
        <p:nvSpPr>
          <p:cNvPr id="3" name="Content Placeholder 2"/>
          <p:cNvSpPr>
            <a:spLocks noGrp="1"/>
          </p:cNvSpPr>
          <p:nvPr>
            <p:ph idx="1"/>
          </p:nvPr>
        </p:nvSpPr>
        <p:spPr/>
        <p:txBody>
          <a:bodyPr>
            <a:normAutofit fontScale="70000" lnSpcReduction="20000"/>
          </a:bodyPr>
          <a:lstStyle/>
          <a:p>
            <a:r>
              <a:rPr lang="en-US" b="1" dirty="0"/>
              <a:t>Question 1:</a:t>
            </a:r>
            <a:r>
              <a:rPr lang="en-US" dirty="0"/>
              <a:t> A university registrars office maintains data about the following entities:</a:t>
            </a:r>
          </a:p>
          <a:p>
            <a:pPr lvl="0"/>
            <a:r>
              <a:rPr lang="en-US" dirty="0"/>
              <a:t>courses, including number, title, credits, syllabus, and prerequisites;</a:t>
            </a:r>
          </a:p>
          <a:p>
            <a:pPr lvl="0"/>
            <a:r>
              <a:rPr lang="en-US" dirty="0"/>
              <a:t>course offerings, including course number, year, semester, section number, instructor(s), timings, and classroom;</a:t>
            </a:r>
          </a:p>
          <a:p>
            <a:pPr lvl="0"/>
            <a:r>
              <a:rPr lang="en-US" dirty="0"/>
              <a:t>students, including student-id, name, and program;</a:t>
            </a:r>
          </a:p>
          <a:p>
            <a:pPr lvl="0"/>
            <a:r>
              <a:rPr lang="en-US" dirty="0"/>
              <a:t>instructors, including identification number, name, department, and title.</a:t>
            </a:r>
          </a:p>
          <a:p>
            <a:r>
              <a:rPr lang="en-US" dirty="0"/>
              <a:t>Further, the enrollment of students in courses and grades awarded to students in each course they are enrolled for must be appropriately modeled. Construct an E-R diagram for the registrars office. Document all assumptions that you make about the mapping constraints.</a:t>
            </a:r>
          </a:p>
          <a:p>
            <a:endParaRPr lang="en-US" dirty="0"/>
          </a:p>
        </p:txBody>
      </p:sp>
    </p:spTree>
    <p:extLst>
      <p:ext uri="{BB962C8B-B14F-4D97-AF65-F5344CB8AC3E}">
        <p14:creationId xmlns:p14="http://schemas.microsoft.com/office/powerpoint/2010/main" val="2906522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2</a:t>
            </a:r>
          </a:p>
        </p:txBody>
      </p:sp>
      <p:sp>
        <p:nvSpPr>
          <p:cNvPr id="3" name="Content Placeholder 2"/>
          <p:cNvSpPr>
            <a:spLocks noGrp="1"/>
          </p:cNvSpPr>
          <p:nvPr>
            <p:ph idx="1"/>
          </p:nvPr>
        </p:nvSpPr>
        <p:spPr/>
        <p:txBody>
          <a:bodyPr>
            <a:normAutofit fontScale="70000" lnSpcReduction="20000"/>
          </a:bodyPr>
          <a:lstStyle/>
          <a:p>
            <a:r>
              <a:rPr lang="en-US" dirty="0"/>
              <a:t>Consider a university database for the scheduling of classrooms for ‑final exams. This database could be modeled as the single entity set exam, with attributes course-name, section-number, room-number, and time. Alternatively, one or more additional entity sets could be defined, along with relationship sets to replace some of the attributes of the exam entity set, as</a:t>
            </a:r>
          </a:p>
          <a:p>
            <a:pPr lvl="0"/>
            <a:r>
              <a:rPr lang="en-US" dirty="0"/>
              <a:t>[1] course with attributes name, department, and c-number</a:t>
            </a:r>
          </a:p>
          <a:p>
            <a:pPr lvl="0"/>
            <a:r>
              <a:rPr lang="en-US" dirty="0"/>
              <a:t>[2] section with attributes s-number and enrollment, and dependent as a weak entity set on course</a:t>
            </a:r>
          </a:p>
          <a:p>
            <a:pPr lvl="0"/>
            <a:r>
              <a:rPr lang="en-US" dirty="0"/>
              <a:t>[3] room with attributes r-number, capacity, and building</a:t>
            </a:r>
          </a:p>
          <a:p>
            <a:r>
              <a:rPr lang="en-US" dirty="0"/>
              <a:t>Show an E-R diagram illustrating the use of all three additional entity sets listed. </a:t>
            </a:r>
          </a:p>
        </p:txBody>
      </p:sp>
    </p:spTree>
    <p:extLst>
      <p:ext uri="{BB962C8B-B14F-4D97-AF65-F5344CB8AC3E}">
        <p14:creationId xmlns:p14="http://schemas.microsoft.com/office/powerpoint/2010/main" val="4269481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3</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Construct an ER Diagram for Company having following details :</a:t>
            </a:r>
          </a:p>
          <a:p>
            <a:pPr lvl="0"/>
            <a:r>
              <a:rPr lang="en-US" dirty="0"/>
              <a:t>Company organized into DEPARTMENT. Each department has unique name and a particular employee who  manages the department. Start date for the manager is recorded. Department may have several locations.</a:t>
            </a:r>
          </a:p>
          <a:p>
            <a:pPr lvl="0"/>
            <a:r>
              <a:rPr lang="en-US" dirty="0"/>
              <a:t>A department controls a number of PROJECT. Projects have a unique name, number and a single location.</a:t>
            </a:r>
          </a:p>
          <a:p>
            <a:pPr lvl="0"/>
            <a:r>
              <a:rPr lang="en-US" dirty="0"/>
              <a:t>Company's EMPLOYEE name, </a:t>
            </a:r>
            <a:r>
              <a:rPr lang="en-US" dirty="0" err="1"/>
              <a:t>ssno</a:t>
            </a:r>
            <a:r>
              <a:rPr lang="en-US" dirty="0"/>
              <a:t>, address, salary, and birth date are recorded. An employee is assigned to one department, but may work for several projects (not necessarily controlled by her </a:t>
            </a:r>
            <a:r>
              <a:rPr lang="en-US" dirty="0" err="1"/>
              <a:t>dept</a:t>
            </a:r>
            <a:r>
              <a:rPr lang="en-US" dirty="0"/>
              <a:t>). Number of hours/week an employee works on each project is recorded; The immediate supervisor for the employee.</a:t>
            </a:r>
          </a:p>
          <a:p>
            <a:pPr lvl="0"/>
            <a:r>
              <a:rPr lang="en-US" dirty="0"/>
              <a:t>Employee's DEPENDENT are tracked for health insurance purposes (dependent name, birthdate, relationship to employee).</a:t>
            </a:r>
          </a:p>
          <a:p>
            <a:endParaRPr lang="en-US" dirty="0"/>
          </a:p>
        </p:txBody>
      </p:sp>
    </p:spTree>
    <p:extLst>
      <p:ext uri="{BB962C8B-B14F-4D97-AF65-F5344CB8AC3E}">
        <p14:creationId xmlns:p14="http://schemas.microsoft.com/office/powerpoint/2010/main" val="21736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Exerecise</a:t>
            </a:r>
            <a:r>
              <a:rPr lang="en-US" dirty="0"/>
              <a:t> 4</a:t>
            </a:r>
          </a:p>
        </p:txBody>
      </p:sp>
      <p:sp>
        <p:nvSpPr>
          <p:cNvPr id="3" name="Content Placeholder 2"/>
          <p:cNvSpPr>
            <a:spLocks noGrp="1"/>
          </p:cNvSpPr>
          <p:nvPr>
            <p:ph idx="1"/>
          </p:nvPr>
        </p:nvSpPr>
        <p:spPr>
          <a:xfrm>
            <a:off x="457200" y="1600200"/>
            <a:ext cx="8382000" cy="4525963"/>
          </a:xfrm>
        </p:spPr>
        <p:txBody>
          <a:bodyPr>
            <a:normAutofit fontScale="92500" lnSpcReduction="20000"/>
          </a:bodyPr>
          <a:lstStyle/>
          <a:p>
            <a:r>
              <a:rPr lang="en-US" dirty="0"/>
              <a:t>A Poster Exhibition</a:t>
            </a:r>
          </a:p>
          <a:p>
            <a:pPr marL="0" indent="0">
              <a:buNone/>
            </a:pPr>
            <a:r>
              <a:rPr lang="en-US" sz="2000" dirty="0"/>
              <a:t>The setting is that you are one </a:t>
            </a:r>
            <a:r>
              <a:rPr lang="en-US" sz="2000" dirty="0" err="1"/>
              <a:t>organiser</a:t>
            </a:r>
            <a:r>
              <a:rPr lang="en-US" sz="2000" dirty="0"/>
              <a:t> of a poster exhibition on \Global Problems of the 21</a:t>
            </a:r>
            <a:r>
              <a:rPr lang="en-US" sz="2000" baseline="30000" dirty="0"/>
              <a:t>st</a:t>
            </a:r>
            <a:r>
              <a:rPr lang="en-US" sz="2000" dirty="0"/>
              <a:t> Century", and you must design a database to keep track of the administration of the exhibition. Three main phases are </a:t>
            </a:r>
            <a:r>
              <a:rPr lang="en-US" sz="2000" dirty="0" err="1"/>
              <a:t>recognised</a:t>
            </a:r>
            <a:r>
              <a:rPr lang="en-US" sz="2000" dirty="0"/>
              <a:t> for the exhibition: the submission, the selection and the presentation phase. These are further explained below.</a:t>
            </a:r>
          </a:p>
          <a:p>
            <a:pPr marL="0" indent="0">
              <a:buNone/>
            </a:pPr>
            <a:endParaRPr lang="en-US" sz="2000" dirty="0"/>
          </a:p>
          <a:p>
            <a:pPr marL="0" indent="0">
              <a:buNone/>
            </a:pPr>
            <a:r>
              <a:rPr lang="en-US" sz="2000" dirty="0"/>
              <a:t>Submission Phase: Graphic designers create posters for the exhibition to illustrate one of the chosen global problems. Relevant information on designers includes their name and their  </a:t>
            </a:r>
            <a:r>
              <a:rPr lang="en-US" sz="2000" dirty="0" err="1"/>
              <a:t>aliation</a:t>
            </a:r>
            <a:r>
              <a:rPr lang="en-US" sz="2000" dirty="0"/>
              <a:t>, i.e. the organization they work for. A poster has a title and is assigned an </a:t>
            </a:r>
            <a:r>
              <a:rPr lang="en-US" sz="2000" dirty="0" err="1"/>
              <a:t>identication</a:t>
            </a:r>
            <a:r>
              <a:rPr lang="en-US" sz="2000" dirty="0"/>
              <a:t> number, and it may be created by several graphic designers; although each individual designer may only be involved with one poster. Where a group of graphic designers create a poster, we distinguish between the main designer and the co-designers. In case of a single graphic designer, that person is considered to be the main designer of the poster. The main designer is always the point of contact, so should provide an</a:t>
            </a:r>
          </a:p>
          <a:p>
            <a:pPr marL="0" indent="0">
              <a:buNone/>
            </a:pPr>
            <a:r>
              <a:rPr lang="en-US" sz="2000" dirty="0"/>
              <a:t>email address.</a:t>
            </a:r>
          </a:p>
          <a:p>
            <a:pPr marL="0" indent="0">
              <a:buNone/>
            </a:pPr>
            <a:endParaRPr lang="en-US" sz="2000" dirty="0"/>
          </a:p>
        </p:txBody>
      </p:sp>
    </p:spTree>
    <p:extLst>
      <p:ext uri="{BB962C8B-B14F-4D97-AF65-F5344CB8AC3E}">
        <p14:creationId xmlns:p14="http://schemas.microsoft.com/office/powerpoint/2010/main" val="3900561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dirty="0"/>
              <a:t>Selection Phase: All posters created for this exhibition are judged by members of a jury. A judge is a graphic design expert with experience in communication for raising public awareness and for public </a:t>
            </a:r>
            <a:r>
              <a:rPr lang="en-US" dirty="0" err="1"/>
              <a:t>benet</a:t>
            </a:r>
            <a:r>
              <a:rPr lang="en-US" dirty="0"/>
              <a:t>. Judge information that is of relevance to the organizing committee includes the judge's name, their </a:t>
            </a:r>
            <a:r>
              <a:rPr lang="en-US" dirty="0" err="1"/>
              <a:t>aliation</a:t>
            </a:r>
            <a:r>
              <a:rPr lang="en-US" dirty="0"/>
              <a:t> and email. Each poster is judged by three different judges. When judging a poster, a judge gives a decision: accept or reject. A poster is selected for the exhibition only if all three judges give an \accept" decision. Note that judges are not allowed to compete in \Global Problems of the 21st Century" themselves.</a:t>
            </a:r>
          </a:p>
          <a:p>
            <a:pPr marL="0" indent="0">
              <a:buNone/>
            </a:pPr>
            <a:r>
              <a:rPr lang="en-US" dirty="0"/>
              <a:t>Presentation Phase: All selected posters are then presented in the exhibition by their main graphic designers. The poster presentation is allocated a stand and an exhibition session. Each exhibition session takes place at a specific date, and 4 session topics have been announced: human rights, environmental pollution, poverty, and war.</a:t>
            </a:r>
          </a:p>
        </p:txBody>
      </p:sp>
    </p:spTree>
    <p:extLst>
      <p:ext uri="{BB962C8B-B14F-4D97-AF65-F5344CB8AC3E}">
        <p14:creationId xmlns:p14="http://schemas.microsoft.com/office/powerpoint/2010/main" val="896346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5</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craft trading website Itsy! Bitsy! is setting up a database to record sellers and their products. This requires recording the following information:</a:t>
            </a:r>
          </a:p>
          <a:p>
            <a:r>
              <a:rPr lang="en-US" dirty="0"/>
              <a:t> For each seller, their name, contact email, and postal address.</a:t>
            </a:r>
          </a:p>
          <a:p>
            <a:r>
              <a:rPr lang="en-US" dirty="0"/>
              <a:t> For each product, its name, price, and number available.</a:t>
            </a:r>
          </a:p>
          <a:p>
            <a:r>
              <a:rPr lang="en-US" dirty="0"/>
              <a:t> Which product is from which seller.</a:t>
            </a:r>
          </a:p>
          <a:p>
            <a:r>
              <a:rPr lang="en-US" dirty="0"/>
              <a:t> A unique id number for each product.</a:t>
            </a:r>
          </a:p>
          <a:p>
            <a:pPr marL="0" indent="0">
              <a:buNone/>
            </a:pPr>
            <a:r>
              <a:rPr lang="en-US" dirty="0"/>
              <a:t>Draw an entity-relationship (ER) diagram that represents this information.</a:t>
            </a:r>
          </a:p>
        </p:txBody>
      </p:sp>
    </p:spTree>
    <p:extLst>
      <p:ext uri="{BB962C8B-B14F-4D97-AF65-F5344CB8AC3E}">
        <p14:creationId xmlns:p14="http://schemas.microsoft.com/office/powerpoint/2010/main" val="298208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6</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t>The organizers of the EXAM 2011 international multi-conference need to keep track of a large col-</a:t>
            </a:r>
          </a:p>
          <a:p>
            <a:pPr marL="0" indent="0">
              <a:buNone/>
            </a:pPr>
            <a:r>
              <a:rPr lang="en-US" dirty="0"/>
              <a:t>lection of workshops associated with the event. Initial requirements analysis brings out the following</a:t>
            </a:r>
          </a:p>
          <a:p>
            <a:pPr marL="0" indent="0">
              <a:buNone/>
            </a:pPr>
            <a:r>
              <a:rPr lang="en-US" dirty="0"/>
              <a:t>information about what needs to be recorded.</a:t>
            </a:r>
          </a:p>
          <a:p>
            <a:r>
              <a:rPr lang="en-US" dirty="0"/>
              <a:t> Each workshop has a name, and happens on a particular date | or dates, as some workshops</a:t>
            </a:r>
          </a:p>
          <a:p>
            <a:pPr marL="0" indent="0">
              <a:buNone/>
            </a:pPr>
            <a:r>
              <a:rPr lang="en-US" dirty="0"/>
              <a:t>         last more than one day.</a:t>
            </a:r>
          </a:p>
          <a:p>
            <a:r>
              <a:rPr lang="en-US" dirty="0"/>
              <a:t> There are several participants, each of which may sign up to one or more workshops.</a:t>
            </a:r>
          </a:p>
          <a:p>
            <a:r>
              <a:rPr lang="en-US" dirty="0"/>
              <a:t> For each participant, it is important to record their name, email address, and the workshops</a:t>
            </a:r>
          </a:p>
          <a:p>
            <a:pPr marL="0" indent="0">
              <a:buNone/>
            </a:pPr>
            <a:r>
              <a:rPr lang="en-US" dirty="0"/>
              <a:t>         which they wish to attend.</a:t>
            </a:r>
          </a:p>
          <a:p>
            <a:r>
              <a:rPr lang="en-US" dirty="0"/>
              <a:t> There are a number of meeting rooms at the conference venue, each of a fixed capacity. Meetings</a:t>
            </a:r>
          </a:p>
          <a:p>
            <a:pPr marL="0" indent="0">
              <a:buNone/>
            </a:pPr>
            <a:r>
              <a:rPr lang="en-US" dirty="0"/>
              <a:t>         rooms are identified by a floor and room number.</a:t>
            </a:r>
          </a:p>
          <a:p>
            <a:r>
              <a:rPr lang="en-US" dirty="0"/>
              <a:t> Every workshop needs an allocated meeting room; where a workshop lasts for two days, it will</a:t>
            </a:r>
          </a:p>
          <a:p>
            <a:pPr marL="0" indent="0">
              <a:buNone/>
            </a:pPr>
            <a:r>
              <a:rPr lang="en-US" dirty="0"/>
              <a:t>         use the same room on both days. </a:t>
            </a:r>
          </a:p>
          <a:p>
            <a:pPr marL="0" indent="0">
              <a:buNone/>
            </a:pPr>
            <a:r>
              <a:rPr lang="en-US" dirty="0"/>
              <a:t>Draw an entity-relationship (ER) diagram that represents this information.</a:t>
            </a:r>
          </a:p>
          <a:p>
            <a:pPr marL="0" indent="0">
              <a:buNone/>
            </a:pPr>
            <a:endParaRPr lang="en-US" dirty="0"/>
          </a:p>
        </p:txBody>
      </p:sp>
    </p:spTree>
    <p:extLst>
      <p:ext uri="{BB962C8B-B14F-4D97-AF65-F5344CB8AC3E}">
        <p14:creationId xmlns:p14="http://schemas.microsoft.com/office/powerpoint/2010/main" val="1058326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1038</Words>
  <Application>Microsoft Office PowerPoint</Application>
  <PresentationFormat>On-screen Show (4:3)</PresentationFormat>
  <Paragraphs>49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ERD example</vt:lpstr>
      <vt:lpstr>Exercise 1</vt:lpstr>
      <vt:lpstr>Exercise 2</vt:lpstr>
      <vt:lpstr>Exercise 3</vt:lpstr>
      <vt:lpstr>Exerecise 4</vt:lpstr>
      <vt:lpstr>PowerPoint Presentation</vt:lpstr>
      <vt:lpstr>Example 5</vt:lpstr>
      <vt:lpstr>Example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ERD example</dc:title>
  <dc:creator>Administrator</dc:creator>
  <cp:lastModifiedBy>Rubaiya Hafiz</cp:lastModifiedBy>
  <cp:revision>10</cp:revision>
  <dcterms:created xsi:type="dcterms:W3CDTF">2006-08-16T00:00:00Z</dcterms:created>
  <dcterms:modified xsi:type="dcterms:W3CDTF">2020-06-22T08:23:38Z</dcterms:modified>
</cp:coreProperties>
</file>