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8" r:id="rId1"/>
  </p:sldMasterIdLst>
  <p:sldIdLst>
    <p:sldId id="256" r:id="rId2"/>
    <p:sldId id="257" r:id="rId3"/>
    <p:sldId id="262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2B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47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7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6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5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86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28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5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4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60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0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5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Round Robin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CPU Scheduling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>
              <a:defRPr/>
            </a:pPr>
            <a:r>
              <a:rPr lang="en-GB" dirty="0"/>
              <a:t>Find out the average waiting time and turn around time where </a:t>
            </a:r>
            <a:r>
              <a:rPr lang="en-GB" sz="3200" b="1" dirty="0"/>
              <a:t>q= 3</a:t>
            </a:r>
            <a:endParaRPr lang="en-GB" dirty="0"/>
          </a:p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/>
              <a:t>Process</a:t>
            </a:r>
            <a:r>
              <a:rPr lang="en-GB" dirty="0"/>
              <a:t>		</a:t>
            </a:r>
            <a:r>
              <a:rPr lang="en-GB" u="sng" dirty="0"/>
              <a:t>Arrival Time</a:t>
            </a:r>
            <a:r>
              <a:rPr lang="en-GB" dirty="0"/>
              <a:t>		</a:t>
            </a:r>
            <a:r>
              <a:rPr lang="en-GB" u="sng" dirty="0"/>
              <a:t>Burst Time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dirty="0">
                <a:latin typeface="Courier New" panose="02070309020205020404" pitchFamily="49" charset="0"/>
              </a:rPr>
              <a:t>P</a:t>
            </a:r>
            <a:r>
              <a:rPr lang="en-GB" baseline="-25000" dirty="0">
                <a:latin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</a:rPr>
              <a:t>		0				</a:t>
            </a:r>
            <a:r>
              <a:rPr lang="en-GB" dirty="0" smtClean="0">
                <a:latin typeface="Courier New" panose="02070309020205020404" pitchFamily="49" charset="0"/>
              </a:rPr>
              <a:t>5  2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 	 	1				</a:t>
            </a:r>
            <a:r>
              <a:rPr lang="en-GB" dirty="0" smtClean="0">
                <a:latin typeface="Courier New" panose="02070309020205020404" pitchFamily="49" charset="0"/>
              </a:rPr>
              <a:t>3 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3	  	</a:t>
            </a:r>
            <a:r>
              <a:rPr lang="en-GB" dirty="0">
                <a:latin typeface="Courier New" panose="02070309020205020404" pitchFamily="49" charset="0"/>
              </a:rPr>
              <a:t>3</a:t>
            </a:r>
            <a:r>
              <a:rPr lang="en-GB" baseline="-25000" dirty="0">
                <a:latin typeface="Courier New" panose="02070309020205020404" pitchFamily="49" charset="0"/>
              </a:rPr>
              <a:t>				</a:t>
            </a:r>
            <a:r>
              <a:rPr lang="en-GB" dirty="0" smtClean="0">
                <a:latin typeface="Courier New" panose="02070309020205020404" pitchFamily="49" charset="0"/>
              </a:rPr>
              <a:t>6  3</a:t>
            </a:r>
            <a:r>
              <a:rPr lang="en-GB" baseline="-25000" dirty="0" smtClean="0"/>
              <a:t>      </a:t>
            </a:r>
            <a:endParaRPr lang="en-GB" baseline="-25000" dirty="0"/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   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P4		5				1	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P5		6			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4   1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Ready Queue: </a:t>
            </a:r>
            <a:r>
              <a:rPr lang="en-US" b="1" dirty="0" smtClean="0"/>
              <a:t> </a:t>
            </a:r>
            <a:r>
              <a:rPr lang="en-US" dirty="0" smtClean="0"/>
              <a:t>P1(5), P2(3), P3(6), P1(2), P4(1), P5(4), P3(3), P5(1)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6372" y="5380755"/>
            <a:ext cx="699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0            3             6             9             11            12         15           18           19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76529" y="4803820"/>
            <a:ext cx="79849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P2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378039" y="4803820"/>
            <a:ext cx="79849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975019" y="4803820"/>
            <a:ext cx="79849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P3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229599" y="151343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229598" y="108089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229597" y="1995627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3509" y="4803820"/>
            <a:ext cx="79849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845639" y="1087500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1999" y="4803820"/>
            <a:ext cx="798490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P4</a:t>
            </a:r>
            <a:endParaRPr lang="en-US" sz="2800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8216715" y="2503004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70489" y="4803820"/>
            <a:ext cx="79849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P5</a:t>
            </a:r>
            <a:endParaRPr lang="en-US" sz="2800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8216714" y="2935544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68979" y="4803820"/>
            <a:ext cx="79849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P3</a:t>
            </a:r>
            <a:endParaRPr lang="en-US" sz="2800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8845638" y="1980930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967469" y="4803820"/>
            <a:ext cx="798490" cy="523220"/>
          </a:xfrm>
          <a:prstGeom prst="rect">
            <a:avLst/>
          </a:prstGeom>
          <a:solidFill>
            <a:srgbClr val="B92B8A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P5</a:t>
            </a:r>
            <a:endParaRPr lang="en-US" sz="2800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8959401" y="2935543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Down Arrow 21"/>
          <p:cNvSpPr/>
          <p:nvPr/>
        </p:nvSpPr>
        <p:spPr>
          <a:xfrm>
            <a:off x="3374265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4226952" y="3328559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6168979" y="3341767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5250824" y="3341767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7103771" y="3341767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8028904" y="3324746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2350393" y="3324746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8947060" y="3327052"/>
            <a:ext cx="450761" cy="476518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1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01" y="1017431"/>
            <a:ext cx="10684099" cy="51595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Waiting Time: (S.T – A.T) + (2</a:t>
            </a:r>
            <a:r>
              <a:rPr lang="en-US" baseline="30000" dirty="0" smtClean="0"/>
              <a:t>nd</a:t>
            </a:r>
            <a:r>
              <a:rPr lang="en-US" dirty="0" smtClean="0"/>
              <a:t> S.T – last E.T)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P1= (0-0) + (9-3)= 6</a:t>
            </a:r>
          </a:p>
          <a:p>
            <a:pPr marL="0" indent="0">
              <a:buNone/>
            </a:pPr>
            <a:r>
              <a:rPr lang="en-US" dirty="0" smtClean="0"/>
              <a:t>P2=(3-1)= 2</a:t>
            </a:r>
          </a:p>
          <a:p>
            <a:pPr marL="0" indent="0">
              <a:buNone/>
            </a:pPr>
            <a:r>
              <a:rPr lang="en-US" dirty="0" smtClean="0"/>
              <a:t>P3=(6-3) + (15-9)= 9</a:t>
            </a:r>
          </a:p>
          <a:p>
            <a:pPr marL="0" indent="0">
              <a:buNone/>
            </a:pPr>
            <a:r>
              <a:rPr lang="en-US" dirty="0" smtClean="0"/>
              <a:t>P4=(11-5)= 6 </a:t>
            </a:r>
          </a:p>
          <a:p>
            <a:pPr marL="0" indent="0">
              <a:buNone/>
            </a:pPr>
            <a:r>
              <a:rPr lang="en-US" dirty="0" smtClean="0"/>
              <a:t>P5=(12-6) + (18-15)= 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Avg. </a:t>
            </a:r>
            <a:r>
              <a:rPr lang="en-US" dirty="0"/>
              <a:t>w</a:t>
            </a:r>
            <a:r>
              <a:rPr lang="en-US" dirty="0" smtClean="0"/>
              <a:t>aiting time= (6+2+9+6+9)/5 = 6.4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7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3" y="1081824"/>
            <a:ext cx="11191741" cy="546064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Turn Around Time: (Burst Time + Waiting Time)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</a:p>
          <a:p>
            <a:pPr marL="0" indent="0">
              <a:buNone/>
            </a:pPr>
            <a:r>
              <a:rPr lang="en-US" dirty="0" smtClean="0"/>
              <a:t>Avg. Turn Around </a:t>
            </a:r>
            <a:r>
              <a:rPr lang="en-US" smtClean="0"/>
              <a:t>Time   =[ ( </a:t>
            </a:r>
            <a:r>
              <a:rPr lang="en-US" dirty="0" smtClean="0"/>
              <a:t>5+6) + (3+2) + (6+9) + (1+6) + ( </a:t>
            </a:r>
            <a:r>
              <a:rPr lang="en-US" smtClean="0"/>
              <a:t>4+9) ] </a:t>
            </a:r>
            <a:r>
              <a:rPr lang="en-US" dirty="0" smtClean="0"/>
              <a:t>/5</a:t>
            </a:r>
          </a:p>
          <a:p>
            <a:pPr marL="0" indent="0">
              <a:buNone/>
            </a:pPr>
            <a:r>
              <a:rPr lang="en-US" dirty="0" smtClean="0"/>
              <a:t>     			          = 10.2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02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83" y="180303"/>
            <a:ext cx="11758411" cy="634928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Find </a:t>
            </a:r>
            <a:r>
              <a:rPr lang="en-GB" dirty="0"/>
              <a:t>out the average waiting time and turn around time where </a:t>
            </a:r>
            <a:r>
              <a:rPr lang="en-GB" sz="3200" b="1" dirty="0"/>
              <a:t>q= </a:t>
            </a:r>
            <a:r>
              <a:rPr lang="en-GB" sz="3200" b="1" dirty="0" smtClean="0"/>
              <a:t>3</a:t>
            </a:r>
            <a:endParaRPr lang="en-GB" dirty="0"/>
          </a:p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/>
              <a:t>Process</a:t>
            </a:r>
            <a:r>
              <a:rPr lang="en-GB" dirty="0"/>
              <a:t>		</a:t>
            </a:r>
            <a:r>
              <a:rPr lang="en-GB" u="sng" dirty="0"/>
              <a:t>Arrival Time</a:t>
            </a:r>
            <a:r>
              <a:rPr lang="en-GB" dirty="0"/>
              <a:t>		</a:t>
            </a:r>
            <a:r>
              <a:rPr lang="en-GB" u="sng" dirty="0"/>
              <a:t>Burst Time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i="1" dirty="0">
                <a:latin typeface="Courier New" panose="02070309020205020404" pitchFamily="49" charset="0"/>
              </a:rPr>
              <a:t>P</a:t>
            </a:r>
            <a:r>
              <a:rPr lang="en-GB" i="1" baseline="-25000" dirty="0">
                <a:latin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</a:rPr>
              <a:t>		0				</a:t>
            </a:r>
            <a:r>
              <a:rPr lang="en-GB" dirty="0" smtClean="0">
                <a:latin typeface="Courier New" panose="02070309020205020404" pitchFamily="49" charset="0"/>
              </a:rPr>
              <a:t>5 2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</a:t>
            </a:r>
            <a:r>
              <a:rPr lang="en-GB" i="1" dirty="0">
                <a:latin typeface="Courier New" panose="02070309020205020404" pitchFamily="49" charset="0"/>
              </a:rPr>
              <a:t>P</a:t>
            </a:r>
            <a:r>
              <a:rPr lang="en-GB" i="1" baseline="-25000" dirty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 	 	1				3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</a:t>
            </a:r>
            <a:r>
              <a:rPr lang="en-GB" i="1" dirty="0">
                <a:latin typeface="Courier New" panose="02070309020205020404" pitchFamily="49" charset="0"/>
              </a:rPr>
              <a:t>P</a:t>
            </a:r>
            <a:r>
              <a:rPr lang="en-GB" i="1" baseline="-25000" dirty="0">
                <a:latin typeface="Courier New" panose="02070309020205020404" pitchFamily="49" charset="0"/>
              </a:rPr>
              <a:t>3	  	</a:t>
            </a:r>
            <a:r>
              <a:rPr lang="en-GB" dirty="0">
                <a:latin typeface="Courier New" panose="02070309020205020404" pitchFamily="49" charset="0"/>
              </a:rPr>
              <a:t>3</a:t>
            </a:r>
            <a:r>
              <a:rPr lang="en-GB" i="1" baseline="-25000" dirty="0">
                <a:latin typeface="Courier New" panose="02070309020205020404" pitchFamily="49" charset="0"/>
              </a:rPr>
              <a:t>				</a:t>
            </a:r>
            <a:r>
              <a:rPr lang="en-GB" dirty="0">
                <a:latin typeface="Courier New" panose="02070309020205020404" pitchFamily="49" charset="0"/>
              </a:rPr>
              <a:t>6</a:t>
            </a:r>
            <a:r>
              <a:rPr lang="en-GB" i="1" baseline="-25000" dirty="0"/>
              <a:t> 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i="1" dirty="0"/>
              <a:t>  </a:t>
            </a:r>
            <a:r>
              <a:rPr lang="en-GB" i="1" dirty="0" smtClean="0"/>
              <a:t>  </a:t>
            </a:r>
            <a:r>
              <a:rPr lang="en-GB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P4</a:t>
            </a: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		5				1	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P5</a:t>
            </a: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		6				4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Ready Queue: </a:t>
            </a:r>
            <a:r>
              <a:rPr lang="en-US" b="1" dirty="0" smtClean="0"/>
              <a:t> </a:t>
            </a:r>
            <a:r>
              <a:rPr lang="en-US" dirty="0" smtClean="0"/>
              <a:t>P1(5),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90918" y="4803820"/>
            <a:ext cx="75985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36372" y="5380755"/>
            <a:ext cx="699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0            3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4146" y="1249252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Down Arrow 9"/>
          <p:cNvSpPr/>
          <p:nvPr/>
        </p:nvSpPr>
        <p:spPr>
          <a:xfrm>
            <a:off x="2717442" y="3490175"/>
            <a:ext cx="450761" cy="476518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93183" y="180303"/>
            <a:ext cx="11758411" cy="6349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 smtClean="0"/>
              <a:t>Find out the average waiting time and turn around time where </a:t>
            </a:r>
            <a:r>
              <a:rPr lang="en-GB" sz="3200" b="1" dirty="0" smtClean="0"/>
              <a:t>q= 3</a:t>
            </a:r>
            <a:endParaRPr lang="en-GB" dirty="0" smtClean="0"/>
          </a:p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 smtClean="0"/>
              <a:t>Process</a:t>
            </a:r>
            <a:r>
              <a:rPr lang="en-GB" dirty="0" smtClean="0"/>
              <a:t>		</a:t>
            </a:r>
            <a:r>
              <a:rPr lang="en-GB" u="sng" dirty="0" smtClean="0"/>
              <a:t>Arrival Time</a:t>
            </a:r>
            <a:r>
              <a:rPr lang="en-GB" dirty="0" smtClean="0"/>
              <a:t>		</a:t>
            </a:r>
            <a:r>
              <a:rPr lang="en-GB" u="sng" dirty="0" smtClean="0"/>
              <a:t>Burst Time</a:t>
            </a:r>
            <a:r>
              <a:rPr lang="en-GB" dirty="0" smtClean="0"/>
              <a:t>	</a:t>
            </a:r>
          </a:p>
          <a:p>
            <a:pPr marL="273050" indent="-273050">
              <a:spcBef>
                <a:spcPts val="575"/>
              </a:spcBef>
              <a:buFont typeface="Arial" panose="020B0604020202020204" pitchFamily="34" charset="0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		</a:t>
            </a:r>
            <a:r>
              <a:rPr lang="en-GB" i="1" dirty="0" smtClean="0">
                <a:latin typeface="Courier New" panose="02070309020205020404" pitchFamily="49" charset="0"/>
              </a:rPr>
              <a:t>P</a:t>
            </a:r>
            <a:r>
              <a:rPr lang="en-GB" i="1" baseline="-25000" dirty="0" smtClean="0">
                <a:latin typeface="Courier New" panose="02070309020205020404" pitchFamily="49" charset="0"/>
              </a:rPr>
              <a:t>1</a:t>
            </a:r>
            <a:r>
              <a:rPr lang="en-GB" dirty="0" smtClean="0">
                <a:latin typeface="Courier New" panose="02070309020205020404" pitchFamily="49" charset="0"/>
              </a:rPr>
              <a:t>		0				5 2</a:t>
            </a:r>
          </a:p>
          <a:p>
            <a:pPr marL="273050" indent="-273050">
              <a:spcBef>
                <a:spcPts val="575"/>
              </a:spcBef>
              <a:buFont typeface="Arial" panose="020B0604020202020204" pitchFamily="34" charset="0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latin typeface="Courier New" panose="02070309020205020404" pitchFamily="49" charset="0"/>
              </a:rPr>
              <a:t>		</a:t>
            </a:r>
            <a:r>
              <a:rPr lang="en-GB" i="1" dirty="0" smtClean="0">
                <a:latin typeface="Courier New" panose="02070309020205020404" pitchFamily="49" charset="0"/>
              </a:rPr>
              <a:t>P</a:t>
            </a:r>
            <a:r>
              <a:rPr lang="en-GB" i="1" baseline="-25000" dirty="0" smtClean="0">
                <a:latin typeface="Courier New" panose="02070309020205020404" pitchFamily="49" charset="0"/>
              </a:rPr>
              <a:t>2</a:t>
            </a:r>
            <a:r>
              <a:rPr lang="en-GB" dirty="0" smtClean="0">
                <a:latin typeface="Courier New" panose="02070309020205020404" pitchFamily="49" charset="0"/>
              </a:rPr>
              <a:t> 	 	1				3</a:t>
            </a:r>
          </a:p>
          <a:p>
            <a:pPr marL="273050" indent="-273050">
              <a:spcBef>
                <a:spcPts val="700"/>
              </a:spcBef>
              <a:buFont typeface="Arial" panose="020B0604020202020204" pitchFamily="34" charset="0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latin typeface="Courier New" panose="02070309020205020404" pitchFamily="49" charset="0"/>
              </a:rPr>
              <a:t>		</a:t>
            </a:r>
            <a:r>
              <a:rPr lang="en-GB" i="1" dirty="0" smtClean="0">
                <a:latin typeface="Courier New" panose="02070309020205020404" pitchFamily="49" charset="0"/>
              </a:rPr>
              <a:t>P</a:t>
            </a:r>
            <a:r>
              <a:rPr lang="en-GB" i="1" baseline="-25000" dirty="0" smtClean="0">
                <a:latin typeface="Courier New" panose="02070309020205020404" pitchFamily="49" charset="0"/>
              </a:rPr>
              <a:t>3	  	</a:t>
            </a:r>
            <a:r>
              <a:rPr lang="en-GB" dirty="0" smtClean="0">
                <a:latin typeface="Courier New" panose="02070309020205020404" pitchFamily="49" charset="0"/>
              </a:rPr>
              <a:t>3</a:t>
            </a:r>
            <a:r>
              <a:rPr lang="en-GB" i="1" baseline="-25000" dirty="0" smtClean="0">
                <a:latin typeface="Courier New" panose="02070309020205020404" pitchFamily="49" charset="0"/>
              </a:rPr>
              <a:t>				</a:t>
            </a:r>
            <a:r>
              <a:rPr lang="en-GB" dirty="0" smtClean="0">
                <a:latin typeface="Courier New" panose="02070309020205020404" pitchFamily="49" charset="0"/>
              </a:rPr>
              <a:t>6</a:t>
            </a:r>
            <a:r>
              <a:rPr lang="en-GB" i="1" baseline="-25000" dirty="0" smtClean="0"/>
              <a:t> </a:t>
            </a:r>
          </a:p>
          <a:p>
            <a:pPr marL="273050" indent="-273050">
              <a:spcBef>
                <a:spcPts val="700"/>
              </a:spcBef>
              <a:buFont typeface="Arial" panose="020B0604020202020204" pitchFamily="34" charset="0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i="1" dirty="0" smtClean="0"/>
              <a:t>    </a:t>
            </a:r>
            <a:r>
              <a:rPr lang="en-GB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P4		5				1	</a:t>
            </a:r>
          </a:p>
          <a:p>
            <a:pPr marL="273050" indent="-273050">
              <a:spcBef>
                <a:spcPts val="700"/>
              </a:spcBef>
              <a:buFont typeface="Arial" panose="020B0604020202020204" pitchFamily="34" charset="0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P5		6				4</a:t>
            </a:r>
          </a:p>
          <a:p>
            <a:pPr marL="273050" indent="-273050">
              <a:spcBef>
                <a:spcPts val="700"/>
              </a:spcBef>
              <a:buFont typeface="Arial" panose="020B0604020202020204" pitchFamily="34" charset="0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u="sng" dirty="0" smtClean="0"/>
              <a:t>Ready Queue</a:t>
            </a:r>
            <a:r>
              <a:rPr lang="en-US" b="1" u="sng" smtClean="0"/>
              <a:t>: </a:t>
            </a:r>
            <a:r>
              <a:rPr lang="en-US" b="1" smtClean="0"/>
              <a:t> </a:t>
            </a:r>
            <a:r>
              <a:rPr lang="en-US" smtClean="0"/>
              <a:t>P1(5), </a:t>
            </a:r>
            <a:r>
              <a:rPr lang="en-US" dirty="0" smtClean="0"/>
              <a:t>P2(3), P3(6), P1(2)</a:t>
            </a:r>
            <a:endParaRPr lang="en-US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390918" y="4803820"/>
            <a:ext cx="75985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36372" y="5380755"/>
            <a:ext cx="699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0            3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384146" y="1249252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Down Arrow 7"/>
          <p:cNvSpPr/>
          <p:nvPr/>
        </p:nvSpPr>
        <p:spPr>
          <a:xfrm>
            <a:off x="2717442" y="3490175"/>
            <a:ext cx="450761" cy="476518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1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>
              <a:defRPr/>
            </a:pPr>
            <a:r>
              <a:rPr lang="en-GB" dirty="0"/>
              <a:t>Find out the average waiting time and turn around time where </a:t>
            </a:r>
            <a:r>
              <a:rPr lang="en-GB" sz="3200" b="1" dirty="0"/>
              <a:t>q= 3</a:t>
            </a:r>
            <a:endParaRPr lang="en-GB" dirty="0"/>
          </a:p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/>
              <a:t>Process</a:t>
            </a:r>
            <a:r>
              <a:rPr lang="en-GB" dirty="0"/>
              <a:t>		</a:t>
            </a:r>
            <a:r>
              <a:rPr lang="en-GB" u="sng" dirty="0"/>
              <a:t>Arrival Time</a:t>
            </a:r>
            <a:r>
              <a:rPr lang="en-GB" dirty="0"/>
              <a:t>		</a:t>
            </a:r>
            <a:r>
              <a:rPr lang="en-GB" u="sng" dirty="0"/>
              <a:t>Burst Time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		</a:t>
            </a:r>
            <a:r>
              <a:rPr lang="en-GB" i="1" dirty="0" smtClean="0">
                <a:latin typeface="Courier New" panose="02070309020205020404" pitchFamily="49" charset="0"/>
              </a:rPr>
              <a:t>P</a:t>
            </a:r>
            <a:r>
              <a:rPr lang="en-GB" i="1" baseline="-25000" dirty="0" smtClean="0">
                <a:latin typeface="Courier New" panose="02070309020205020404" pitchFamily="49" charset="0"/>
              </a:rPr>
              <a:t>1</a:t>
            </a:r>
            <a:r>
              <a:rPr lang="en-GB" dirty="0" smtClean="0">
                <a:latin typeface="Courier New" panose="02070309020205020404" pitchFamily="49" charset="0"/>
              </a:rPr>
              <a:t>		0				5  2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</a:t>
            </a:r>
            <a:r>
              <a:rPr lang="en-GB" i="1" dirty="0">
                <a:latin typeface="Courier New" panose="02070309020205020404" pitchFamily="49" charset="0"/>
              </a:rPr>
              <a:t>P</a:t>
            </a:r>
            <a:r>
              <a:rPr lang="en-GB" i="1" baseline="-25000" dirty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 	 	1				3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</a:t>
            </a:r>
            <a:r>
              <a:rPr lang="en-GB" i="1" dirty="0">
                <a:latin typeface="Courier New" panose="02070309020205020404" pitchFamily="49" charset="0"/>
              </a:rPr>
              <a:t>P</a:t>
            </a:r>
            <a:r>
              <a:rPr lang="en-GB" i="1" baseline="-25000" dirty="0">
                <a:latin typeface="Courier New" panose="02070309020205020404" pitchFamily="49" charset="0"/>
              </a:rPr>
              <a:t>3	  	</a:t>
            </a:r>
            <a:r>
              <a:rPr lang="en-GB" dirty="0">
                <a:latin typeface="Courier New" panose="02070309020205020404" pitchFamily="49" charset="0"/>
              </a:rPr>
              <a:t>3</a:t>
            </a:r>
            <a:r>
              <a:rPr lang="en-GB" i="1" baseline="-25000" dirty="0">
                <a:latin typeface="Courier New" panose="02070309020205020404" pitchFamily="49" charset="0"/>
              </a:rPr>
              <a:t>				</a:t>
            </a:r>
            <a:r>
              <a:rPr lang="en-GB" dirty="0">
                <a:latin typeface="Courier New" panose="02070309020205020404" pitchFamily="49" charset="0"/>
              </a:rPr>
              <a:t>6</a:t>
            </a:r>
            <a:r>
              <a:rPr lang="en-GB" i="1" baseline="-25000" dirty="0"/>
              <a:t> 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i="1" dirty="0"/>
              <a:t>    </a:t>
            </a: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P4		5				1	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P5		6				4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Ready Queue: </a:t>
            </a:r>
            <a:r>
              <a:rPr lang="en-US" b="1" dirty="0" smtClean="0"/>
              <a:t> </a:t>
            </a:r>
            <a:r>
              <a:rPr lang="en-US" dirty="0" smtClean="0"/>
              <a:t>P1(5), P2(3), P3(6), P1(2), P4(1), P5(4)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90918" y="4803820"/>
            <a:ext cx="79849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36372" y="5380755"/>
            <a:ext cx="699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0            3             6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76529" y="4803820"/>
            <a:ext cx="79849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P2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378039" y="4803820"/>
            <a:ext cx="79849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229600" y="1094706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229599" y="151343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Down Arrow 10"/>
          <p:cNvSpPr/>
          <p:nvPr/>
        </p:nvSpPr>
        <p:spPr>
          <a:xfrm>
            <a:off x="3374265" y="3344064"/>
            <a:ext cx="450761" cy="476518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524258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>
              <a:defRPr/>
            </a:pPr>
            <a:r>
              <a:rPr lang="en-GB" dirty="0"/>
              <a:t>Find out the average waiting time and turn around time where </a:t>
            </a:r>
            <a:r>
              <a:rPr lang="en-GB" sz="3200" b="1" dirty="0"/>
              <a:t>q= 3</a:t>
            </a:r>
            <a:endParaRPr lang="en-GB" dirty="0"/>
          </a:p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/>
              <a:t>Process</a:t>
            </a:r>
            <a:r>
              <a:rPr lang="en-GB" dirty="0"/>
              <a:t>		</a:t>
            </a:r>
            <a:r>
              <a:rPr lang="en-GB" u="sng" dirty="0"/>
              <a:t>Arrival Time</a:t>
            </a:r>
            <a:r>
              <a:rPr lang="en-GB" dirty="0"/>
              <a:t>		</a:t>
            </a:r>
            <a:r>
              <a:rPr lang="en-GB" u="sng" dirty="0"/>
              <a:t>Burst Time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dirty="0">
                <a:latin typeface="Courier New" panose="02070309020205020404" pitchFamily="49" charset="0"/>
              </a:rPr>
              <a:t>P</a:t>
            </a:r>
            <a:r>
              <a:rPr lang="en-GB" baseline="-25000" dirty="0">
                <a:latin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</a:rPr>
              <a:t>		0				</a:t>
            </a:r>
            <a:r>
              <a:rPr lang="en-GB" dirty="0" smtClean="0">
                <a:latin typeface="Courier New" panose="02070309020205020404" pitchFamily="49" charset="0"/>
              </a:rPr>
              <a:t>5  2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 	 	1				</a:t>
            </a:r>
            <a:r>
              <a:rPr lang="en-GB" dirty="0" smtClean="0">
                <a:latin typeface="Courier New" panose="02070309020205020404" pitchFamily="49" charset="0"/>
              </a:rPr>
              <a:t>3 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3	  	</a:t>
            </a:r>
            <a:r>
              <a:rPr lang="en-GB" dirty="0">
                <a:latin typeface="Courier New" panose="02070309020205020404" pitchFamily="49" charset="0"/>
              </a:rPr>
              <a:t>3</a:t>
            </a:r>
            <a:r>
              <a:rPr lang="en-GB" baseline="-25000" dirty="0">
                <a:latin typeface="Courier New" panose="02070309020205020404" pitchFamily="49" charset="0"/>
              </a:rPr>
              <a:t>				</a:t>
            </a:r>
            <a:r>
              <a:rPr lang="en-GB" dirty="0" smtClean="0">
                <a:latin typeface="Courier New" panose="02070309020205020404" pitchFamily="49" charset="0"/>
              </a:rPr>
              <a:t>6  3</a:t>
            </a:r>
            <a:r>
              <a:rPr lang="en-GB" baseline="-25000" dirty="0" smtClean="0"/>
              <a:t>      </a:t>
            </a:r>
            <a:endParaRPr lang="en-GB" baseline="-25000" dirty="0"/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   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P4		5				1	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P5		6				4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Ready Queue: </a:t>
            </a:r>
            <a:r>
              <a:rPr lang="en-US" b="1" dirty="0" smtClean="0"/>
              <a:t> </a:t>
            </a:r>
            <a:r>
              <a:rPr lang="en-US" dirty="0" smtClean="0"/>
              <a:t>P1(5), P2(3), P3(6), P1(2), P4(1), P5(4), P3(3),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6372" y="5380755"/>
            <a:ext cx="699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0            3             6             9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76529" y="4803820"/>
            <a:ext cx="79849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P2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378039" y="4803820"/>
            <a:ext cx="79849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975019" y="4803820"/>
            <a:ext cx="79849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P3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229599" y="151343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229598" y="108089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229597" y="1995627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Down Arrow 11"/>
          <p:cNvSpPr/>
          <p:nvPr/>
        </p:nvSpPr>
        <p:spPr>
          <a:xfrm>
            <a:off x="2350393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3374265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250029" y="3344064"/>
            <a:ext cx="450761" cy="476518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8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>
              <a:defRPr/>
            </a:pPr>
            <a:r>
              <a:rPr lang="en-GB" dirty="0"/>
              <a:t>Find out the average waiting time and turn around time where </a:t>
            </a:r>
            <a:r>
              <a:rPr lang="en-GB" sz="3200" b="1" dirty="0"/>
              <a:t>q= 3</a:t>
            </a:r>
            <a:endParaRPr lang="en-GB" dirty="0"/>
          </a:p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/>
              <a:t>Process</a:t>
            </a:r>
            <a:r>
              <a:rPr lang="en-GB" dirty="0"/>
              <a:t>		</a:t>
            </a:r>
            <a:r>
              <a:rPr lang="en-GB" u="sng" dirty="0"/>
              <a:t>Arrival Time</a:t>
            </a:r>
            <a:r>
              <a:rPr lang="en-GB" dirty="0"/>
              <a:t>		</a:t>
            </a:r>
            <a:r>
              <a:rPr lang="en-GB" u="sng" dirty="0"/>
              <a:t>Burst Time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dirty="0">
                <a:latin typeface="Courier New" panose="02070309020205020404" pitchFamily="49" charset="0"/>
              </a:rPr>
              <a:t>P</a:t>
            </a:r>
            <a:r>
              <a:rPr lang="en-GB" baseline="-25000" dirty="0">
                <a:latin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</a:rPr>
              <a:t>		0				</a:t>
            </a:r>
            <a:r>
              <a:rPr lang="en-GB" dirty="0" smtClean="0">
                <a:latin typeface="Courier New" panose="02070309020205020404" pitchFamily="49" charset="0"/>
              </a:rPr>
              <a:t>5  2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 	 	1				</a:t>
            </a:r>
            <a:r>
              <a:rPr lang="en-GB" dirty="0" smtClean="0">
                <a:latin typeface="Courier New" panose="02070309020205020404" pitchFamily="49" charset="0"/>
              </a:rPr>
              <a:t>3 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3	  	</a:t>
            </a:r>
            <a:r>
              <a:rPr lang="en-GB" dirty="0">
                <a:latin typeface="Courier New" panose="02070309020205020404" pitchFamily="49" charset="0"/>
              </a:rPr>
              <a:t>3</a:t>
            </a:r>
            <a:r>
              <a:rPr lang="en-GB" baseline="-25000" dirty="0">
                <a:latin typeface="Courier New" panose="02070309020205020404" pitchFamily="49" charset="0"/>
              </a:rPr>
              <a:t>				</a:t>
            </a:r>
            <a:r>
              <a:rPr lang="en-GB" dirty="0" smtClean="0">
                <a:latin typeface="Courier New" panose="02070309020205020404" pitchFamily="49" charset="0"/>
              </a:rPr>
              <a:t>6  3</a:t>
            </a:r>
            <a:r>
              <a:rPr lang="en-GB" baseline="-25000" dirty="0" smtClean="0"/>
              <a:t>      </a:t>
            </a:r>
            <a:endParaRPr lang="en-GB" baseline="-25000" dirty="0"/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   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P4		5				1	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P5		6				4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Ready Queue: </a:t>
            </a:r>
            <a:r>
              <a:rPr lang="en-US" b="1" dirty="0" smtClean="0"/>
              <a:t> </a:t>
            </a:r>
            <a:r>
              <a:rPr lang="en-US" dirty="0" smtClean="0"/>
              <a:t>P1(5), P2(3), P3(6), P1(2), P4(1), P5(4), P3(3),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6372" y="5380755"/>
            <a:ext cx="699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0            3             6             9             11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76529" y="4803820"/>
            <a:ext cx="79849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P2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378039" y="4803820"/>
            <a:ext cx="79849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975019" y="4803820"/>
            <a:ext cx="79849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P3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229599" y="151343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229598" y="108089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229597" y="1995627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3509" y="4803820"/>
            <a:ext cx="79849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819880" y="1092842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Down Arrow 13"/>
          <p:cNvSpPr/>
          <p:nvPr/>
        </p:nvSpPr>
        <p:spPr>
          <a:xfrm>
            <a:off x="3374265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5233117" y="3363081"/>
            <a:ext cx="450761" cy="476518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4303691" y="3341767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2524258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5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>
              <a:defRPr/>
            </a:pPr>
            <a:r>
              <a:rPr lang="en-GB" dirty="0"/>
              <a:t>Find out the average waiting time and turn around time where </a:t>
            </a:r>
            <a:r>
              <a:rPr lang="en-GB" sz="3200" b="1" dirty="0"/>
              <a:t>q= 3</a:t>
            </a:r>
            <a:endParaRPr lang="en-GB" dirty="0"/>
          </a:p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/>
              <a:t>Process</a:t>
            </a:r>
            <a:r>
              <a:rPr lang="en-GB" dirty="0"/>
              <a:t>		</a:t>
            </a:r>
            <a:r>
              <a:rPr lang="en-GB" u="sng" dirty="0"/>
              <a:t>Arrival Time</a:t>
            </a:r>
            <a:r>
              <a:rPr lang="en-GB" dirty="0"/>
              <a:t>		</a:t>
            </a:r>
            <a:r>
              <a:rPr lang="en-GB" u="sng" dirty="0"/>
              <a:t>Burst Time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dirty="0">
                <a:latin typeface="Courier New" panose="02070309020205020404" pitchFamily="49" charset="0"/>
              </a:rPr>
              <a:t>P</a:t>
            </a:r>
            <a:r>
              <a:rPr lang="en-GB" baseline="-25000" dirty="0">
                <a:latin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</a:rPr>
              <a:t>		0				</a:t>
            </a:r>
            <a:r>
              <a:rPr lang="en-GB" dirty="0" smtClean="0">
                <a:latin typeface="Courier New" panose="02070309020205020404" pitchFamily="49" charset="0"/>
              </a:rPr>
              <a:t>5  2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 	 	1				</a:t>
            </a:r>
            <a:r>
              <a:rPr lang="en-GB" dirty="0" smtClean="0">
                <a:latin typeface="Courier New" panose="02070309020205020404" pitchFamily="49" charset="0"/>
              </a:rPr>
              <a:t>3 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3	  	</a:t>
            </a:r>
            <a:r>
              <a:rPr lang="en-GB" dirty="0">
                <a:latin typeface="Courier New" panose="02070309020205020404" pitchFamily="49" charset="0"/>
              </a:rPr>
              <a:t>3</a:t>
            </a:r>
            <a:r>
              <a:rPr lang="en-GB" baseline="-25000" dirty="0">
                <a:latin typeface="Courier New" panose="02070309020205020404" pitchFamily="49" charset="0"/>
              </a:rPr>
              <a:t>				</a:t>
            </a:r>
            <a:r>
              <a:rPr lang="en-GB" dirty="0" smtClean="0">
                <a:latin typeface="Courier New" panose="02070309020205020404" pitchFamily="49" charset="0"/>
              </a:rPr>
              <a:t>6  3</a:t>
            </a:r>
            <a:r>
              <a:rPr lang="en-GB" baseline="-25000" dirty="0" smtClean="0"/>
              <a:t>      </a:t>
            </a:r>
            <a:endParaRPr lang="en-GB" baseline="-25000" dirty="0"/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   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P4		5				1	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P5		6				4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Ready Queue: </a:t>
            </a:r>
            <a:r>
              <a:rPr lang="en-US" b="1" dirty="0" smtClean="0"/>
              <a:t> </a:t>
            </a:r>
            <a:r>
              <a:rPr lang="en-US" dirty="0" smtClean="0"/>
              <a:t>P1(5), P2(3), P3(6), P1(2), P4(1), P5(4), P3(3),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6372" y="5380755"/>
            <a:ext cx="699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0            3             6             9             11            </a:t>
            </a:r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76529" y="4803820"/>
            <a:ext cx="79849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P2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378039" y="4803820"/>
            <a:ext cx="79849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975019" y="4803820"/>
            <a:ext cx="79849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P3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229599" y="151343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229598" y="108089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229597" y="1995627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3509" y="4803820"/>
            <a:ext cx="79849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845639" y="1087500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1999" y="4803820"/>
            <a:ext cx="798490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P4</a:t>
            </a:r>
            <a:endParaRPr lang="en-US" sz="2800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8216715" y="2503004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Down Arrow 15"/>
          <p:cNvSpPr/>
          <p:nvPr/>
        </p:nvSpPr>
        <p:spPr>
          <a:xfrm>
            <a:off x="3374265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2458793" y="3362180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6190446" y="3362330"/>
            <a:ext cx="450761" cy="476518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5205212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4359499" y="3362330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5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>
              <a:defRPr/>
            </a:pPr>
            <a:r>
              <a:rPr lang="en-GB" dirty="0"/>
              <a:t>Find out the average waiting time and turn around time where </a:t>
            </a:r>
            <a:r>
              <a:rPr lang="en-GB" sz="3200" b="1" dirty="0"/>
              <a:t>q= 3</a:t>
            </a:r>
            <a:endParaRPr lang="en-GB" dirty="0"/>
          </a:p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/>
              <a:t>Process</a:t>
            </a:r>
            <a:r>
              <a:rPr lang="en-GB" dirty="0"/>
              <a:t>		</a:t>
            </a:r>
            <a:r>
              <a:rPr lang="en-GB" u="sng" dirty="0"/>
              <a:t>Arrival Time</a:t>
            </a:r>
            <a:r>
              <a:rPr lang="en-GB" dirty="0"/>
              <a:t>		</a:t>
            </a:r>
            <a:r>
              <a:rPr lang="en-GB" u="sng" dirty="0"/>
              <a:t>Burst Time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dirty="0">
                <a:latin typeface="Courier New" panose="02070309020205020404" pitchFamily="49" charset="0"/>
              </a:rPr>
              <a:t>P</a:t>
            </a:r>
            <a:r>
              <a:rPr lang="en-GB" baseline="-25000" dirty="0">
                <a:latin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</a:rPr>
              <a:t>		0				</a:t>
            </a:r>
            <a:r>
              <a:rPr lang="en-GB" dirty="0" smtClean="0">
                <a:latin typeface="Courier New" panose="02070309020205020404" pitchFamily="49" charset="0"/>
              </a:rPr>
              <a:t>5  2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 	 	1				</a:t>
            </a:r>
            <a:r>
              <a:rPr lang="en-GB" dirty="0" smtClean="0">
                <a:latin typeface="Courier New" panose="02070309020205020404" pitchFamily="49" charset="0"/>
              </a:rPr>
              <a:t>3 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3	  	</a:t>
            </a:r>
            <a:r>
              <a:rPr lang="en-GB" dirty="0">
                <a:latin typeface="Courier New" panose="02070309020205020404" pitchFamily="49" charset="0"/>
              </a:rPr>
              <a:t>3</a:t>
            </a:r>
            <a:r>
              <a:rPr lang="en-GB" baseline="-25000" dirty="0">
                <a:latin typeface="Courier New" panose="02070309020205020404" pitchFamily="49" charset="0"/>
              </a:rPr>
              <a:t>				</a:t>
            </a:r>
            <a:r>
              <a:rPr lang="en-GB" dirty="0" smtClean="0">
                <a:latin typeface="Courier New" panose="02070309020205020404" pitchFamily="49" charset="0"/>
              </a:rPr>
              <a:t>6  3</a:t>
            </a:r>
            <a:r>
              <a:rPr lang="en-GB" baseline="-25000" dirty="0" smtClean="0"/>
              <a:t>      </a:t>
            </a:r>
            <a:endParaRPr lang="en-GB" baseline="-25000" dirty="0"/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   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P4		5				1	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P5		6			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4   1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Ready Queue: </a:t>
            </a:r>
            <a:r>
              <a:rPr lang="en-US" b="1" dirty="0" smtClean="0"/>
              <a:t> </a:t>
            </a:r>
            <a:r>
              <a:rPr lang="en-US" dirty="0" smtClean="0"/>
              <a:t>P1(5), P2(3), P3(6), P1(2), P4(1), P5(4), P3(3), P5(1)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6372" y="5380755"/>
            <a:ext cx="699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0            3             6             9             11            12         15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76529" y="4803820"/>
            <a:ext cx="79849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P2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378039" y="4803820"/>
            <a:ext cx="79849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975019" y="4803820"/>
            <a:ext cx="79849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P3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229599" y="151343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229598" y="108089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229597" y="1995627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3509" y="4803820"/>
            <a:ext cx="79849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845639" y="1087500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1999" y="4803820"/>
            <a:ext cx="798490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P4</a:t>
            </a:r>
            <a:endParaRPr lang="en-US" sz="2800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8216715" y="2503004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70489" y="4803820"/>
            <a:ext cx="79849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P5</a:t>
            </a:r>
            <a:endParaRPr lang="en-US" sz="2800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8216714" y="2935544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>
            <a:off x="3374265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287592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5276043" y="3318466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6168979" y="3324746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053330" y="3324746"/>
            <a:ext cx="450761" cy="476518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2459870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6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>
              <a:defRPr/>
            </a:pPr>
            <a:r>
              <a:rPr lang="en-GB" dirty="0"/>
              <a:t>Find out the average waiting time and turn around time where </a:t>
            </a:r>
            <a:r>
              <a:rPr lang="en-GB" sz="3200" b="1" dirty="0"/>
              <a:t>q= 3</a:t>
            </a:r>
            <a:endParaRPr lang="en-GB" dirty="0"/>
          </a:p>
          <a:p>
            <a:pPr marL="273050" indent="-273050">
              <a:lnSpc>
                <a:spcPct val="93000"/>
              </a:lnSpc>
              <a:spcBef>
                <a:spcPts val="700"/>
              </a:spcBef>
              <a:buFont typeface="Monotype Sorts" pitchFamily="2" charset="2"/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u="sng" dirty="0"/>
              <a:t>Process</a:t>
            </a:r>
            <a:r>
              <a:rPr lang="en-GB" dirty="0"/>
              <a:t>		</a:t>
            </a:r>
            <a:r>
              <a:rPr lang="en-GB" u="sng" dirty="0"/>
              <a:t>Arrival Time</a:t>
            </a:r>
            <a:r>
              <a:rPr lang="en-GB" dirty="0"/>
              <a:t>		</a:t>
            </a:r>
            <a:r>
              <a:rPr lang="en-GB" u="sng" dirty="0"/>
              <a:t>Burst Time</a:t>
            </a:r>
            <a:r>
              <a:rPr lang="en-GB" dirty="0"/>
              <a:t>	</a:t>
            </a: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		</a:t>
            </a:r>
            <a:r>
              <a:rPr lang="en-GB" dirty="0">
                <a:latin typeface="Courier New" panose="02070309020205020404" pitchFamily="49" charset="0"/>
              </a:rPr>
              <a:t>P</a:t>
            </a:r>
            <a:r>
              <a:rPr lang="en-GB" baseline="-25000" dirty="0">
                <a:latin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</a:rPr>
              <a:t>		0				</a:t>
            </a:r>
            <a:r>
              <a:rPr lang="en-GB" dirty="0" smtClean="0">
                <a:latin typeface="Courier New" panose="02070309020205020404" pitchFamily="49" charset="0"/>
              </a:rPr>
              <a:t>5  2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575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</a:rPr>
              <a:t> 	 	1				</a:t>
            </a:r>
            <a:r>
              <a:rPr lang="en-GB" dirty="0" smtClean="0">
                <a:latin typeface="Courier New" panose="02070309020205020404" pitchFamily="49" charset="0"/>
              </a:rPr>
              <a:t>3 </a:t>
            </a:r>
            <a:endParaRPr lang="en-GB" dirty="0">
              <a:latin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latin typeface="Courier New" panose="02070309020205020404" pitchFamily="49" charset="0"/>
              </a:rPr>
              <a:t>		P</a:t>
            </a:r>
            <a:r>
              <a:rPr lang="en-GB" baseline="-25000" dirty="0">
                <a:latin typeface="Courier New" panose="02070309020205020404" pitchFamily="49" charset="0"/>
              </a:rPr>
              <a:t>3	  	</a:t>
            </a:r>
            <a:r>
              <a:rPr lang="en-GB" dirty="0">
                <a:latin typeface="Courier New" panose="02070309020205020404" pitchFamily="49" charset="0"/>
              </a:rPr>
              <a:t>3</a:t>
            </a:r>
            <a:r>
              <a:rPr lang="en-GB" baseline="-25000" dirty="0">
                <a:latin typeface="Courier New" panose="02070309020205020404" pitchFamily="49" charset="0"/>
              </a:rPr>
              <a:t>				</a:t>
            </a:r>
            <a:r>
              <a:rPr lang="en-GB" dirty="0" smtClean="0">
                <a:latin typeface="Courier New" panose="02070309020205020404" pitchFamily="49" charset="0"/>
              </a:rPr>
              <a:t>6  3</a:t>
            </a:r>
            <a:r>
              <a:rPr lang="en-GB" baseline="-25000" dirty="0" smtClean="0"/>
              <a:t>      </a:t>
            </a:r>
            <a:endParaRPr lang="en-GB" baseline="-25000" dirty="0"/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   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P4		5				1	</a:t>
            </a: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P5		6			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4   1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spcBef>
                <a:spcPts val="700"/>
              </a:spcBef>
              <a:buNone/>
              <a:tabLst>
                <a:tab pos="341313" algn="l"/>
                <a:tab pos="3028950" algn="ctr"/>
                <a:tab pos="4632325" algn="ctr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Ready Queue: </a:t>
            </a:r>
            <a:r>
              <a:rPr lang="en-US" b="1" dirty="0" smtClean="0"/>
              <a:t> </a:t>
            </a:r>
            <a:r>
              <a:rPr lang="en-US" dirty="0" smtClean="0"/>
              <a:t>P1(5), P2(3), P3(6), P1(2), P4(1), P5(4), P3(3), P5(1)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36372" y="5380755"/>
            <a:ext cx="699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0            3             6             9             11            12         15           18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76529" y="4803820"/>
            <a:ext cx="79849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P2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378039" y="4803820"/>
            <a:ext cx="79849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975019" y="4803820"/>
            <a:ext cx="79849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P3</a:t>
            </a:r>
            <a:endParaRPr lang="en-US" sz="28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8229599" y="151343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229598" y="1080895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229597" y="1995627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73509" y="4803820"/>
            <a:ext cx="79849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P1</a:t>
            </a:r>
            <a:endParaRPr lang="en-US" sz="28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8845639" y="1087500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71999" y="4803820"/>
            <a:ext cx="798490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P4</a:t>
            </a:r>
            <a:endParaRPr lang="en-US" sz="28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8216715" y="2503004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70489" y="4803820"/>
            <a:ext cx="79849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P5</a:t>
            </a:r>
            <a:endParaRPr lang="en-US" sz="2800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8216714" y="2935544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68979" y="4803820"/>
            <a:ext cx="79849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P3</a:t>
            </a:r>
            <a:endParaRPr lang="en-US" sz="2800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8845638" y="1980930"/>
            <a:ext cx="425003" cy="270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Down Arrow 20"/>
          <p:cNvSpPr/>
          <p:nvPr/>
        </p:nvSpPr>
        <p:spPr>
          <a:xfrm>
            <a:off x="3374265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8004216" y="3377305"/>
            <a:ext cx="450761" cy="476518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079087" y="335683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6119610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5157987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4325156" y="3344064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2350393" y="3362330"/>
            <a:ext cx="450761" cy="47651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329</Words>
  <Application>Microsoft Office PowerPoint</Application>
  <PresentationFormat>Widescreen</PresentationFormat>
  <Paragraphs>151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Monotype Sorts</vt:lpstr>
      <vt:lpstr>Office Theme</vt:lpstr>
      <vt:lpstr>Round Robin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DCL</dc:creator>
  <cp:lastModifiedBy>DCL</cp:lastModifiedBy>
  <cp:revision>12</cp:revision>
  <dcterms:created xsi:type="dcterms:W3CDTF">2020-10-16T14:52:27Z</dcterms:created>
  <dcterms:modified xsi:type="dcterms:W3CDTF">2020-10-17T04:55:02Z</dcterms:modified>
</cp:coreProperties>
</file>