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1D81-C58F-42BC-8607-5A52F30AFC34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B964-E363-4948-9915-1D7B6AB65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28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1D81-C58F-42BC-8607-5A52F30AFC34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B964-E363-4948-9915-1D7B6AB65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1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1D81-C58F-42BC-8607-5A52F30AFC34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B964-E363-4948-9915-1D7B6AB65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4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1D81-C58F-42BC-8607-5A52F30AFC34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B964-E363-4948-9915-1D7B6AB65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51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1D81-C58F-42BC-8607-5A52F30AFC34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B964-E363-4948-9915-1D7B6AB65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37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1D81-C58F-42BC-8607-5A52F30AFC34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B964-E363-4948-9915-1D7B6AB65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45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1D81-C58F-42BC-8607-5A52F30AFC34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B964-E363-4948-9915-1D7B6AB65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21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1D81-C58F-42BC-8607-5A52F30AFC34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B964-E363-4948-9915-1D7B6AB65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948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1D81-C58F-42BC-8607-5A52F30AFC34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B964-E363-4948-9915-1D7B6AB65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915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1D81-C58F-42BC-8607-5A52F30AFC34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B964-E363-4948-9915-1D7B6AB65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42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1D81-C58F-42BC-8607-5A52F30AFC34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B964-E363-4948-9915-1D7B6AB65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80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51D81-C58F-42BC-8607-5A52F30AFC34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CB964-E363-4948-9915-1D7B6AB65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6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Priority Scheduling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(Non-Preemptive)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072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8498" y="293039"/>
            <a:ext cx="12542949" cy="4351338"/>
          </a:xfrm>
        </p:spPr>
        <p:txBody>
          <a:bodyPr>
            <a:normAutofit/>
          </a:bodyPr>
          <a:lstStyle/>
          <a:p>
            <a:pPr marL="273050" indent="-273050">
              <a:lnSpc>
                <a:spcPct val="93000"/>
              </a:lnSpc>
              <a:spcBef>
                <a:spcPts val="700"/>
              </a:spcBef>
              <a:buFont typeface="Monotype Sorts" pitchFamily="2" charset="2"/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u="sng" dirty="0" smtClean="0"/>
              <a:t>Process</a:t>
            </a:r>
            <a:r>
              <a:rPr lang="en-GB" dirty="0" smtClean="0"/>
              <a:t>	</a:t>
            </a:r>
            <a:r>
              <a:rPr lang="en-GB" u="sng" dirty="0" smtClean="0"/>
              <a:t>Arrival </a:t>
            </a:r>
            <a:r>
              <a:rPr lang="en-GB" u="sng" dirty="0"/>
              <a:t>Time</a:t>
            </a:r>
            <a:r>
              <a:rPr lang="en-GB" dirty="0"/>
              <a:t>		</a:t>
            </a:r>
            <a:r>
              <a:rPr lang="en-GB" u="sng" dirty="0"/>
              <a:t>Burst </a:t>
            </a:r>
            <a:r>
              <a:rPr lang="en-GB" u="sng" dirty="0" smtClean="0"/>
              <a:t>Time</a:t>
            </a:r>
            <a:r>
              <a:rPr lang="en-GB" dirty="0" smtClean="0"/>
              <a:t>                                 </a:t>
            </a:r>
            <a:r>
              <a:rPr lang="en-GB" u="sng" dirty="0"/>
              <a:t>Priority</a:t>
            </a:r>
            <a:r>
              <a:rPr lang="en-GB" dirty="0"/>
              <a:t>	</a:t>
            </a:r>
          </a:p>
          <a:p>
            <a:pPr marL="273050" indent="-273050">
              <a:spcBef>
                <a:spcPts val="575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		</a:t>
            </a:r>
            <a:r>
              <a:rPr lang="en-GB" i="1" dirty="0">
                <a:latin typeface="Courier New" panose="02070309020205020404" pitchFamily="49" charset="0"/>
              </a:rPr>
              <a:t>P</a:t>
            </a:r>
            <a:r>
              <a:rPr lang="en-GB" i="1" baseline="-25000" dirty="0">
                <a:latin typeface="Courier New" panose="02070309020205020404" pitchFamily="49" charset="0"/>
              </a:rPr>
              <a:t>1</a:t>
            </a:r>
            <a:r>
              <a:rPr lang="en-GB" dirty="0">
                <a:latin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</a:rPr>
              <a:t>2</a:t>
            </a:r>
            <a:r>
              <a:rPr lang="en-GB" dirty="0">
                <a:latin typeface="Courier New" panose="02070309020205020404" pitchFamily="49" charset="0"/>
              </a:rPr>
              <a:t>			</a:t>
            </a:r>
            <a:r>
              <a:rPr lang="en-GB" dirty="0" smtClean="0">
                <a:latin typeface="Courier New" panose="02070309020205020404" pitchFamily="49" charset="0"/>
              </a:rPr>
              <a:t>10</a:t>
            </a:r>
            <a:r>
              <a:rPr lang="en-GB" dirty="0">
                <a:latin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</a:rPr>
              <a:t>			 3</a:t>
            </a:r>
            <a:endParaRPr lang="en-GB" dirty="0">
              <a:latin typeface="Courier New" panose="02070309020205020404" pitchFamily="49" charset="0"/>
            </a:endParaRPr>
          </a:p>
          <a:p>
            <a:pPr marL="273050" indent="-273050">
              <a:spcBef>
                <a:spcPts val="575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latin typeface="Courier New" panose="02070309020205020404" pitchFamily="49" charset="0"/>
              </a:rPr>
              <a:t>		</a:t>
            </a:r>
            <a:r>
              <a:rPr lang="en-GB" i="1" dirty="0">
                <a:latin typeface="Courier New" panose="02070309020205020404" pitchFamily="49" charset="0"/>
              </a:rPr>
              <a:t>P</a:t>
            </a:r>
            <a:r>
              <a:rPr lang="en-GB" i="1" baseline="-25000" dirty="0">
                <a:latin typeface="Courier New" panose="02070309020205020404" pitchFamily="49" charset="0"/>
              </a:rPr>
              <a:t>2</a:t>
            </a:r>
            <a:r>
              <a:rPr lang="en-GB" dirty="0">
                <a:latin typeface="Courier New" panose="02070309020205020404" pitchFamily="49" charset="0"/>
              </a:rPr>
              <a:t> 	 </a:t>
            </a:r>
            <a:r>
              <a:rPr lang="en-GB" dirty="0" smtClean="0">
                <a:latin typeface="Courier New" panose="02070309020205020404" pitchFamily="49" charset="0"/>
              </a:rPr>
              <a:t>0</a:t>
            </a:r>
            <a:r>
              <a:rPr lang="en-GB" dirty="0">
                <a:latin typeface="Courier New" panose="02070309020205020404" pitchFamily="49" charset="0"/>
              </a:rPr>
              <a:t>			</a:t>
            </a:r>
            <a:r>
              <a:rPr lang="en-GB" dirty="0" smtClean="0">
                <a:latin typeface="Courier New" panose="02070309020205020404" pitchFamily="49" charset="0"/>
              </a:rPr>
              <a:t>13</a:t>
            </a:r>
            <a:r>
              <a:rPr lang="en-GB" dirty="0">
                <a:latin typeface="Courier New" panose="02070309020205020404" pitchFamily="49" charset="0"/>
              </a:rPr>
              <a:t>				 1</a:t>
            </a: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latin typeface="Courier New" panose="02070309020205020404" pitchFamily="49" charset="0"/>
              </a:rPr>
              <a:t>		</a:t>
            </a:r>
            <a:r>
              <a:rPr lang="en-GB" i="1" dirty="0">
                <a:latin typeface="Courier New" panose="02070309020205020404" pitchFamily="49" charset="0"/>
              </a:rPr>
              <a:t>P</a:t>
            </a:r>
            <a:r>
              <a:rPr lang="en-GB" i="1" baseline="-25000" dirty="0">
                <a:latin typeface="Courier New" panose="02070309020205020404" pitchFamily="49" charset="0"/>
              </a:rPr>
              <a:t>3	 </a:t>
            </a:r>
            <a:r>
              <a:rPr lang="en-GB" dirty="0" smtClean="0">
                <a:latin typeface="Courier New" panose="02070309020205020404" pitchFamily="49" charset="0"/>
              </a:rPr>
              <a:t>2</a:t>
            </a:r>
            <a:r>
              <a:rPr lang="en-GB" i="1" baseline="-25000" dirty="0">
                <a:latin typeface="Courier New" panose="02070309020205020404" pitchFamily="49" charset="0"/>
              </a:rPr>
              <a:t>			</a:t>
            </a:r>
            <a:r>
              <a:rPr lang="en-GB" dirty="0" smtClean="0">
                <a:latin typeface="Courier New" panose="02070309020205020404" pitchFamily="49" charset="0"/>
              </a:rPr>
              <a:t>7</a:t>
            </a:r>
            <a:r>
              <a:rPr lang="en-GB" i="1" baseline="-25000" dirty="0" smtClean="0"/>
              <a:t> </a:t>
            </a:r>
            <a:r>
              <a:rPr lang="en-GB" i="1" baseline="-25000" dirty="0"/>
              <a:t>				</a:t>
            </a:r>
            <a:r>
              <a:rPr lang="en-GB" i="1" dirty="0"/>
              <a:t>  </a:t>
            </a:r>
            <a:r>
              <a:rPr lang="en-GB" i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en-GB" i="1" baseline="-25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i="1" dirty="0"/>
              <a:t>   </a:t>
            </a:r>
            <a:r>
              <a:rPr lang="en-GB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p4	</a:t>
            </a:r>
            <a:r>
              <a:rPr lang="en-GB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GB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GB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  <a:r>
              <a:rPr lang="en-GB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				 4</a:t>
            </a: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p5	</a:t>
            </a:r>
            <a:r>
              <a:rPr lang="en-GB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GB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GB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GB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				 2</a:t>
            </a: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7348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6982" y="317251"/>
            <a:ext cx="12542949" cy="4351338"/>
          </a:xfrm>
        </p:spPr>
        <p:txBody>
          <a:bodyPr>
            <a:normAutofit/>
          </a:bodyPr>
          <a:lstStyle/>
          <a:p>
            <a:pPr marL="273050" indent="-273050">
              <a:lnSpc>
                <a:spcPct val="93000"/>
              </a:lnSpc>
              <a:spcBef>
                <a:spcPts val="700"/>
              </a:spcBef>
              <a:buFont typeface="Monotype Sorts" pitchFamily="2" charset="2"/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u="sng" dirty="0" smtClean="0"/>
              <a:t>Process</a:t>
            </a:r>
            <a:r>
              <a:rPr lang="en-GB" dirty="0" smtClean="0"/>
              <a:t>	</a:t>
            </a:r>
            <a:r>
              <a:rPr lang="en-GB" u="sng" dirty="0" smtClean="0"/>
              <a:t>Arrival </a:t>
            </a:r>
            <a:r>
              <a:rPr lang="en-GB" u="sng" dirty="0"/>
              <a:t>Time</a:t>
            </a:r>
            <a:r>
              <a:rPr lang="en-GB" dirty="0"/>
              <a:t>		</a:t>
            </a:r>
            <a:r>
              <a:rPr lang="en-GB" u="sng" dirty="0"/>
              <a:t>Burst </a:t>
            </a:r>
            <a:r>
              <a:rPr lang="en-GB" u="sng" dirty="0" smtClean="0"/>
              <a:t>Time</a:t>
            </a:r>
            <a:r>
              <a:rPr lang="en-GB" dirty="0" smtClean="0"/>
              <a:t>                                 </a:t>
            </a:r>
            <a:r>
              <a:rPr lang="en-GB" u="sng" dirty="0"/>
              <a:t>Priority</a:t>
            </a:r>
            <a:r>
              <a:rPr lang="en-GB" dirty="0"/>
              <a:t>	</a:t>
            </a:r>
          </a:p>
          <a:p>
            <a:pPr marL="273050" indent="-273050">
              <a:spcBef>
                <a:spcPts val="575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		</a:t>
            </a:r>
            <a:r>
              <a:rPr lang="en-GB" dirty="0">
                <a:latin typeface="Courier New" panose="02070309020205020404" pitchFamily="49" charset="0"/>
              </a:rPr>
              <a:t>P</a:t>
            </a:r>
            <a:r>
              <a:rPr lang="en-GB" baseline="-25000" dirty="0">
                <a:latin typeface="Courier New" panose="02070309020205020404" pitchFamily="49" charset="0"/>
              </a:rPr>
              <a:t>1</a:t>
            </a:r>
            <a:r>
              <a:rPr lang="en-GB" dirty="0">
                <a:latin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</a:rPr>
              <a:t>2</a:t>
            </a:r>
            <a:r>
              <a:rPr lang="en-GB" dirty="0">
                <a:latin typeface="Courier New" panose="02070309020205020404" pitchFamily="49" charset="0"/>
              </a:rPr>
              <a:t>			</a:t>
            </a:r>
            <a:r>
              <a:rPr lang="en-GB" dirty="0" smtClean="0">
                <a:latin typeface="Courier New" panose="02070309020205020404" pitchFamily="49" charset="0"/>
              </a:rPr>
              <a:t>10</a:t>
            </a:r>
            <a:r>
              <a:rPr lang="en-GB" dirty="0">
                <a:latin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</a:rPr>
              <a:t>			 3</a:t>
            </a:r>
            <a:endParaRPr lang="en-GB" dirty="0">
              <a:latin typeface="Courier New" panose="02070309020205020404" pitchFamily="49" charset="0"/>
            </a:endParaRPr>
          </a:p>
          <a:p>
            <a:pPr marL="273050" indent="-273050">
              <a:spcBef>
                <a:spcPts val="575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latin typeface="Courier New" panose="02070309020205020404" pitchFamily="49" charset="0"/>
              </a:rPr>
              <a:t>		P</a:t>
            </a:r>
            <a:r>
              <a:rPr lang="en-GB" baseline="-25000" dirty="0">
                <a:latin typeface="Courier New" panose="02070309020205020404" pitchFamily="49" charset="0"/>
              </a:rPr>
              <a:t>2</a:t>
            </a:r>
            <a:r>
              <a:rPr lang="en-GB" dirty="0">
                <a:latin typeface="Courier New" panose="02070309020205020404" pitchFamily="49" charset="0"/>
              </a:rPr>
              <a:t> 	</a:t>
            </a:r>
            <a:r>
              <a:rPr lang="en-GB" dirty="0" smtClean="0">
                <a:latin typeface="Courier New" panose="02070309020205020404" pitchFamily="49" charset="0"/>
              </a:rPr>
              <a:t>0</a:t>
            </a:r>
            <a:r>
              <a:rPr lang="en-GB" dirty="0">
                <a:latin typeface="Courier New" panose="02070309020205020404" pitchFamily="49" charset="0"/>
              </a:rPr>
              <a:t>			</a:t>
            </a:r>
            <a:r>
              <a:rPr lang="en-GB" dirty="0" smtClean="0">
                <a:latin typeface="Courier New" panose="02070309020205020404" pitchFamily="49" charset="0"/>
              </a:rPr>
              <a:t>13</a:t>
            </a:r>
            <a:r>
              <a:rPr lang="en-GB" dirty="0">
                <a:latin typeface="Courier New" panose="02070309020205020404" pitchFamily="49" charset="0"/>
              </a:rPr>
              <a:t>				 1</a:t>
            </a: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latin typeface="Courier New" panose="02070309020205020404" pitchFamily="49" charset="0"/>
              </a:rPr>
              <a:t>		P</a:t>
            </a:r>
            <a:r>
              <a:rPr lang="en-GB" baseline="-25000" dirty="0">
                <a:latin typeface="Courier New" panose="02070309020205020404" pitchFamily="49" charset="0"/>
              </a:rPr>
              <a:t>3	 </a:t>
            </a:r>
            <a:r>
              <a:rPr lang="en-GB" dirty="0" smtClean="0">
                <a:latin typeface="Courier New" panose="02070309020205020404" pitchFamily="49" charset="0"/>
              </a:rPr>
              <a:t>2</a:t>
            </a:r>
            <a:r>
              <a:rPr lang="en-GB" baseline="-25000" dirty="0">
                <a:latin typeface="Courier New" panose="02070309020205020404" pitchFamily="49" charset="0"/>
              </a:rPr>
              <a:t>			</a:t>
            </a:r>
            <a:r>
              <a:rPr lang="en-GB" dirty="0" smtClean="0">
                <a:latin typeface="Courier New" panose="02070309020205020404" pitchFamily="49" charset="0"/>
              </a:rPr>
              <a:t>7</a:t>
            </a:r>
            <a:r>
              <a:rPr lang="en-GB" baseline="-25000" dirty="0" smtClean="0"/>
              <a:t> </a:t>
            </a:r>
            <a:r>
              <a:rPr lang="en-GB" baseline="-25000" dirty="0"/>
              <a:t>				</a:t>
            </a:r>
            <a:r>
              <a:rPr lang="en-GB" dirty="0"/>
              <a:t> 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en-GB" baseline="-25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   </a:t>
            </a:r>
            <a:r>
              <a:rPr lang="en-GB" dirty="0" smtClean="0"/>
              <a:t>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		 4</a:t>
            </a: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P5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		 2</a:t>
            </a: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940158" y="4262906"/>
            <a:ext cx="1764405" cy="83712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P2</a:t>
            </a:r>
            <a:endParaRPr lang="en-US" sz="4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8490" y="5112913"/>
            <a:ext cx="7199290" cy="373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0                               13                            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779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6982" y="317251"/>
            <a:ext cx="12542949" cy="4351338"/>
          </a:xfrm>
        </p:spPr>
        <p:txBody>
          <a:bodyPr>
            <a:normAutofit/>
          </a:bodyPr>
          <a:lstStyle/>
          <a:p>
            <a:pPr marL="273050" indent="-273050">
              <a:lnSpc>
                <a:spcPct val="93000"/>
              </a:lnSpc>
              <a:spcBef>
                <a:spcPts val="700"/>
              </a:spcBef>
              <a:buFont typeface="Monotype Sorts" pitchFamily="2" charset="2"/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u="sng" dirty="0" smtClean="0"/>
              <a:t>Process</a:t>
            </a:r>
            <a:r>
              <a:rPr lang="en-GB" dirty="0" smtClean="0"/>
              <a:t>	</a:t>
            </a:r>
            <a:r>
              <a:rPr lang="en-GB" u="sng" dirty="0" smtClean="0"/>
              <a:t>Arrival </a:t>
            </a:r>
            <a:r>
              <a:rPr lang="en-GB" u="sng" dirty="0"/>
              <a:t>Time</a:t>
            </a:r>
            <a:r>
              <a:rPr lang="en-GB" dirty="0"/>
              <a:t>		</a:t>
            </a:r>
            <a:r>
              <a:rPr lang="en-GB" u="sng" dirty="0"/>
              <a:t>Burst </a:t>
            </a:r>
            <a:r>
              <a:rPr lang="en-GB" u="sng" dirty="0" smtClean="0"/>
              <a:t>Time</a:t>
            </a:r>
            <a:r>
              <a:rPr lang="en-GB" dirty="0" smtClean="0"/>
              <a:t>                                 </a:t>
            </a:r>
            <a:r>
              <a:rPr lang="en-GB" u="sng" dirty="0"/>
              <a:t>Priority</a:t>
            </a:r>
            <a:r>
              <a:rPr lang="en-GB" dirty="0"/>
              <a:t>	</a:t>
            </a:r>
          </a:p>
          <a:p>
            <a:pPr marL="273050" indent="-273050">
              <a:spcBef>
                <a:spcPts val="575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		</a:t>
            </a:r>
            <a:r>
              <a:rPr lang="en-GB" dirty="0">
                <a:latin typeface="Courier New" panose="02070309020205020404" pitchFamily="49" charset="0"/>
              </a:rPr>
              <a:t>P</a:t>
            </a:r>
            <a:r>
              <a:rPr lang="en-GB" baseline="-25000" dirty="0">
                <a:latin typeface="Courier New" panose="02070309020205020404" pitchFamily="49" charset="0"/>
              </a:rPr>
              <a:t>1</a:t>
            </a:r>
            <a:r>
              <a:rPr lang="en-GB" dirty="0">
                <a:latin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</a:rPr>
              <a:t>2</a:t>
            </a:r>
            <a:r>
              <a:rPr lang="en-GB" dirty="0">
                <a:latin typeface="Courier New" panose="02070309020205020404" pitchFamily="49" charset="0"/>
              </a:rPr>
              <a:t>			</a:t>
            </a:r>
            <a:r>
              <a:rPr lang="en-GB" dirty="0" smtClean="0">
                <a:latin typeface="Courier New" panose="02070309020205020404" pitchFamily="49" charset="0"/>
              </a:rPr>
              <a:t>10</a:t>
            </a:r>
            <a:r>
              <a:rPr lang="en-GB" dirty="0">
                <a:latin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</a:rPr>
              <a:t>			 3</a:t>
            </a:r>
            <a:endParaRPr lang="en-GB" dirty="0">
              <a:latin typeface="Courier New" panose="02070309020205020404" pitchFamily="49" charset="0"/>
            </a:endParaRPr>
          </a:p>
          <a:p>
            <a:pPr marL="273050" indent="-273050">
              <a:spcBef>
                <a:spcPts val="575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latin typeface="Courier New" panose="02070309020205020404" pitchFamily="49" charset="0"/>
              </a:rPr>
              <a:t>	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</a:rPr>
              <a:t>	P</a:t>
            </a:r>
            <a:r>
              <a:rPr lang="en-GB" baseline="-25000" dirty="0">
                <a:solidFill>
                  <a:srgbClr val="FF0000"/>
                </a:solidFill>
                <a:latin typeface="Courier New" panose="02070309020205020404" pitchFamily="49" charset="0"/>
              </a:rPr>
              <a:t>2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</a:rPr>
              <a:t> 	</a:t>
            </a:r>
            <a:r>
              <a:rPr lang="en-GB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0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</a:rPr>
              <a:t>			</a:t>
            </a:r>
            <a:r>
              <a:rPr lang="en-GB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13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</a:rPr>
              <a:t>				 1</a:t>
            </a: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latin typeface="Courier New" panose="02070309020205020404" pitchFamily="49" charset="0"/>
              </a:rPr>
              <a:t>		P</a:t>
            </a:r>
            <a:r>
              <a:rPr lang="en-GB" baseline="-25000" dirty="0">
                <a:latin typeface="Courier New" panose="02070309020205020404" pitchFamily="49" charset="0"/>
              </a:rPr>
              <a:t>3	 </a:t>
            </a:r>
            <a:r>
              <a:rPr lang="en-GB" dirty="0" smtClean="0">
                <a:latin typeface="Courier New" panose="02070309020205020404" pitchFamily="49" charset="0"/>
              </a:rPr>
              <a:t>2</a:t>
            </a:r>
            <a:r>
              <a:rPr lang="en-GB" baseline="-25000" dirty="0">
                <a:latin typeface="Courier New" panose="02070309020205020404" pitchFamily="49" charset="0"/>
              </a:rPr>
              <a:t>			</a:t>
            </a:r>
            <a:r>
              <a:rPr lang="en-GB" dirty="0" smtClean="0">
                <a:latin typeface="Courier New" panose="02070309020205020404" pitchFamily="49" charset="0"/>
              </a:rPr>
              <a:t>7</a:t>
            </a:r>
            <a:r>
              <a:rPr lang="en-GB" baseline="-25000" dirty="0" smtClean="0"/>
              <a:t> </a:t>
            </a:r>
            <a:r>
              <a:rPr lang="en-GB" baseline="-25000" dirty="0"/>
              <a:t>				</a:t>
            </a:r>
            <a:r>
              <a:rPr lang="en-GB" dirty="0"/>
              <a:t> 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en-GB" baseline="-25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   </a:t>
            </a:r>
            <a:r>
              <a:rPr lang="en-GB" dirty="0" smtClean="0"/>
              <a:t>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		 4</a:t>
            </a: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P5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		 2</a:t>
            </a: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940158" y="4262906"/>
            <a:ext cx="1764405" cy="83712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P2</a:t>
            </a:r>
            <a:endParaRPr lang="en-US" sz="4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9854" y="5112913"/>
            <a:ext cx="7199290" cy="373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0                               13                             18                         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04563" y="4275786"/>
            <a:ext cx="1764405" cy="83712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P5</a:t>
            </a:r>
            <a:endParaRPr lang="en-US" sz="4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535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6982" y="317251"/>
            <a:ext cx="12542949" cy="4351338"/>
          </a:xfrm>
        </p:spPr>
        <p:txBody>
          <a:bodyPr>
            <a:normAutofit/>
          </a:bodyPr>
          <a:lstStyle/>
          <a:p>
            <a:pPr marL="273050" indent="-273050">
              <a:lnSpc>
                <a:spcPct val="93000"/>
              </a:lnSpc>
              <a:spcBef>
                <a:spcPts val="700"/>
              </a:spcBef>
              <a:buFont typeface="Monotype Sorts" pitchFamily="2" charset="2"/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u="sng" dirty="0" smtClean="0"/>
              <a:t>Process</a:t>
            </a:r>
            <a:r>
              <a:rPr lang="en-GB" dirty="0" smtClean="0"/>
              <a:t>	</a:t>
            </a:r>
            <a:r>
              <a:rPr lang="en-GB" u="sng" dirty="0" smtClean="0"/>
              <a:t>Arrival </a:t>
            </a:r>
            <a:r>
              <a:rPr lang="en-GB" u="sng" dirty="0"/>
              <a:t>Time</a:t>
            </a:r>
            <a:r>
              <a:rPr lang="en-GB" dirty="0"/>
              <a:t>		</a:t>
            </a:r>
            <a:r>
              <a:rPr lang="en-GB" u="sng" dirty="0"/>
              <a:t>Burst </a:t>
            </a:r>
            <a:r>
              <a:rPr lang="en-GB" u="sng" dirty="0" smtClean="0"/>
              <a:t>Time</a:t>
            </a:r>
            <a:r>
              <a:rPr lang="en-GB" dirty="0" smtClean="0"/>
              <a:t>                                 </a:t>
            </a:r>
            <a:r>
              <a:rPr lang="en-GB" u="sng" dirty="0"/>
              <a:t>Priority</a:t>
            </a:r>
            <a:r>
              <a:rPr lang="en-GB" dirty="0"/>
              <a:t>	</a:t>
            </a:r>
          </a:p>
          <a:p>
            <a:pPr marL="273050" indent="-273050">
              <a:spcBef>
                <a:spcPts val="575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		</a:t>
            </a:r>
            <a:r>
              <a:rPr lang="en-GB" dirty="0">
                <a:latin typeface="Courier New" panose="02070309020205020404" pitchFamily="49" charset="0"/>
              </a:rPr>
              <a:t>P</a:t>
            </a:r>
            <a:r>
              <a:rPr lang="en-GB" baseline="-25000" dirty="0">
                <a:latin typeface="Courier New" panose="02070309020205020404" pitchFamily="49" charset="0"/>
              </a:rPr>
              <a:t>1</a:t>
            </a:r>
            <a:r>
              <a:rPr lang="en-GB" dirty="0">
                <a:latin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</a:rPr>
              <a:t>2</a:t>
            </a:r>
            <a:r>
              <a:rPr lang="en-GB" dirty="0">
                <a:latin typeface="Courier New" panose="02070309020205020404" pitchFamily="49" charset="0"/>
              </a:rPr>
              <a:t>			</a:t>
            </a:r>
            <a:r>
              <a:rPr lang="en-GB" dirty="0" smtClean="0">
                <a:latin typeface="Courier New" panose="02070309020205020404" pitchFamily="49" charset="0"/>
              </a:rPr>
              <a:t>10</a:t>
            </a:r>
            <a:r>
              <a:rPr lang="en-GB" dirty="0">
                <a:latin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</a:rPr>
              <a:t>			 3</a:t>
            </a:r>
            <a:endParaRPr lang="en-GB" dirty="0">
              <a:latin typeface="Courier New" panose="02070309020205020404" pitchFamily="49" charset="0"/>
            </a:endParaRPr>
          </a:p>
          <a:p>
            <a:pPr marL="273050" indent="-273050">
              <a:spcBef>
                <a:spcPts val="575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latin typeface="Courier New" panose="02070309020205020404" pitchFamily="49" charset="0"/>
              </a:rPr>
              <a:t>	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</a:rPr>
              <a:t>	P</a:t>
            </a:r>
            <a:r>
              <a:rPr lang="en-GB" baseline="-25000" dirty="0">
                <a:solidFill>
                  <a:srgbClr val="FF0000"/>
                </a:solidFill>
                <a:latin typeface="Courier New" panose="02070309020205020404" pitchFamily="49" charset="0"/>
              </a:rPr>
              <a:t>2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</a:rPr>
              <a:t> 	</a:t>
            </a:r>
            <a:r>
              <a:rPr lang="en-GB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0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</a:rPr>
              <a:t>			</a:t>
            </a:r>
            <a:r>
              <a:rPr lang="en-GB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13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</a:rPr>
              <a:t>				 1</a:t>
            </a: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latin typeface="Courier New" panose="02070309020205020404" pitchFamily="49" charset="0"/>
              </a:rPr>
              <a:t>		P</a:t>
            </a:r>
            <a:r>
              <a:rPr lang="en-GB" baseline="-25000" dirty="0">
                <a:latin typeface="Courier New" panose="02070309020205020404" pitchFamily="49" charset="0"/>
              </a:rPr>
              <a:t>3	 </a:t>
            </a:r>
            <a:r>
              <a:rPr lang="en-GB" dirty="0" smtClean="0">
                <a:latin typeface="Courier New" panose="02070309020205020404" pitchFamily="49" charset="0"/>
              </a:rPr>
              <a:t>2</a:t>
            </a:r>
            <a:r>
              <a:rPr lang="en-GB" baseline="-25000" dirty="0">
                <a:latin typeface="Courier New" panose="02070309020205020404" pitchFamily="49" charset="0"/>
              </a:rPr>
              <a:t>			</a:t>
            </a:r>
            <a:r>
              <a:rPr lang="en-GB" dirty="0" smtClean="0">
                <a:latin typeface="Courier New" panose="02070309020205020404" pitchFamily="49" charset="0"/>
              </a:rPr>
              <a:t>7</a:t>
            </a:r>
            <a:r>
              <a:rPr lang="en-GB" baseline="-25000" dirty="0" smtClean="0"/>
              <a:t> </a:t>
            </a:r>
            <a:r>
              <a:rPr lang="en-GB" baseline="-25000" dirty="0"/>
              <a:t>				</a:t>
            </a:r>
            <a:r>
              <a:rPr lang="en-GB" dirty="0"/>
              <a:t> 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en-GB" baseline="-25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   </a:t>
            </a:r>
            <a:r>
              <a:rPr lang="en-GB" dirty="0" smtClean="0"/>
              <a:t>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		 4</a:t>
            </a: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P5</a:t>
            </a:r>
            <a:r>
              <a:rPr lang="en-GB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GB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GB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GB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	 2</a:t>
            </a: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940158" y="4262906"/>
            <a:ext cx="1764405" cy="83712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P2</a:t>
            </a:r>
            <a:endParaRPr lang="en-US" sz="4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9854" y="5112913"/>
            <a:ext cx="7199290" cy="373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0                               13                             18                            28                       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04563" y="4275786"/>
            <a:ext cx="1764405" cy="83712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P5</a:t>
            </a:r>
            <a:endParaRPr lang="en-US" sz="4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68968" y="4275785"/>
            <a:ext cx="1764405" cy="83712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P1</a:t>
            </a:r>
            <a:endParaRPr lang="en-US" sz="4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002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6982" y="317251"/>
            <a:ext cx="12542949" cy="4351338"/>
          </a:xfrm>
        </p:spPr>
        <p:txBody>
          <a:bodyPr>
            <a:normAutofit/>
          </a:bodyPr>
          <a:lstStyle/>
          <a:p>
            <a:pPr marL="273050" indent="-273050">
              <a:lnSpc>
                <a:spcPct val="93000"/>
              </a:lnSpc>
              <a:spcBef>
                <a:spcPts val="700"/>
              </a:spcBef>
              <a:buFont typeface="Monotype Sorts" pitchFamily="2" charset="2"/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u="sng" dirty="0" smtClean="0"/>
              <a:t>Process</a:t>
            </a:r>
            <a:r>
              <a:rPr lang="en-GB" dirty="0" smtClean="0"/>
              <a:t>	</a:t>
            </a:r>
            <a:r>
              <a:rPr lang="en-GB" u="sng" dirty="0" smtClean="0"/>
              <a:t>Arrival </a:t>
            </a:r>
            <a:r>
              <a:rPr lang="en-GB" u="sng" dirty="0"/>
              <a:t>Time</a:t>
            </a:r>
            <a:r>
              <a:rPr lang="en-GB" dirty="0"/>
              <a:t>		</a:t>
            </a:r>
            <a:r>
              <a:rPr lang="en-GB" u="sng" dirty="0"/>
              <a:t>Burst </a:t>
            </a:r>
            <a:r>
              <a:rPr lang="en-GB" u="sng" dirty="0" smtClean="0"/>
              <a:t>Time</a:t>
            </a:r>
            <a:r>
              <a:rPr lang="en-GB" dirty="0" smtClean="0"/>
              <a:t>                                 </a:t>
            </a:r>
            <a:r>
              <a:rPr lang="en-GB" u="sng" dirty="0"/>
              <a:t>Priority</a:t>
            </a:r>
            <a:r>
              <a:rPr lang="en-GB" dirty="0"/>
              <a:t>	</a:t>
            </a:r>
          </a:p>
          <a:p>
            <a:pPr marL="273050" indent="-273050">
              <a:spcBef>
                <a:spcPts val="575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		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</a:rPr>
              <a:t>P</a:t>
            </a:r>
            <a:r>
              <a:rPr lang="en-GB" baseline="-25000" dirty="0">
                <a:solidFill>
                  <a:srgbClr val="FF0000"/>
                </a:solidFill>
                <a:latin typeface="Courier New" panose="02070309020205020404" pitchFamily="49" charset="0"/>
              </a:rPr>
              <a:t>1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</a:rPr>
              <a:t>	</a:t>
            </a:r>
            <a:r>
              <a:rPr lang="en-GB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2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</a:rPr>
              <a:t>			</a:t>
            </a:r>
            <a:r>
              <a:rPr lang="en-GB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10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</a:rPr>
              <a:t>	</a:t>
            </a:r>
            <a:r>
              <a:rPr lang="en-GB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			 3</a:t>
            </a:r>
            <a:endParaRPr lang="en-GB" dirty="0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 marL="273050" indent="-273050">
              <a:spcBef>
                <a:spcPts val="575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latin typeface="Courier New" panose="02070309020205020404" pitchFamily="49" charset="0"/>
              </a:rPr>
              <a:t>	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</a:rPr>
              <a:t>	P</a:t>
            </a:r>
            <a:r>
              <a:rPr lang="en-GB" baseline="-25000" dirty="0">
                <a:solidFill>
                  <a:srgbClr val="FF0000"/>
                </a:solidFill>
                <a:latin typeface="Courier New" panose="02070309020205020404" pitchFamily="49" charset="0"/>
              </a:rPr>
              <a:t>2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</a:rPr>
              <a:t> 	</a:t>
            </a:r>
            <a:r>
              <a:rPr lang="en-GB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0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</a:rPr>
              <a:t>			</a:t>
            </a:r>
            <a:r>
              <a:rPr lang="en-GB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13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</a:rPr>
              <a:t>				 1</a:t>
            </a: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latin typeface="Courier New" panose="02070309020205020404" pitchFamily="49" charset="0"/>
              </a:rPr>
              <a:t>		P</a:t>
            </a:r>
            <a:r>
              <a:rPr lang="en-GB" baseline="-25000" dirty="0">
                <a:latin typeface="Courier New" panose="02070309020205020404" pitchFamily="49" charset="0"/>
              </a:rPr>
              <a:t>3	 </a:t>
            </a:r>
            <a:r>
              <a:rPr lang="en-GB" dirty="0" smtClean="0">
                <a:latin typeface="Courier New" panose="02070309020205020404" pitchFamily="49" charset="0"/>
              </a:rPr>
              <a:t>2</a:t>
            </a:r>
            <a:r>
              <a:rPr lang="en-GB" baseline="-25000" dirty="0">
                <a:latin typeface="Courier New" panose="02070309020205020404" pitchFamily="49" charset="0"/>
              </a:rPr>
              <a:t>			</a:t>
            </a:r>
            <a:r>
              <a:rPr lang="en-GB" dirty="0" smtClean="0">
                <a:latin typeface="Courier New" panose="02070309020205020404" pitchFamily="49" charset="0"/>
              </a:rPr>
              <a:t>7</a:t>
            </a:r>
            <a:r>
              <a:rPr lang="en-GB" baseline="-25000" dirty="0" smtClean="0"/>
              <a:t> </a:t>
            </a:r>
            <a:r>
              <a:rPr lang="en-GB" baseline="-25000" dirty="0"/>
              <a:t>				</a:t>
            </a:r>
            <a:r>
              <a:rPr lang="en-GB" dirty="0"/>
              <a:t> 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en-GB" baseline="-25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   </a:t>
            </a:r>
            <a:r>
              <a:rPr lang="en-GB" dirty="0" smtClean="0"/>
              <a:t>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		 4</a:t>
            </a: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P5</a:t>
            </a:r>
            <a:r>
              <a:rPr lang="en-GB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GB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GB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GB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	 2</a:t>
            </a: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940158" y="4262906"/>
            <a:ext cx="1764405" cy="83712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P2</a:t>
            </a:r>
            <a:endParaRPr lang="en-US" sz="4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9853" y="5112913"/>
            <a:ext cx="8641723" cy="373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0                               13                             18                            28                               35                                                                          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04563" y="4275786"/>
            <a:ext cx="1764405" cy="83712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P5</a:t>
            </a:r>
            <a:endParaRPr lang="en-US" sz="4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68968" y="4275785"/>
            <a:ext cx="1764405" cy="83712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P1</a:t>
            </a:r>
            <a:endParaRPr lang="en-US" sz="4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33373" y="4275785"/>
            <a:ext cx="1764405" cy="83712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P3</a:t>
            </a:r>
            <a:endParaRPr lang="en-US" sz="4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220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6982" y="317251"/>
            <a:ext cx="12542949" cy="4351338"/>
          </a:xfrm>
        </p:spPr>
        <p:txBody>
          <a:bodyPr>
            <a:normAutofit/>
          </a:bodyPr>
          <a:lstStyle/>
          <a:p>
            <a:pPr marL="273050" indent="-273050">
              <a:lnSpc>
                <a:spcPct val="93000"/>
              </a:lnSpc>
              <a:spcBef>
                <a:spcPts val="700"/>
              </a:spcBef>
              <a:buFont typeface="Monotype Sorts" pitchFamily="2" charset="2"/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u="sng" dirty="0" smtClean="0"/>
              <a:t>Process</a:t>
            </a:r>
            <a:r>
              <a:rPr lang="en-GB" dirty="0" smtClean="0"/>
              <a:t>	</a:t>
            </a:r>
            <a:r>
              <a:rPr lang="en-GB" u="sng" dirty="0" smtClean="0"/>
              <a:t>Arrival </a:t>
            </a:r>
            <a:r>
              <a:rPr lang="en-GB" u="sng" dirty="0"/>
              <a:t>Time</a:t>
            </a:r>
            <a:r>
              <a:rPr lang="en-GB" dirty="0"/>
              <a:t>		</a:t>
            </a:r>
            <a:r>
              <a:rPr lang="en-GB" u="sng" dirty="0"/>
              <a:t>Burst </a:t>
            </a:r>
            <a:r>
              <a:rPr lang="en-GB" u="sng" dirty="0" smtClean="0"/>
              <a:t>Time</a:t>
            </a:r>
            <a:r>
              <a:rPr lang="en-GB" dirty="0" smtClean="0"/>
              <a:t>                                 </a:t>
            </a:r>
            <a:r>
              <a:rPr lang="en-GB" u="sng" dirty="0"/>
              <a:t>Priority</a:t>
            </a:r>
            <a:r>
              <a:rPr lang="en-GB" dirty="0"/>
              <a:t>	</a:t>
            </a:r>
          </a:p>
          <a:p>
            <a:pPr marL="273050" indent="-273050">
              <a:spcBef>
                <a:spcPts val="575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		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</a:rPr>
              <a:t>P</a:t>
            </a:r>
            <a:r>
              <a:rPr lang="en-GB" baseline="-25000" dirty="0">
                <a:solidFill>
                  <a:srgbClr val="FF0000"/>
                </a:solidFill>
                <a:latin typeface="Courier New" panose="02070309020205020404" pitchFamily="49" charset="0"/>
              </a:rPr>
              <a:t>1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</a:rPr>
              <a:t>	</a:t>
            </a:r>
            <a:r>
              <a:rPr lang="en-GB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2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</a:rPr>
              <a:t>			</a:t>
            </a:r>
            <a:r>
              <a:rPr lang="en-GB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10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</a:rPr>
              <a:t>	</a:t>
            </a:r>
            <a:r>
              <a:rPr lang="en-GB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			 3</a:t>
            </a:r>
            <a:endParaRPr lang="en-GB" dirty="0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 marL="273050" indent="-273050">
              <a:spcBef>
                <a:spcPts val="575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latin typeface="Courier New" panose="02070309020205020404" pitchFamily="49" charset="0"/>
              </a:rPr>
              <a:t>	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</a:rPr>
              <a:t>	P</a:t>
            </a:r>
            <a:r>
              <a:rPr lang="en-GB" baseline="-25000" dirty="0">
                <a:solidFill>
                  <a:srgbClr val="FF0000"/>
                </a:solidFill>
                <a:latin typeface="Courier New" panose="02070309020205020404" pitchFamily="49" charset="0"/>
              </a:rPr>
              <a:t>2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</a:rPr>
              <a:t> 	</a:t>
            </a:r>
            <a:r>
              <a:rPr lang="en-GB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0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</a:rPr>
              <a:t>			</a:t>
            </a:r>
            <a:r>
              <a:rPr lang="en-GB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13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</a:rPr>
              <a:t>				 1</a:t>
            </a: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latin typeface="Courier New" panose="02070309020205020404" pitchFamily="49" charset="0"/>
              </a:rPr>
              <a:t>	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</a:rPr>
              <a:t>	P</a:t>
            </a:r>
            <a:r>
              <a:rPr lang="en-GB" baseline="-25000" dirty="0">
                <a:solidFill>
                  <a:srgbClr val="FF0000"/>
                </a:solidFill>
                <a:latin typeface="Courier New" panose="02070309020205020404" pitchFamily="49" charset="0"/>
              </a:rPr>
              <a:t>3	 </a:t>
            </a:r>
            <a:r>
              <a:rPr lang="en-GB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2</a:t>
            </a:r>
            <a:r>
              <a:rPr lang="en-GB" baseline="-25000" dirty="0">
                <a:solidFill>
                  <a:srgbClr val="FF0000"/>
                </a:solidFill>
                <a:latin typeface="Courier New" panose="02070309020205020404" pitchFamily="49" charset="0"/>
              </a:rPr>
              <a:t>			</a:t>
            </a:r>
            <a:r>
              <a:rPr lang="en-GB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7</a:t>
            </a:r>
            <a:r>
              <a:rPr lang="en-GB" baseline="-25000" dirty="0" smtClean="0">
                <a:solidFill>
                  <a:srgbClr val="FF0000"/>
                </a:solidFill>
              </a:rPr>
              <a:t> </a:t>
            </a:r>
            <a:r>
              <a:rPr lang="en-GB" baseline="-25000" dirty="0">
                <a:solidFill>
                  <a:srgbClr val="FF0000"/>
                </a:solidFill>
              </a:rPr>
              <a:t>				</a:t>
            </a:r>
            <a:r>
              <a:rPr lang="en-GB" dirty="0">
                <a:solidFill>
                  <a:srgbClr val="FF0000"/>
                </a:solidFill>
              </a:rPr>
              <a:t>  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en-GB" baseline="-250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   </a:t>
            </a:r>
            <a:r>
              <a:rPr lang="en-GB" dirty="0" smtClean="0"/>
              <a:t>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		 4</a:t>
            </a: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P5</a:t>
            </a:r>
            <a:r>
              <a:rPr lang="en-GB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GB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GB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GB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	 2</a:t>
            </a:r>
          </a:p>
          <a:p>
            <a:pPr marL="273050" indent="-273050">
              <a:spcBef>
                <a:spcPts val="700"/>
              </a:spcBef>
              <a:buNone/>
              <a:tabLst>
                <a:tab pos="341313" algn="l"/>
                <a:tab pos="3028950" algn="ctr"/>
                <a:tab pos="4632325" algn="ctr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940158" y="4262906"/>
            <a:ext cx="1764405" cy="83712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P2</a:t>
            </a:r>
            <a:endParaRPr lang="en-US" sz="4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9852" y="5112913"/>
            <a:ext cx="9710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0                               13                             18                            28                               35                               52                                                     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04563" y="4275786"/>
            <a:ext cx="1764405" cy="83712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P5</a:t>
            </a:r>
            <a:endParaRPr lang="en-US" sz="4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68968" y="4275785"/>
            <a:ext cx="1764405" cy="83712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P1</a:t>
            </a:r>
            <a:endParaRPr lang="en-US" sz="4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33373" y="4275785"/>
            <a:ext cx="1764405" cy="83712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P3</a:t>
            </a:r>
            <a:endParaRPr lang="en-US" sz="4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97778" y="4275785"/>
            <a:ext cx="1764405" cy="837127"/>
          </a:xfrm>
          <a:prstGeom prst="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P4</a:t>
            </a:r>
            <a:endParaRPr lang="en-US" sz="4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213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46</Words>
  <Application>Microsoft Office PowerPoint</Application>
  <PresentationFormat>Widescreen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Monotype Sorts</vt:lpstr>
      <vt:lpstr>Office Theme</vt:lpstr>
      <vt:lpstr>Priority Scheduling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Priority Scheduling</dc:title>
  <dc:creator>DCL</dc:creator>
  <cp:lastModifiedBy>DCL</cp:lastModifiedBy>
  <cp:revision>4</cp:revision>
  <dcterms:created xsi:type="dcterms:W3CDTF">2020-10-21T05:39:51Z</dcterms:created>
  <dcterms:modified xsi:type="dcterms:W3CDTF">2020-10-21T06:43:45Z</dcterms:modified>
</cp:coreProperties>
</file>