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687" r:id="rId2"/>
    <p:sldMasterId id="2147484555" r:id="rId3"/>
  </p:sldMasterIdLst>
  <p:notesMasterIdLst>
    <p:notesMasterId r:id="rId35"/>
  </p:notesMasterIdLst>
  <p:handoutMasterIdLst>
    <p:handoutMasterId r:id="rId36"/>
  </p:handoutMasterIdLst>
  <p:sldIdLst>
    <p:sldId id="256" r:id="rId4"/>
    <p:sldId id="417" r:id="rId5"/>
    <p:sldId id="418" r:id="rId6"/>
    <p:sldId id="419" r:id="rId7"/>
    <p:sldId id="508" r:id="rId8"/>
    <p:sldId id="420" r:id="rId9"/>
    <p:sldId id="528" r:id="rId10"/>
    <p:sldId id="509" r:id="rId11"/>
    <p:sldId id="511" r:id="rId12"/>
    <p:sldId id="512" r:id="rId13"/>
    <p:sldId id="529" r:id="rId14"/>
    <p:sldId id="536" r:id="rId15"/>
    <p:sldId id="513" r:id="rId16"/>
    <p:sldId id="530" r:id="rId17"/>
    <p:sldId id="531" r:id="rId18"/>
    <p:sldId id="532" r:id="rId19"/>
    <p:sldId id="534" r:id="rId20"/>
    <p:sldId id="535" r:id="rId21"/>
    <p:sldId id="421" r:id="rId22"/>
    <p:sldId id="422" r:id="rId23"/>
    <p:sldId id="423" r:id="rId24"/>
    <p:sldId id="424" r:id="rId25"/>
    <p:sldId id="425" r:id="rId26"/>
    <p:sldId id="426" r:id="rId27"/>
    <p:sldId id="537" r:id="rId28"/>
    <p:sldId id="538" r:id="rId29"/>
    <p:sldId id="539" r:id="rId30"/>
    <p:sldId id="540" r:id="rId31"/>
    <p:sldId id="514" r:id="rId32"/>
    <p:sldId id="515" r:id="rId33"/>
    <p:sldId id="507" r:id="rId34"/>
  </p:sldIdLst>
  <p:sldSz cx="9144000" cy="6858000" type="screen4x3"/>
  <p:notesSz cx="9144000" cy="6858000"/>
  <p:defaultTextStyle>
    <a:defPPr>
      <a:defRPr lang="cs-CZ"/>
    </a:defPPr>
    <a:lvl1pPr algn="l" rtl="0" fontAlgn="base">
      <a:spcBef>
        <a:spcPct val="50000"/>
      </a:spcBef>
      <a:spcAft>
        <a:spcPct val="0"/>
      </a:spcAft>
      <a:buClr>
        <a:schemeClr val="bg1"/>
      </a:buClr>
      <a:buChar char="•"/>
      <a:defRPr sz="2400" kern="1200">
        <a:solidFill>
          <a:schemeClr val="bg1"/>
        </a:solidFill>
        <a:latin typeface="Century Gothic" pitchFamily="34" charset="0"/>
        <a:ea typeface="+mn-ea"/>
        <a:cs typeface="+mn-cs"/>
      </a:defRPr>
    </a:lvl1pPr>
    <a:lvl2pPr marL="457200" algn="l" rtl="0" fontAlgn="base">
      <a:spcBef>
        <a:spcPct val="50000"/>
      </a:spcBef>
      <a:spcAft>
        <a:spcPct val="0"/>
      </a:spcAft>
      <a:buClr>
        <a:schemeClr val="bg1"/>
      </a:buClr>
      <a:buChar char="•"/>
      <a:defRPr sz="2400" kern="1200">
        <a:solidFill>
          <a:schemeClr val="bg1"/>
        </a:solidFill>
        <a:latin typeface="Century Gothic" pitchFamily="34" charset="0"/>
        <a:ea typeface="+mn-ea"/>
        <a:cs typeface="+mn-cs"/>
      </a:defRPr>
    </a:lvl2pPr>
    <a:lvl3pPr marL="914400" algn="l" rtl="0" fontAlgn="base">
      <a:spcBef>
        <a:spcPct val="50000"/>
      </a:spcBef>
      <a:spcAft>
        <a:spcPct val="0"/>
      </a:spcAft>
      <a:buClr>
        <a:schemeClr val="bg1"/>
      </a:buClr>
      <a:buChar char="•"/>
      <a:defRPr sz="2400" kern="1200">
        <a:solidFill>
          <a:schemeClr val="bg1"/>
        </a:solidFill>
        <a:latin typeface="Century Gothic" pitchFamily="34" charset="0"/>
        <a:ea typeface="+mn-ea"/>
        <a:cs typeface="+mn-cs"/>
      </a:defRPr>
    </a:lvl3pPr>
    <a:lvl4pPr marL="1371600" algn="l" rtl="0" fontAlgn="base">
      <a:spcBef>
        <a:spcPct val="50000"/>
      </a:spcBef>
      <a:spcAft>
        <a:spcPct val="0"/>
      </a:spcAft>
      <a:buClr>
        <a:schemeClr val="bg1"/>
      </a:buClr>
      <a:buChar char="•"/>
      <a:defRPr sz="2400" kern="1200">
        <a:solidFill>
          <a:schemeClr val="bg1"/>
        </a:solidFill>
        <a:latin typeface="Century Gothic" pitchFamily="34" charset="0"/>
        <a:ea typeface="+mn-ea"/>
        <a:cs typeface="+mn-cs"/>
      </a:defRPr>
    </a:lvl4pPr>
    <a:lvl5pPr marL="1828800" algn="l" rtl="0" fontAlgn="base">
      <a:spcBef>
        <a:spcPct val="50000"/>
      </a:spcBef>
      <a:spcAft>
        <a:spcPct val="0"/>
      </a:spcAft>
      <a:buClr>
        <a:schemeClr val="bg1"/>
      </a:buClr>
      <a:buChar char="•"/>
      <a:defRPr sz="2400" kern="1200">
        <a:solidFill>
          <a:schemeClr val="bg1"/>
        </a:solidFill>
        <a:latin typeface="Century Gothic" pitchFamily="34" charset="0"/>
        <a:ea typeface="+mn-ea"/>
        <a:cs typeface="+mn-cs"/>
      </a:defRPr>
    </a:lvl5pPr>
    <a:lvl6pPr marL="2286000" algn="l" defTabSz="914400" rtl="0" eaLnBrk="1" latinLnBrk="0" hangingPunct="1">
      <a:defRPr sz="2400" kern="1200">
        <a:solidFill>
          <a:schemeClr val="bg1"/>
        </a:solidFill>
        <a:latin typeface="Century Gothic" pitchFamily="34" charset="0"/>
        <a:ea typeface="+mn-ea"/>
        <a:cs typeface="+mn-cs"/>
      </a:defRPr>
    </a:lvl6pPr>
    <a:lvl7pPr marL="2743200" algn="l" defTabSz="914400" rtl="0" eaLnBrk="1" latinLnBrk="0" hangingPunct="1">
      <a:defRPr sz="2400" kern="1200">
        <a:solidFill>
          <a:schemeClr val="bg1"/>
        </a:solidFill>
        <a:latin typeface="Century Gothic" pitchFamily="34" charset="0"/>
        <a:ea typeface="+mn-ea"/>
        <a:cs typeface="+mn-cs"/>
      </a:defRPr>
    </a:lvl7pPr>
    <a:lvl8pPr marL="3200400" algn="l" defTabSz="914400" rtl="0" eaLnBrk="1" latinLnBrk="0" hangingPunct="1">
      <a:defRPr sz="2400" kern="1200">
        <a:solidFill>
          <a:schemeClr val="bg1"/>
        </a:solidFill>
        <a:latin typeface="Century Gothic" pitchFamily="34" charset="0"/>
        <a:ea typeface="+mn-ea"/>
        <a:cs typeface="+mn-cs"/>
      </a:defRPr>
    </a:lvl8pPr>
    <a:lvl9pPr marL="3657600" algn="l" defTabSz="914400" rtl="0" eaLnBrk="1" latinLnBrk="0" hangingPunct="1">
      <a:defRPr sz="2400" kern="1200">
        <a:solidFill>
          <a:schemeClr val="bg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37" autoAdjust="0"/>
    <p:restoredTop sz="93250" autoAdjust="0"/>
  </p:normalViewPr>
  <p:slideViewPr>
    <p:cSldViewPr>
      <p:cViewPr>
        <p:scale>
          <a:sx n="25" d="100"/>
          <a:sy n="25" d="100"/>
        </p:scale>
        <p:origin x="-2600" y="-8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17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pPr>
              <a:defRPr/>
            </a:pPr>
            <a:fld id="{CC1EFD6C-D93F-460C-82AA-9F2496A9B9ED}" type="datetimeFigureOut">
              <a:rPr lang="en-US"/>
              <a:pPr>
                <a:defRPr/>
              </a:pPr>
              <a:t>10/9/2020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pPr>
              <a:defRPr/>
            </a:pPr>
            <a:fld id="{5B0D4722-C60A-4E64-A8EA-877852D2F01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cs-CZ"/>
          </a:p>
        </p:txBody>
      </p:sp>
      <p:sp>
        <p:nvSpPr>
          <p:cNvPr id="5123"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cs-CZ"/>
          </a:p>
        </p:txBody>
      </p:sp>
      <p:sp>
        <p:nvSpPr>
          <p:cNvPr id="1290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5126"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cs-CZ"/>
          </a:p>
        </p:txBody>
      </p:sp>
      <p:sp>
        <p:nvSpPr>
          <p:cNvPr id="5127"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fld id="{4DB84A2E-E902-45BD-94E3-F12E86770271}"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4D55B0B-6ADE-4CCE-ABF0-CD3502E7BD7C}" type="slidenum">
              <a:rPr lang="en-US"/>
              <a:pPr/>
              <a:t>12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Answer = 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42E79A7-346A-412D-ABC0-C561E5A3B54C}" type="slidenum">
              <a:rPr lang="en-US"/>
              <a:pPr/>
              <a:t>17</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Answer = c</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733800" y="2135188"/>
            <a:ext cx="5181600" cy="1827212"/>
          </a:xfrm>
        </p:spPr>
        <p:txBody>
          <a:bodyPr anchor="b"/>
          <a:lstStyle>
            <a:lvl1pPr>
              <a:defRPr/>
            </a:lvl1pPr>
          </a:lstStyle>
          <a:p>
            <a:r>
              <a:rPr lang="cs-CZ"/>
              <a:t>Klepnutím lze upravit styl předlohy nadpisů.</a:t>
            </a:r>
          </a:p>
        </p:txBody>
      </p:sp>
      <p:sp>
        <p:nvSpPr>
          <p:cNvPr id="67587" name="Rectangle 3"/>
          <p:cNvSpPr>
            <a:spLocks noGrp="1" noChangeArrowheads="1"/>
          </p:cNvSpPr>
          <p:nvPr>
            <p:ph type="subTitle" idx="1"/>
          </p:nvPr>
        </p:nvSpPr>
        <p:spPr>
          <a:xfrm>
            <a:off x="3733800" y="4038600"/>
            <a:ext cx="5176838" cy="1066800"/>
          </a:xfrm>
        </p:spPr>
        <p:txBody>
          <a:bodyPr/>
          <a:lstStyle>
            <a:lvl1pPr marL="0" indent="0" algn="ctr">
              <a:buFontTx/>
              <a:buNone/>
              <a:defRPr>
                <a:solidFill>
                  <a:srgbClr val="000000"/>
                </a:solidFill>
              </a:defRPr>
            </a:lvl1pPr>
          </a:lstStyle>
          <a:p>
            <a:r>
              <a:rPr lang="cs-CZ"/>
              <a:t>Klepnutím lze upravit styl předlohy podnadpisů.</a:t>
            </a:r>
          </a:p>
        </p:txBody>
      </p:sp>
      <p:sp>
        <p:nvSpPr>
          <p:cNvPr id="4" name="Rectangle 4"/>
          <p:cNvSpPr>
            <a:spLocks noGrp="1" noChangeArrowheads="1"/>
          </p:cNvSpPr>
          <p:nvPr>
            <p:ph type="dt" sz="half" idx="10"/>
          </p:nvPr>
        </p:nvSpPr>
        <p:spPr>
          <a:xfrm>
            <a:off x="228600" y="6248400"/>
            <a:ext cx="1905000" cy="457200"/>
          </a:xfrm>
        </p:spPr>
        <p:txBody>
          <a:bodyPr/>
          <a:lstStyle>
            <a:lvl1pPr>
              <a:defRPr sz="800">
                <a:solidFill>
                  <a:srgbClr val="000000"/>
                </a:solidFill>
              </a:defRPr>
            </a:lvl1pPr>
          </a:lstStyle>
          <a:p>
            <a:pPr>
              <a:defRPr/>
            </a:pPr>
            <a:endParaRPr lang="cs-CZ"/>
          </a:p>
        </p:txBody>
      </p:sp>
      <p:sp>
        <p:nvSpPr>
          <p:cNvPr id="5" name="Rectangle 5"/>
          <p:cNvSpPr>
            <a:spLocks noGrp="1" noChangeArrowheads="1"/>
          </p:cNvSpPr>
          <p:nvPr>
            <p:ph type="ftr" sz="quarter" idx="11"/>
          </p:nvPr>
        </p:nvSpPr>
        <p:spPr>
          <a:xfrm>
            <a:off x="2362200" y="6248400"/>
            <a:ext cx="4343400" cy="457200"/>
          </a:xfrm>
        </p:spPr>
        <p:txBody>
          <a:bodyPr/>
          <a:lstStyle>
            <a:lvl1pPr>
              <a:defRPr sz="800"/>
            </a:lvl1pPr>
          </a:lstStyle>
          <a:p>
            <a:pPr>
              <a:defRPr/>
            </a:pPr>
            <a:endParaRPr lang="cs-CZ"/>
          </a:p>
        </p:txBody>
      </p:sp>
      <p:sp>
        <p:nvSpPr>
          <p:cNvPr id="6" name="Rectangle 6"/>
          <p:cNvSpPr>
            <a:spLocks noGrp="1" noChangeArrowheads="1"/>
          </p:cNvSpPr>
          <p:nvPr>
            <p:ph type="sldNum" sz="quarter" idx="12"/>
          </p:nvPr>
        </p:nvSpPr>
        <p:spPr>
          <a:xfrm>
            <a:off x="7010400" y="6248400"/>
            <a:ext cx="1905000" cy="457200"/>
          </a:xfrm>
        </p:spPr>
        <p:txBody>
          <a:bodyPr/>
          <a:lstStyle>
            <a:lvl1pPr>
              <a:defRPr sz="800"/>
            </a:lvl1pPr>
          </a:lstStyle>
          <a:p>
            <a:pPr>
              <a:defRPr/>
            </a:pPr>
            <a:fld id="{33911F2E-1C8B-47EF-8707-B315D0409AA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3C8B85F-3ADC-4E27-8749-24193173490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5650" y="228600"/>
            <a:ext cx="1733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28600"/>
            <a:ext cx="5048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404DBB0-2BD7-4A58-9A7E-C1FA81BCC68A}"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1279525" y="1600200"/>
            <a:ext cx="7085013" cy="1066800"/>
          </a:xfrm>
        </p:spPr>
        <p:txBody>
          <a:bodyPr/>
          <a:lstStyle>
            <a:lvl1pPr>
              <a:defRPr/>
            </a:lvl1pPr>
          </a:lstStyle>
          <a:p>
            <a:r>
              <a:rPr lang="cs-CZ"/>
              <a:t>Klepnutím lze upravit styl předlohy nadpisů.</a:t>
            </a:r>
          </a:p>
        </p:txBody>
      </p:sp>
      <p:sp>
        <p:nvSpPr>
          <p:cNvPr id="798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cs-CZ"/>
              <a:t>Klepnutím lze upravit styl předlohy podnadpisů.</a:t>
            </a:r>
          </a:p>
        </p:txBody>
      </p:sp>
      <p:sp>
        <p:nvSpPr>
          <p:cNvPr id="4" name="Rectangle 4"/>
          <p:cNvSpPr>
            <a:spLocks noGrp="1" noChangeArrowheads="1"/>
          </p:cNvSpPr>
          <p:nvPr>
            <p:ph type="dt" sz="half" idx="10"/>
          </p:nvPr>
        </p:nvSpPr>
        <p:spPr/>
        <p:txBody>
          <a:bodyPr/>
          <a:lstStyle>
            <a:lvl1pPr>
              <a:defRPr/>
            </a:lvl1pPr>
          </a:lstStyle>
          <a:p>
            <a:pPr>
              <a:defRPr/>
            </a:pPr>
            <a:endParaRPr lang="cs-CZ"/>
          </a:p>
        </p:txBody>
      </p:sp>
      <p:sp>
        <p:nvSpPr>
          <p:cNvPr id="5" name="Rectangle 5"/>
          <p:cNvSpPr>
            <a:spLocks noGrp="1" noChangeArrowheads="1"/>
          </p:cNvSpPr>
          <p:nvPr>
            <p:ph type="ftr" sz="quarter" idx="11"/>
          </p:nvPr>
        </p:nvSpPr>
        <p:spPr/>
        <p:txBody>
          <a:bodyPr/>
          <a:lstStyle>
            <a:lvl1pPr>
              <a:defRPr/>
            </a:lvl1pPr>
          </a:lstStyle>
          <a:p>
            <a:pPr>
              <a:defRPr/>
            </a:pPr>
            <a:endParaRPr lang="cs-CZ"/>
          </a:p>
        </p:txBody>
      </p:sp>
      <p:sp>
        <p:nvSpPr>
          <p:cNvPr id="6" name="Rectangle 6"/>
          <p:cNvSpPr>
            <a:spLocks noGrp="1" noChangeArrowheads="1"/>
          </p:cNvSpPr>
          <p:nvPr>
            <p:ph type="sldNum" sz="quarter" idx="12"/>
          </p:nvPr>
        </p:nvSpPr>
        <p:spPr/>
        <p:txBody>
          <a:bodyPr/>
          <a:lstStyle>
            <a:lvl1pPr>
              <a:defRPr/>
            </a:lvl1pPr>
          </a:lstStyle>
          <a:p>
            <a:pPr>
              <a:defRPr/>
            </a:pPr>
            <a:fld id="{EA078C7E-580D-44C4-BA39-FE98A7E15069}"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4CAEA99-60EE-46AB-8EEE-2998031EE381}"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BAF5E6B-D520-4C98-9203-32376EA80C1F}"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DA6F6EC-4872-4D89-B1F4-52CB7D9C3FB7}"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B411E68-CEF2-431A-932B-70A5E060D564}"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9E0CDAC2-340B-4973-AB68-2E28E7717E98}"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EB9D25C5-4BFE-476A-B5C8-1148E1567366}"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FC65ADE7-6866-45B4-B912-2EE5C4C391D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35B2632-85A4-438D-A926-12152D523767}"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F7E3F670-633F-408B-8C43-774464542228}"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1CE8F0F-B153-4792-B2A5-DD9D91A5730A}"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0CAA9AF-1865-4276-AD1F-DD1658188D7C}"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A7C130-449C-43B6-A0DD-44C708ACF601}" type="slidenum">
              <a:rPr lang="en-US" smtClean="0"/>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24CEDF-AC8F-4E38-88B5-9EB3F47712F1}" type="slidenum">
              <a:rPr lang="en-US" smtClean="0"/>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4DEA14-9135-4DF4-ABD5-ADDB2757B473}" type="slidenum">
              <a:rPr lang="en-US" smtClean="0"/>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04BEC7A-50E0-4749-A6D1-F683E30CFCBD}" type="slidenum">
              <a:rPr lang="en-US" smtClean="0"/>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F28657F-AE76-4D79-934D-9A91B613D5C4}" type="slidenum">
              <a:rPr lang="en-US" smtClean="0"/>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A5517DF-14FB-47D9-9F04-D7C20A679AD3}" type="slidenum">
              <a:rPr lang="en-US" smtClean="0"/>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CB18443-691D-4FB2-A5D0-6E9BA51319F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C85A8C5-7105-49ED-A181-AB7BD4F7B733}"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BDA0B51-283A-4D73-B879-7124044D7400}" type="slidenum">
              <a:rPr lang="en-US" smtClean="0"/>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DED1672-3D98-49F2-A038-89F90D565D3F}" type="slidenum">
              <a:rPr lang="en-US" smtClean="0"/>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A7D06C-DB49-41A9-AE50-2A91D8AC7C11}" type="slidenum">
              <a:rPr lang="en-US" smtClean="0"/>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EEDF27-5961-49C3-8BDD-C6C3631613C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447800"/>
            <a:ext cx="3390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447800"/>
            <a:ext cx="3390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A928568-6911-4C74-AF05-E0D4B0DB83ED}"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D1277333-30C2-41EC-8252-82C2262C0251}"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636429CD-35A6-49B2-ACDD-73D3C7A15C9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17995ABE-6B67-45A4-ADAD-FA5B4BD0712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0359ADD-77D1-48C2-A913-2B686161D8EE}"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B41D096-816C-4966-ADCA-D7F5455AAC54}"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05000" y="228600"/>
            <a:ext cx="6934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051" name="Rectangle 3"/>
          <p:cNvSpPr>
            <a:spLocks noGrp="1" noChangeArrowheads="1"/>
          </p:cNvSpPr>
          <p:nvPr>
            <p:ph type="body" idx="1"/>
          </p:nvPr>
        </p:nvSpPr>
        <p:spPr bwMode="auto">
          <a:xfrm>
            <a:off x="1905000" y="1447800"/>
            <a:ext cx="6934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6564" name="Rectangle 4"/>
          <p:cNvSpPr>
            <a:spLocks noGrp="1" noChangeArrowheads="1"/>
          </p:cNvSpPr>
          <p:nvPr>
            <p:ph type="dt" sz="half" idx="2"/>
          </p:nvPr>
        </p:nvSpPr>
        <p:spPr bwMode="auto">
          <a:xfrm>
            <a:off x="3048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000">
                <a:solidFill>
                  <a:schemeClr val="tx1"/>
                </a:solidFill>
                <a:latin typeface="+mn-lt"/>
              </a:defRPr>
            </a:lvl1pPr>
          </a:lstStyle>
          <a:p>
            <a:pPr>
              <a:defRPr/>
            </a:pPr>
            <a:endParaRPr lang="cs-CZ"/>
          </a:p>
        </p:txBody>
      </p:sp>
      <p:sp>
        <p:nvSpPr>
          <p:cNvPr id="66565" name="Rectangle 5"/>
          <p:cNvSpPr>
            <a:spLocks noGrp="1" noChangeArrowheads="1"/>
          </p:cNvSpPr>
          <p:nvPr>
            <p:ph type="ftr" sz="quarter" idx="3"/>
          </p:nvPr>
        </p:nvSpPr>
        <p:spPr bwMode="auto">
          <a:xfrm>
            <a:off x="4495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000">
                <a:solidFill>
                  <a:schemeClr val="tx1"/>
                </a:solidFill>
                <a:latin typeface="+mn-lt"/>
              </a:defRPr>
            </a:lvl1pPr>
          </a:lstStyle>
          <a:p>
            <a:pPr>
              <a:defRPr/>
            </a:pPr>
            <a:endParaRPr lang="cs-CZ"/>
          </a:p>
        </p:txBody>
      </p:sp>
      <p:sp>
        <p:nvSpPr>
          <p:cNvPr id="66566" name="Rectangle 6"/>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chemeClr val="tx1"/>
                </a:solidFill>
                <a:latin typeface="+mn-lt"/>
              </a:defRPr>
            </a:lvl1pPr>
          </a:lstStyle>
          <a:p>
            <a:pPr>
              <a:defRPr/>
            </a:pPr>
            <a:fld id="{D545183B-A528-412D-96B5-618E14E8193B}"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4518"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Tahoma" charset="0"/>
        </a:defRPr>
      </a:lvl2pPr>
      <a:lvl3pPr algn="l" rtl="0" eaLnBrk="0" fontAlgn="base" hangingPunct="0">
        <a:spcBef>
          <a:spcPct val="0"/>
        </a:spcBef>
        <a:spcAft>
          <a:spcPct val="0"/>
        </a:spcAft>
        <a:defRPr sz="3800">
          <a:solidFill>
            <a:schemeClr val="tx2"/>
          </a:solidFill>
          <a:latin typeface="Tahoma" charset="0"/>
        </a:defRPr>
      </a:lvl3pPr>
      <a:lvl4pPr algn="l" rtl="0" eaLnBrk="0" fontAlgn="base" hangingPunct="0">
        <a:spcBef>
          <a:spcPct val="0"/>
        </a:spcBef>
        <a:spcAft>
          <a:spcPct val="0"/>
        </a:spcAft>
        <a:defRPr sz="3800">
          <a:solidFill>
            <a:schemeClr val="tx2"/>
          </a:solidFill>
          <a:latin typeface="Tahoma" charset="0"/>
        </a:defRPr>
      </a:lvl4pPr>
      <a:lvl5pPr algn="l" rtl="0" eaLnBrk="0" fontAlgn="base" hangingPunct="0">
        <a:spcBef>
          <a:spcPct val="0"/>
        </a:spcBef>
        <a:spcAft>
          <a:spcPct val="0"/>
        </a:spcAft>
        <a:defRPr sz="3800">
          <a:solidFill>
            <a:schemeClr val="tx2"/>
          </a:solidFill>
          <a:latin typeface="Tahoma" charset="0"/>
        </a:defRPr>
      </a:lvl5pPr>
      <a:lvl6pPr marL="457200" algn="l" rtl="0" fontAlgn="base">
        <a:spcBef>
          <a:spcPct val="0"/>
        </a:spcBef>
        <a:spcAft>
          <a:spcPct val="0"/>
        </a:spcAft>
        <a:defRPr sz="3800">
          <a:solidFill>
            <a:schemeClr val="tx2"/>
          </a:solidFill>
          <a:latin typeface="Tahoma" charset="0"/>
        </a:defRPr>
      </a:lvl6pPr>
      <a:lvl7pPr marL="914400" algn="l" rtl="0" fontAlgn="base">
        <a:spcBef>
          <a:spcPct val="0"/>
        </a:spcBef>
        <a:spcAft>
          <a:spcPct val="0"/>
        </a:spcAft>
        <a:defRPr sz="3800">
          <a:solidFill>
            <a:schemeClr val="tx2"/>
          </a:solidFill>
          <a:latin typeface="Tahoma" charset="0"/>
        </a:defRPr>
      </a:lvl7pPr>
      <a:lvl8pPr marL="1371600" algn="l" rtl="0" fontAlgn="base">
        <a:spcBef>
          <a:spcPct val="0"/>
        </a:spcBef>
        <a:spcAft>
          <a:spcPct val="0"/>
        </a:spcAft>
        <a:defRPr sz="3800">
          <a:solidFill>
            <a:schemeClr val="tx2"/>
          </a:solidFill>
          <a:latin typeface="Tahoma" charset="0"/>
        </a:defRPr>
      </a:lvl8pPr>
      <a:lvl9pPr marL="1828800" algn="l" rtl="0" fontAlgn="base">
        <a:spcBef>
          <a:spcPct val="0"/>
        </a:spcBef>
        <a:spcAft>
          <a:spcPct val="0"/>
        </a:spcAft>
        <a:defRPr sz="3800">
          <a:solidFill>
            <a:schemeClr val="tx2"/>
          </a:solidFill>
          <a:latin typeface="Tahoma" charset="0"/>
        </a:defRPr>
      </a:lvl9pPr>
    </p:titleStyle>
    <p:bodyStyle>
      <a:lvl1pPr marL="342900" indent="-342900" algn="l" rtl="0" eaLnBrk="0" fontAlgn="base" hangingPunct="0">
        <a:lnSpc>
          <a:spcPts val="2400"/>
        </a:lnSpc>
        <a:spcBef>
          <a:spcPts val="1600"/>
        </a:spcBef>
        <a:spcAft>
          <a:spcPct val="0"/>
        </a:spcAft>
        <a:buChar char="•"/>
        <a:defRPr sz="2000">
          <a:solidFill>
            <a:schemeClr val="tx1"/>
          </a:solidFill>
          <a:latin typeface="+mn-lt"/>
          <a:ea typeface="+mn-ea"/>
          <a:cs typeface="+mn-cs"/>
        </a:defRPr>
      </a:lvl1pPr>
      <a:lvl2pPr marL="742950" indent="-285750" algn="l" rtl="0" eaLnBrk="0" fontAlgn="base" hangingPunct="0">
        <a:lnSpc>
          <a:spcPts val="2400"/>
        </a:lnSpc>
        <a:spcBef>
          <a:spcPts val="1600"/>
        </a:spcBef>
        <a:spcAft>
          <a:spcPct val="0"/>
        </a:spcAft>
        <a:buChar char="–"/>
        <a:defRPr sz="2000">
          <a:solidFill>
            <a:schemeClr val="tx1"/>
          </a:solidFill>
          <a:latin typeface="+mn-lt"/>
        </a:defRPr>
      </a:lvl2pPr>
      <a:lvl3pPr marL="1143000" indent="-228600" algn="l" rtl="0" eaLnBrk="0" fontAlgn="base" hangingPunct="0">
        <a:lnSpc>
          <a:spcPts val="2400"/>
        </a:lnSpc>
        <a:spcBef>
          <a:spcPts val="1600"/>
        </a:spcBef>
        <a:spcAft>
          <a:spcPct val="0"/>
        </a:spcAft>
        <a:buChar char="•"/>
        <a:defRPr sz="2000">
          <a:solidFill>
            <a:schemeClr val="tx1"/>
          </a:solidFill>
          <a:latin typeface="+mn-lt"/>
        </a:defRPr>
      </a:lvl3pPr>
      <a:lvl4pPr marL="1600200" indent="-228600" algn="l" rtl="0" eaLnBrk="0" fontAlgn="base" hangingPunct="0">
        <a:lnSpc>
          <a:spcPts val="2400"/>
        </a:lnSpc>
        <a:spcBef>
          <a:spcPts val="1600"/>
        </a:spcBef>
        <a:spcAft>
          <a:spcPct val="0"/>
        </a:spcAft>
        <a:buChar char="–"/>
        <a:defRPr sz="2000">
          <a:solidFill>
            <a:schemeClr val="tx1"/>
          </a:solidFill>
          <a:latin typeface="+mn-lt"/>
        </a:defRPr>
      </a:lvl4pPr>
      <a:lvl5pPr marL="2057400" indent="-228600" algn="l" rtl="0" eaLnBrk="0" fontAlgn="base" hangingPunct="0">
        <a:lnSpc>
          <a:spcPts val="2400"/>
        </a:lnSpc>
        <a:spcBef>
          <a:spcPts val="1600"/>
        </a:spcBef>
        <a:spcAft>
          <a:spcPct val="0"/>
        </a:spcAft>
        <a:buChar char="»"/>
        <a:defRPr sz="2000">
          <a:solidFill>
            <a:schemeClr val="tx1"/>
          </a:solidFill>
          <a:latin typeface="+mn-lt"/>
        </a:defRPr>
      </a:lvl5pPr>
      <a:lvl6pPr marL="2514600" indent="-228600" algn="l" rtl="0" fontAlgn="base">
        <a:lnSpc>
          <a:spcPts val="2400"/>
        </a:lnSpc>
        <a:spcBef>
          <a:spcPts val="1600"/>
        </a:spcBef>
        <a:spcAft>
          <a:spcPct val="0"/>
        </a:spcAft>
        <a:buChar char="»"/>
        <a:defRPr sz="2000">
          <a:solidFill>
            <a:schemeClr val="tx1"/>
          </a:solidFill>
          <a:latin typeface="+mn-lt"/>
        </a:defRPr>
      </a:lvl6pPr>
      <a:lvl7pPr marL="2971800" indent="-228600" algn="l" rtl="0" fontAlgn="base">
        <a:lnSpc>
          <a:spcPts val="2400"/>
        </a:lnSpc>
        <a:spcBef>
          <a:spcPts val="1600"/>
        </a:spcBef>
        <a:spcAft>
          <a:spcPct val="0"/>
        </a:spcAft>
        <a:buChar char="»"/>
        <a:defRPr sz="2000">
          <a:solidFill>
            <a:schemeClr val="tx1"/>
          </a:solidFill>
          <a:latin typeface="+mn-lt"/>
        </a:defRPr>
      </a:lvl7pPr>
      <a:lvl8pPr marL="3429000" indent="-228600" algn="l" rtl="0" fontAlgn="base">
        <a:lnSpc>
          <a:spcPts val="2400"/>
        </a:lnSpc>
        <a:spcBef>
          <a:spcPts val="1600"/>
        </a:spcBef>
        <a:spcAft>
          <a:spcPct val="0"/>
        </a:spcAft>
        <a:buChar char="»"/>
        <a:defRPr sz="2000">
          <a:solidFill>
            <a:schemeClr val="tx1"/>
          </a:solidFill>
          <a:latin typeface="+mn-lt"/>
        </a:defRPr>
      </a:lvl8pPr>
      <a:lvl9pPr marL="3886200" indent="-228600" algn="l" rtl="0" fontAlgn="base">
        <a:lnSpc>
          <a:spcPts val="2400"/>
        </a:lnSpc>
        <a:spcBef>
          <a:spcPts val="16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3075"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78852" name="Rectangle 4"/>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pPr>
              <a:defRPr/>
            </a:pPr>
            <a:endParaRPr lang="cs-CZ"/>
          </a:p>
        </p:txBody>
      </p:sp>
      <p:sp>
        <p:nvSpPr>
          <p:cNvPr id="78853" name="Rectangle 5"/>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200">
                <a:solidFill>
                  <a:schemeClr val="tx1"/>
                </a:solidFill>
              </a:defRPr>
            </a:lvl1pPr>
          </a:lstStyle>
          <a:p>
            <a:pPr>
              <a:defRPr/>
            </a:pPr>
            <a:endParaRPr lang="cs-CZ"/>
          </a:p>
        </p:txBody>
      </p:sp>
      <p:sp>
        <p:nvSpPr>
          <p:cNvPr id="78854" name="Rectangle 6"/>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defRPr>
            </a:lvl1pPr>
          </a:lstStyle>
          <a:p>
            <a:pPr>
              <a:defRPr/>
            </a:pPr>
            <a:fld id="{F8BBD0D7-2613-434D-91ED-4DF9A323241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519" r:id="rId1"/>
    <p:sldLayoutId id="2147484508" r:id="rId2"/>
    <p:sldLayoutId id="2147484509" r:id="rId3"/>
    <p:sldLayoutId id="2147484510" r:id="rId4"/>
    <p:sldLayoutId id="2147484511" r:id="rId5"/>
    <p:sldLayoutId id="2147484512" r:id="rId6"/>
    <p:sldLayoutId id="2147484513" r:id="rId7"/>
    <p:sldLayoutId id="2147484514" r:id="rId8"/>
    <p:sldLayoutId id="2147484515" r:id="rId9"/>
    <p:sldLayoutId id="2147484516" r:id="rId10"/>
    <p:sldLayoutId id="2147484517"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545183B-A528-412D-96B5-618E14E8193B}"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4556" r:id="rId1"/>
    <p:sldLayoutId id="2147484557" r:id="rId2"/>
    <p:sldLayoutId id="2147484558" r:id="rId3"/>
    <p:sldLayoutId id="2147484559" r:id="rId4"/>
    <p:sldLayoutId id="2147484560" r:id="rId5"/>
    <p:sldLayoutId id="2147484561" r:id="rId6"/>
    <p:sldLayoutId id="2147484562" r:id="rId7"/>
    <p:sldLayoutId id="2147484563" r:id="rId8"/>
    <p:sldLayoutId id="2147484564" r:id="rId9"/>
    <p:sldLayoutId id="2147484565" r:id="rId10"/>
    <p:sldLayoutId id="214748456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stogirharun@gmail.com"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28662" y="785794"/>
            <a:ext cx="7272338" cy="2511425"/>
          </a:xfrm>
        </p:spPr>
        <p:txBody>
          <a:bodyPr>
            <a:normAutofit fontScale="90000"/>
          </a:bodyPr>
          <a:lstStyle/>
          <a:p>
            <a:pPr>
              <a:defRPr/>
            </a:pPr>
            <a:r>
              <a:rPr lang="en-US" sz="8000" dirty="0" smtClean="0"/>
              <a:t>Demographic transition</a:t>
            </a:r>
            <a:endParaRPr lang="cs-CZ" sz="8000" dirty="0" smtClean="0"/>
          </a:p>
        </p:txBody>
      </p:sp>
      <p:sp>
        <p:nvSpPr>
          <p:cNvPr id="3" name="Subtitle 2"/>
          <p:cNvSpPr>
            <a:spLocks noGrp="1"/>
          </p:cNvSpPr>
          <p:nvPr>
            <p:ph type="subTitle" idx="1"/>
          </p:nvPr>
        </p:nvSpPr>
        <p:spPr>
          <a:xfrm>
            <a:off x="685800" y="4800600"/>
            <a:ext cx="7086600" cy="1524000"/>
          </a:xfrm>
        </p:spPr>
        <p:txBody>
          <a:bodyPr rtlCol="0">
            <a:normAutofit lnSpcReduction="10000"/>
          </a:bodyPr>
          <a:lstStyle/>
          <a:p>
            <a:pPr algn="l" eaLnBrk="1" fontAlgn="auto" hangingPunct="1">
              <a:spcAft>
                <a:spcPts val="0"/>
              </a:spcAft>
              <a:buFont typeface="Arial" pitchFamily="34" charset="0"/>
              <a:buNone/>
              <a:defRPr/>
            </a:pPr>
            <a:r>
              <a:rPr lang="en-US" sz="1800" dirty="0" smtClean="0">
                <a:solidFill>
                  <a:schemeClr val="tx1"/>
                </a:solidFill>
              </a:rPr>
              <a:t>Dostogir Harun</a:t>
            </a:r>
          </a:p>
          <a:p>
            <a:pPr algn="l" eaLnBrk="1" fontAlgn="auto" hangingPunct="1">
              <a:spcAft>
                <a:spcPts val="0"/>
              </a:spcAft>
              <a:buFont typeface="Arial" pitchFamily="34" charset="0"/>
              <a:buNone/>
              <a:defRPr/>
            </a:pPr>
            <a:r>
              <a:rPr lang="en-US" sz="1800" dirty="0" smtClean="0">
                <a:solidFill>
                  <a:schemeClr val="tx1"/>
                </a:solidFill>
              </a:rPr>
              <a:t>Assistant Professor</a:t>
            </a:r>
          </a:p>
          <a:p>
            <a:pPr algn="l" eaLnBrk="1" fontAlgn="auto" hangingPunct="1">
              <a:spcAft>
                <a:spcPts val="0"/>
              </a:spcAft>
              <a:buFont typeface="Arial" pitchFamily="34" charset="0"/>
              <a:buNone/>
              <a:defRPr/>
            </a:pPr>
            <a:r>
              <a:rPr lang="en-US" sz="1800" dirty="0" smtClean="0">
                <a:solidFill>
                  <a:schemeClr val="tx1"/>
                </a:solidFill>
              </a:rPr>
              <a:t>Department of Public Health, DIU</a:t>
            </a:r>
          </a:p>
          <a:p>
            <a:pPr algn="l" eaLnBrk="1" fontAlgn="auto" hangingPunct="1">
              <a:spcAft>
                <a:spcPts val="0"/>
              </a:spcAft>
              <a:buFont typeface="Arial" pitchFamily="34" charset="0"/>
              <a:buNone/>
              <a:defRPr/>
            </a:pPr>
            <a:r>
              <a:rPr lang="en-US" sz="1400" dirty="0" smtClean="0"/>
              <a:t>Email</a:t>
            </a:r>
            <a:r>
              <a:rPr lang="en-US" sz="1400" b="1" dirty="0" smtClean="0"/>
              <a:t>: </a:t>
            </a:r>
            <a:r>
              <a:rPr lang="en-US" sz="1400" b="1" dirty="0" smtClean="0">
                <a:hlinkClick r:id="rId2"/>
              </a:rPr>
              <a:t>dostogirharun@gmail.com</a:t>
            </a:r>
            <a:endParaRPr lang="en-US" sz="1400" b="1" dirty="0" smtClean="0"/>
          </a:p>
          <a:p>
            <a:pPr algn="l" eaLnBrk="1" fontAlgn="auto" hangingPunct="1">
              <a:spcAft>
                <a:spcPts val="0"/>
              </a:spcAft>
              <a:buFont typeface="Arial" pitchFamily="34" charset="0"/>
              <a:buNone/>
              <a:defRPr/>
            </a:pPr>
            <a:r>
              <a:rPr lang="en-US" sz="1800" dirty="0" smtClean="0">
                <a:solidFill>
                  <a:schemeClr val="tx1"/>
                </a:solidFill>
              </a:rPr>
              <a:t>Cell: </a:t>
            </a:r>
            <a:r>
              <a:rPr lang="en-US" sz="1800" b="1" dirty="0" smtClean="0">
                <a:solidFill>
                  <a:schemeClr val="tx1"/>
                </a:solidFill>
              </a:rPr>
              <a:t>01556 636 545</a:t>
            </a:r>
          </a:p>
          <a:p>
            <a:pPr algn="l" eaLnBrk="1" fontAlgn="auto" hangingPunct="1">
              <a:spcAft>
                <a:spcPts val="0"/>
              </a:spcAft>
              <a:buFont typeface="Arial" pitchFamily="34" charset="0"/>
              <a:buNone/>
              <a:defRPr/>
            </a:pPr>
            <a:endParaRPr lang="en-US" sz="2400" dirty="0" smtClean="0">
              <a:solidFill>
                <a:schemeClr val="tx1"/>
              </a:solidFill>
            </a:endParaRPr>
          </a:p>
          <a:p>
            <a:pPr eaLnBrk="1" fontAlgn="auto" hangingPunct="1">
              <a:spcAft>
                <a:spcPts val="0"/>
              </a:spcAft>
              <a:buFont typeface="Arial" pitchFamily="34" charset="0"/>
              <a:buNone/>
              <a:defRPr/>
            </a:pPr>
            <a:endParaRPr lang="en-US"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511156"/>
          </a:xfrm>
        </p:spPr>
        <p:txBody>
          <a:bodyPr>
            <a:normAutofit fontScale="90000"/>
          </a:bodyPr>
          <a:lstStyle/>
          <a:p>
            <a:pPr eaLnBrk="1" hangingPunct="1"/>
            <a:r>
              <a:rPr lang="en-US" dirty="0" smtClean="0"/>
              <a:t>Family planning and Fertility Rate </a:t>
            </a:r>
          </a:p>
        </p:txBody>
      </p:sp>
      <p:sp>
        <p:nvSpPr>
          <p:cNvPr id="14339" name="Rectangle 3"/>
          <p:cNvSpPr>
            <a:spLocks noGrp="1" noChangeArrowheads="1"/>
          </p:cNvSpPr>
          <p:nvPr>
            <p:ph type="body" idx="1"/>
          </p:nvPr>
        </p:nvSpPr>
        <p:spPr>
          <a:xfrm>
            <a:off x="192088" y="1203325"/>
            <a:ext cx="2022458" cy="4789488"/>
          </a:xfrm>
        </p:spPr>
        <p:txBody>
          <a:bodyPr>
            <a:normAutofit/>
          </a:bodyPr>
          <a:lstStyle/>
          <a:p>
            <a:pPr marL="0" indent="0">
              <a:lnSpc>
                <a:spcPct val="100000"/>
              </a:lnSpc>
              <a:spcBef>
                <a:spcPct val="50000"/>
              </a:spcBef>
              <a:buClrTx/>
              <a:buFont typeface="Times" pitchFamily="-112" charset="0"/>
              <a:buNone/>
            </a:pPr>
            <a:r>
              <a:rPr lang="en-US" sz="2400" dirty="0" smtClean="0"/>
              <a:t>Nations that invested in family planning (green) reduced TFRs more than similar nations that did not (red)</a:t>
            </a:r>
          </a:p>
        </p:txBody>
      </p:sp>
      <p:pic>
        <p:nvPicPr>
          <p:cNvPr id="14340" name="Picture 4"/>
          <p:cNvPicPr>
            <a:picLocks noChangeAspect="1" noChangeArrowheads="1"/>
          </p:cNvPicPr>
          <p:nvPr/>
        </p:nvPicPr>
        <p:blipFill>
          <a:blip r:embed="rId2"/>
          <a:srcRect l="4933" t="-1291" r="5008" b="7832"/>
          <a:stretch>
            <a:fillRect/>
          </a:stretch>
        </p:blipFill>
        <p:spPr bwMode="auto">
          <a:xfrm>
            <a:off x="2428860" y="1125538"/>
            <a:ext cx="6570678" cy="50144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39718"/>
          </a:xfrm>
        </p:spPr>
        <p:txBody>
          <a:bodyPr>
            <a:normAutofit fontScale="90000"/>
          </a:bodyPr>
          <a:lstStyle/>
          <a:p>
            <a:pPr eaLnBrk="1" hangingPunct="1"/>
            <a:r>
              <a:rPr lang="en-US" dirty="0" smtClean="0"/>
              <a:t>HIV/AIDS and human population</a:t>
            </a:r>
          </a:p>
        </p:txBody>
      </p:sp>
      <p:sp>
        <p:nvSpPr>
          <p:cNvPr id="16387" name="Rectangle 3"/>
          <p:cNvSpPr>
            <a:spLocks noGrp="1" noChangeArrowheads="1"/>
          </p:cNvSpPr>
          <p:nvPr>
            <p:ph type="body" idx="1"/>
          </p:nvPr>
        </p:nvSpPr>
        <p:spPr>
          <a:xfrm>
            <a:off x="811213" y="5430838"/>
            <a:ext cx="8169275" cy="519112"/>
          </a:xfrm>
        </p:spPr>
        <p:txBody>
          <a:bodyPr>
            <a:normAutofit fontScale="92500" lnSpcReduction="10000"/>
          </a:bodyPr>
          <a:lstStyle/>
          <a:p>
            <a:pPr marL="0" indent="0">
              <a:lnSpc>
                <a:spcPct val="100000"/>
              </a:lnSpc>
              <a:spcBef>
                <a:spcPct val="50000"/>
              </a:spcBef>
              <a:buClrTx/>
              <a:buFont typeface="Times" pitchFamily="-112" charset="0"/>
              <a:buNone/>
            </a:pPr>
            <a:r>
              <a:rPr lang="en-US" dirty="0" smtClean="0"/>
              <a:t>AIDS cases are increasing rapidly worldwide</a:t>
            </a:r>
          </a:p>
        </p:txBody>
      </p:sp>
      <p:pic>
        <p:nvPicPr>
          <p:cNvPr id="16388" name="Picture 4"/>
          <p:cNvPicPr>
            <a:picLocks noChangeAspect="1" noChangeArrowheads="1"/>
          </p:cNvPicPr>
          <p:nvPr/>
        </p:nvPicPr>
        <p:blipFill>
          <a:blip r:embed="rId2"/>
          <a:srcRect l="-1311" t="3499" r="-372" b="8580"/>
          <a:stretch>
            <a:fillRect/>
          </a:stretch>
        </p:blipFill>
        <p:spPr bwMode="auto">
          <a:xfrm>
            <a:off x="1392238" y="1058863"/>
            <a:ext cx="6353175" cy="411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i="1" smtClean="0"/>
              <a:t>QUESTION: Interpreting Graphs and Data</a:t>
            </a:r>
          </a:p>
        </p:txBody>
      </p:sp>
      <p:sp>
        <p:nvSpPr>
          <p:cNvPr id="26627" name="Rectangle 3"/>
          <p:cNvSpPr>
            <a:spLocks noGrp="1" noChangeArrowheads="1"/>
          </p:cNvSpPr>
          <p:nvPr>
            <p:ph type="body" idx="1"/>
          </p:nvPr>
        </p:nvSpPr>
        <p:spPr>
          <a:xfrm>
            <a:off x="192088" y="1703388"/>
            <a:ext cx="8788400" cy="4854575"/>
          </a:xfrm>
        </p:spPr>
        <p:txBody>
          <a:bodyPr anchor="b"/>
          <a:lstStyle/>
          <a:p>
            <a:pPr marL="0" indent="0">
              <a:lnSpc>
                <a:spcPct val="100000"/>
              </a:lnSpc>
              <a:spcBef>
                <a:spcPct val="50000"/>
              </a:spcBef>
              <a:buClrTx/>
              <a:buFont typeface="Times" pitchFamily="-112" charset="0"/>
              <a:buNone/>
              <a:tabLst>
                <a:tab pos="512763" algn="l"/>
              </a:tabLst>
            </a:pPr>
            <a:r>
              <a:rPr lang="en-US" sz="2600" dirty="0" smtClean="0"/>
              <a:t>What happens </a:t>
            </a:r>
            <a:br>
              <a:rPr lang="en-US" sz="2600" dirty="0" smtClean="0"/>
            </a:br>
            <a:r>
              <a:rPr lang="en-US" sz="2600" dirty="0" smtClean="0"/>
              <a:t>during the </a:t>
            </a:r>
            <a:br>
              <a:rPr lang="en-US" sz="2600" dirty="0" smtClean="0"/>
            </a:br>
            <a:r>
              <a:rPr lang="en-US" sz="2600" dirty="0" smtClean="0"/>
              <a:t>“transitional </a:t>
            </a:r>
            <a:br>
              <a:rPr lang="en-US" sz="2600" dirty="0" smtClean="0"/>
            </a:br>
            <a:r>
              <a:rPr lang="en-US" sz="2600" dirty="0" smtClean="0"/>
              <a:t>stage” of the </a:t>
            </a:r>
            <a:br>
              <a:rPr lang="en-US" sz="2600" dirty="0" smtClean="0"/>
            </a:br>
            <a:r>
              <a:rPr lang="en-US" sz="2600" dirty="0" smtClean="0"/>
              <a:t>demographic </a:t>
            </a:r>
            <a:br>
              <a:rPr lang="en-US" sz="2600" dirty="0" smtClean="0"/>
            </a:br>
            <a:r>
              <a:rPr lang="en-US" sz="2600" dirty="0" smtClean="0"/>
              <a:t>transition?</a:t>
            </a:r>
            <a:br>
              <a:rPr lang="en-US" sz="2600" dirty="0" smtClean="0"/>
            </a:br>
            <a:r>
              <a:rPr lang="en-US" sz="2600" dirty="0" smtClean="0"/>
              <a:t/>
            </a:r>
            <a:br>
              <a:rPr lang="en-US" sz="2600" dirty="0" smtClean="0"/>
            </a:br>
            <a:r>
              <a:rPr lang="en-US" sz="2600" b="1" i="1" dirty="0" smtClean="0"/>
              <a:t>a.</a:t>
            </a:r>
            <a:r>
              <a:rPr lang="en-US" sz="2600" i="1" dirty="0" smtClean="0"/>
              <a:t>	Birth rates rise; death rates drop; population increases</a:t>
            </a:r>
          </a:p>
          <a:p>
            <a:pPr marL="0" indent="0">
              <a:lnSpc>
                <a:spcPct val="100000"/>
              </a:lnSpc>
              <a:spcBef>
                <a:spcPct val="50000"/>
              </a:spcBef>
              <a:buClrTx/>
              <a:buFont typeface="Times" pitchFamily="-112" charset="0"/>
              <a:buNone/>
              <a:tabLst>
                <a:tab pos="512763" algn="l"/>
              </a:tabLst>
            </a:pPr>
            <a:r>
              <a:rPr lang="en-US" sz="2600" b="1" i="1" dirty="0" smtClean="0"/>
              <a:t>b.</a:t>
            </a:r>
            <a:r>
              <a:rPr lang="en-US" sz="2600" i="1" dirty="0" smtClean="0"/>
              <a:t>	Birth rates drop; death rates drop; population decreases</a:t>
            </a:r>
          </a:p>
          <a:p>
            <a:pPr marL="0" indent="0">
              <a:lnSpc>
                <a:spcPct val="100000"/>
              </a:lnSpc>
              <a:spcBef>
                <a:spcPct val="50000"/>
              </a:spcBef>
              <a:buClrTx/>
              <a:buFont typeface="Times" pitchFamily="-112" charset="0"/>
              <a:buNone/>
              <a:tabLst>
                <a:tab pos="512763" algn="l"/>
              </a:tabLst>
            </a:pPr>
            <a:r>
              <a:rPr lang="en-US" sz="2600" b="1" i="1" dirty="0" smtClean="0"/>
              <a:t>c.</a:t>
            </a:r>
            <a:r>
              <a:rPr lang="en-US" sz="2600" i="1" dirty="0" smtClean="0"/>
              <a:t>	Death rates drop; birth rates are stable; population </a:t>
            </a:r>
            <a:br>
              <a:rPr lang="en-US" sz="2600" i="1" dirty="0" smtClean="0"/>
            </a:br>
            <a:r>
              <a:rPr lang="en-US" sz="2600" i="1" dirty="0" smtClean="0"/>
              <a:t>	increases</a:t>
            </a:r>
            <a:endParaRPr lang="en-US" sz="2600" dirty="0" smtClean="0"/>
          </a:p>
        </p:txBody>
      </p:sp>
      <p:pic>
        <p:nvPicPr>
          <p:cNvPr id="26629" name="Picture 5"/>
          <p:cNvPicPr>
            <a:picLocks noChangeAspect="1" noChangeArrowheads="1"/>
          </p:cNvPicPr>
          <p:nvPr/>
        </p:nvPicPr>
        <p:blipFill>
          <a:blip r:embed="rId3"/>
          <a:srcRect l="-935" t="6583" r="371" b="9332"/>
          <a:stretch>
            <a:fillRect/>
          </a:stretch>
        </p:blipFill>
        <p:spPr bwMode="auto">
          <a:xfrm>
            <a:off x="3144838" y="903288"/>
            <a:ext cx="5629275" cy="3529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68288" y="180975"/>
            <a:ext cx="8685212" cy="874713"/>
          </a:xfrm>
        </p:spPr>
        <p:txBody>
          <a:bodyPr>
            <a:normAutofit/>
          </a:bodyPr>
          <a:lstStyle/>
          <a:p>
            <a:pPr eaLnBrk="1" hangingPunct="1"/>
            <a:r>
              <a:rPr lang="en-US" sz="4000" dirty="0" smtClean="0"/>
              <a:t>Limiting Factors</a:t>
            </a:r>
            <a:endParaRPr lang="en-US" sz="1800" dirty="0" smtClean="0"/>
          </a:p>
        </p:txBody>
      </p:sp>
      <p:sp>
        <p:nvSpPr>
          <p:cNvPr id="15363" name="Content Placeholder 2"/>
          <p:cNvSpPr>
            <a:spLocks noGrp="1"/>
          </p:cNvSpPr>
          <p:nvPr>
            <p:ph idx="1"/>
          </p:nvPr>
        </p:nvSpPr>
        <p:spPr>
          <a:xfrm>
            <a:off x="192088" y="1285860"/>
            <a:ext cx="8788400" cy="4857784"/>
          </a:xfrm>
        </p:spPr>
        <p:txBody>
          <a:bodyPr>
            <a:normAutofit lnSpcReduction="10000"/>
          </a:bodyPr>
          <a:lstStyle/>
          <a:p>
            <a:pPr marL="0" indent="0" eaLnBrk="1" hangingPunct="1"/>
            <a:r>
              <a:rPr lang="en-US" b="1" u="sng" dirty="0" smtClean="0"/>
              <a:t>Limiting Factor</a:t>
            </a:r>
            <a:r>
              <a:rPr lang="en-US" dirty="0" smtClean="0"/>
              <a:t>: anything that restricts the growth of a population in a biological community</a:t>
            </a:r>
          </a:p>
          <a:p>
            <a:pPr marL="0" indent="0" eaLnBrk="1" hangingPunct="1">
              <a:buFontTx/>
              <a:buChar char="•"/>
            </a:pPr>
            <a:r>
              <a:rPr lang="en-US" b="1" dirty="0" smtClean="0"/>
              <a:t>Density-Dependent</a:t>
            </a:r>
            <a:r>
              <a:rPr lang="en-US" dirty="0" smtClean="0"/>
              <a:t>: relies on the number of people</a:t>
            </a:r>
          </a:p>
          <a:p>
            <a:pPr lvl="1" eaLnBrk="1" hangingPunct="1">
              <a:buFont typeface="Arial" charset="0"/>
              <a:buChar char="•"/>
            </a:pPr>
            <a:r>
              <a:rPr lang="en-US" dirty="0" smtClean="0"/>
              <a:t>Ex. Food/famine, clean water, shelter, build up of trash/toxic waste, pollution, plague/disease, stress, war, etc.</a:t>
            </a:r>
          </a:p>
          <a:p>
            <a:pPr marL="0" indent="0" eaLnBrk="1" hangingPunct="1">
              <a:buFontTx/>
              <a:buChar char="•"/>
            </a:pPr>
            <a:r>
              <a:rPr lang="en-US" b="1" dirty="0" smtClean="0"/>
              <a:t>Density-Independent</a:t>
            </a:r>
            <a:r>
              <a:rPr lang="en-US" dirty="0" smtClean="0"/>
              <a:t>: unrelated to the number of people</a:t>
            </a:r>
          </a:p>
          <a:p>
            <a:pPr lvl="1" eaLnBrk="1" hangingPunct="1">
              <a:buFont typeface="Arial" charset="0"/>
              <a:buChar char="•"/>
            </a:pPr>
            <a:r>
              <a:rPr lang="en-US" dirty="0" smtClean="0"/>
              <a:t>Ex. Weather, climate, natural disasters, etc.</a:t>
            </a:r>
          </a:p>
          <a:p>
            <a:pPr marL="0" indent="0"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The “IPAT” model</a:t>
            </a:r>
          </a:p>
        </p:txBody>
      </p:sp>
      <p:sp>
        <p:nvSpPr>
          <p:cNvPr id="20483" name="Rectangle 3"/>
          <p:cNvSpPr>
            <a:spLocks noGrp="1" noChangeArrowheads="1"/>
          </p:cNvSpPr>
          <p:nvPr>
            <p:ph type="body" idx="1"/>
          </p:nvPr>
        </p:nvSpPr>
        <p:spPr>
          <a:xfrm>
            <a:off x="192088" y="1570038"/>
            <a:ext cx="8788400" cy="4056062"/>
          </a:xfrm>
        </p:spPr>
        <p:txBody>
          <a:bodyPr>
            <a:normAutofit lnSpcReduction="10000"/>
          </a:bodyPr>
          <a:lstStyle/>
          <a:p>
            <a:pPr marL="0" indent="0">
              <a:lnSpc>
                <a:spcPct val="100000"/>
              </a:lnSpc>
              <a:spcBef>
                <a:spcPct val="50000"/>
              </a:spcBef>
              <a:buClrTx/>
              <a:buFont typeface="Times" pitchFamily="-112" charset="0"/>
              <a:buNone/>
            </a:pPr>
            <a:r>
              <a:rPr lang="en-US" dirty="0" smtClean="0"/>
              <a:t>Shows how </a:t>
            </a:r>
            <a:r>
              <a:rPr lang="en-US" b="1" dirty="0" smtClean="0"/>
              <a:t>P</a:t>
            </a:r>
            <a:r>
              <a:rPr lang="en-US" dirty="0" smtClean="0"/>
              <a:t>opulation, </a:t>
            </a:r>
            <a:r>
              <a:rPr lang="en-US" b="1" dirty="0" smtClean="0"/>
              <a:t>A</a:t>
            </a:r>
            <a:r>
              <a:rPr lang="en-US" dirty="0" smtClean="0"/>
              <a:t>ffluence, and </a:t>
            </a:r>
            <a:r>
              <a:rPr lang="en-US" b="1" dirty="0" smtClean="0"/>
              <a:t>T</a:t>
            </a:r>
            <a:r>
              <a:rPr lang="en-US" dirty="0" smtClean="0"/>
              <a:t>echnology interact to create </a:t>
            </a:r>
            <a:r>
              <a:rPr lang="en-US" b="1" dirty="0" smtClean="0"/>
              <a:t>I</a:t>
            </a:r>
            <a:r>
              <a:rPr lang="en-US" dirty="0" smtClean="0"/>
              <a:t>mpact on our environment.</a:t>
            </a:r>
            <a:endParaRPr lang="en-US" sz="2700" dirty="0" smtClean="0"/>
          </a:p>
          <a:p>
            <a:pPr marL="0" indent="0">
              <a:lnSpc>
                <a:spcPct val="100000"/>
              </a:lnSpc>
              <a:spcBef>
                <a:spcPct val="50000"/>
              </a:spcBef>
              <a:buClrTx/>
              <a:buFont typeface="Times" pitchFamily="-112" charset="0"/>
              <a:buNone/>
            </a:pPr>
            <a:endParaRPr lang="en-US" dirty="0" smtClean="0"/>
          </a:p>
          <a:p>
            <a:pPr marL="0" indent="0" algn="ctr">
              <a:lnSpc>
                <a:spcPct val="100000"/>
              </a:lnSpc>
              <a:spcBef>
                <a:spcPct val="50000"/>
              </a:spcBef>
              <a:buClrTx/>
            </a:pPr>
            <a:r>
              <a:rPr lang="en-US" sz="4000" b="1" dirty="0" smtClean="0">
                <a:solidFill>
                  <a:srgbClr val="003399"/>
                </a:solidFill>
              </a:rPr>
              <a:t>I  =  P  </a:t>
            </a:r>
            <a:r>
              <a:rPr lang="en-US" sz="4000" b="1" dirty="0" smtClean="0">
                <a:solidFill>
                  <a:srgbClr val="003399"/>
                </a:solidFill>
                <a:sym typeface="Symbol" pitchFamily="-112" charset="2"/>
              </a:rPr>
              <a:t>  </a:t>
            </a:r>
            <a:r>
              <a:rPr lang="en-US" sz="4000" b="1" dirty="0" smtClean="0">
                <a:solidFill>
                  <a:srgbClr val="003399"/>
                </a:solidFill>
              </a:rPr>
              <a:t>A  </a:t>
            </a:r>
            <a:r>
              <a:rPr lang="en-US" sz="4000" b="1" dirty="0" smtClean="0">
                <a:solidFill>
                  <a:srgbClr val="003399"/>
                </a:solidFill>
                <a:sym typeface="Symbol" pitchFamily="-112" charset="2"/>
              </a:rPr>
              <a:t> </a:t>
            </a:r>
            <a:r>
              <a:rPr lang="en-US" sz="4000" b="1" dirty="0" smtClean="0">
                <a:solidFill>
                  <a:srgbClr val="003399"/>
                </a:solidFill>
              </a:rPr>
              <a:t> T</a:t>
            </a:r>
            <a:endParaRPr lang="en-US" sz="2700" dirty="0" smtClean="0"/>
          </a:p>
          <a:p>
            <a:pPr marL="0" indent="0">
              <a:lnSpc>
                <a:spcPct val="100000"/>
              </a:lnSpc>
              <a:spcBef>
                <a:spcPct val="50000"/>
              </a:spcBef>
              <a:buClrTx/>
              <a:buFont typeface="Times" pitchFamily="-112" charset="0"/>
              <a:buNone/>
            </a:pPr>
            <a:endParaRPr lang="en-US" dirty="0" smtClean="0"/>
          </a:p>
          <a:p>
            <a:pPr marL="0" indent="0">
              <a:lnSpc>
                <a:spcPct val="100000"/>
              </a:lnSpc>
              <a:spcBef>
                <a:spcPct val="50000"/>
              </a:spcBef>
              <a:buClrTx/>
              <a:buFont typeface="Times" pitchFamily="-112" charset="0"/>
              <a:buNone/>
            </a:pPr>
            <a:r>
              <a:rPr lang="en-US" sz="2400" i="1" dirty="0" smtClean="0"/>
              <a:t>Further factors can be added to the original equation of </a:t>
            </a:r>
            <a:r>
              <a:rPr lang="en-US" sz="2400" i="1" dirty="0" err="1" smtClean="0"/>
              <a:t>Holdren</a:t>
            </a:r>
            <a:r>
              <a:rPr lang="en-US" sz="2400" i="1" dirty="0" smtClean="0"/>
              <a:t> and Ehrlich to make it more comprehensive.</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582594"/>
          </a:xfrm>
        </p:spPr>
        <p:txBody>
          <a:bodyPr>
            <a:normAutofit fontScale="90000"/>
          </a:bodyPr>
          <a:lstStyle/>
          <a:p>
            <a:pPr eaLnBrk="1" hangingPunct="1"/>
            <a:r>
              <a:rPr lang="en-US" dirty="0" smtClean="0"/>
              <a:t>Challenges</a:t>
            </a:r>
          </a:p>
        </p:txBody>
      </p:sp>
      <p:sp>
        <p:nvSpPr>
          <p:cNvPr id="21507" name="Rectangle 3"/>
          <p:cNvSpPr>
            <a:spLocks noGrp="1" noChangeArrowheads="1"/>
          </p:cNvSpPr>
          <p:nvPr>
            <p:ph type="body" idx="1"/>
          </p:nvPr>
        </p:nvSpPr>
        <p:spPr>
          <a:xfrm>
            <a:off x="192088" y="1071546"/>
            <a:ext cx="8788400" cy="5286412"/>
          </a:xfrm>
        </p:spPr>
        <p:txBody>
          <a:bodyPr>
            <a:normAutofit/>
          </a:bodyPr>
          <a:lstStyle/>
          <a:p>
            <a:pPr marL="0" indent="0" eaLnBrk="1" hangingPunct="1">
              <a:lnSpc>
                <a:spcPct val="100000"/>
              </a:lnSpc>
            </a:pPr>
            <a:r>
              <a:rPr lang="en-US" sz="2800" dirty="0" smtClean="0"/>
              <a:t> Rapid population growth in region wise and it is rising by 80 million annually</a:t>
            </a:r>
          </a:p>
          <a:p>
            <a:pPr marL="0" indent="0" eaLnBrk="1" hangingPunct="1">
              <a:lnSpc>
                <a:spcPct val="110000"/>
              </a:lnSpc>
            </a:pPr>
            <a:r>
              <a:rPr lang="en-US" sz="2800" dirty="0" smtClean="0"/>
              <a:t> Large number of people are born into poverty</a:t>
            </a:r>
          </a:p>
          <a:p>
            <a:pPr marL="0" indent="0" eaLnBrk="1" hangingPunct="1">
              <a:lnSpc>
                <a:spcPct val="110000"/>
              </a:lnSpc>
            </a:pPr>
            <a:r>
              <a:rPr lang="en-US" sz="2800" dirty="0" smtClean="0"/>
              <a:t>Rich and poor nations are divided by a “wealth gap.”</a:t>
            </a:r>
          </a:p>
          <a:p>
            <a:pPr marL="0" indent="0" eaLnBrk="1" hangingPunct="1">
              <a:lnSpc>
                <a:spcPct val="120000"/>
              </a:lnSpc>
            </a:pPr>
            <a:r>
              <a:rPr lang="en-US" sz="2800" dirty="0" smtClean="0"/>
              <a:t> Few diseases such as HIV/AIDS, Malaria, TB are taking a heavy toll, especially in Developing countries </a:t>
            </a:r>
          </a:p>
          <a:p>
            <a:pPr marL="0" indent="0" eaLnBrk="1" hangingPunct="1">
              <a:lnSpc>
                <a:spcPct val="120000"/>
              </a:lnSpc>
            </a:pPr>
            <a:r>
              <a:rPr lang="en-US" sz="2800" dirty="0" smtClean="0"/>
              <a:t> Population growth has severe environmental effects and climate change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725470"/>
          </a:xfrm>
        </p:spPr>
        <p:txBody>
          <a:bodyPr>
            <a:normAutofit fontScale="90000"/>
          </a:bodyPr>
          <a:lstStyle/>
          <a:p>
            <a:pPr eaLnBrk="1" hangingPunct="1"/>
            <a:r>
              <a:rPr lang="en-US" dirty="0" smtClean="0"/>
              <a:t>Solutions</a:t>
            </a:r>
          </a:p>
        </p:txBody>
      </p:sp>
      <p:sp>
        <p:nvSpPr>
          <p:cNvPr id="22531" name="Rectangle 3"/>
          <p:cNvSpPr>
            <a:spLocks noGrp="1" noChangeArrowheads="1"/>
          </p:cNvSpPr>
          <p:nvPr>
            <p:ph type="body" idx="1"/>
          </p:nvPr>
        </p:nvSpPr>
        <p:spPr>
          <a:xfrm>
            <a:off x="192088" y="1144588"/>
            <a:ext cx="8788400" cy="4905375"/>
          </a:xfrm>
        </p:spPr>
        <p:txBody>
          <a:bodyPr>
            <a:normAutofit/>
          </a:bodyPr>
          <a:lstStyle/>
          <a:p>
            <a:pPr marL="0" indent="0" eaLnBrk="1" hangingPunct="1">
              <a:lnSpc>
                <a:spcPct val="100000"/>
              </a:lnSpc>
            </a:pPr>
            <a:r>
              <a:rPr lang="en-US" sz="2800" dirty="0" smtClean="0"/>
              <a:t> Expanding women’s education rights is crucial to encourage the demographic transition</a:t>
            </a:r>
          </a:p>
          <a:p>
            <a:pPr marL="0" indent="0" eaLnBrk="1" hangingPunct="1">
              <a:lnSpc>
                <a:spcPct val="100000"/>
              </a:lnSpc>
            </a:pPr>
            <a:r>
              <a:rPr lang="en-US" sz="2800" dirty="0" smtClean="0"/>
              <a:t> Health and reproductive education and counseling can reduce fertility rates</a:t>
            </a:r>
          </a:p>
          <a:p>
            <a:pPr marL="0" indent="0" eaLnBrk="1" hangingPunct="1">
              <a:lnSpc>
                <a:spcPct val="120000"/>
              </a:lnSpc>
            </a:pPr>
            <a:r>
              <a:rPr lang="en-US" sz="2800" dirty="0" smtClean="0"/>
              <a:t> Education, vaccine, and policies can lessen the toll of Malaria, TB and HIV/AIDS</a:t>
            </a:r>
          </a:p>
          <a:p>
            <a:pPr marL="0" indent="0" eaLnBrk="1" hangingPunct="1">
              <a:lnSpc>
                <a:spcPct val="120000"/>
              </a:lnSpc>
            </a:pPr>
            <a:r>
              <a:rPr lang="en-US" sz="2800" dirty="0" smtClean="0"/>
              <a:t> Environmental up gradation and “green” technologies can help reduce population growth’s environmental impacts &amp; increase our carrying capacity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i="1" smtClean="0"/>
              <a:t>QUESTION: Review</a:t>
            </a:r>
          </a:p>
        </p:txBody>
      </p:sp>
      <p:sp>
        <p:nvSpPr>
          <p:cNvPr id="24579" name="Rectangle 3"/>
          <p:cNvSpPr>
            <a:spLocks noGrp="1" noChangeArrowheads="1"/>
          </p:cNvSpPr>
          <p:nvPr>
            <p:ph type="body" idx="1"/>
          </p:nvPr>
        </p:nvSpPr>
        <p:spPr>
          <a:xfrm>
            <a:off x="192088" y="1735138"/>
            <a:ext cx="8788400" cy="3725862"/>
          </a:xfrm>
        </p:spPr>
        <p:txBody>
          <a:bodyPr>
            <a:normAutofit lnSpcReduction="10000"/>
          </a:bodyPr>
          <a:lstStyle/>
          <a:p>
            <a:pPr marL="0" indent="0">
              <a:lnSpc>
                <a:spcPct val="100000"/>
              </a:lnSpc>
              <a:spcBef>
                <a:spcPct val="50000"/>
              </a:spcBef>
              <a:buClrTx/>
              <a:buFont typeface="Times" pitchFamily="-112" charset="0"/>
              <a:buNone/>
              <a:tabLst>
                <a:tab pos="1717675" algn="l"/>
              </a:tabLst>
            </a:pPr>
            <a:r>
              <a:rPr lang="en-US" dirty="0" smtClean="0"/>
              <a:t>Women who are more educated tend to… ?</a:t>
            </a:r>
          </a:p>
          <a:p>
            <a:pPr marL="0" indent="0">
              <a:lnSpc>
                <a:spcPct val="100000"/>
              </a:lnSpc>
              <a:spcBef>
                <a:spcPct val="50000"/>
              </a:spcBef>
              <a:buClrTx/>
              <a:buFont typeface="Times" pitchFamily="-112" charset="0"/>
              <a:buNone/>
              <a:tabLst>
                <a:tab pos="1717675" algn="l"/>
              </a:tabLst>
            </a:pPr>
            <a:endParaRPr lang="en-US" i="1" dirty="0" smtClean="0"/>
          </a:p>
          <a:p>
            <a:pPr marL="1717675" lvl="1" indent="-457200">
              <a:lnSpc>
                <a:spcPct val="100000"/>
              </a:lnSpc>
              <a:spcBef>
                <a:spcPct val="50000"/>
              </a:spcBef>
              <a:buClrTx/>
              <a:buFont typeface="Times" pitchFamily="-112" charset="0"/>
              <a:buNone/>
              <a:tabLst>
                <a:tab pos="1717675" algn="l"/>
              </a:tabLst>
            </a:pPr>
            <a:r>
              <a:rPr lang="en-US" b="1" dirty="0" smtClean="0"/>
              <a:t>a.</a:t>
            </a:r>
            <a:r>
              <a:rPr lang="en-US" dirty="0" smtClean="0"/>
              <a:t>	Have higher TFRs.</a:t>
            </a:r>
          </a:p>
          <a:p>
            <a:pPr marL="1717675" lvl="1" indent="-457200">
              <a:lnSpc>
                <a:spcPct val="100000"/>
              </a:lnSpc>
              <a:spcBef>
                <a:spcPct val="50000"/>
              </a:spcBef>
              <a:buClrTx/>
              <a:buFont typeface="Times" pitchFamily="-112" charset="0"/>
              <a:buNone/>
              <a:tabLst>
                <a:tab pos="1717675" algn="l"/>
              </a:tabLst>
            </a:pPr>
            <a:r>
              <a:rPr lang="en-US" b="1" dirty="0" smtClean="0"/>
              <a:t>b.</a:t>
            </a:r>
            <a:r>
              <a:rPr lang="en-US" dirty="0" smtClean="0"/>
              <a:t>	Live in developing nations</a:t>
            </a:r>
          </a:p>
          <a:p>
            <a:pPr marL="1717675" lvl="1" indent="-457200">
              <a:lnSpc>
                <a:spcPct val="100000"/>
              </a:lnSpc>
              <a:spcBef>
                <a:spcPct val="50000"/>
              </a:spcBef>
              <a:buClrTx/>
              <a:buFont typeface="Times" pitchFamily="-112" charset="0"/>
              <a:buNone/>
              <a:tabLst>
                <a:tab pos="1717675" algn="l"/>
              </a:tabLst>
            </a:pPr>
            <a:r>
              <a:rPr lang="en-US" b="1" dirty="0" smtClean="0"/>
              <a:t>c.</a:t>
            </a:r>
            <a:r>
              <a:rPr lang="en-US" dirty="0" smtClean="0"/>
              <a:t>	Have fewer children</a:t>
            </a:r>
          </a:p>
          <a:p>
            <a:pPr marL="1717675" lvl="1" indent="-457200">
              <a:lnSpc>
                <a:spcPct val="100000"/>
              </a:lnSpc>
              <a:spcBef>
                <a:spcPct val="50000"/>
              </a:spcBef>
              <a:buClrTx/>
              <a:buFont typeface="Times" pitchFamily="-112" charset="0"/>
              <a:buNone/>
              <a:tabLst>
                <a:tab pos="1717675" algn="l"/>
              </a:tabLst>
            </a:pPr>
            <a:r>
              <a:rPr lang="en-US" b="1" dirty="0" smtClean="0"/>
              <a:t>d.</a:t>
            </a:r>
            <a:r>
              <a:rPr lang="en-US" dirty="0" smtClean="0"/>
              <a:t>	Contract HIV/AIDS.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42852"/>
            <a:ext cx="8229600" cy="642942"/>
          </a:xfrm>
        </p:spPr>
        <p:txBody>
          <a:bodyPr>
            <a:normAutofit fontScale="90000"/>
          </a:bodyPr>
          <a:lstStyle/>
          <a:p>
            <a:pPr eaLnBrk="1" hangingPunct="1"/>
            <a:r>
              <a:rPr lang="en-US" dirty="0" smtClean="0"/>
              <a:t>Demographic transition: Stages</a:t>
            </a:r>
          </a:p>
        </p:txBody>
      </p:sp>
      <p:sp>
        <p:nvSpPr>
          <p:cNvPr id="11267" name="Rectangle 3"/>
          <p:cNvSpPr>
            <a:spLocks noGrp="1" noChangeArrowheads="1"/>
          </p:cNvSpPr>
          <p:nvPr>
            <p:ph type="body" idx="1"/>
          </p:nvPr>
        </p:nvSpPr>
        <p:spPr>
          <a:xfrm>
            <a:off x="192088" y="877888"/>
            <a:ext cx="8788400" cy="5440362"/>
          </a:xfrm>
        </p:spPr>
        <p:txBody>
          <a:bodyPr>
            <a:normAutofit lnSpcReduction="10000"/>
          </a:bodyPr>
          <a:lstStyle/>
          <a:p>
            <a:pPr marL="0" indent="0">
              <a:lnSpc>
                <a:spcPct val="100000"/>
              </a:lnSpc>
              <a:spcBef>
                <a:spcPct val="50000"/>
              </a:spcBef>
              <a:buFont typeface="Times" pitchFamily="-112" charset="0"/>
              <a:buNone/>
            </a:pPr>
            <a:r>
              <a:rPr lang="en-US" sz="2700" dirty="0" smtClean="0"/>
              <a:t>The demographic transition consists of several stages:</a:t>
            </a:r>
          </a:p>
          <a:p>
            <a:pPr marL="0" indent="0">
              <a:lnSpc>
                <a:spcPct val="100000"/>
              </a:lnSpc>
              <a:spcBef>
                <a:spcPct val="50000"/>
              </a:spcBef>
              <a:buFont typeface="Times" pitchFamily="-112" charset="0"/>
              <a:buNone/>
            </a:pPr>
            <a:r>
              <a:rPr lang="en-US" sz="2700" b="1" dirty="0" smtClean="0"/>
              <a:t>Pre-industrial stage</a:t>
            </a:r>
            <a:r>
              <a:rPr lang="en-US" sz="2700" dirty="0" smtClean="0"/>
              <a:t>: high death rates and high birth rates</a:t>
            </a:r>
          </a:p>
          <a:p>
            <a:pPr marL="0" indent="0">
              <a:lnSpc>
                <a:spcPct val="100000"/>
              </a:lnSpc>
              <a:spcBef>
                <a:spcPct val="50000"/>
              </a:spcBef>
              <a:buFont typeface="Times" pitchFamily="-112" charset="0"/>
              <a:buNone/>
            </a:pPr>
            <a:r>
              <a:rPr lang="en-US" sz="2700" b="1" dirty="0" smtClean="0"/>
              <a:t>Transitional stage</a:t>
            </a:r>
            <a:r>
              <a:rPr lang="en-US" sz="2700" dirty="0" smtClean="0"/>
              <a:t>: death rates fall due to rising food production and better medical care. Birth rates remain high, so population surges.</a:t>
            </a:r>
          </a:p>
          <a:p>
            <a:pPr marL="0" indent="0">
              <a:lnSpc>
                <a:spcPct val="100000"/>
              </a:lnSpc>
              <a:spcBef>
                <a:spcPct val="50000"/>
              </a:spcBef>
              <a:buFont typeface="Times" pitchFamily="-112" charset="0"/>
              <a:buNone/>
            </a:pPr>
            <a:r>
              <a:rPr lang="en-US" sz="2700" b="1" dirty="0" smtClean="0"/>
              <a:t>Industrial stage</a:t>
            </a:r>
            <a:r>
              <a:rPr lang="en-US" sz="2700" dirty="0" smtClean="0"/>
              <a:t>: birth rates fall, as women are employed and as children become less economically useful in an urban setting. Population growth rate declines.</a:t>
            </a:r>
          </a:p>
          <a:p>
            <a:pPr marL="0" indent="0">
              <a:lnSpc>
                <a:spcPct val="100000"/>
              </a:lnSpc>
              <a:spcBef>
                <a:spcPct val="50000"/>
              </a:spcBef>
              <a:buFont typeface="Times" pitchFamily="-112" charset="0"/>
              <a:buNone/>
            </a:pPr>
            <a:r>
              <a:rPr lang="en-US" sz="2700" b="1" dirty="0" smtClean="0"/>
              <a:t>Post-industrial stage</a:t>
            </a:r>
            <a:r>
              <a:rPr lang="en-US" sz="2700" dirty="0" smtClean="0"/>
              <a:t>: birth and death rates remain low and stable; society enjoys fruits of industrialization without threat of runaway population growth.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582594"/>
          </a:xfrm>
        </p:spPr>
        <p:txBody>
          <a:bodyPr>
            <a:normAutofit fontScale="90000"/>
          </a:bodyPr>
          <a:lstStyle/>
          <a:p>
            <a:pPr>
              <a:defRPr/>
            </a:pPr>
            <a:r>
              <a:rPr lang="en-US" u="sng" dirty="0" smtClean="0"/>
              <a:t/>
            </a:r>
            <a:br>
              <a:rPr lang="en-US" u="sng" dirty="0" smtClean="0"/>
            </a:br>
            <a:r>
              <a:rPr lang="en-US" dirty="0" smtClean="0"/>
              <a:t>Stage 1: Pre-industrial stage </a:t>
            </a:r>
            <a:br>
              <a:rPr lang="en-US" dirty="0" smtClean="0"/>
            </a:br>
            <a:endParaRPr lang="en-US" dirty="0" smtClean="0"/>
          </a:p>
        </p:txBody>
      </p:sp>
      <p:sp>
        <p:nvSpPr>
          <p:cNvPr id="10243" name="Content Placeholder 2"/>
          <p:cNvSpPr>
            <a:spLocks noGrp="1"/>
          </p:cNvSpPr>
          <p:nvPr>
            <p:ph idx="1"/>
          </p:nvPr>
        </p:nvSpPr>
        <p:spPr>
          <a:xfrm>
            <a:off x="214282" y="1071547"/>
            <a:ext cx="8786874" cy="5786454"/>
          </a:xfrm>
        </p:spPr>
        <p:txBody>
          <a:bodyPr>
            <a:normAutofit lnSpcReduction="10000"/>
          </a:bodyPr>
          <a:lstStyle/>
          <a:p>
            <a:pPr>
              <a:spcBef>
                <a:spcPts val="0"/>
              </a:spcBef>
              <a:defRPr/>
            </a:pPr>
            <a:r>
              <a:rPr lang="en-US" sz="2500" dirty="0" smtClean="0"/>
              <a:t>At stage 1 the birth and death rates are both high. </a:t>
            </a:r>
          </a:p>
          <a:p>
            <a:pPr marL="0" indent="0">
              <a:spcBef>
                <a:spcPts val="0"/>
              </a:spcBef>
              <a:buFont typeface="Arial" pitchFamily="34" charset="0"/>
              <a:buNone/>
              <a:defRPr/>
            </a:pPr>
            <a:endParaRPr lang="en-US" sz="2500" dirty="0" smtClean="0"/>
          </a:p>
          <a:p>
            <a:pPr>
              <a:spcBef>
                <a:spcPts val="0"/>
              </a:spcBef>
              <a:defRPr/>
            </a:pPr>
            <a:r>
              <a:rPr lang="en-US" sz="2500" dirty="0" smtClean="0"/>
              <a:t>So the population remains low and stable. </a:t>
            </a:r>
          </a:p>
          <a:p>
            <a:pPr marL="0" indent="0">
              <a:spcBef>
                <a:spcPts val="0"/>
              </a:spcBef>
              <a:buFont typeface="Arial" pitchFamily="34" charset="0"/>
              <a:buNone/>
              <a:defRPr/>
            </a:pPr>
            <a:endParaRPr lang="en-US" sz="2500" dirty="0" smtClean="0"/>
          </a:p>
          <a:p>
            <a:pPr>
              <a:spcBef>
                <a:spcPts val="0"/>
              </a:spcBef>
              <a:defRPr/>
            </a:pPr>
            <a:r>
              <a:rPr lang="en-US" sz="2500" dirty="0" smtClean="0"/>
              <a:t>Rural communities of Bangladesh would be at this stage.</a:t>
            </a:r>
          </a:p>
          <a:p>
            <a:pPr marL="0" indent="0">
              <a:spcBef>
                <a:spcPts val="0"/>
              </a:spcBef>
              <a:buFont typeface="Arial" pitchFamily="34" charset="0"/>
              <a:buNone/>
              <a:defRPr/>
            </a:pPr>
            <a:r>
              <a:rPr lang="en-US" sz="2500" dirty="0" smtClean="0"/>
              <a:t> </a:t>
            </a:r>
          </a:p>
          <a:p>
            <a:pPr>
              <a:spcBef>
                <a:spcPts val="0"/>
              </a:spcBef>
              <a:defRPr/>
            </a:pPr>
            <a:r>
              <a:rPr lang="en-US" sz="2500" dirty="0" smtClean="0"/>
              <a:t>High death rates would be attributed to poor water supply, poor health care, a reliance upon subsistence farming, disease and pests and an unreliable economy. </a:t>
            </a:r>
          </a:p>
          <a:p>
            <a:pPr marL="0" indent="0">
              <a:spcBef>
                <a:spcPts val="0"/>
              </a:spcBef>
              <a:buFont typeface="Arial" pitchFamily="34" charset="0"/>
              <a:buNone/>
              <a:defRPr/>
            </a:pPr>
            <a:endParaRPr lang="en-US" sz="2500" dirty="0" smtClean="0"/>
          </a:p>
          <a:p>
            <a:pPr>
              <a:spcBef>
                <a:spcPts val="0"/>
              </a:spcBef>
              <a:defRPr/>
            </a:pPr>
            <a:r>
              <a:rPr lang="en-US" sz="2500" dirty="0" smtClean="0"/>
              <a:t>High birth rates would be attributed to a lack of knowledge of family planning, the need to have large families to help with work, and the women’s traditional role as a mother in these societies. </a:t>
            </a:r>
            <a:br>
              <a:rPr lang="en-US" sz="2500" dirty="0" smtClean="0"/>
            </a:br>
            <a:endParaRPr lang="en-US" sz="25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r>
              <a:rPr lang="en-US" sz="6000" dirty="0" smtClean="0"/>
              <a:t>Demographic transition</a:t>
            </a:r>
          </a:p>
        </p:txBody>
      </p:sp>
      <p:sp>
        <p:nvSpPr>
          <p:cNvPr id="63491" name="Content Placeholder 2"/>
          <p:cNvSpPr>
            <a:spLocks noGrp="1"/>
          </p:cNvSpPr>
          <p:nvPr>
            <p:ph idx="1"/>
          </p:nvPr>
        </p:nvSpPr>
        <p:spPr/>
        <p:txBody>
          <a:bodyPr/>
          <a:lstStyle/>
          <a:p>
            <a:r>
              <a:rPr lang="en-US" sz="4000" b="1" dirty="0" smtClean="0"/>
              <a:t>Demographic transition</a:t>
            </a:r>
            <a:r>
              <a:rPr lang="en-US" sz="4000" dirty="0" smtClean="0"/>
              <a:t> (DT) refers to the </a:t>
            </a:r>
            <a:r>
              <a:rPr lang="en-US" sz="4000" b="1" dirty="0" smtClean="0"/>
              <a:t>transition</a:t>
            </a:r>
            <a:r>
              <a:rPr lang="en-US" sz="4000" dirty="0" smtClean="0"/>
              <a:t> from high birth and death rates to low birth and death rates as a country develops from a pre-industrial to an industrialized economic system.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54032"/>
          </a:xfrm>
        </p:spPr>
        <p:txBody>
          <a:bodyPr>
            <a:normAutofit fontScale="90000"/>
          </a:bodyPr>
          <a:lstStyle/>
          <a:p>
            <a:pPr>
              <a:defRPr/>
            </a:pPr>
            <a:r>
              <a:rPr lang="en-US" dirty="0" smtClean="0"/>
              <a:t/>
            </a:r>
            <a:br>
              <a:rPr lang="en-US" dirty="0" smtClean="0"/>
            </a:br>
            <a:r>
              <a:rPr lang="en-US" dirty="0" smtClean="0"/>
              <a:t>Stage 2: Transitional stage </a:t>
            </a:r>
            <a:br>
              <a:rPr lang="en-US" dirty="0" smtClean="0"/>
            </a:br>
            <a:endParaRPr lang="en-US" dirty="0" smtClean="0"/>
          </a:p>
        </p:txBody>
      </p:sp>
      <p:sp>
        <p:nvSpPr>
          <p:cNvPr id="68611" name="Content Placeholder 2"/>
          <p:cNvSpPr>
            <a:spLocks noGrp="1"/>
          </p:cNvSpPr>
          <p:nvPr>
            <p:ph idx="1"/>
          </p:nvPr>
        </p:nvSpPr>
        <p:spPr>
          <a:xfrm>
            <a:off x="214282" y="1071546"/>
            <a:ext cx="8786874" cy="5643602"/>
          </a:xfrm>
        </p:spPr>
        <p:txBody>
          <a:bodyPr>
            <a:normAutofit/>
          </a:bodyPr>
          <a:lstStyle/>
          <a:p>
            <a:r>
              <a:rPr lang="en-US" sz="2600" dirty="0" smtClean="0"/>
              <a:t>At this stage death rate falls but the birth rate remains high. </a:t>
            </a:r>
          </a:p>
          <a:p>
            <a:r>
              <a:rPr lang="en-US" sz="2600" dirty="0" smtClean="0"/>
              <a:t>Natural increase is greater so the population begins to grow rapidly. </a:t>
            </a:r>
          </a:p>
          <a:p>
            <a:r>
              <a:rPr lang="en-US" sz="2600" dirty="0" smtClean="0"/>
              <a:t>Example of a country at this stage would be Sri Lanka or Peru. </a:t>
            </a:r>
          </a:p>
          <a:p>
            <a:r>
              <a:rPr lang="en-US" sz="2600" dirty="0" smtClean="0"/>
              <a:t>The death rates often fall due to medical breakthroughs and new hospital </a:t>
            </a:r>
            <a:r>
              <a:rPr lang="en-US" sz="2600" smtClean="0"/>
              <a:t>services opening</a:t>
            </a:r>
            <a:endParaRPr lang="en-US" sz="2600" dirty="0" smtClean="0"/>
          </a:p>
          <a:p>
            <a:r>
              <a:rPr lang="en-US" sz="2600" dirty="0" smtClean="0"/>
              <a:t>Improvements may have also been made to accommodation or food and water supply. </a:t>
            </a:r>
          </a:p>
          <a:p>
            <a:r>
              <a:rPr lang="en-US" sz="2600" dirty="0" smtClean="0"/>
              <a:t>Birth rates remain high for religious or cultural purposes and people are still not educated to using contraception.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990600"/>
          </a:xfrm>
          <a:solidFill>
            <a:schemeClr val="bg1"/>
          </a:solidFill>
        </p:spPr>
        <p:txBody>
          <a:bodyPr>
            <a:normAutofit fontScale="90000"/>
          </a:bodyPr>
          <a:lstStyle/>
          <a:p>
            <a:pPr>
              <a:defRPr/>
            </a:pPr>
            <a:r>
              <a:rPr lang="en-US" u="sng" dirty="0" smtClean="0"/>
              <a:t>Stage 3</a:t>
            </a:r>
            <a:r>
              <a:rPr lang="en-US" dirty="0" smtClean="0"/>
              <a:t/>
            </a:r>
            <a:br>
              <a:rPr lang="en-US" dirty="0" smtClean="0"/>
            </a:br>
            <a:endParaRPr lang="en-US" dirty="0" smtClean="0"/>
          </a:p>
        </p:txBody>
      </p:sp>
      <p:sp>
        <p:nvSpPr>
          <p:cNvPr id="69635" name="Content Placeholder 2"/>
          <p:cNvSpPr>
            <a:spLocks noGrp="1"/>
          </p:cNvSpPr>
          <p:nvPr>
            <p:ph idx="1"/>
          </p:nvPr>
        </p:nvSpPr>
        <p:spPr>
          <a:xfrm>
            <a:off x="0" y="609600"/>
            <a:ext cx="9144000" cy="5516563"/>
          </a:xfrm>
        </p:spPr>
        <p:txBody>
          <a:bodyPr>
            <a:normAutofit fontScale="92500" lnSpcReduction="20000"/>
          </a:bodyPr>
          <a:lstStyle/>
          <a:p>
            <a:r>
              <a:rPr lang="en-US" smtClean="0"/>
              <a:t>Birth rates now fall and death rates continue to fall. </a:t>
            </a:r>
          </a:p>
          <a:p>
            <a:r>
              <a:rPr lang="en-US" smtClean="0"/>
              <a:t>Natural increase remains high and population growth is rapid. </a:t>
            </a:r>
          </a:p>
          <a:p>
            <a:r>
              <a:rPr lang="en-US" smtClean="0"/>
              <a:t>An example of a country at this stage would be Chile or China. </a:t>
            </a:r>
          </a:p>
          <a:p>
            <a:r>
              <a:rPr lang="en-US" smtClean="0"/>
              <a:t>The birth rates fall as there is better access to family planning and people have begun to appreciate the fact that families are expensive and that women are able to work. </a:t>
            </a:r>
          </a:p>
          <a:p>
            <a:r>
              <a:rPr lang="en-US" smtClean="0"/>
              <a:t>Death rates continue to fall as medical care, water supply and accommodation are improved. </a:t>
            </a:r>
          </a:p>
          <a:p>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a:defRPr/>
            </a:pPr>
            <a:r>
              <a:rPr lang="en-US" u="sng" smtClean="0"/>
              <a:t>Stage 4</a:t>
            </a:r>
            <a:r>
              <a:rPr lang="en-US" smtClean="0"/>
              <a:t> </a:t>
            </a:r>
            <a:br>
              <a:rPr lang="en-US" smtClean="0"/>
            </a:br>
            <a:endParaRPr lang="en-US" smtClean="0"/>
          </a:p>
        </p:txBody>
      </p:sp>
      <p:sp>
        <p:nvSpPr>
          <p:cNvPr id="70659" name="Content Placeholder 2"/>
          <p:cNvSpPr>
            <a:spLocks noGrp="1"/>
          </p:cNvSpPr>
          <p:nvPr>
            <p:ph idx="1"/>
          </p:nvPr>
        </p:nvSpPr>
        <p:spPr>
          <a:xfrm>
            <a:off x="214282" y="1071546"/>
            <a:ext cx="8286808" cy="5135562"/>
          </a:xfrm>
        </p:spPr>
        <p:txBody>
          <a:bodyPr>
            <a:normAutofit fontScale="92500" lnSpcReduction="10000"/>
          </a:bodyPr>
          <a:lstStyle/>
          <a:p>
            <a:r>
              <a:rPr lang="en-US" dirty="0" smtClean="0"/>
              <a:t>Birth rates and death rates level out. </a:t>
            </a:r>
          </a:p>
          <a:p>
            <a:r>
              <a:rPr lang="en-US" dirty="0" smtClean="0"/>
              <a:t>The population now </a:t>
            </a:r>
            <a:r>
              <a:rPr lang="en-US" dirty="0" err="1" smtClean="0"/>
              <a:t>stabilises</a:t>
            </a:r>
            <a:r>
              <a:rPr lang="en-US" dirty="0" smtClean="0"/>
              <a:t> as the natural increase is low. </a:t>
            </a:r>
          </a:p>
          <a:p>
            <a:r>
              <a:rPr lang="en-US" dirty="0" smtClean="0"/>
              <a:t>An example of a country at this stage is Australia. </a:t>
            </a:r>
          </a:p>
          <a:p>
            <a:r>
              <a:rPr lang="en-US" dirty="0" smtClean="0"/>
              <a:t>Birth rates are low as the society is advanced and therefore, women choose for careers and smaller families to ensure that they have a better quality of life. </a:t>
            </a:r>
          </a:p>
          <a:p>
            <a:r>
              <a:rPr lang="en-US" dirty="0" smtClean="0"/>
              <a:t>Death rates remain </a:t>
            </a:r>
            <a:r>
              <a:rPr lang="en-US" dirty="0" smtClean="0"/>
              <a:t>low</a:t>
            </a:r>
            <a:endParaRPr lang="en-US" dirty="0" smtClean="0"/>
          </a:p>
          <a:p>
            <a:pPr>
              <a:buFontTx/>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90600"/>
          </a:xfrm>
          <a:solidFill>
            <a:schemeClr val="bg1"/>
          </a:solidFill>
        </p:spPr>
        <p:txBody>
          <a:bodyPr/>
          <a:lstStyle/>
          <a:p>
            <a:pPr>
              <a:defRPr/>
            </a:pPr>
            <a:r>
              <a:rPr lang="en-US" u="sng" dirty="0" smtClean="0"/>
              <a:t>Stage 5</a:t>
            </a:r>
            <a:endParaRPr lang="en-US" dirty="0" smtClean="0"/>
          </a:p>
        </p:txBody>
      </p:sp>
      <p:sp>
        <p:nvSpPr>
          <p:cNvPr id="71683" name="Content Placeholder 2"/>
          <p:cNvSpPr>
            <a:spLocks noGrp="1"/>
          </p:cNvSpPr>
          <p:nvPr>
            <p:ph idx="1"/>
          </p:nvPr>
        </p:nvSpPr>
        <p:spPr>
          <a:xfrm>
            <a:off x="0" y="838200"/>
            <a:ext cx="9144000" cy="6019800"/>
          </a:xfrm>
        </p:spPr>
        <p:txBody>
          <a:bodyPr/>
          <a:lstStyle/>
          <a:p>
            <a:r>
              <a:rPr lang="en-US" smtClean="0"/>
              <a:t>The model was designed to only incorporate four stages, however, in recent years there has been call for a fifth stage to be added to the model. </a:t>
            </a:r>
          </a:p>
          <a:p>
            <a:r>
              <a:rPr lang="en-US" smtClean="0"/>
              <a:t>At this stage the birth rate falls below the death rate and this result in a negative population increase. </a:t>
            </a:r>
          </a:p>
          <a:p>
            <a:r>
              <a:rPr lang="en-US" smtClean="0"/>
              <a:t>An example of a country at this stage is Italy. </a:t>
            </a:r>
          </a:p>
          <a:p>
            <a:r>
              <a:rPr lang="en-US" smtClean="0"/>
              <a:t>Italian women are deciding that a career is more important than a family and many decide to not have children at all by being sterilised. </a:t>
            </a:r>
          </a:p>
          <a:p>
            <a:r>
              <a:rPr lang="en-US" smtClean="0"/>
              <a:t>Death rates remain low and the population begins to rapidly age. </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838200"/>
          </a:xfrm>
          <a:solidFill>
            <a:schemeClr val="bg1"/>
          </a:solidFill>
        </p:spPr>
        <p:txBody>
          <a:bodyPr>
            <a:normAutofit fontScale="90000"/>
          </a:bodyPr>
          <a:lstStyle/>
          <a:p>
            <a:pPr>
              <a:defRPr/>
            </a:pPr>
            <a:r>
              <a:rPr lang="en-US" u="sng" dirty="0" smtClean="0"/>
              <a:t/>
            </a:r>
            <a:br>
              <a:rPr lang="en-US" u="sng" dirty="0" smtClean="0"/>
            </a:br>
            <a:r>
              <a:rPr lang="en-US" u="sng" dirty="0" smtClean="0"/>
              <a:t>Limitations</a:t>
            </a:r>
            <a:r>
              <a:rPr lang="en-US" dirty="0" smtClean="0"/>
              <a:t> </a:t>
            </a:r>
            <a:br>
              <a:rPr lang="en-US" dirty="0" smtClean="0"/>
            </a:br>
            <a:endParaRPr lang="en-US" dirty="0" smtClean="0"/>
          </a:p>
        </p:txBody>
      </p:sp>
      <p:sp>
        <p:nvSpPr>
          <p:cNvPr id="72707" name="Content Placeholder 2"/>
          <p:cNvSpPr>
            <a:spLocks noGrp="1"/>
          </p:cNvSpPr>
          <p:nvPr>
            <p:ph idx="1"/>
          </p:nvPr>
        </p:nvSpPr>
        <p:spPr>
          <a:xfrm>
            <a:off x="357158" y="685800"/>
            <a:ext cx="8572560" cy="5440363"/>
          </a:xfrm>
        </p:spPr>
        <p:txBody>
          <a:bodyPr>
            <a:normAutofit/>
          </a:bodyPr>
          <a:lstStyle/>
          <a:p>
            <a:pPr>
              <a:buFontTx/>
              <a:buNone/>
            </a:pPr>
            <a:r>
              <a:rPr lang="en-US" sz="2800" dirty="0" smtClean="0"/>
              <a:t>However, as with all theoretical models, the DTM does have its limitations and the model has failed to predict several occurrences. </a:t>
            </a:r>
          </a:p>
          <a:p>
            <a:r>
              <a:rPr lang="en-US" sz="2800" dirty="0" smtClean="0"/>
              <a:t>Firstly, the model failed to predict the falling birth rates in many MEDC countries. </a:t>
            </a:r>
          </a:p>
          <a:p>
            <a:r>
              <a:rPr lang="en-US" sz="2800" dirty="0" smtClean="0"/>
              <a:t>Secondly, the model assumes that all countries will pass through the same four stages, however, countries in Africa, for example, will never become </a:t>
            </a:r>
            <a:r>
              <a:rPr lang="en-US" sz="2800" dirty="0" err="1" smtClean="0"/>
              <a:t>industrialised</a:t>
            </a:r>
            <a:r>
              <a:rPr lang="en-US" sz="2800" dirty="0" smtClean="0"/>
              <a:t>. </a:t>
            </a:r>
          </a:p>
          <a:p>
            <a:r>
              <a:rPr lang="en-US" sz="2800" dirty="0" smtClean="0"/>
              <a:t>And finally, countries such as Australia, USA and Canada, never went through the first stages as their populations grew due to emigration.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858312" cy="1143000"/>
          </a:xfrm>
        </p:spPr>
        <p:txBody>
          <a:bodyPr>
            <a:noAutofit/>
          </a:bodyPr>
          <a:lstStyle/>
          <a:p>
            <a:r>
              <a:rPr lang="en-US" sz="3200" dirty="0" smtClean="0"/>
              <a:t/>
            </a:r>
            <a:br>
              <a:rPr lang="en-US" sz="3200" dirty="0" smtClean="0"/>
            </a:br>
            <a:r>
              <a:rPr lang="en-US" sz="3200" dirty="0" smtClean="0"/>
              <a:t>The Effects of the Demographic Transition on Economic Growth Implications for Japan-</a:t>
            </a:r>
            <a:r>
              <a:rPr lang="en-US" sz="3200" b="1" dirty="0" smtClean="0"/>
              <a:t> Marie-</a:t>
            </a:r>
            <a:r>
              <a:rPr lang="en-US" sz="3200" b="1" dirty="0" err="1" smtClean="0"/>
              <a:t>Lor</a:t>
            </a:r>
            <a:r>
              <a:rPr lang="en-US" sz="3200" b="1" dirty="0" smtClean="0"/>
              <a:t> </a:t>
            </a:r>
            <a:r>
              <a:rPr lang="en-US" sz="3200" b="1" dirty="0" err="1" smtClean="0"/>
              <a:t>Sundman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14282" y="1600200"/>
            <a:ext cx="8786874" cy="5043510"/>
          </a:xfrm>
        </p:spPr>
        <p:txBody>
          <a:bodyPr>
            <a:normAutofit fontScale="92500" lnSpcReduction="20000"/>
          </a:bodyPr>
          <a:lstStyle/>
          <a:p>
            <a:r>
              <a:rPr lang="en-US" sz="2800" b="1" dirty="0" smtClean="0"/>
              <a:t>Abstract:</a:t>
            </a:r>
          </a:p>
          <a:p>
            <a:r>
              <a:rPr lang="en-US" sz="2800" dirty="0" smtClean="0"/>
              <a:t>Demographic transition implies severe challenges for high income nations, for instance Japan, as the population decreases due to declines in birth rates as well as the higher rate of elderly population</a:t>
            </a:r>
          </a:p>
          <a:p>
            <a:r>
              <a:rPr lang="en-US" sz="2800" dirty="0" smtClean="0"/>
              <a:t>More women are entering the labor market which affects birth rates. In addition, technological progress has improved health care and standard of living, bringing up life expectancies</a:t>
            </a:r>
          </a:p>
          <a:p>
            <a:r>
              <a:rPr lang="en-US" sz="2800" dirty="0" smtClean="0"/>
              <a:t>However, the elderly population is increasing, elevating the dependency ratio which dampens the economic growth. The changed age structure alters the ratio of labor force negatively relative to population, in spite of the higher female labor participation</a:t>
            </a:r>
            <a:r>
              <a:rPr lang="en-US" dirty="0" smtClean="0"/>
              <a: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858312" cy="1143000"/>
          </a:xfrm>
        </p:spPr>
        <p:txBody>
          <a:bodyPr>
            <a:noAutofit/>
          </a:bodyPr>
          <a:lstStyle/>
          <a:p>
            <a:r>
              <a:rPr lang="en-US" sz="3200" dirty="0" smtClean="0"/>
              <a:t/>
            </a:r>
            <a:br>
              <a:rPr lang="en-US" sz="3200" dirty="0" smtClean="0"/>
            </a:br>
            <a:r>
              <a:rPr lang="en-US" sz="3200" dirty="0" smtClean="0"/>
              <a:t>The Effects of the Demographic Transition on Economic Growth Implications for Japan-</a:t>
            </a:r>
            <a:r>
              <a:rPr lang="en-US" sz="3200" b="1" dirty="0" smtClean="0"/>
              <a:t> Marie-</a:t>
            </a:r>
            <a:r>
              <a:rPr lang="en-US" sz="3200" b="1" dirty="0" err="1" smtClean="0"/>
              <a:t>Lor</a:t>
            </a:r>
            <a:r>
              <a:rPr lang="en-US" sz="3200" b="1" dirty="0" smtClean="0"/>
              <a:t> </a:t>
            </a:r>
            <a:r>
              <a:rPr lang="en-US" sz="3200" b="1" dirty="0" err="1" smtClean="0"/>
              <a:t>Sundman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42844" y="1500174"/>
            <a:ext cx="8858312" cy="5357826"/>
          </a:xfrm>
        </p:spPr>
        <p:txBody>
          <a:bodyPr>
            <a:noAutofit/>
          </a:bodyPr>
          <a:lstStyle/>
          <a:p>
            <a:r>
              <a:rPr lang="en-US" sz="2400" dirty="0" smtClean="0"/>
              <a:t>This paper analyzes how the current demographic transition in advanced countries influences economic growth</a:t>
            </a:r>
          </a:p>
          <a:p>
            <a:pPr>
              <a:buNone/>
            </a:pPr>
            <a:endParaRPr lang="en-US" sz="700" dirty="0" smtClean="0"/>
          </a:p>
          <a:p>
            <a:r>
              <a:rPr lang="en-US" sz="2400" dirty="0" smtClean="0"/>
              <a:t>The paper is focused on Japan that is currently dealing with the consequences from the fastest increase in the percentage share of the elderly population compared to the other high income countries</a:t>
            </a:r>
          </a:p>
          <a:p>
            <a:r>
              <a:rPr lang="en-US" sz="2400" dirty="0" smtClean="0"/>
              <a:t>The empirical analysis is based on a growth accounting model that estimates the impact of demographic factors on growth rates in high income countries</a:t>
            </a:r>
          </a:p>
          <a:p>
            <a:endParaRPr lang="en-US" sz="1000" dirty="0" smtClean="0"/>
          </a:p>
          <a:p>
            <a:r>
              <a:rPr lang="en-US" sz="2400" dirty="0" smtClean="0"/>
              <a:t>The empirical results indicate that demographic factors such as life expectancy and total dependency ratio have a negative impact on economic growth</a:t>
            </a:r>
          </a:p>
          <a:p>
            <a:endParaRPr lang="en-US" sz="2400" dirty="0" smtClean="0"/>
          </a:p>
          <a:p>
            <a:r>
              <a:rPr lang="en-US" sz="2400" dirty="0" smtClean="0"/>
              <a:t>The conclusion is that Japan and other rich countries have to make greater efforts in dampening the demographic change by policy making and immigration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643998" cy="1143000"/>
          </a:xfrm>
        </p:spPr>
        <p:txBody>
          <a:bodyPr>
            <a:noAutofit/>
          </a:bodyPr>
          <a:lstStyle/>
          <a:p>
            <a:pPr fontAlgn="base"/>
            <a:r>
              <a:rPr lang="en-US" sz="3600" dirty="0" smtClean="0"/>
              <a:t/>
            </a:r>
            <a:br>
              <a:rPr lang="en-US" sz="3600" dirty="0" smtClean="0"/>
            </a:br>
            <a:r>
              <a:rPr lang="en-US" sz="3600" dirty="0" smtClean="0"/>
              <a:t>Demographic Transitions and Economic Miracles in Emerging Asia-</a:t>
            </a:r>
            <a:r>
              <a:rPr lang="en-US" sz="3600" b="1" dirty="0" smtClean="0"/>
              <a:t>David E. Bloom</a:t>
            </a:r>
            <a:r>
              <a:rPr lang="en-US" sz="3600" dirty="0" smtClean="0"/>
              <a:t/>
            </a:r>
            <a:br>
              <a:rPr lang="en-US" sz="3600" dirty="0" smtClean="0"/>
            </a:br>
            <a:endParaRPr lang="en-US" sz="3600" dirty="0"/>
          </a:p>
        </p:txBody>
      </p:sp>
      <p:sp>
        <p:nvSpPr>
          <p:cNvPr id="3" name="Content Placeholder 2"/>
          <p:cNvSpPr>
            <a:spLocks noGrp="1"/>
          </p:cNvSpPr>
          <p:nvPr>
            <p:ph idx="1"/>
          </p:nvPr>
        </p:nvSpPr>
        <p:spPr>
          <a:xfrm>
            <a:off x="142844" y="1500174"/>
            <a:ext cx="8858312" cy="5357826"/>
          </a:xfrm>
        </p:spPr>
        <p:txBody>
          <a:bodyPr>
            <a:normAutofit fontScale="77500" lnSpcReduction="20000"/>
          </a:bodyPr>
          <a:lstStyle/>
          <a:p>
            <a:pPr fontAlgn="base"/>
            <a:r>
              <a:rPr lang="en-US" b="1" dirty="0" smtClean="0"/>
              <a:t>Abstract</a:t>
            </a:r>
          </a:p>
          <a:p>
            <a:pPr fontAlgn="base"/>
            <a:r>
              <a:rPr lang="en-US" dirty="0" smtClean="0"/>
              <a:t>The demographic transition—a change from high to low rates of mortality and fertility—has been more dramatic in East Asia during the twentieth century than in any other region or historical period</a:t>
            </a:r>
          </a:p>
          <a:p>
            <a:pPr fontAlgn="base"/>
            <a:endParaRPr lang="en-US" dirty="0" smtClean="0"/>
          </a:p>
          <a:p>
            <a:pPr fontAlgn="base"/>
            <a:r>
              <a:rPr lang="en-US" dirty="0" smtClean="0"/>
              <a:t>By introducing demographic variables into an empirical model of economic growth, this article shows that this transition has contributed substantially to East Asia's so-called economic miracle</a:t>
            </a:r>
          </a:p>
          <a:p>
            <a:pPr fontAlgn="base"/>
            <a:endParaRPr lang="en-US" dirty="0" smtClean="0"/>
          </a:p>
          <a:p>
            <a:pPr fontAlgn="base"/>
            <a:r>
              <a:rPr lang="en-US" dirty="0" smtClean="0"/>
              <a:t>The miracle occurred in part because East Asia's demographic transition resulted in its working-age population growing at a much faster rate than its dependent population during 1965–90, thereby expanding the per capita productive capacity of East Asian economies.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643998" cy="1143000"/>
          </a:xfrm>
        </p:spPr>
        <p:txBody>
          <a:bodyPr>
            <a:noAutofit/>
          </a:bodyPr>
          <a:lstStyle/>
          <a:p>
            <a:pPr fontAlgn="base"/>
            <a:r>
              <a:rPr lang="en-US" sz="3600" dirty="0" smtClean="0"/>
              <a:t/>
            </a:r>
            <a:br>
              <a:rPr lang="en-US" sz="3600" dirty="0" smtClean="0"/>
            </a:br>
            <a:r>
              <a:rPr lang="en-US" sz="3600" dirty="0" smtClean="0"/>
              <a:t>Demographic Transitions and Economic Miracles in Emerging Asia-</a:t>
            </a:r>
            <a:r>
              <a:rPr lang="en-US" sz="3600" b="1" dirty="0" smtClean="0"/>
              <a:t>David E. Bloom</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600200"/>
            <a:ext cx="8229600" cy="5043510"/>
          </a:xfrm>
        </p:spPr>
        <p:txBody>
          <a:bodyPr>
            <a:normAutofit fontScale="85000" lnSpcReduction="20000"/>
          </a:bodyPr>
          <a:lstStyle/>
          <a:p>
            <a:pPr algn="just" fontAlgn="base"/>
            <a:r>
              <a:rPr lang="en-US" dirty="0" smtClean="0"/>
              <a:t>This effect was not inevitable; rather, it occurred because East Asian countries had social, economic, and political institutions and policies that allowed them to realize the growth potential created by the transition</a:t>
            </a:r>
          </a:p>
          <a:p>
            <a:pPr fontAlgn="base"/>
            <a:endParaRPr lang="en-US" dirty="0" smtClean="0"/>
          </a:p>
          <a:p>
            <a:pPr algn="just" fontAlgn="base"/>
            <a:r>
              <a:rPr lang="en-US" dirty="0" smtClean="0"/>
              <a:t>The empirical analyses indicate that population growth has a purely transitional effect on economic growth; this effect operates only when the dependent and working-age populations are growing at different rates</a:t>
            </a:r>
          </a:p>
          <a:p>
            <a:pPr fontAlgn="base"/>
            <a:endParaRPr lang="en-US" dirty="0" smtClean="0"/>
          </a:p>
          <a:p>
            <a:pPr algn="just" fontAlgn="base"/>
            <a:r>
              <a:rPr lang="en-US" dirty="0" smtClean="0"/>
              <a:t>These results imply that future demographic change will tend to depress growth rates in East Asia, while it will promote more rapid economic growth in Southeast and South Asia.</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smtClean="0"/>
              <a:t>Key learning</a:t>
            </a:r>
            <a:endParaRPr lang="en-US" dirty="0"/>
          </a:p>
        </p:txBody>
      </p:sp>
      <p:sp>
        <p:nvSpPr>
          <p:cNvPr id="3" name="Content Placeholder 2"/>
          <p:cNvSpPr>
            <a:spLocks noGrp="1"/>
          </p:cNvSpPr>
          <p:nvPr>
            <p:ph idx="1"/>
          </p:nvPr>
        </p:nvSpPr>
        <p:spPr>
          <a:xfrm>
            <a:off x="214282" y="1071546"/>
            <a:ext cx="8786874" cy="5429288"/>
          </a:xfrm>
        </p:spPr>
        <p:txBody>
          <a:bodyPr>
            <a:normAutofit/>
          </a:bodyPr>
          <a:lstStyle/>
          <a:p>
            <a:r>
              <a:rPr lang="en-US" sz="2800" dirty="0" smtClean="0"/>
              <a:t>Demographic transition theory suggests that populations grow along a predictable five-stage model</a:t>
            </a:r>
          </a:p>
          <a:p>
            <a:endParaRPr lang="en-US" sz="2800" dirty="0" smtClean="0"/>
          </a:p>
          <a:p>
            <a:r>
              <a:rPr lang="en-US" sz="2800" dirty="0" smtClean="0"/>
              <a:t>In stage 1, pre-industrial society, death rates and birth rates are high and roughly in balance, and population growth is typically very slow and constrained by the available food supply.</a:t>
            </a:r>
          </a:p>
          <a:p>
            <a:endParaRPr lang="en-US" sz="2800" dirty="0" smtClean="0"/>
          </a:p>
          <a:p>
            <a:r>
              <a:rPr lang="en-US" sz="2800" dirty="0" smtClean="0"/>
              <a:t>In stage 2, that of a developing country, the death rates drop rapidly due to improvements in food supply and sanitation, which increase life spans and reduce disease.</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defRPr/>
            </a:pPr>
            <a:r>
              <a:rPr lang="en-US" smtClean="0"/>
              <a:t>The demographic transition</a:t>
            </a:r>
          </a:p>
        </p:txBody>
      </p:sp>
      <p:sp>
        <p:nvSpPr>
          <p:cNvPr id="3" name="Content Placeholder 2"/>
          <p:cNvSpPr>
            <a:spLocks noGrp="1"/>
          </p:cNvSpPr>
          <p:nvPr>
            <p:ph idx="1"/>
          </p:nvPr>
        </p:nvSpPr>
        <p:spPr>
          <a:xfrm>
            <a:off x="0" y="1524000"/>
            <a:ext cx="8991600" cy="5334000"/>
          </a:xfrm>
        </p:spPr>
        <p:txBody>
          <a:bodyPr rtlCol="0">
            <a:normAutofit/>
          </a:bodyPr>
          <a:lstStyle/>
          <a:p>
            <a:pPr marL="0" indent="0" eaLnBrk="1" fontAlgn="auto" hangingPunct="1">
              <a:spcAft>
                <a:spcPts val="0"/>
              </a:spcAft>
              <a:buFont typeface="Arial" pitchFamily="34" charset="0"/>
              <a:buNone/>
              <a:defRPr/>
            </a:pPr>
            <a:r>
              <a:rPr lang="en-US" dirty="0" smtClean="0"/>
              <a:t>The demographic transition consists of several stages: </a:t>
            </a:r>
          </a:p>
          <a:p>
            <a:pPr marL="744538" indent="-279400" eaLnBrk="1" fontAlgn="auto" hangingPunct="1">
              <a:spcAft>
                <a:spcPts val="0"/>
              </a:spcAft>
              <a:defRPr/>
            </a:pPr>
            <a:r>
              <a:rPr lang="en-US" b="1" dirty="0" smtClean="0"/>
              <a:t>Pre-industrial stage: high death rates and high birth rates </a:t>
            </a:r>
          </a:p>
          <a:p>
            <a:pPr marL="744538" indent="-279400" eaLnBrk="1" fontAlgn="auto" hangingPunct="1">
              <a:spcAft>
                <a:spcPts val="0"/>
              </a:spcAft>
              <a:defRPr/>
            </a:pPr>
            <a:endParaRPr lang="en-US" b="1" dirty="0" smtClean="0"/>
          </a:p>
          <a:p>
            <a:pPr marL="744538" indent="-279400" eaLnBrk="1" fontAlgn="auto" hangingPunct="1">
              <a:spcAft>
                <a:spcPts val="0"/>
              </a:spcAft>
              <a:defRPr/>
            </a:pPr>
            <a:r>
              <a:rPr lang="en-US" b="1" dirty="0" smtClean="0"/>
              <a:t>Transitional stage: death rates fall due to rising food production and better medical care. Birth rates remain high, so population surges.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smtClean="0"/>
              <a:t>Key learning</a:t>
            </a:r>
            <a:endParaRPr lang="en-US" dirty="0"/>
          </a:p>
        </p:txBody>
      </p:sp>
      <p:sp>
        <p:nvSpPr>
          <p:cNvPr id="3" name="Content Placeholder 2"/>
          <p:cNvSpPr>
            <a:spLocks noGrp="1"/>
          </p:cNvSpPr>
          <p:nvPr>
            <p:ph idx="1"/>
          </p:nvPr>
        </p:nvSpPr>
        <p:spPr>
          <a:xfrm>
            <a:off x="214282" y="1071546"/>
            <a:ext cx="8786874" cy="5429288"/>
          </a:xfrm>
        </p:spPr>
        <p:txBody>
          <a:bodyPr>
            <a:normAutofit fontScale="85000" lnSpcReduction="10000"/>
          </a:bodyPr>
          <a:lstStyle/>
          <a:p>
            <a:r>
              <a:rPr lang="en-US" dirty="0" smtClean="0"/>
              <a:t>In stage 3, birth rates fall due to access to contraception, increases in wages, urbanization, increase in the status and education of women, and increase in investment in education. Population growth begins to level off</a:t>
            </a:r>
          </a:p>
          <a:p>
            <a:endParaRPr lang="en-US" dirty="0" smtClean="0"/>
          </a:p>
          <a:p>
            <a:r>
              <a:rPr lang="en-US" dirty="0" smtClean="0"/>
              <a:t>In stage 4, birth rates and death rates are both low. The large group born during stage two ages and creates an economic burden on the shrinking working population</a:t>
            </a:r>
          </a:p>
          <a:p>
            <a:pPr>
              <a:buNone/>
            </a:pPr>
            <a:endParaRPr lang="en-US" dirty="0" smtClean="0"/>
          </a:p>
          <a:p>
            <a:r>
              <a:rPr lang="en-US" dirty="0" smtClean="0"/>
              <a:t>In stage 5 (only some theorists acknowledge this stage—others recognize only four), fertility rates transition to either below-replacement or above-replacement.</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7848600" cy="1981200"/>
          </a:xfrm>
        </p:spPr>
        <p:txBody>
          <a:bodyPr rtlCol="0">
            <a:normAutofit fontScale="92500" lnSpcReduction="20000"/>
          </a:bodyPr>
          <a:lstStyle/>
          <a:p>
            <a:pPr algn="ctr" eaLnBrk="1" fontAlgn="auto" hangingPunct="1">
              <a:spcAft>
                <a:spcPts val="0"/>
              </a:spcAft>
              <a:buFontTx/>
              <a:buNone/>
              <a:defRPr/>
            </a:pPr>
            <a:r>
              <a:rPr lang="en-US" sz="8000" dirty="0" smtClean="0">
                <a:solidFill>
                  <a:srgbClr val="00B0F0"/>
                </a:solidFill>
                <a:ea typeface="ＭＳ Ｐゴシック" pitchFamily="34" charset="-128"/>
              </a:rPr>
              <a:t>Thanks!</a:t>
            </a:r>
            <a:r>
              <a:rPr lang="en-US" sz="8000" dirty="0" smtClean="0">
                <a:solidFill>
                  <a:schemeClr val="accent2"/>
                </a:solidFill>
                <a:ea typeface="ＭＳ Ｐゴシック" pitchFamily="34" charset="-128"/>
              </a:rPr>
              <a:t/>
            </a:r>
            <a:br>
              <a:rPr lang="en-US" sz="8000" dirty="0" smtClean="0">
                <a:solidFill>
                  <a:schemeClr val="accent2"/>
                </a:solidFill>
                <a:ea typeface="ＭＳ Ｐゴシック" pitchFamily="34" charset="-128"/>
              </a:rPr>
            </a:br>
            <a:endParaRPr lang="en-US" sz="8000" dirty="0" smtClean="0">
              <a:ea typeface="ＭＳ Ｐゴシック" pitchFamily="34" charset="-128"/>
            </a:endParaRPr>
          </a:p>
        </p:txBody>
      </p:sp>
      <p:pic>
        <p:nvPicPr>
          <p:cNvPr id="35844" name="Picture 4" descr="C:\Users\dostogirharun\Desktop\PA.jpg"/>
          <p:cNvPicPr>
            <a:picLocks noChangeAspect="1" noChangeArrowheads="1"/>
          </p:cNvPicPr>
          <p:nvPr/>
        </p:nvPicPr>
        <p:blipFill>
          <a:blip r:embed="rId2"/>
          <a:srcRect/>
          <a:stretch>
            <a:fillRect/>
          </a:stretch>
        </p:blipFill>
        <p:spPr bwMode="auto">
          <a:xfrm>
            <a:off x="3657600" y="990600"/>
            <a:ext cx="2143125" cy="2143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1+#ppt_w/2"/>
                                          </p:val>
                                        </p:tav>
                                        <p:tav tm="100000">
                                          <p:val>
                                            <p:strVal val="#ppt_x"/>
                                          </p:val>
                                        </p:tav>
                                      </p:tavLst>
                                    </p:anim>
                                    <p:anim calcmode="lin" valueType="num">
                                      <p:cBhvr additive="base">
                                        <p:cTn id="8" dur="500" fill="hold"/>
                                        <p:tgtEl>
                                          <p:spTgt spid="358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defRPr/>
            </a:pPr>
            <a:r>
              <a:rPr lang="en-US" smtClean="0"/>
              <a:t>The demographic transition</a:t>
            </a:r>
          </a:p>
        </p:txBody>
      </p:sp>
      <p:sp>
        <p:nvSpPr>
          <p:cNvPr id="65539" name="Content Placeholder 2"/>
          <p:cNvSpPr>
            <a:spLocks noGrp="1"/>
          </p:cNvSpPr>
          <p:nvPr>
            <p:ph idx="1"/>
          </p:nvPr>
        </p:nvSpPr>
        <p:spPr>
          <a:xfrm>
            <a:off x="500034" y="1524000"/>
            <a:ext cx="8143932" cy="5334000"/>
          </a:xfrm>
        </p:spPr>
        <p:txBody>
          <a:bodyPr>
            <a:normAutofit/>
          </a:bodyPr>
          <a:lstStyle/>
          <a:p>
            <a:pPr eaLnBrk="1" hangingPunct="1"/>
            <a:r>
              <a:rPr lang="en-US" sz="2800" dirty="0" smtClean="0"/>
              <a:t>Industrial stage: birth rates fall, as women are employed and as children become less economically useful in an urban setting. Population growth rate declines</a:t>
            </a:r>
          </a:p>
          <a:p>
            <a:pPr eaLnBrk="1" hangingPunct="1"/>
            <a:endParaRPr lang="en-US" sz="2800" dirty="0" smtClean="0"/>
          </a:p>
          <a:p>
            <a:pPr eaLnBrk="1" hangingPunct="1"/>
            <a:r>
              <a:rPr lang="en-US" sz="2800" dirty="0" smtClean="0"/>
              <a:t>Post-industrial stage: birth and death rates remain low and stable; society enjoys fruits of industrialization without threat of runaway population growth.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00000"/>
              </a:lnSpc>
              <a:spcBef>
                <a:spcPct val="50000"/>
              </a:spcBef>
              <a:buClrTx/>
              <a:buFont typeface="Times" pitchFamily="-112" charset="0"/>
              <a:buNone/>
            </a:pPr>
            <a:r>
              <a:rPr lang="en-US" b="1" dirty="0" smtClean="0"/>
              <a:t>Demographic transition</a:t>
            </a:r>
            <a:r>
              <a:rPr lang="en-US" dirty="0" smtClean="0"/>
              <a:t> = model of economic and cultural change to explain declining death rates, declining birth rates, and rising life expectancies in Western nations as they became industrialized</a:t>
            </a:r>
          </a:p>
          <a:p>
            <a:pPr marL="0" indent="0">
              <a:lnSpc>
                <a:spcPct val="100000"/>
              </a:lnSpc>
              <a:spcBef>
                <a:spcPct val="50000"/>
              </a:spcBef>
              <a:buClrTx/>
              <a:buFont typeface="Times" pitchFamily="-112" charset="0"/>
              <a:buNone/>
            </a:pPr>
            <a:endParaRPr lang="en-US" dirty="0" smtClean="0"/>
          </a:p>
          <a:p>
            <a:pPr marL="0" indent="0">
              <a:lnSpc>
                <a:spcPct val="100000"/>
              </a:lnSpc>
              <a:spcBef>
                <a:spcPct val="50000"/>
              </a:spcBef>
              <a:buClrTx/>
              <a:buFont typeface="Times" pitchFamily="-112" charset="0"/>
              <a:buNone/>
            </a:pPr>
            <a:r>
              <a:rPr lang="en-US" dirty="0" smtClean="0"/>
              <a:t>Proposed by F. </a:t>
            </a:r>
            <a:r>
              <a:rPr lang="en-US" dirty="0" err="1" smtClean="0"/>
              <a:t>Notestein</a:t>
            </a:r>
            <a:r>
              <a:rPr lang="en-US" dirty="0" smtClean="0"/>
              <a:t> in the 1940s-1950s</a:t>
            </a:r>
          </a:p>
          <a:p>
            <a:endParaRPr lang="en-US" dirty="0"/>
          </a:p>
        </p:txBody>
      </p:sp>
      <p:sp>
        <p:nvSpPr>
          <p:cNvPr id="4" name="Rectangle 2"/>
          <p:cNvSpPr>
            <a:spLocks noGrp="1" noChangeArrowheads="1"/>
          </p:cNvSpPr>
          <p:nvPr>
            <p:ph type="title"/>
          </p:nvPr>
        </p:nvSpPr>
        <p:spPr>
          <a:xfrm>
            <a:off x="457200" y="274638"/>
            <a:ext cx="7829576" cy="725470"/>
          </a:xfrm>
        </p:spPr>
        <p:txBody>
          <a:bodyPr>
            <a:normAutofit fontScale="90000"/>
          </a:bodyPr>
          <a:lstStyle/>
          <a:p>
            <a:pPr eaLnBrk="1" hangingPunct="1"/>
            <a:r>
              <a:rPr lang="en-US" dirty="0" smtClean="0"/>
              <a:t>Demographic transition theory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a:defRPr/>
            </a:pPr>
            <a:r>
              <a:rPr lang="en-US" dirty="0" smtClean="0"/>
              <a:t>Demographic Transition Model</a:t>
            </a:r>
            <a:br>
              <a:rPr lang="en-US" dirty="0" smtClean="0"/>
            </a:br>
            <a:endParaRPr lang="en-US" dirty="0" smtClean="0"/>
          </a:p>
        </p:txBody>
      </p:sp>
      <p:sp>
        <p:nvSpPr>
          <p:cNvPr id="66563" name="Content Placeholder 2"/>
          <p:cNvSpPr>
            <a:spLocks noGrp="1"/>
          </p:cNvSpPr>
          <p:nvPr>
            <p:ph idx="1"/>
          </p:nvPr>
        </p:nvSpPr>
        <p:spPr>
          <a:xfrm>
            <a:off x="0" y="1371600"/>
            <a:ext cx="9144000" cy="5486400"/>
          </a:xfrm>
        </p:spPr>
        <p:txBody>
          <a:bodyPr/>
          <a:lstStyle/>
          <a:p>
            <a:r>
              <a:rPr lang="en-US" dirty="0" smtClean="0"/>
              <a:t>The Demographic Transition Model (</a:t>
            </a:r>
            <a:r>
              <a:rPr lang="en-US" dirty="0" smtClean="0"/>
              <a:t>DTM) </a:t>
            </a:r>
            <a:r>
              <a:rPr lang="en-US" dirty="0" smtClean="0"/>
              <a:t>shows how birth and death rates change as country goes through different stages of development. </a:t>
            </a:r>
          </a:p>
          <a:p>
            <a:endParaRPr lang="en-US" dirty="0" smtClean="0"/>
          </a:p>
          <a:p>
            <a:r>
              <a:rPr lang="en-US" dirty="0" smtClean="0"/>
              <a:t>The theory is based on an interpretation of demographic history developed in 1929 by the American demographer Warren Thompson (1887–1973)</a:t>
            </a:r>
          </a:p>
          <a:p>
            <a:endParaRPr lang="en-US" dirty="0" smtClean="0"/>
          </a:p>
          <a:p>
            <a:r>
              <a:rPr lang="en-US" dirty="0" smtClean="0"/>
              <a:t>The model has five stages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14422"/>
            <a:ext cx="8715436" cy="5500726"/>
          </a:xfrm>
        </p:spPr>
        <p:txBody>
          <a:bodyPr>
            <a:normAutofit fontScale="70000" lnSpcReduction="20000"/>
          </a:bodyPr>
          <a:lstStyle/>
          <a:p>
            <a:r>
              <a:rPr lang="en-GB" sz="2800" dirty="0" smtClean="0"/>
              <a:t>How countries pass through different stages of population growth as shown in the five stages of the Demographic Transition Model (birth rate, death rate and natural population changes) and how it changes population structure</a:t>
            </a:r>
          </a:p>
          <a:p>
            <a:endParaRPr lang="en-GB" sz="2800" dirty="0" smtClean="0"/>
          </a:p>
          <a:p>
            <a:r>
              <a:rPr lang="en-GB" sz="2800" dirty="0" smtClean="0"/>
              <a:t>The </a:t>
            </a:r>
            <a:r>
              <a:rPr lang="en-ZW" sz="2800" dirty="0" smtClean="0"/>
              <a:t>impact of increasing urbanisation, agricultural change, education and the emancipation of women on the rate of </a:t>
            </a:r>
            <a:r>
              <a:rPr lang="en-GB" sz="2800" dirty="0" smtClean="0"/>
              <a:t>population growth</a:t>
            </a:r>
          </a:p>
          <a:p>
            <a:endParaRPr lang="en-GB" sz="2800" dirty="0" smtClean="0"/>
          </a:p>
          <a:p>
            <a:r>
              <a:rPr lang="en-GB" sz="2800" dirty="0" smtClean="0"/>
              <a:t>A lot of countries have similar patterns of population change over time so they devised the Demographic Transition Model.</a:t>
            </a:r>
          </a:p>
          <a:p>
            <a:endParaRPr lang="en-GB" sz="2800" dirty="0" smtClean="0"/>
          </a:p>
          <a:p>
            <a:pPr marL="285750" indent="-285750"/>
            <a:r>
              <a:rPr lang="en-GB" sz="2800" i="1" dirty="0" smtClean="0"/>
              <a:t>Demographic- </a:t>
            </a:r>
            <a:r>
              <a:rPr lang="en-GB" sz="2800" dirty="0" smtClean="0"/>
              <a:t>is to do with population or people</a:t>
            </a:r>
          </a:p>
          <a:p>
            <a:pPr marL="285750" indent="-285750"/>
            <a:r>
              <a:rPr lang="en-GB" sz="2800" i="1" dirty="0" smtClean="0"/>
              <a:t>Transition- </a:t>
            </a:r>
            <a:r>
              <a:rPr lang="en-GB" sz="2800" dirty="0" smtClean="0"/>
              <a:t>means change</a:t>
            </a:r>
          </a:p>
          <a:p>
            <a:pPr marL="285750" indent="-285750"/>
            <a:r>
              <a:rPr lang="en-GB" sz="2800" dirty="0" smtClean="0"/>
              <a:t>A </a:t>
            </a:r>
            <a:r>
              <a:rPr lang="en-GB" sz="2800" i="1" dirty="0" smtClean="0"/>
              <a:t>model</a:t>
            </a:r>
            <a:r>
              <a:rPr lang="en-GB" sz="2800" dirty="0" smtClean="0"/>
              <a:t> is a simplified version of something that happens in real life</a:t>
            </a:r>
          </a:p>
          <a:p>
            <a:pPr marL="285750" indent="-285750"/>
            <a:endParaRPr lang="en-GB" sz="2800" dirty="0" smtClean="0"/>
          </a:p>
          <a:p>
            <a:r>
              <a:rPr lang="en-GB" sz="2800" dirty="0" smtClean="0"/>
              <a:t>The model has worked quite well for countries that have gone from a rural, poorly educated society to an urban, industrial, well-educated one. So it fits what happened in the UK, the rest of Europe, and other richer countries like Japan and the USA. But poorer countries might not follow the same pattern. </a:t>
            </a:r>
          </a:p>
          <a:p>
            <a:endParaRPr lang="en-US" sz="2800" dirty="0"/>
          </a:p>
        </p:txBody>
      </p:sp>
      <p:sp>
        <p:nvSpPr>
          <p:cNvPr id="4" name="Title 3"/>
          <p:cNvSpPr>
            <a:spLocks noGrp="1"/>
          </p:cNvSpPr>
          <p:nvPr>
            <p:ph type="title"/>
          </p:nvPr>
        </p:nvSpPr>
        <p:spPr>
          <a:xfrm>
            <a:off x="457200" y="142852"/>
            <a:ext cx="8229600"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US" sz="4000" dirty="0" smtClean="0">
                <a:solidFill>
                  <a:schemeClr val="tx1"/>
                </a:solidFill>
                <a:latin typeface="+mj-lt"/>
                <a:ea typeface="+mj-ea"/>
                <a:cs typeface="+mj-cs"/>
              </a:rPr>
              <a:t>Demographic transition model</a:t>
            </a:r>
            <a:endParaRPr lang="en-US" sz="4000" dirty="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11156"/>
          </a:xfrm>
        </p:spPr>
        <p:txBody>
          <a:bodyPr>
            <a:normAutofit fontScale="90000"/>
          </a:bodyPr>
          <a:lstStyle/>
          <a:p>
            <a:pPr eaLnBrk="1" hangingPunct="1"/>
            <a:r>
              <a:rPr lang="en-US" dirty="0" smtClean="0"/>
              <a:t>Demographic transition: Stages</a:t>
            </a:r>
          </a:p>
        </p:txBody>
      </p:sp>
      <p:pic>
        <p:nvPicPr>
          <p:cNvPr id="10243" name="Picture 3"/>
          <p:cNvPicPr>
            <a:picLocks noChangeAspect="1" noChangeArrowheads="1"/>
          </p:cNvPicPr>
          <p:nvPr/>
        </p:nvPicPr>
        <p:blipFill>
          <a:blip r:embed="rId2"/>
          <a:srcRect l="-935" t="6583" r="371" b="9332"/>
          <a:stretch>
            <a:fillRect/>
          </a:stretch>
        </p:blipFill>
        <p:spPr bwMode="auto">
          <a:xfrm>
            <a:off x="361049" y="928670"/>
            <a:ext cx="8425793"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68288" y="180975"/>
            <a:ext cx="8685212" cy="533400"/>
          </a:xfrm>
        </p:spPr>
        <p:txBody>
          <a:bodyPr>
            <a:normAutofit fontScale="90000"/>
          </a:bodyPr>
          <a:lstStyle/>
          <a:p>
            <a:pPr eaLnBrk="1" hangingPunct="1"/>
            <a:r>
              <a:rPr lang="en-US" smtClean="0"/>
              <a:t>A Proven Solution: Female Education</a:t>
            </a:r>
          </a:p>
        </p:txBody>
      </p:sp>
      <p:sp>
        <p:nvSpPr>
          <p:cNvPr id="12291" name="Rectangle 3"/>
          <p:cNvSpPr>
            <a:spLocks noGrp="1" noChangeArrowheads="1"/>
          </p:cNvSpPr>
          <p:nvPr>
            <p:ph type="body" idx="1"/>
          </p:nvPr>
        </p:nvSpPr>
        <p:spPr>
          <a:xfrm>
            <a:off x="5484813" y="1720850"/>
            <a:ext cx="3495675" cy="3756025"/>
          </a:xfrm>
        </p:spPr>
        <p:txBody>
          <a:bodyPr>
            <a:normAutofit/>
          </a:bodyPr>
          <a:lstStyle/>
          <a:p>
            <a:pPr marL="0" indent="0">
              <a:lnSpc>
                <a:spcPct val="100000"/>
              </a:lnSpc>
              <a:spcBef>
                <a:spcPct val="50000"/>
              </a:spcBef>
              <a:buClrTx/>
              <a:buFont typeface="Times" pitchFamily="-112" charset="0"/>
              <a:buNone/>
            </a:pPr>
            <a:r>
              <a:rPr lang="en-US" dirty="0" smtClean="0"/>
              <a:t>Female literacy and school enrollment are correlated with total fertility rate:</a:t>
            </a:r>
            <a:br>
              <a:rPr lang="en-US" dirty="0" smtClean="0"/>
            </a:br>
            <a:endParaRPr lang="en-US" dirty="0" smtClean="0"/>
          </a:p>
          <a:p>
            <a:pPr marL="0" indent="0">
              <a:lnSpc>
                <a:spcPct val="100000"/>
              </a:lnSpc>
              <a:spcBef>
                <a:spcPct val="50000"/>
              </a:spcBef>
              <a:buClrTx/>
              <a:buFont typeface="Times" pitchFamily="-112" charset="0"/>
              <a:buNone/>
            </a:pPr>
            <a:r>
              <a:rPr lang="en-US" b="1" dirty="0" smtClean="0"/>
              <a:t>**More education fewer children</a:t>
            </a:r>
          </a:p>
        </p:txBody>
      </p:sp>
      <p:pic>
        <p:nvPicPr>
          <p:cNvPr id="12292" name="Picture 4"/>
          <p:cNvPicPr>
            <a:picLocks noChangeAspect="1" noChangeArrowheads="1"/>
          </p:cNvPicPr>
          <p:nvPr/>
        </p:nvPicPr>
        <p:blipFill>
          <a:blip r:embed="rId2"/>
          <a:srcRect l="3966" t="-1291" r="3403" b="3542"/>
          <a:stretch>
            <a:fillRect/>
          </a:stretch>
        </p:blipFill>
        <p:spPr bwMode="auto">
          <a:xfrm>
            <a:off x="153988" y="1428736"/>
            <a:ext cx="5435442" cy="4300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e Obchodní plán">
  <a:themeElements>
    <a:clrScheme name="Prezentace Obchodní plán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fontScheme name="Prezentace Obchodní plá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7" rIns="92075" bIns="46037" numCol="1" anchor="t" anchorCtr="0" compatLnSpc="1">
        <a:prstTxWarp prst="textNoShape">
          <a:avLst/>
        </a:prstTxWarp>
      </a:bodyPr>
      <a:lstStyle>
        <a:defPPr marL="342900" marR="0" indent="-342900" algn="l" defTabSz="914400" rtl="0" eaLnBrk="1" fontAlgn="base" latinLnBrk="0" hangingPunct="1">
          <a:lnSpc>
            <a:spcPct val="100000"/>
          </a:lnSpc>
          <a:spcBef>
            <a:spcPct val="50000"/>
          </a:spcBef>
          <a:spcAft>
            <a:spcPct val="0"/>
          </a:spcAft>
          <a:buClr>
            <a:schemeClr val="bg1"/>
          </a:buClr>
          <a:buSzTx/>
          <a:buFontTx/>
          <a:buChar char="•"/>
          <a:tabLst/>
          <a:defRPr kumimoji="0" lang="cs-CZ" sz="2400" b="0" i="0" u="none" strike="noStrike" cap="none" normalizeH="0" baseline="0" smtClean="0">
            <a:ln>
              <a:noFill/>
            </a:ln>
            <a:solidFill>
              <a:schemeClr val="bg1"/>
            </a:solidFill>
            <a:effectLst/>
            <a:latin typeface="Century Gothic"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7" rIns="92075" bIns="46037" numCol="1" anchor="t" anchorCtr="0" compatLnSpc="1">
        <a:prstTxWarp prst="textNoShape">
          <a:avLst/>
        </a:prstTxWarp>
      </a:bodyPr>
      <a:lstStyle>
        <a:defPPr marL="342900" marR="0" indent="-342900" algn="l" defTabSz="914400" rtl="0" eaLnBrk="1" fontAlgn="base" latinLnBrk="0" hangingPunct="1">
          <a:lnSpc>
            <a:spcPct val="100000"/>
          </a:lnSpc>
          <a:spcBef>
            <a:spcPct val="50000"/>
          </a:spcBef>
          <a:spcAft>
            <a:spcPct val="0"/>
          </a:spcAft>
          <a:buClr>
            <a:schemeClr val="bg1"/>
          </a:buClr>
          <a:buSzTx/>
          <a:buFontTx/>
          <a:buChar char="•"/>
          <a:tabLst/>
          <a:defRPr kumimoji="0" lang="cs-CZ" sz="2400" b="0" i="0" u="none" strike="noStrike" cap="none" normalizeH="0" baseline="0" smtClean="0">
            <a:ln>
              <a:noFill/>
            </a:ln>
            <a:solidFill>
              <a:schemeClr val="bg1"/>
            </a:solidFill>
            <a:effectLst/>
            <a:latin typeface="Century Gothic" pitchFamily="34" charset="0"/>
          </a:defRPr>
        </a:defPPr>
      </a:lstStyle>
    </a:lnDef>
  </a:objectDefaults>
  <a:extraClrSchemeLst>
    <a:extraClrScheme>
      <a:clrScheme name="Prezentace Obchodní plán 1">
        <a:dk1>
          <a:srgbClr val="5C1F00"/>
        </a:dk1>
        <a:lt1>
          <a:srgbClr val="FFFFFF"/>
        </a:lt1>
        <a:dk2>
          <a:srgbClr val="E55555"/>
        </a:dk2>
        <a:lt2>
          <a:srgbClr val="DFD293"/>
        </a:lt2>
        <a:accent1>
          <a:srgbClr val="CC3300"/>
        </a:accent1>
        <a:accent2>
          <a:srgbClr val="BE7960"/>
        </a:accent2>
        <a:accent3>
          <a:srgbClr val="F0B4B4"/>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e Obchodní plán 2">
        <a:dk1>
          <a:srgbClr val="2D2015"/>
        </a:dk1>
        <a:lt1>
          <a:srgbClr val="FFFFFF"/>
        </a:lt1>
        <a:dk2>
          <a:srgbClr val="9C8D66"/>
        </a:dk2>
        <a:lt2>
          <a:srgbClr val="DFC08D"/>
        </a:lt2>
        <a:accent1>
          <a:srgbClr val="8C7B70"/>
        </a:accent1>
        <a:accent2>
          <a:srgbClr val="8F5F2F"/>
        </a:accent2>
        <a:accent3>
          <a:srgbClr val="CBC5B8"/>
        </a:accent3>
        <a:accent4>
          <a:srgbClr val="DADADA"/>
        </a:accent4>
        <a:accent5>
          <a:srgbClr val="C5BFBB"/>
        </a:accent5>
        <a:accent6>
          <a:srgbClr val="81552A"/>
        </a:accent6>
        <a:hlink>
          <a:srgbClr val="CCB400"/>
        </a:hlink>
        <a:folHlink>
          <a:srgbClr val="ADBABB"/>
        </a:folHlink>
      </a:clrScheme>
      <a:clrMap bg1="dk2" tx1="lt1" bg2="dk1" tx2="lt2" accent1="accent1" accent2="accent2" accent3="accent3" accent4="accent4" accent5="accent5" accent6="accent6" hlink="hlink" folHlink="folHlink"/>
    </a:extraClrScheme>
    <a:extraClrScheme>
      <a:clrScheme name="Prezentace Obchodní plán 3">
        <a:dk1>
          <a:srgbClr val="C0C0C0"/>
        </a:dk1>
        <a:lt1>
          <a:srgbClr val="FFFFFF"/>
        </a:lt1>
        <a:dk2>
          <a:srgbClr val="000000"/>
        </a:dk2>
        <a:lt2>
          <a:srgbClr val="333333"/>
        </a:lt2>
        <a:accent1>
          <a:srgbClr val="5F5F5F"/>
        </a:accent1>
        <a:accent2>
          <a:srgbClr val="DDDDDD"/>
        </a:accent2>
        <a:accent3>
          <a:srgbClr val="FFFFFF"/>
        </a:accent3>
        <a:accent4>
          <a:srgbClr val="A4A4A4"/>
        </a:accent4>
        <a:accent5>
          <a:srgbClr val="B6B6B6"/>
        </a:accent5>
        <a:accent6>
          <a:srgbClr val="C8C8C8"/>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Prezentace Obchodní plán 4">
        <a:dk1>
          <a:srgbClr val="003366"/>
        </a:dk1>
        <a:lt1>
          <a:srgbClr val="FFFFFF"/>
        </a:lt1>
        <a:dk2>
          <a:srgbClr val="42A5F0"/>
        </a:dk2>
        <a:lt2>
          <a:srgbClr val="3399FF"/>
        </a:lt2>
        <a:accent1>
          <a:srgbClr val="4880B8"/>
        </a:accent1>
        <a:accent2>
          <a:srgbClr val="00B000"/>
        </a:accent2>
        <a:accent3>
          <a:srgbClr val="B0CFF6"/>
        </a:accent3>
        <a:accent4>
          <a:srgbClr val="DADADA"/>
        </a:accent4>
        <a:accent5>
          <a:srgbClr val="B1C0D8"/>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e Obchodní plán 5">
        <a:dk1>
          <a:srgbClr val="336699"/>
        </a:dk1>
        <a:lt1>
          <a:srgbClr val="FFFFFF"/>
        </a:lt1>
        <a:dk2>
          <a:srgbClr val="DDDDDD"/>
        </a:dk2>
        <a:lt2>
          <a:srgbClr val="B2C8D8"/>
        </a:lt2>
        <a:accent1>
          <a:srgbClr val="1F62C5"/>
        </a:accent1>
        <a:accent2>
          <a:srgbClr val="468A4B"/>
        </a:accent2>
        <a:accent3>
          <a:srgbClr val="EBEBEB"/>
        </a:accent3>
        <a:accent4>
          <a:srgbClr val="DADADA"/>
        </a:accent4>
        <a:accent5>
          <a:srgbClr val="ABB7DF"/>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e Obchodní plán 6">
        <a:dk1>
          <a:srgbClr val="777777"/>
        </a:dk1>
        <a:lt1>
          <a:srgbClr val="FFFFFF"/>
        </a:lt1>
        <a:dk2>
          <a:srgbClr val="ABADA1"/>
        </a:dk2>
        <a:lt2>
          <a:srgbClr val="C2C2BA"/>
        </a:lt2>
        <a:accent1>
          <a:srgbClr val="909082"/>
        </a:accent1>
        <a:accent2>
          <a:srgbClr val="809EA8"/>
        </a:accent2>
        <a:accent3>
          <a:srgbClr val="D2D3CD"/>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e Obchodní plán 7">
        <a:dk1>
          <a:srgbClr val="3E3E5C"/>
        </a:dk1>
        <a:lt1>
          <a:srgbClr val="FFFFFF"/>
        </a:lt1>
        <a:dk2>
          <a:srgbClr val="BABBD2"/>
        </a:dk2>
        <a:lt2>
          <a:srgbClr val="B2B2B2"/>
        </a:lt2>
        <a:accent1>
          <a:srgbClr val="787682"/>
        </a:accent1>
        <a:accent2>
          <a:srgbClr val="6699FF"/>
        </a:accent2>
        <a:accent3>
          <a:srgbClr val="D9DAE5"/>
        </a:accent3>
        <a:accent4>
          <a:srgbClr val="DADADA"/>
        </a:accent4>
        <a:accent5>
          <a:srgbClr val="BEBDC1"/>
        </a:accent5>
        <a:accent6>
          <a:srgbClr val="5C8A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e Obchodní plán 8">
        <a:dk1>
          <a:srgbClr val="777777"/>
        </a:dk1>
        <a:lt1>
          <a:srgbClr val="FFFFDF"/>
        </a:lt1>
        <a:dk2>
          <a:srgbClr val="FFFFD9"/>
        </a:dk2>
        <a:lt2>
          <a:srgbClr val="AA8322"/>
        </a:lt2>
        <a:accent1>
          <a:srgbClr val="D6B778"/>
        </a:accent1>
        <a:accent2>
          <a:srgbClr val="33CCCC"/>
        </a:accent2>
        <a:accent3>
          <a:srgbClr val="FFFFE9"/>
        </a:accent3>
        <a:accent4>
          <a:srgbClr val="DADABE"/>
        </a:accent4>
        <a:accent5>
          <a:srgbClr val="E8D8BE"/>
        </a:accent5>
        <a:accent6>
          <a:srgbClr val="2DB9B9"/>
        </a:accent6>
        <a:hlink>
          <a:srgbClr val="FF5050"/>
        </a:hlink>
        <a:folHlink>
          <a:srgbClr val="FFCC66"/>
        </a:folHlink>
      </a:clrScheme>
      <a:clrMap bg1="dk2" tx1="lt1" bg2="dk1" tx2="lt2" accent1="accent1" accent2="accent2" accent3="accent3" accent4="accent4" accent5="accent5" accent6="accent6" hlink="hlink" folHlink="folHlink"/>
    </a:extraClrScheme>
    <a:extraClrScheme>
      <a:clrScheme name="Prezentace Obchodní plán 9">
        <a:dk1>
          <a:srgbClr val="EACD64"/>
        </a:dk1>
        <a:lt1>
          <a:srgbClr val="FEDA9A"/>
        </a:lt1>
        <a:dk2>
          <a:srgbClr val="AD7625"/>
        </a:dk2>
        <a:lt2>
          <a:srgbClr val="969696"/>
        </a:lt2>
        <a:accent1>
          <a:srgbClr val="8F6F59"/>
        </a:accent1>
        <a:accent2>
          <a:srgbClr val="FFC891"/>
        </a:accent2>
        <a:accent3>
          <a:srgbClr val="FEEACA"/>
        </a:accent3>
        <a:accent4>
          <a:srgbClr val="C8AF54"/>
        </a:accent4>
        <a:accent5>
          <a:srgbClr val="C6BBB5"/>
        </a:accent5>
        <a:accent6>
          <a:srgbClr val="E7B583"/>
        </a:accent6>
        <a:hlink>
          <a:srgbClr val="FF8A3B"/>
        </a:hlink>
        <a:folHlink>
          <a:srgbClr val="EEC960"/>
        </a:folHlink>
      </a:clrScheme>
      <a:clrMap bg1="lt1" tx1="dk1" bg2="lt2" tx2="dk2" accent1="accent1" accent2="accent2" accent3="accent3" accent4="accent4" accent5="accent5" accent6="accent6" hlink="hlink" folHlink="folHlink"/>
    </a:extraClrScheme>
    <a:extraClrScheme>
      <a:clrScheme name="Prezentace Obchodní plán 10">
        <a:dk1>
          <a:srgbClr val="808080"/>
        </a:dk1>
        <a:lt1>
          <a:srgbClr val="FFFFFF"/>
        </a:lt1>
        <a:dk2>
          <a:srgbClr val="F8F8F8"/>
        </a:dk2>
        <a:lt2>
          <a:srgbClr val="0099CC"/>
        </a:lt2>
        <a:accent1>
          <a:srgbClr val="66A0CC"/>
        </a:accent1>
        <a:accent2>
          <a:srgbClr val="CCCCFF"/>
        </a:accent2>
        <a:accent3>
          <a:srgbClr val="FBFBFB"/>
        </a:accent3>
        <a:accent4>
          <a:srgbClr val="DADADA"/>
        </a:accent4>
        <a:accent5>
          <a:srgbClr val="B8CDE2"/>
        </a:accent5>
        <a:accent6>
          <a:srgbClr val="B9B9E7"/>
        </a:accent6>
        <a:hlink>
          <a:srgbClr val="3333CC"/>
        </a:hlink>
        <a:folHlink>
          <a:srgbClr val="4D4D4D"/>
        </a:folHlink>
      </a:clrScheme>
      <a:clrMap bg1="dk2" tx1="lt1" bg2="dk1" tx2="lt2" accent1="accent1" accent2="accent2" accent3="accent3" accent4="accent4" accent5="accent5" accent6="accent6" hlink="hlink" folHlink="folHlink"/>
    </a:extraClrScheme>
    <a:extraClrScheme>
      <a:clrScheme name="Prezentace Obchodní plán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Šablona návrhu Stoh knih">
  <a:themeElements>
    <a:clrScheme name="Šablona návrhu Stoh kni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Šablona návrhu Stoh knih">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7" rIns="92075" bIns="46037" numCol="1" anchor="t" anchorCtr="0" compatLnSpc="1">
        <a:prstTxWarp prst="textNoShape">
          <a:avLst/>
        </a:prstTxWarp>
      </a:bodyPr>
      <a:lstStyle>
        <a:defPPr marL="342900" marR="0" indent="-342900" algn="l" defTabSz="914400" rtl="0" eaLnBrk="1" fontAlgn="base" latinLnBrk="0" hangingPunct="1">
          <a:lnSpc>
            <a:spcPct val="100000"/>
          </a:lnSpc>
          <a:spcBef>
            <a:spcPct val="50000"/>
          </a:spcBef>
          <a:spcAft>
            <a:spcPct val="0"/>
          </a:spcAft>
          <a:buClr>
            <a:schemeClr val="bg1"/>
          </a:buClr>
          <a:buSzTx/>
          <a:buFontTx/>
          <a:buChar char="•"/>
          <a:tabLst/>
          <a:defRPr kumimoji="0" lang="cs-CZ" sz="2400" b="0" i="0" u="none" strike="noStrike" cap="none" normalizeH="0" baseline="0" smtClean="0">
            <a:ln>
              <a:noFill/>
            </a:ln>
            <a:solidFill>
              <a:schemeClr val="bg1"/>
            </a:solidFill>
            <a:effectLst/>
            <a:latin typeface="Century Gothic"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7" rIns="92075" bIns="46037" numCol="1" anchor="t" anchorCtr="0" compatLnSpc="1">
        <a:prstTxWarp prst="textNoShape">
          <a:avLst/>
        </a:prstTxWarp>
      </a:bodyPr>
      <a:lstStyle>
        <a:defPPr marL="342900" marR="0" indent="-342900" algn="l" defTabSz="914400" rtl="0" eaLnBrk="1" fontAlgn="base" latinLnBrk="0" hangingPunct="1">
          <a:lnSpc>
            <a:spcPct val="100000"/>
          </a:lnSpc>
          <a:spcBef>
            <a:spcPct val="50000"/>
          </a:spcBef>
          <a:spcAft>
            <a:spcPct val="0"/>
          </a:spcAft>
          <a:buClr>
            <a:schemeClr val="bg1"/>
          </a:buClr>
          <a:buSzTx/>
          <a:buFontTx/>
          <a:buChar char="•"/>
          <a:tabLst/>
          <a:defRPr kumimoji="0" lang="cs-CZ" sz="2400" b="0" i="0" u="none" strike="noStrike" cap="none" normalizeH="0" baseline="0" smtClean="0">
            <a:ln>
              <a:noFill/>
            </a:ln>
            <a:solidFill>
              <a:schemeClr val="bg1"/>
            </a:solidFill>
            <a:effectLst/>
            <a:latin typeface="Century Gothic" pitchFamily="34" charset="0"/>
          </a:defRPr>
        </a:defPPr>
      </a:lstStyle>
    </a:lnDef>
  </a:objectDefaults>
  <a:extraClrSchemeLst>
    <a:extraClrScheme>
      <a:clrScheme name="Šablona návrhu Stoh kni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Šablona návrhu Stoh kni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Šablona návrhu Stoh kni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Šablona návrhu Stoh kni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Šablona návrhu Stoh kni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Šablona návrhu Stoh kni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Šablona návrhu Stoh kni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Šablona návrhu Stoh kni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Šablona návrhu Stoh kni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Šablona návrhu Stoh kni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Šablona návrhu Stoh kni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Šablona návrhu Stoh kni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3632</TotalTime>
  <Words>1978</Words>
  <Application>Microsoft Office PowerPoint</Application>
  <PresentationFormat>On-screen Show (4:3)</PresentationFormat>
  <Paragraphs>173</Paragraphs>
  <Slides>31</Slides>
  <Notes>2</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Prezentace Obchodní plán</vt:lpstr>
      <vt:lpstr>Šablona návrhu Stoh knih</vt:lpstr>
      <vt:lpstr>1_Office Theme</vt:lpstr>
      <vt:lpstr>Demographic transition</vt:lpstr>
      <vt:lpstr>Demographic transition</vt:lpstr>
      <vt:lpstr>The demographic transition</vt:lpstr>
      <vt:lpstr>The demographic transition</vt:lpstr>
      <vt:lpstr>Demographic transition theory</vt:lpstr>
      <vt:lpstr>Demographic Transition Model </vt:lpstr>
      <vt:lpstr>Demographic transition model</vt:lpstr>
      <vt:lpstr>Demographic transition: Stages</vt:lpstr>
      <vt:lpstr>A Proven Solution: Female Education</vt:lpstr>
      <vt:lpstr>Family planning and Fertility Rate </vt:lpstr>
      <vt:lpstr>HIV/AIDS and human population</vt:lpstr>
      <vt:lpstr>QUESTION: Interpreting Graphs and Data</vt:lpstr>
      <vt:lpstr>Limiting Factors</vt:lpstr>
      <vt:lpstr>The “IPAT” model</vt:lpstr>
      <vt:lpstr>Challenges</vt:lpstr>
      <vt:lpstr>Solutions</vt:lpstr>
      <vt:lpstr>QUESTION: Review</vt:lpstr>
      <vt:lpstr>Demographic transition: Stages</vt:lpstr>
      <vt:lpstr> Stage 1: Pre-industrial stage  </vt:lpstr>
      <vt:lpstr> Stage 2: Transitional stage  </vt:lpstr>
      <vt:lpstr>Stage 3 </vt:lpstr>
      <vt:lpstr>Stage 4  </vt:lpstr>
      <vt:lpstr>Stage 5</vt:lpstr>
      <vt:lpstr> Limitations  </vt:lpstr>
      <vt:lpstr> The Effects of the Demographic Transition on Economic Growth Implications for Japan- Marie-Lor Sundman </vt:lpstr>
      <vt:lpstr> The Effects of the Demographic Transition on Economic Growth Implications for Japan- Marie-Lor Sundman </vt:lpstr>
      <vt:lpstr> Demographic Transitions and Economic Miracles in Emerging Asia-David E. Bloom </vt:lpstr>
      <vt:lpstr> Demographic Transitions and Economic Miracles in Emerging Asia-David E. Bloom </vt:lpstr>
      <vt:lpstr>Key learning</vt:lpstr>
      <vt:lpstr>Key learning</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Fundaments of demography</dc:title>
  <dc:creator>a</dc:creator>
  <cp:lastModifiedBy>Dostogir Harun</cp:lastModifiedBy>
  <cp:revision>274</cp:revision>
  <dcterms:created xsi:type="dcterms:W3CDTF">2008-09-23T08:40:33Z</dcterms:created>
  <dcterms:modified xsi:type="dcterms:W3CDTF">2020-10-09T04:50:45Z</dcterms:modified>
</cp:coreProperties>
</file>