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7" r:id="rId2"/>
    <p:sldMasterId id="2147484555" r:id="rId3"/>
  </p:sldMasterIdLst>
  <p:notesMasterIdLst>
    <p:notesMasterId r:id="rId41"/>
  </p:notesMasterIdLst>
  <p:handoutMasterIdLst>
    <p:handoutMasterId r:id="rId42"/>
  </p:handoutMasterIdLst>
  <p:sldIdLst>
    <p:sldId id="256" r:id="rId4"/>
    <p:sldId id="546" r:id="rId5"/>
    <p:sldId id="554" r:id="rId6"/>
    <p:sldId id="555" r:id="rId7"/>
    <p:sldId id="547" r:id="rId8"/>
    <p:sldId id="553" r:id="rId9"/>
    <p:sldId id="552" r:id="rId10"/>
    <p:sldId id="562" r:id="rId11"/>
    <p:sldId id="563" r:id="rId12"/>
    <p:sldId id="564" r:id="rId13"/>
    <p:sldId id="556" r:id="rId14"/>
    <p:sldId id="557" r:id="rId15"/>
    <p:sldId id="558" r:id="rId16"/>
    <p:sldId id="559" r:id="rId17"/>
    <p:sldId id="560" r:id="rId18"/>
    <p:sldId id="561" r:id="rId19"/>
    <p:sldId id="565" r:id="rId20"/>
    <p:sldId id="566" r:id="rId21"/>
    <p:sldId id="572" r:id="rId22"/>
    <p:sldId id="569" r:id="rId23"/>
    <p:sldId id="570" r:id="rId24"/>
    <p:sldId id="571" r:id="rId25"/>
    <p:sldId id="567" r:id="rId26"/>
    <p:sldId id="568"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07" r:id="rId40"/>
  </p:sldIdLst>
  <p:sldSz cx="9144000" cy="6858000" type="screen4x3"/>
  <p:notesSz cx="9144000" cy="6858000"/>
  <p:defaultTextStyle>
    <a:defPPr>
      <a:defRPr lang="cs-CZ"/>
    </a:defPPr>
    <a:lvl1pPr algn="l" rtl="0" fontAlgn="base">
      <a:spcBef>
        <a:spcPct val="50000"/>
      </a:spcBef>
      <a:spcAft>
        <a:spcPct val="0"/>
      </a:spcAft>
      <a:buClr>
        <a:schemeClr val="bg1"/>
      </a:buClr>
      <a:buChar char="•"/>
      <a:defRPr sz="2400" kern="1200">
        <a:solidFill>
          <a:schemeClr val="bg1"/>
        </a:solidFill>
        <a:latin typeface="Century Gothic" pitchFamily="34" charset="0"/>
        <a:ea typeface="+mn-ea"/>
        <a:cs typeface="+mn-cs"/>
      </a:defRPr>
    </a:lvl1pPr>
    <a:lvl2pPr marL="457200" algn="l" rtl="0" fontAlgn="base">
      <a:spcBef>
        <a:spcPct val="50000"/>
      </a:spcBef>
      <a:spcAft>
        <a:spcPct val="0"/>
      </a:spcAft>
      <a:buClr>
        <a:schemeClr val="bg1"/>
      </a:buClr>
      <a:buChar char="•"/>
      <a:defRPr sz="2400" kern="1200">
        <a:solidFill>
          <a:schemeClr val="bg1"/>
        </a:solidFill>
        <a:latin typeface="Century Gothic" pitchFamily="34" charset="0"/>
        <a:ea typeface="+mn-ea"/>
        <a:cs typeface="+mn-cs"/>
      </a:defRPr>
    </a:lvl2pPr>
    <a:lvl3pPr marL="914400" algn="l" rtl="0" fontAlgn="base">
      <a:spcBef>
        <a:spcPct val="50000"/>
      </a:spcBef>
      <a:spcAft>
        <a:spcPct val="0"/>
      </a:spcAft>
      <a:buClr>
        <a:schemeClr val="bg1"/>
      </a:buClr>
      <a:buChar char="•"/>
      <a:defRPr sz="2400" kern="1200">
        <a:solidFill>
          <a:schemeClr val="bg1"/>
        </a:solidFill>
        <a:latin typeface="Century Gothic" pitchFamily="34" charset="0"/>
        <a:ea typeface="+mn-ea"/>
        <a:cs typeface="+mn-cs"/>
      </a:defRPr>
    </a:lvl3pPr>
    <a:lvl4pPr marL="1371600" algn="l" rtl="0" fontAlgn="base">
      <a:spcBef>
        <a:spcPct val="50000"/>
      </a:spcBef>
      <a:spcAft>
        <a:spcPct val="0"/>
      </a:spcAft>
      <a:buClr>
        <a:schemeClr val="bg1"/>
      </a:buClr>
      <a:buChar char="•"/>
      <a:defRPr sz="2400" kern="1200">
        <a:solidFill>
          <a:schemeClr val="bg1"/>
        </a:solidFill>
        <a:latin typeface="Century Gothic" pitchFamily="34" charset="0"/>
        <a:ea typeface="+mn-ea"/>
        <a:cs typeface="+mn-cs"/>
      </a:defRPr>
    </a:lvl4pPr>
    <a:lvl5pPr marL="1828800" algn="l" rtl="0" fontAlgn="base">
      <a:spcBef>
        <a:spcPct val="50000"/>
      </a:spcBef>
      <a:spcAft>
        <a:spcPct val="0"/>
      </a:spcAft>
      <a:buClr>
        <a:schemeClr val="bg1"/>
      </a:buClr>
      <a:buChar char="•"/>
      <a:defRPr sz="2400" kern="1200">
        <a:solidFill>
          <a:schemeClr val="bg1"/>
        </a:solidFill>
        <a:latin typeface="Century Gothic" pitchFamily="34" charset="0"/>
        <a:ea typeface="+mn-ea"/>
        <a:cs typeface="+mn-cs"/>
      </a:defRPr>
    </a:lvl5pPr>
    <a:lvl6pPr marL="2286000" algn="l" defTabSz="914400" rtl="0" eaLnBrk="1" latinLnBrk="0" hangingPunct="1">
      <a:defRPr sz="2400" kern="1200">
        <a:solidFill>
          <a:schemeClr val="bg1"/>
        </a:solidFill>
        <a:latin typeface="Century Gothic" pitchFamily="34" charset="0"/>
        <a:ea typeface="+mn-ea"/>
        <a:cs typeface="+mn-cs"/>
      </a:defRPr>
    </a:lvl6pPr>
    <a:lvl7pPr marL="2743200" algn="l" defTabSz="914400" rtl="0" eaLnBrk="1" latinLnBrk="0" hangingPunct="1">
      <a:defRPr sz="2400" kern="1200">
        <a:solidFill>
          <a:schemeClr val="bg1"/>
        </a:solidFill>
        <a:latin typeface="Century Gothic" pitchFamily="34" charset="0"/>
        <a:ea typeface="+mn-ea"/>
        <a:cs typeface="+mn-cs"/>
      </a:defRPr>
    </a:lvl7pPr>
    <a:lvl8pPr marL="3200400" algn="l" defTabSz="914400" rtl="0" eaLnBrk="1" latinLnBrk="0" hangingPunct="1">
      <a:defRPr sz="2400" kern="1200">
        <a:solidFill>
          <a:schemeClr val="bg1"/>
        </a:solidFill>
        <a:latin typeface="Century Gothic" pitchFamily="34" charset="0"/>
        <a:ea typeface="+mn-ea"/>
        <a:cs typeface="+mn-cs"/>
      </a:defRPr>
    </a:lvl8pPr>
    <a:lvl9pPr marL="3657600" algn="l" defTabSz="914400" rtl="0" eaLnBrk="1" latinLnBrk="0" hangingPunct="1">
      <a:defRPr sz="2400" kern="1200">
        <a:solidFill>
          <a:schemeClr val="bg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7" autoAdjust="0"/>
    <p:restoredTop sz="93250" autoAdjust="0"/>
  </p:normalViewPr>
  <p:slideViewPr>
    <p:cSldViewPr>
      <p:cViewPr>
        <p:scale>
          <a:sx n="50" d="100"/>
          <a:sy n="50" d="100"/>
        </p:scale>
        <p:origin x="195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1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CC1EFD6C-D93F-460C-82AA-9F2496A9B9ED}" type="datetimeFigureOut">
              <a:rPr lang="en-US"/>
              <a:pPr>
                <a:defRPr/>
              </a:pPr>
              <a:t>6/11/2021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5B0D4722-C60A-4E64-A8EA-877852D2F01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cs-CZ"/>
          </a:p>
        </p:txBody>
      </p:sp>
      <p:sp>
        <p:nvSpPr>
          <p:cNvPr id="5123"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latin typeface="Arial" charset="0"/>
              </a:defRPr>
            </a:lvl1pPr>
          </a:lstStyle>
          <a:p>
            <a:pPr>
              <a:defRPr/>
            </a:pPr>
            <a:endParaRPr lang="cs-CZ"/>
          </a:p>
        </p:txBody>
      </p:sp>
      <p:sp>
        <p:nvSpPr>
          <p:cNvPr id="12902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126"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cs-CZ"/>
          </a:p>
        </p:txBody>
      </p:sp>
      <p:sp>
        <p:nvSpPr>
          <p:cNvPr id="5127"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solidFill>
                  <a:schemeClr val="tx1"/>
                </a:solidFill>
                <a:latin typeface="Arial" charset="0"/>
              </a:defRPr>
            </a:lvl1pPr>
          </a:lstStyle>
          <a:p>
            <a:pPr>
              <a:defRPr/>
            </a:pPr>
            <a:fld id="{4DB84A2E-E902-45BD-94E3-F12E86770271}"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DB84A2E-E902-45BD-94E3-F12E86770271}" type="slidenum">
              <a:rPr lang="cs-CZ" smtClean="0"/>
              <a:pPr>
                <a:defRPr/>
              </a:pPr>
              <a:t>19</a:t>
            </a:fld>
            <a:endParaRPr lang="cs-CZ"/>
          </a:p>
        </p:txBody>
      </p:sp>
    </p:spTree>
    <p:extLst>
      <p:ext uri="{BB962C8B-B14F-4D97-AF65-F5344CB8AC3E}">
        <p14:creationId xmlns:p14="http://schemas.microsoft.com/office/powerpoint/2010/main" val="4187165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733800" y="2135188"/>
            <a:ext cx="5181600" cy="1827212"/>
          </a:xfrm>
        </p:spPr>
        <p:txBody>
          <a:bodyPr anchor="b"/>
          <a:lstStyle>
            <a:lvl1pPr>
              <a:defRPr/>
            </a:lvl1pPr>
          </a:lstStyle>
          <a:p>
            <a:r>
              <a:rPr lang="cs-CZ"/>
              <a:t>Klepnutím lze upravit styl předlohy nadpisů.</a:t>
            </a:r>
          </a:p>
        </p:txBody>
      </p:sp>
      <p:sp>
        <p:nvSpPr>
          <p:cNvPr id="67587"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cs-CZ"/>
              <a:t>Klepnutím lze upravit styl předlohy podnadpisů.</a:t>
            </a:r>
          </a:p>
        </p:txBody>
      </p:sp>
      <p:sp>
        <p:nvSpPr>
          <p:cNvPr id="4" name="Rectangle 4"/>
          <p:cNvSpPr>
            <a:spLocks noGrp="1" noChangeArrowheads="1"/>
          </p:cNvSpPr>
          <p:nvPr>
            <p:ph type="dt" sz="half" idx="10"/>
          </p:nvPr>
        </p:nvSpPr>
        <p:spPr>
          <a:xfrm>
            <a:off x="228600" y="6248400"/>
            <a:ext cx="1905000" cy="457200"/>
          </a:xfrm>
        </p:spPr>
        <p:txBody>
          <a:bodyPr/>
          <a:lstStyle>
            <a:lvl1pPr>
              <a:defRPr sz="800">
                <a:solidFill>
                  <a:srgbClr val="000000"/>
                </a:solidFill>
              </a:defRPr>
            </a:lvl1pPr>
          </a:lstStyle>
          <a:p>
            <a:pPr>
              <a:defRPr/>
            </a:pPr>
            <a:endParaRPr lang="cs-CZ"/>
          </a:p>
        </p:txBody>
      </p:sp>
      <p:sp>
        <p:nvSpPr>
          <p:cNvPr id="5" name="Rectangle 5"/>
          <p:cNvSpPr>
            <a:spLocks noGrp="1" noChangeArrowheads="1"/>
          </p:cNvSpPr>
          <p:nvPr>
            <p:ph type="ftr" sz="quarter" idx="11"/>
          </p:nvPr>
        </p:nvSpPr>
        <p:spPr>
          <a:xfrm>
            <a:off x="2362200" y="6248400"/>
            <a:ext cx="4343400" cy="457200"/>
          </a:xfrm>
        </p:spPr>
        <p:txBody>
          <a:bodyPr/>
          <a:lstStyle>
            <a:lvl1pPr>
              <a:defRPr sz="800"/>
            </a:lvl1pPr>
          </a:lstStyle>
          <a:p>
            <a:pPr>
              <a:defRPr/>
            </a:pPr>
            <a:endParaRPr lang="cs-CZ"/>
          </a:p>
        </p:txBody>
      </p:sp>
      <p:sp>
        <p:nvSpPr>
          <p:cNvPr id="6" name="Rectangle 6"/>
          <p:cNvSpPr>
            <a:spLocks noGrp="1" noChangeArrowheads="1"/>
          </p:cNvSpPr>
          <p:nvPr>
            <p:ph type="sldNum" sz="quarter" idx="12"/>
          </p:nvPr>
        </p:nvSpPr>
        <p:spPr>
          <a:xfrm>
            <a:off x="7010400" y="6248400"/>
            <a:ext cx="1905000" cy="457200"/>
          </a:xfrm>
        </p:spPr>
        <p:txBody>
          <a:bodyPr/>
          <a:lstStyle>
            <a:lvl1pPr>
              <a:defRPr sz="800"/>
            </a:lvl1pPr>
          </a:lstStyle>
          <a:p>
            <a:pPr>
              <a:defRPr/>
            </a:pPr>
            <a:fld id="{33911F2E-1C8B-47EF-8707-B315D0409AA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3C8B85F-3ADC-4E27-8749-24193173490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404DBB0-2BD7-4A58-9A7E-C1FA81BCC68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279525" y="1600200"/>
            <a:ext cx="7085013" cy="1066800"/>
          </a:xfrm>
        </p:spPr>
        <p:txBody>
          <a:bodyPr/>
          <a:lstStyle>
            <a:lvl1pPr>
              <a:defRPr/>
            </a:lvl1pPr>
          </a:lstStyle>
          <a:p>
            <a:r>
              <a:rPr lang="cs-CZ"/>
              <a:t>Klepnutím lze upravit styl předlohy nadpisů.</a:t>
            </a:r>
          </a:p>
        </p:txBody>
      </p:sp>
      <p:sp>
        <p:nvSpPr>
          <p:cNvPr id="798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cs-CZ"/>
              <a:t>Klepnutím lze upravit styl předlohy podnadpisů.</a:t>
            </a:r>
          </a:p>
        </p:txBody>
      </p:sp>
      <p:sp>
        <p:nvSpPr>
          <p:cNvPr id="4" name="Rectangle 4"/>
          <p:cNvSpPr>
            <a:spLocks noGrp="1" noChangeArrowheads="1"/>
          </p:cNvSpPr>
          <p:nvPr>
            <p:ph type="dt" sz="half" idx="10"/>
          </p:nvPr>
        </p:nvSpPr>
        <p:spPr/>
        <p:txBody>
          <a:bodyPr/>
          <a:lstStyle>
            <a:lvl1pPr>
              <a:defRPr/>
            </a:lvl1pPr>
          </a:lstStyle>
          <a:p>
            <a:pPr>
              <a:defRPr/>
            </a:pPr>
            <a:endParaRPr lang="cs-CZ"/>
          </a:p>
        </p:txBody>
      </p:sp>
      <p:sp>
        <p:nvSpPr>
          <p:cNvPr id="5" name="Rectangle 5"/>
          <p:cNvSpPr>
            <a:spLocks noGrp="1" noChangeArrowheads="1"/>
          </p:cNvSpPr>
          <p:nvPr>
            <p:ph type="ftr" sz="quarter" idx="11"/>
          </p:nvPr>
        </p:nvSpPr>
        <p:spPr/>
        <p:txBody>
          <a:bodyPr/>
          <a:lstStyle>
            <a:lvl1pPr>
              <a:defRPr/>
            </a:lvl1pPr>
          </a:lstStyle>
          <a:p>
            <a:pPr>
              <a:defRPr/>
            </a:pPr>
            <a:endParaRPr lang="cs-CZ"/>
          </a:p>
        </p:txBody>
      </p:sp>
      <p:sp>
        <p:nvSpPr>
          <p:cNvPr id="6" name="Rectangle 6"/>
          <p:cNvSpPr>
            <a:spLocks noGrp="1" noChangeArrowheads="1"/>
          </p:cNvSpPr>
          <p:nvPr>
            <p:ph type="sldNum" sz="quarter" idx="12"/>
          </p:nvPr>
        </p:nvSpPr>
        <p:spPr/>
        <p:txBody>
          <a:bodyPr/>
          <a:lstStyle>
            <a:lvl1pPr>
              <a:defRPr/>
            </a:lvl1pPr>
          </a:lstStyle>
          <a:p>
            <a:pPr>
              <a:defRPr/>
            </a:pPr>
            <a:fld id="{EA078C7E-580D-44C4-BA39-FE98A7E15069}"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4CAEA99-60EE-46AB-8EEE-2998031EE381}"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BAF5E6B-D520-4C98-9203-32376EA80C1F}" type="slidenum">
              <a:rPr lang="cs-CZ"/>
              <a:pPr>
                <a:defRPr/>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DA6F6EC-4872-4D89-B1F4-52CB7D9C3FB7}" type="slidenum">
              <a:rPr lang="cs-CZ"/>
              <a:pPr>
                <a:defRPr/>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B411E68-CEF2-431A-932B-70A5E060D564}" type="slidenum">
              <a:rPr lang="cs-CZ"/>
              <a:pPr>
                <a:defRPr/>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E0CDAC2-340B-4973-AB68-2E28E7717E98}" type="slidenum">
              <a:rPr lang="cs-CZ"/>
              <a:pPr>
                <a:defRPr/>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B9D25C5-4BFE-476A-B5C8-1148E1567366}" type="slidenum">
              <a:rPr lang="cs-CZ"/>
              <a:pPr>
                <a:defRPr/>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C65ADE7-6866-45B4-B912-2EE5C4C391D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35B2632-85A4-438D-A926-12152D523767}"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7E3F670-633F-408B-8C43-774464542228}" type="slidenum">
              <a:rPr lang="cs-CZ"/>
              <a:pPr>
                <a:defRPr/>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1CE8F0F-B153-4792-B2A5-DD9D91A5730A}" type="slidenum">
              <a:rPr lang="cs-CZ"/>
              <a:pPr>
                <a:defRPr/>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0CAA9AF-1865-4276-AD1F-DD1658188D7C}" type="slidenum">
              <a:rPr lang="cs-CZ"/>
              <a:pPr>
                <a:defRPr/>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A7C130-449C-43B6-A0DD-44C708ACF601}"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24CEDF-AC8F-4E38-88B5-9EB3F47712F1}"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4DEA14-9135-4DF4-ABD5-ADDB2757B473}"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4BEC7A-50E0-4749-A6D1-F683E30CFCBD}"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F28657F-AE76-4D79-934D-9A91B613D5C4}"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5517DF-14FB-47D9-9F04-D7C20A679AD3}"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B18443-691D-4FB2-A5D0-6E9BA51319F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C85A8C5-7105-49ED-A181-AB7BD4F7B733}" type="slidenum">
              <a:rPr lang="cs-CZ"/>
              <a:pPr>
                <a:defRPr/>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DA0B51-283A-4D73-B879-7124044D740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ED1672-3D98-49F2-A038-89F90D565D3F}"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7D06C-DB49-41A9-AE50-2A91D8AC7C11}"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EEDF27-5961-49C3-8BDD-C6C3631613C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0A928568-6911-4C74-AF05-E0D4B0DB83ED}"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D1277333-30C2-41EC-8252-82C2262C0251}"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636429CD-35A6-49B2-ACDD-73D3C7A15C9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17995ABE-6B67-45A4-ADAD-FA5B4BD0712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0359ADD-77D1-48C2-A913-2B686161D8E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B41D096-816C-4966-ADCA-D7F5455AAC5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2051"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6564"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000">
                <a:solidFill>
                  <a:schemeClr val="tx1"/>
                </a:solidFill>
                <a:latin typeface="+mn-lt"/>
              </a:defRPr>
            </a:lvl1pPr>
          </a:lstStyle>
          <a:p>
            <a:pPr>
              <a:defRPr/>
            </a:pPr>
            <a:endParaRPr lang="cs-CZ"/>
          </a:p>
        </p:txBody>
      </p:sp>
      <p:sp>
        <p:nvSpPr>
          <p:cNvPr id="66565"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000">
                <a:solidFill>
                  <a:schemeClr val="tx1"/>
                </a:solidFill>
                <a:latin typeface="+mn-lt"/>
              </a:defRPr>
            </a:lvl1pPr>
          </a:lstStyle>
          <a:p>
            <a:pPr>
              <a:defRPr/>
            </a:pPr>
            <a:endParaRPr lang="cs-CZ"/>
          </a:p>
        </p:txBody>
      </p:sp>
      <p:sp>
        <p:nvSpPr>
          <p:cNvPr id="66566"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000">
                <a:solidFill>
                  <a:schemeClr val="tx1"/>
                </a:solidFill>
                <a:latin typeface="+mn-lt"/>
              </a:defRPr>
            </a:lvl1pPr>
          </a:lstStyle>
          <a:p>
            <a:pPr>
              <a:defRPr/>
            </a:pPr>
            <a:fld id="{D545183B-A528-412D-96B5-618E14E8193B}"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4518"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ahoma" charset="0"/>
        </a:defRPr>
      </a:lvl2pPr>
      <a:lvl3pPr algn="l" rtl="0" eaLnBrk="0" fontAlgn="base" hangingPunct="0">
        <a:spcBef>
          <a:spcPct val="0"/>
        </a:spcBef>
        <a:spcAft>
          <a:spcPct val="0"/>
        </a:spcAft>
        <a:defRPr sz="3800">
          <a:solidFill>
            <a:schemeClr val="tx2"/>
          </a:solidFill>
          <a:latin typeface="Tahoma" charset="0"/>
        </a:defRPr>
      </a:lvl3pPr>
      <a:lvl4pPr algn="l" rtl="0" eaLnBrk="0" fontAlgn="base" hangingPunct="0">
        <a:spcBef>
          <a:spcPct val="0"/>
        </a:spcBef>
        <a:spcAft>
          <a:spcPct val="0"/>
        </a:spcAft>
        <a:defRPr sz="3800">
          <a:solidFill>
            <a:schemeClr val="tx2"/>
          </a:solidFill>
          <a:latin typeface="Tahoma" charset="0"/>
        </a:defRPr>
      </a:lvl4pPr>
      <a:lvl5pPr algn="l" rtl="0" eaLnBrk="0" fontAlgn="base" hangingPunct="0">
        <a:spcBef>
          <a:spcPct val="0"/>
        </a:spcBef>
        <a:spcAft>
          <a:spcPct val="0"/>
        </a:spcAft>
        <a:defRPr sz="3800">
          <a:solidFill>
            <a:schemeClr val="tx2"/>
          </a:solidFill>
          <a:latin typeface="Tahoma" charset="0"/>
        </a:defRPr>
      </a:lvl5pPr>
      <a:lvl6pPr marL="457200" algn="l" rtl="0" fontAlgn="base">
        <a:spcBef>
          <a:spcPct val="0"/>
        </a:spcBef>
        <a:spcAft>
          <a:spcPct val="0"/>
        </a:spcAft>
        <a:defRPr sz="3800">
          <a:solidFill>
            <a:schemeClr val="tx2"/>
          </a:solidFill>
          <a:latin typeface="Tahoma" charset="0"/>
        </a:defRPr>
      </a:lvl6pPr>
      <a:lvl7pPr marL="914400" algn="l" rtl="0" fontAlgn="base">
        <a:spcBef>
          <a:spcPct val="0"/>
        </a:spcBef>
        <a:spcAft>
          <a:spcPct val="0"/>
        </a:spcAft>
        <a:defRPr sz="3800">
          <a:solidFill>
            <a:schemeClr val="tx2"/>
          </a:solidFill>
          <a:latin typeface="Tahoma" charset="0"/>
        </a:defRPr>
      </a:lvl7pPr>
      <a:lvl8pPr marL="1371600" algn="l" rtl="0" fontAlgn="base">
        <a:spcBef>
          <a:spcPct val="0"/>
        </a:spcBef>
        <a:spcAft>
          <a:spcPct val="0"/>
        </a:spcAft>
        <a:defRPr sz="3800">
          <a:solidFill>
            <a:schemeClr val="tx2"/>
          </a:solidFill>
          <a:latin typeface="Tahoma" charset="0"/>
        </a:defRPr>
      </a:lvl8pPr>
      <a:lvl9pPr marL="1828800" algn="l" rtl="0" fontAlgn="base">
        <a:spcBef>
          <a:spcPct val="0"/>
        </a:spcBef>
        <a:spcAft>
          <a:spcPct val="0"/>
        </a:spcAft>
        <a:defRPr sz="3800">
          <a:solidFill>
            <a:schemeClr val="tx2"/>
          </a:solidFill>
          <a:latin typeface="Tahoma" charset="0"/>
        </a:defRPr>
      </a:lvl9pPr>
    </p:titleStyle>
    <p:bodyStyle>
      <a:lvl1pPr marL="342900" indent="-342900" algn="l" rtl="0" eaLnBrk="0" fontAlgn="base" hangingPunct="0">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0" fontAlgn="base" hangingPunct="0">
        <a:lnSpc>
          <a:spcPts val="2400"/>
        </a:lnSpc>
        <a:spcBef>
          <a:spcPts val="1600"/>
        </a:spcBef>
        <a:spcAft>
          <a:spcPct val="0"/>
        </a:spcAft>
        <a:buChar char="–"/>
        <a:defRPr sz="2000">
          <a:solidFill>
            <a:schemeClr val="tx1"/>
          </a:solidFill>
          <a:latin typeface="+mn-lt"/>
        </a:defRPr>
      </a:lvl2pPr>
      <a:lvl3pPr marL="1143000" indent="-228600" algn="l" rtl="0" eaLnBrk="0" fontAlgn="base" hangingPunct="0">
        <a:lnSpc>
          <a:spcPts val="2400"/>
        </a:lnSpc>
        <a:spcBef>
          <a:spcPts val="1600"/>
        </a:spcBef>
        <a:spcAft>
          <a:spcPct val="0"/>
        </a:spcAft>
        <a:buChar char="•"/>
        <a:defRPr sz="2000">
          <a:solidFill>
            <a:schemeClr val="tx1"/>
          </a:solidFill>
          <a:latin typeface="+mn-lt"/>
        </a:defRPr>
      </a:lvl3pPr>
      <a:lvl4pPr marL="1600200" indent="-228600" algn="l" rtl="0" eaLnBrk="0" fontAlgn="base" hangingPunct="0">
        <a:lnSpc>
          <a:spcPts val="2400"/>
        </a:lnSpc>
        <a:spcBef>
          <a:spcPts val="1600"/>
        </a:spcBef>
        <a:spcAft>
          <a:spcPct val="0"/>
        </a:spcAft>
        <a:buChar char="–"/>
        <a:defRPr sz="2000">
          <a:solidFill>
            <a:schemeClr val="tx1"/>
          </a:solidFill>
          <a:latin typeface="+mn-lt"/>
        </a:defRPr>
      </a:lvl4pPr>
      <a:lvl5pPr marL="2057400" indent="-228600" algn="l" rtl="0" eaLnBrk="0" fontAlgn="base" hangingPunct="0">
        <a:lnSpc>
          <a:spcPts val="2400"/>
        </a:lnSpc>
        <a:spcBef>
          <a:spcPts val="1600"/>
        </a:spcBef>
        <a:spcAft>
          <a:spcPct val="0"/>
        </a:spcAft>
        <a:buChar char="»"/>
        <a:defRPr sz="2000">
          <a:solidFill>
            <a:schemeClr val="tx1"/>
          </a:solidFill>
          <a:latin typeface="+mn-lt"/>
        </a:defRPr>
      </a:lvl5pPr>
      <a:lvl6pPr marL="2514600" indent="-228600" algn="l" rtl="0" fontAlgn="base">
        <a:lnSpc>
          <a:spcPts val="2400"/>
        </a:lnSpc>
        <a:spcBef>
          <a:spcPts val="1600"/>
        </a:spcBef>
        <a:spcAft>
          <a:spcPct val="0"/>
        </a:spcAft>
        <a:buChar char="»"/>
        <a:defRPr sz="2000">
          <a:solidFill>
            <a:schemeClr val="tx1"/>
          </a:solidFill>
          <a:latin typeface="+mn-lt"/>
        </a:defRPr>
      </a:lvl6pPr>
      <a:lvl7pPr marL="2971800" indent="-228600" algn="l" rtl="0" fontAlgn="base">
        <a:lnSpc>
          <a:spcPts val="2400"/>
        </a:lnSpc>
        <a:spcBef>
          <a:spcPts val="1600"/>
        </a:spcBef>
        <a:spcAft>
          <a:spcPct val="0"/>
        </a:spcAft>
        <a:buChar char="»"/>
        <a:defRPr sz="2000">
          <a:solidFill>
            <a:schemeClr val="tx1"/>
          </a:solidFill>
          <a:latin typeface="+mn-lt"/>
        </a:defRPr>
      </a:lvl7pPr>
      <a:lvl8pPr marL="3429000" indent="-228600" algn="l" rtl="0" fontAlgn="base">
        <a:lnSpc>
          <a:spcPts val="2400"/>
        </a:lnSpc>
        <a:spcBef>
          <a:spcPts val="1600"/>
        </a:spcBef>
        <a:spcAft>
          <a:spcPct val="0"/>
        </a:spcAft>
        <a:buChar char="»"/>
        <a:defRPr sz="2000">
          <a:solidFill>
            <a:schemeClr val="tx1"/>
          </a:solidFill>
          <a:latin typeface="+mn-lt"/>
        </a:defRPr>
      </a:lvl8pPr>
      <a:lvl9pPr marL="3886200" indent="-228600" algn="l" rtl="0" fontAlgn="base">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3075"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8852"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defRPr>
            </a:lvl1pPr>
          </a:lstStyle>
          <a:p>
            <a:pPr>
              <a:defRPr/>
            </a:pPr>
            <a:endParaRPr lang="cs-CZ"/>
          </a:p>
        </p:txBody>
      </p:sp>
      <p:sp>
        <p:nvSpPr>
          <p:cNvPr id="78853"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200">
                <a:solidFill>
                  <a:schemeClr val="tx1"/>
                </a:solidFill>
              </a:defRPr>
            </a:lvl1pPr>
          </a:lstStyle>
          <a:p>
            <a:pPr>
              <a:defRPr/>
            </a:pPr>
            <a:endParaRPr lang="cs-CZ"/>
          </a:p>
        </p:txBody>
      </p:sp>
      <p:sp>
        <p:nvSpPr>
          <p:cNvPr id="78854"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defRPr>
            </a:lvl1pPr>
          </a:lstStyle>
          <a:p>
            <a:pPr>
              <a:defRPr/>
            </a:pPr>
            <a:fld id="{F8BBD0D7-2613-434D-91ED-4DF9A323241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519"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45183B-A528-412D-96B5-618E14E8193B}"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ostogirharun@gmail.com"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51520" y="785794"/>
            <a:ext cx="8640960" cy="3579310"/>
          </a:xfrm>
        </p:spPr>
        <p:txBody>
          <a:bodyPr>
            <a:noAutofit/>
          </a:bodyPr>
          <a:lstStyle/>
          <a:p>
            <a:pPr>
              <a:defRPr/>
            </a:pPr>
            <a:r>
              <a:rPr lang="en-US" sz="6600" dirty="0"/>
              <a:t>Epidemiologic transition &amp; </a:t>
            </a:r>
            <a:br>
              <a:rPr lang="en-US" sz="6600" dirty="0"/>
            </a:br>
            <a:r>
              <a:rPr lang="en-US" sz="6600" dirty="0"/>
              <a:t>Demography</a:t>
            </a:r>
            <a:endParaRPr lang="cs-CZ" sz="6600" dirty="0"/>
          </a:p>
        </p:txBody>
      </p:sp>
      <p:sp>
        <p:nvSpPr>
          <p:cNvPr id="3" name="Subtitle 2"/>
          <p:cNvSpPr>
            <a:spLocks noGrp="1"/>
          </p:cNvSpPr>
          <p:nvPr>
            <p:ph type="subTitle" idx="1"/>
          </p:nvPr>
        </p:nvSpPr>
        <p:spPr>
          <a:xfrm>
            <a:off x="685800" y="4800600"/>
            <a:ext cx="7086600" cy="1524000"/>
          </a:xfrm>
        </p:spPr>
        <p:txBody>
          <a:bodyPr rtlCol="0">
            <a:normAutofit lnSpcReduction="10000"/>
          </a:bodyPr>
          <a:lstStyle/>
          <a:p>
            <a:pPr algn="l" eaLnBrk="1" fontAlgn="auto" hangingPunct="1">
              <a:spcAft>
                <a:spcPts val="0"/>
              </a:spcAft>
              <a:buFont typeface="Arial" pitchFamily="34" charset="0"/>
              <a:buNone/>
              <a:defRPr/>
            </a:pPr>
            <a:r>
              <a:rPr lang="en-US" sz="1800" dirty="0">
                <a:solidFill>
                  <a:schemeClr val="tx1"/>
                </a:solidFill>
              </a:rPr>
              <a:t>Dostogir Harun</a:t>
            </a:r>
          </a:p>
          <a:p>
            <a:pPr algn="l" eaLnBrk="1" fontAlgn="auto" hangingPunct="1">
              <a:spcAft>
                <a:spcPts val="0"/>
              </a:spcAft>
              <a:buFont typeface="Arial" pitchFamily="34" charset="0"/>
              <a:buNone/>
              <a:defRPr/>
            </a:pPr>
            <a:r>
              <a:rPr lang="en-US" sz="1800" dirty="0">
                <a:solidFill>
                  <a:schemeClr val="tx1"/>
                </a:solidFill>
              </a:rPr>
              <a:t>Assistant Professor</a:t>
            </a:r>
          </a:p>
          <a:p>
            <a:pPr algn="l" eaLnBrk="1" fontAlgn="auto" hangingPunct="1">
              <a:spcAft>
                <a:spcPts val="0"/>
              </a:spcAft>
              <a:buFont typeface="Arial" pitchFamily="34" charset="0"/>
              <a:buNone/>
              <a:defRPr/>
            </a:pPr>
            <a:r>
              <a:rPr lang="en-US" sz="1800" dirty="0">
                <a:solidFill>
                  <a:schemeClr val="tx1"/>
                </a:solidFill>
              </a:rPr>
              <a:t>Department of Public Health, DIU</a:t>
            </a:r>
          </a:p>
          <a:p>
            <a:pPr algn="l" eaLnBrk="1" fontAlgn="auto" hangingPunct="1">
              <a:spcAft>
                <a:spcPts val="0"/>
              </a:spcAft>
              <a:buFont typeface="Arial" pitchFamily="34" charset="0"/>
              <a:buNone/>
              <a:defRPr/>
            </a:pPr>
            <a:r>
              <a:rPr lang="en-US" sz="1400" dirty="0"/>
              <a:t>Email</a:t>
            </a:r>
            <a:r>
              <a:rPr lang="en-US" sz="1400" b="1" dirty="0"/>
              <a:t>: </a:t>
            </a:r>
            <a:r>
              <a:rPr lang="en-US" sz="1400" b="1" dirty="0">
                <a:hlinkClick r:id="rId2"/>
              </a:rPr>
              <a:t>dostogirharun@gmail.com</a:t>
            </a:r>
            <a:endParaRPr lang="en-US" sz="1400" b="1" dirty="0"/>
          </a:p>
          <a:p>
            <a:pPr algn="l" eaLnBrk="1" fontAlgn="auto" hangingPunct="1">
              <a:spcAft>
                <a:spcPts val="0"/>
              </a:spcAft>
              <a:buFont typeface="Arial" pitchFamily="34" charset="0"/>
              <a:buNone/>
              <a:defRPr/>
            </a:pPr>
            <a:r>
              <a:rPr lang="en-US" sz="1800" dirty="0">
                <a:solidFill>
                  <a:schemeClr val="tx1"/>
                </a:solidFill>
              </a:rPr>
              <a:t>Cell: </a:t>
            </a:r>
            <a:r>
              <a:rPr lang="en-US" sz="1800" b="1" dirty="0">
                <a:solidFill>
                  <a:schemeClr val="tx1"/>
                </a:solidFill>
              </a:rPr>
              <a:t>01556 636 545</a:t>
            </a:r>
          </a:p>
          <a:p>
            <a:pPr algn="l" eaLnBrk="1" fontAlgn="auto" hangingPunct="1">
              <a:spcAft>
                <a:spcPts val="0"/>
              </a:spcAft>
              <a:buFont typeface="Arial" pitchFamily="34" charset="0"/>
              <a:buNone/>
              <a:defRPr/>
            </a:pPr>
            <a:endParaRPr lang="en-US" sz="2400" dirty="0">
              <a:solidFill>
                <a:schemeClr val="tx1"/>
              </a:solidFill>
            </a:endParaRPr>
          </a:p>
          <a:p>
            <a:pPr eaLnBrk="1" fontAlgn="auto" hangingPunct="1">
              <a:spcAft>
                <a:spcPts val="0"/>
              </a:spcAft>
              <a:buFont typeface="Arial" pitchFamily="34" charset="0"/>
              <a:buNone/>
              <a:defRPr/>
            </a:pPr>
            <a:endParaRPr 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3636-4636-4A64-957E-32CC51BC93E1}"/>
              </a:ext>
            </a:extLst>
          </p:cNvPr>
          <p:cNvSpPr>
            <a:spLocks noGrp="1"/>
          </p:cNvSpPr>
          <p:nvPr>
            <p:ph type="title"/>
          </p:nvPr>
        </p:nvSpPr>
        <p:spPr>
          <a:xfrm>
            <a:off x="250528" y="260648"/>
            <a:ext cx="8167209" cy="432048"/>
          </a:xfrm>
        </p:spPr>
        <p:txBody>
          <a:bodyPr>
            <a:normAutofit fontScale="90000"/>
          </a:bodyPr>
          <a:lstStyle/>
          <a:p>
            <a:r>
              <a:rPr lang="en-US" b="1" dirty="0"/>
              <a:t>First Epidemiological Transition</a:t>
            </a:r>
          </a:p>
        </p:txBody>
      </p:sp>
      <p:sp>
        <p:nvSpPr>
          <p:cNvPr id="7" name="Content Placeholder 4">
            <a:extLst>
              <a:ext uri="{FF2B5EF4-FFF2-40B4-BE49-F238E27FC236}">
                <a16:creationId xmlns:a16="http://schemas.microsoft.com/office/drawing/2014/main" id="{430EA364-EAE7-474A-B6BB-0064FE286E94}"/>
              </a:ext>
            </a:extLst>
          </p:cNvPr>
          <p:cNvSpPr txBox="1">
            <a:spLocks/>
          </p:cNvSpPr>
          <p:nvPr/>
        </p:nvSpPr>
        <p:spPr>
          <a:xfrm>
            <a:off x="726263" y="563191"/>
            <a:ext cx="6481712"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endParaRPr lang="en-US" sz="1300" dirty="0"/>
          </a:p>
          <a:p>
            <a:pPr marL="0" indent="0" fontAlgn="auto">
              <a:spcAft>
                <a:spcPts val="0"/>
              </a:spcAft>
              <a:buClrTx/>
              <a:buNone/>
            </a:pPr>
            <a:endParaRPr lang="en-US" sz="2400" dirty="0"/>
          </a:p>
        </p:txBody>
      </p:sp>
      <p:sp>
        <p:nvSpPr>
          <p:cNvPr id="4" name="Content Placeholder 3">
            <a:extLst>
              <a:ext uri="{FF2B5EF4-FFF2-40B4-BE49-F238E27FC236}">
                <a16:creationId xmlns:a16="http://schemas.microsoft.com/office/drawing/2014/main" id="{9FC1B6D3-C3F1-493C-9B33-637DB15154AC}"/>
              </a:ext>
            </a:extLst>
          </p:cNvPr>
          <p:cNvSpPr>
            <a:spLocks noGrp="1"/>
          </p:cNvSpPr>
          <p:nvPr>
            <p:ph idx="1"/>
          </p:nvPr>
        </p:nvSpPr>
        <p:spPr>
          <a:xfrm>
            <a:off x="250528" y="1052736"/>
            <a:ext cx="6688384" cy="5616624"/>
          </a:xfrm>
        </p:spPr>
        <p:txBody>
          <a:bodyPr>
            <a:normAutofit/>
          </a:bodyPr>
          <a:lstStyle/>
          <a:p>
            <a:r>
              <a:rPr lang="en-US" sz="2400" dirty="0"/>
              <a:t>Of those surviving, one third were blinded</a:t>
            </a:r>
          </a:p>
          <a:p>
            <a:r>
              <a:rPr lang="en-US" sz="2400" dirty="0"/>
              <a:t>The worldwide death toll was overwhelming and continued well into the 20</a:t>
            </a:r>
            <a:r>
              <a:rPr lang="en-US" sz="2400" baseline="30000" dirty="0"/>
              <a:t>th</a:t>
            </a:r>
            <a:r>
              <a:rPr lang="en-US" sz="2400" dirty="0"/>
              <a:t> century, where mortality been estimated at 300 to 500 million</a:t>
            </a:r>
          </a:p>
          <a:p>
            <a:r>
              <a:rPr lang="en-US" sz="2400" b="1" dirty="0"/>
              <a:t>Plague – The Black Death</a:t>
            </a:r>
            <a:r>
              <a:rPr lang="en-US" sz="2400" dirty="0"/>
              <a:t>.</a:t>
            </a:r>
          </a:p>
          <a:p>
            <a:r>
              <a:rPr lang="en-US" sz="2400" dirty="0"/>
              <a:t>The first recorded case of the plague was in China in 224 B.C.</a:t>
            </a:r>
          </a:p>
          <a:p>
            <a:r>
              <a:rPr lang="en-US" sz="2400" dirty="0"/>
              <a:t>But the most significant outbreak was in Europe in the mid-fourteenth century</a:t>
            </a:r>
          </a:p>
          <a:p>
            <a:r>
              <a:rPr lang="en-US" sz="2400" dirty="0"/>
              <a:t>Over a five-year period from 1347 to 1352, 25 million people died.</a:t>
            </a:r>
          </a:p>
          <a:p>
            <a:pPr lvl="1"/>
            <a:r>
              <a:rPr lang="en-US" sz="2000" b="1" dirty="0"/>
              <a:t>One-third to one-half of the</a:t>
            </a:r>
          </a:p>
          <a:p>
            <a:pPr lvl="1"/>
            <a:r>
              <a:rPr lang="en-US" sz="2000" b="1" dirty="0"/>
              <a:t>European population was wiped out</a:t>
            </a:r>
          </a:p>
          <a:p>
            <a:endParaRPr lang="en-US" sz="2400" dirty="0"/>
          </a:p>
        </p:txBody>
      </p:sp>
      <p:pic>
        <p:nvPicPr>
          <p:cNvPr id="8" name="Picture 7">
            <a:extLst>
              <a:ext uri="{FF2B5EF4-FFF2-40B4-BE49-F238E27FC236}">
                <a16:creationId xmlns:a16="http://schemas.microsoft.com/office/drawing/2014/main" id="{CC8E764F-D27E-448A-A912-637FAA9A30E7}"/>
              </a:ext>
            </a:extLst>
          </p:cNvPr>
          <p:cNvPicPr>
            <a:picLocks noChangeAspect="1"/>
          </p:cNvPicPr>
          <p:nvPr/>
        </p:nvPicPr>
        <p:blipFill>
          <a:blip r:embed="rId2"/>
          <a:stretch>
            <a:fillRect/>
          </a:stretch>
        </p:blipFill>
        <p:spPr>
          <a:xfrm>
            <a:off x="6804249" y="1196752"/>
            <a:ext cx="2232248" cy="2376264"/>
          </a:xfrm>
          <a:prstGeom prst="rect">
            <a:avLst/>
          </a:prstGeom>
        </p:spPr>
      </p:pic>
      <p:pic>
        <p:nvPicPr>
          <p:cNvPr id="9" name="Picture 8">
            <a:extLst>
              <a:ext uri="{FF2B5EF4-FFF2-40B4-BE49-F238E27FC236}">
                <a16:creationId xmlns:a16="http://schemas.microsoft.com/office/drawing/2014/main" id="{FC080908-BD00-4FA2-8227-444D3C3952D8}"/>
              </a:ext>
            </a:extLst>
          </p:cNvPr>
          <p:cNvPicPr>
            <a:picLocks noChangeAspect="1"/>
          </p:cNvPicPr>
          <p:nvPr/>
        </p:nvPicPr>
        <p:blipFill>
          <a:blip r:embed="rId3"/>
          <a:stretch>
            <a:fillRect/>
          </a:stretch>
        </p:blipFill>
        <p:spPr>
          <a:xfrm>
            <a:off x="6804249" y="3547864"/>
            <a:ext cx="2267136" cy="2570104"/>
          </a:xfrm>
          <a:prstGeom prst="rect">
            <a:avLst/>
          </a:prstGeom>
        </p:spPr>
      </p:pic>
    </p:spTree>
    <p:extLst>
      <p:ext uri="{BB962C8B-B14F-4D97-AF65-F5344CB8AC3E}">
        <p14:creationId xmlns:p14="http://schemas.microsoft.com/office/powerpoint/2010/main" val="240034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4E66-5BE1-46B8-AB7B-1D07269D451F}"/>
              </a:ext>
            </a:extLst>
          </p:cNvPr>
          <p:cNvSpPr>
            <a:spLocks noGrp="1"/>
          </p:cNvSpPr>
          <p:nvPr>
            <p:ph type="title"/>
          </p:nvPr>
        </p:nvSpPr>
        <p:spPr>
          <a:xfrm>
            <a:off x="457200" y="274638"/>
            <a:ext cx="8229600" cy="562074"/>
          </a:xfrm>
        </p:spPr>
        <p:txBody>
          <a:bodyPr>
            <a:normAutofit fontScale="90000"/>
          </a:bodyPr>
          <a:lstStyle/>
          <a:p>
            <a:r>
              <a:rPr lang="en-US" sz="4000" b="1" i="1" dirty="0"/>
              <a:t>First Epidemiological Transition</a:t>
            </a:r>
            <a:endParaRPr lang="en-US" sz="4000" dirty="0"/>
          </a:p>
        </p:txBody>
      </p:sp>
      <p:sp>
        <p:nvSpPr>
          <p:cNvPr id="3" name="Content Placeholder 2">
            <a:extLst>
              <a:ext uri="{FF2B5EF4-FFF2-40B4-BE49-F238E27FC236}">
                <a16:creationId xmlns:a16="http://schemas.microsoft.com/office/drawing/2014/main" id="{776E6FFB-DBEF-4361-AE47-D916F19324B1}"/>
              </a:ext>
            </a:extLst>
          </p:cNvPr>
          <p:cNvSpPr>
            <a:spLocks noGrp="1"/>
          </p:cNvSpPr>
          <p:nvPr>
            <p:ph idx="1"/>
          </p:nvPr>
        </p:nvSpPr>
        <p:spPr>
          <a:xfrm>
            <a:off x="590872" y="1268760"/>
            <a:ext cx="8229600" cy="5314602"/>
          </a:xfrm>
        </p:spPr>
        <p:txBody>
          <a:bodyPr>
            <a:normAutofit/>
          </a:bodyPr>
          <a:lstStyle/>
          <a:p>
            <a:r>
              <a:rPr lang="en-US" sz="2400" b="1" dirty="0"/>
              <a:t>Cholera: </a:t>
            </a:r>
            <a:r>
              <a:rPr lang="en-US" sz="2400" dirty="0"/>
              <a:t>The major cholera pandemics are generally listed as;</a:t>
            </a:r>
          </a:p>
          <a:p>
            <a:pPr lvl="1">
              <a:lnSpc>
                <a:spcPct val="150000"/>
              </a:lnSpc>
            </a:pPr>
            <a:r>
              <a:rPr lang="en-US" sz="2000" dirty="0"/>
              <a:t>First: 1817-1823</a:t>
            </a:r>
          </a:p>
          <a:p>
            <a:pPr lvl="1">
              <a:lnSpc>
                <a:spcPct val="150000"/>
              </a:lnSpc>
            </a:pPr>
            <a:r>
              <a:rPr lang="en-US" sz="2400" dirty="0"/>
              <a:t>Second: 1829-1851</a:t>
            </a:r>
          </a:p>
          <a:p>
            <a:pPr lvl="1">
              <a:lnSpc>
                <a:spcPct val="150000"/>
              </a:lnSpc>
            </a:pPr>
            <a:r>
              <a:rPr lang="en-US" sz="2400" dirty="0"/>
              <a:t>Third: 1852-1859</a:t>
            </a:r>
          </a:p>
          <a:p>
            <a:pPr lvl="1">
              <a:lnSpc>
                <a:spcPct val="150000"/>
              </a:lnSpc>
            </a:pPr>
            <a:r>
              <a:rPr lang="en-US" sz="2400" dirty="0"/>
              <a:t>Fourth: 1863-1879</a:t>
            </a:r>
          </a:p>
          <a:p>
            <a:pPr lvl="1">
              <a:lnSpc>
                <a:spcPct val="150000"/>
              </a:lnSpc>
            </a:pPr>
            <a:r>
              <a:rPr lang="en-US" sz="2400" dirty="0"/>
              <a:t>Fifth: 1881-1896</a:t>
            </a:r>
          </a:p>
          <a:p>
            <a:pPr lvl="1">
              <a:lnSpc>
                <a:spcPct val="150000"/>
              </a:lnSpc>
            </a:pPr>
            <a:r>
              <a:rPr lang="en-US" sz="2400" dirty="0"/>
              <a:t>Sixth: 1899-1923</a:t>
            </a:r>
          </a:p>
          <a:p>
            <a:pPr lvl="1">
              <a:lnSpc>
                <a:spcPct val="150000"/>
              </a:lnSpc>
            </a:pPr>
            <a:r>
              <a:rPr lang="en-US" sz="2400" dirty="0"/>
              <a:t>Seventh: 1961- 1970</a:t>
            </a:r>
          </a:p>
        </p:txBody>
      </p:sp>
    </p:spTree>
    <p:extLst>
      <p:ext uri="{BB962C8B-B14F-4D97-AF65-F5344CB8AC3E}">
        <p14:creationId xmlns:p14="http://schemas.microsoft.com/office/powerpoint/2010/main" val="190135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2497C-4B73-44EE-9DA1-7B3AE02792EC}"/>
              </a:ext>
            </a:extLst>
          </p:cNvPr>
          <p:cNvSpPr>
            <a:spLocks noGrp="1"/>
          </p:cNvSpPr>
          <p:nvPr>
            <p:ph idx="1"/>
          </p:nvPr>
        </p:nvSpPr>
        <p:spPr>
          <a:xfrm>
            <a:off x="457200" y="1340768"/>
            <a:ext cx="8507288" cy="5112568"/>
          </a:xfrm>
        </p:spPr>
        <p:txBody>
          <a:bodyPr>
            <a:normAutofit lnSpcReduction="10000"/>
          </a:bodyPr>
          <a:lstStyle/>
          <a:p>
            <a:r>
              <a:rPr lang="en-US" sz="2400" dirty="0"/>
              <a:t>High levels of mortality and fertility.</a:t>
            </a:r>
          </a:p>
          <a:p>
            <a:endParaRPr lang="en-US" sz="2400" b="1" dirty="0"/>
          </a:p>
          <a:p>
            <a:r>
              <a:rPr lang="en-US" sz="2400" b="1" dirty="0"/>
              <a:t>Death Rate </a:t>
            </a:r>
            <a:r>
              <a:rPr lang="en-US" sz="2400" dirty="0"/>
              <a:t>was</a:t>
            </a:r>
            <a:r>
              <a:rPr lang="en-US" sz="2400" b="1" dirty="0"/>
              <a:t> </a:t>
            </a:r>
            <a:r>
              <a:rPr lang="en-US" sz="2400" dirty="0"/>
              <a:t>high and ranges from 30-50/ per 1000</a:t>
            </a:r>
          </a:p>
          <a:p>
            <a:endParaRPr lang="en-US" sz="2400" b="1" dirty="0"/>
          </a:p>
          <a:p>
            <a:r>
              <a:rPr lang="en-US" sz="2400" b="1" dirty="0"/>
              <a:t>Infant mortality rate </a:t>
            </a:r>
            <a:r>
              <a:rPr lang="en-US" sz="2400" dirty="0"/>
              <a:t>200-300 deaths per 1,000 live births</a:t>
            </a:r>
          </a:p>
          <a:p>
            <a:endParaRPr lang="en-US" sz="2400" b="1" dirty="0"/>
          </a:p>
          <a:p>
            <a:r>
              <a:rPr lang="en-US" sz="2400" b="1" dirty="0"/>
              <a:t>Life expectancy </a:t>
            </a:r>
            <a:r>
              <a:rPr lang="en-US" sz="2400" dirty="0"/>
              <a:t>between 20-40 years</a:t>
            </a:r>
          </a:p>
          <a:p>
            <a:endParaRPr lang="en-US" sz="2400" dirty="0"/>
          </a:p>
          <a:p>
            <a:r>
              <a:rPr lang="en-US" sz="2400" dirty="0"/>
              <a:t>In this stage, women of childbearing age faced considerable risks due to pregnancy elated complications and and childbirth</a:t>
            </a:r>
          </a:p>
          <a:p>
            <a:endParaRPr lang="en-US" sz="2400" dirty="0"/>
          </a:p>
          <a:p>
            <a:r>
              <a:rPr lang="en-US" sz="2400" dirty="0"/>
              <a:t>Some developing countries are still in this stage</a:t>
            </a:r>
          </a:p>
        </p:txBody>
      </p:sp>
      <p:sp>
        <p:nvSpPr>
          <p:cNvPr id="4" name="Title 1">
            <a:extLst>
              <a:ext uri="{FF2B5EF4-FFF2-40B4-BE49-F238E27FC236}">
                <a16:creationId xmlns:a16="http://schemas.microsoft.com/office/drawing/2014/main" id="{55E8F1AE-A33E-435C-9BFA-BA9E016D61BD}"/>
              </a:ext>
            </a:extLst>
          </p:cNvPr>
          <p:cNvSpPr>
            <a:spLocks noGrp="1"/>
          </p:cNvSpPr>
          <p:nvPr>
            <p:ph type="title"/>
          </p:nvPr>
        </p:nvSpPr>
        <p:spPr>
          <a:xfrm>
            <a:off x="457200" y="274638"/>
            <a:ext cx="8229600" cy="777875"/>
          </a:xfrm>
        </p:spPr>
        <p:txBody>
          <a:bodyPr>
            <a:normAutofit/>
          </a:bodyPr>
          <a:lstStyle/>
          <a:p>
            <a:r>
              <a:rPr lang="en-US" sz="4000" b="1" dirty="0"/>
              <a:t>First Epidemiological Transition</a:t>
            </a:r>
          </a:p>
        </p:txBody>
      </p:sp>
    </p:spTree>
    <p:extLst>
      <p:ext uri="{BB962C8B-B14F-4D97-AF65-F5344CB8AC3E}">
        <p14:creationId xmlns:p14="http://schemas.microsoft.com/office/powerpoint/2010/main" val="253915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EA146-8453-41BA-9C75-55081E0C630F}"/>
              </a:ext>
            </a:extLst>
          </p:cNvPr>
          <p:cNvSpPr>
            <a:spLocks noGrp="1"/>
          </p:cNvSpPr>
          <p:nvPr>
            <p:ph type="title"/>
          </p:nvPr>
        </p:nvSpPr>
        <p:spPr>
          <a:xfrm>
            <a:off x="457200" y="274638"/>
            <a:ext cx="8229600" cy="634082"/>
          </a:xfrm>
        </p:spPr>
        <p:txBody>
          <a:bodyPr>
            <a:normAutofit fontScale="90000"/>
          </a:bodyPr>
          <a:lstStyle/>
          <a:p>
            <a:r>
              <a:rPr lang="en-US" b="1" dirty="0"/>
              <a:t>Second Epidemiological Transition</a:t>
            </a:r>
            <a:endParaRPr lang="en-US" dirty="0"/>
          </a:p>
        </p:txBody>
      </p:sp>
      <p:sp>
        <p:nvSpPr>
          <p:cNvPr id="3" name="Content Placeholder 2">
            <a:extLst>
              <a:ext uri="{FF2B5EF4-FFF2-40B4-BE49-F238E27FC236}">
                <a16:creationId xmlns:a16="http://schemas.microsoft.com/office/drawing/2014/main" id="{C3804D04-4127-4F50-9B64-A22B192F750B}"/>
              </a:ext>
            </a:extLst>
          </p:cNvPr>
          <p:cNvSpPr>
            <a:spLocks noGrp="1"/>
          </p:cNvSpPr>
          <p:nvPr>
            <p:ph idx="1"/>
          </p:nvPr>
        </p:nvSpPr>
        <p:spPr>
          <a:xfrm>
            <a:off x="251520" y="1124744"/>
            <a:ext cx="8784976" cy="5458618"/>
          </a:xfrm>
        </p:spPr>
        <p:txBody>
          <a:bodyPr>
            <a:noAutofit/>
          </a:bodyPr>
          <a:lstStyle/>
          <a:p>
            <a:r>
              <a:rPr lang="en-US" sz="2400" dirty="0"/>
              <a:t>The </a:t>
            </a:r>
            <a:r>
              <a:rPr lang="en-US" sz="2400" b="1" i="1" dirty="0"/>
              <a:t>Second Epidemiological Transition </a:t>
            </a:r>
            <a:r>
              <a:rPr lang="en-US" sz="2400" dirty="0"/>
              <a:t>began roughly 200 years ago, with the Industrial revolution</a:t>
            </a:r>
          </a:p>
          <a:p>
            <a:pPr marL="0" indent="0">
              <a:buNone/>
            </a:pPr>
            <a:endParaRPr lang="en-US" sz="1400" dirty="0"/>
          </a:p>
          <a:p>
            <a:r>
              <a:rPr lang="en-US" sz="2400" dirty="0"/>
              <a:t>While many of the existing diseases brought forth during the first transition certainly did not go away, new-</a:t>
            </a:r>
            <a:r>
              <a:rPr lang="en-US" sz="2400" i="1" dirty="0"/>
              <a:t>chronic, noninfectious, degenerative diseases </a:t>
            </a:r>
            <a:r>
              <a:rPr lang="en-US" sz="2400" dirty="0"/>
              <a:t>– were added to the mix</a:t>
            </a:r>
          </a:p>
          <a:p>
            <a:r>
              <a:rPr lang="en-US" sz="2400" dirty="0"/>
              <a:t>This phase was described “age of receding pandemics” by </a:t>
            </a:r>
            <a:r>
              <a:rPr lang="en-US" sz="2400" dirty="0" err="1"/>
              <a:t>Omran</a:t>
            </a:r>
            <a:r>
              <a:rPr lang="en-US" sz="2400" dirty="0"/>
              <a:t>.</a:t>
            </a:r>
          </a:p>
          <a:p>
            <a:r>
              <a:rPr lang="en-US" sz="2400" dirty="0"/>
              <a:t>It involved a reduction in the prevalence of infectious diseases, and a fall in mortality rates.</a:t>
            </a:r>
          </a:p>
          <a:p>
            <a:r>
              <a:rPr lang="en-US" sz="2400" dirty="0"/>
              <a:t>CDR reaches a level of less than 30 deaths per 1,000 population</a:t>
            </a:r>
          </a:p>
          <a:p>
            <a:r>
              <a:rPr lang="en-US" sz="2400" dirty="0"/>
              <a:t>IMR was 150 per 1,000 live births</a:t>
            </a:r>
          </a:p>
          <a:p>
            <a:r>
              <a:rPr lang="en-US" sz="2400" dirty="0"/>
              <a:t>As a consequence, life expectancy at birth climbed rapidly from about 35 to 50 years</a:t>
            </a:r>
          </a:p>
        </p:txBody>
      </p:sp>
    </p:spTree>
    <p:extLst>
      <p:ext uri="{BB962C8B-B14F-4D97-AF65-F5344CB8AC3E}">
        <p14:creationId xmlns:p14="http://schemas.microsoft.com/office/powerpoint/2010/main" val="254931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2BCBA-BED4-4C5B-BF79-4AF415E3C117}"/>
              </a:ext>
            </a:extLst>
          </p:cNvPr>
          <p:cNvSpPr>
            <a:spLocks noGrp="1"/>
          </p:cNvSpPr>
          <p:nvPr>
            <p:ph idx="1"/>
          </p:nvPr>
        </p:nvSpPr>
        <p:spPr>
          <a:xfrm>
            <a:off x="251520" y="1124744"/>
            <a:ext cx="8712968" cy="5001419"/>
          </a:xfrm>
        </p:spPr>
        <p:txBody>
          <a:bodyPr>
            <a:normAutofit/>
          </a:bodyPr>
          <a:lstStyle/>
          <a:p>
            <a:r>
              <a:rPr lang="en-US" sz="2400" dirty="0"/>
              <a:t>Increased economic growth led to a sharp fall in deaths from infectious diseases, and from malnutrition</a:t>
            </a:r>
          </a:p>
          <a:p>
            <a:pPr marL="0" indent="0">
              <a:buNone/>
            </a:pPr>
            <a:endParaRPr lang="en-US" sz="2400" dirty="0"/>
          </a:p>
          <a:p>
            <a:r>
              <a:rPr lang="en-US" sz="2400" dirty="0"/>
              <a:t>This Improvement occurred before effective medical treatment and was due to impact of following interventions</a:t>
            </a:r>
          </a:p>
          <a:p>
            <a:pPr lvl="1">
              <a:lnSpc>
                <a:spcPct val="150000"/>
              </a:lnSpc>
            </a:pPr>
            <a:r>
              <a:rPr lang="en-US" sz="2200" dirty="0"/>
              <a:t>Clean water &amp; sanitation (WASH)</a:t>
            </a:r>
          </a:p>
          <a:p>
            <a:pPr lvl="1">
              <a:lnSpc>
                <a:spcPct val="150000"/>
              </a:lnSpc>
            </a:pPr>
            <a:r>
              <a:rPr lang="en-US" sz="2200" dirty="0"/>
              <a:t>Mosquito suppression (malaria/yellow fever)</a:t>
            </a:r>
          </a:p>
          <a:p>
            <a:pPr lvl="1">
              <a:lnSpc>
                <a:spcPct val="150000"/>
              </a:lnSpc>
            </a:pPr>
            <a:r>
              <a:rPr lang="en-US" sz="2200" dirty="0"/>
              <a:t>Increased food safety – refrigeration and pasteurization</a:t>
            </a:r>
          </a:p>
          <a:p>
            <a:pPr lvl="1">
              <a:lnSpc>
                <a:spcPct val="150000"/>
              </a:lnSpc>
            </a:pPr>
            <a:r>
              <a:rPr lang="en-US" sz="2200" dirty="0"/>
              <a:t>Increased pre &amp; post-natal care</a:t>
            </a:r>
          </a:p>
        </p:txBody>
      </p:sp>
      <p:sp>
        <p:nvSpPr>
          <p:cNvPr id="4" name="Title 1">
            <a:extLst>
              <a:ext uri="{FF2B5EF4-FFF2-40B4-BE49-F238E27FC236}">
                <a16:creationId xmlns:a16="http://schemas.microsoft.com/office/drawing/2014/main" id="{6BC39120-264B-4F37-9ABF-E16493B79100}"/>
              </a:ext>
            </a:extLst>
          </p:cNvPr>
          <p:cNvSpPr>
            <a:spLocks noGrp="1"/>
          </p:cNvSpPr>
          <p:nvPr>
            <p:ph type="title"/>
          </p:nvPr>
        </p:nvSpPr>
        <p:spPr>
          <a:xfrm>
            <a:off x="457200" y="274638"/>
            <a:ext cx="8229600" cy="457199"/>
          </a:xfrm>
        </p:spPr>
        <p:txBody>
          <a:bodyPr>
            <a:normAutofit fontScale="90000"/>
          </a:bodyPr>
          <a:lstStyle/>
          <a:p>
            <a:r>
              <a:rPr lang="en-US" b="1" dirty="0"/>
              <a:t>Second Epidemiological Transition</a:t>
            </a:r>
            <a:endParaRPr lang="en-US" dirty="0"/>
          </a:p>
        </p:txBody>
      </p:sp>
    </p:spTree>
    <p:extLst>
      <p:ext uri="{BB962C8B-B14F-4D97-AF65-F5344CB8AC3E}">
        <p14:creationId xmlns:p14="http://schemas.microsoft.com/office/powerpoint/2010/main" val="148101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EFC41E-BA34-434D-B2C9-FEC397A6D919}"/>
              </a:ext>
            </a:extLst>
          </p:cNvPr>
          <p:cNvPicPr>
            <a:picLocks noGrp="1" noChangeAspect="1"/>
          </p:cNvPicPr>
          <p:nvPr>
            <p:ph idx="1"/>
          </p:nvPr>
        </p:nvPicPr>
        <p:blipFill>
          <a:blip r:embed="rId2"/>
          <a:stretch>
            <a:fillRect/>
          </a:stretch>
        </p:blipFill>
        <p:spPr>
          <a:xfrm>
            <a:off x="531628" y="1340768"/>
            <a:ext cx="8229600" cy="4968552"/>
          </a:xfrm>
          <a:prstGeom prst="rect">
            <a:avLst/>
          </a:prstGeom>
        </p:spPr>
      </p:pic>
      <p:sp>
        <p:nvSpPr>
          <p:cNvPr id="4" name="Title 1">
            <a:extLst>
              <a:ext uri="{FF2B5EF4-FFF2-40B4-BE49-F238E27FC236}">
                <a16:creationId xmlns:a16="http://schemas.microsoft.com/office/drawing/2014/main" id="{3C792B4C-7866-4B2F-A69B-B5A4A22B7546}"/>
              </a:ext>
            </a:extLst>
          </p:cNvPr>
          <p:cNvSpPr>
            <a:spLocks noGrp="1"/>
          </p:cNvSpPr>
          <p:nvPr>
            <p:ph type="title"/>
          </p:nvPr>
        </p:nvSpPr>
        <p:spPr>
          <a:xfrm>
            <a:off x="457200" y="274638"/>
            <a:ext cx="8229600" cy="706090"/>
          </a:xfrm>
        </p:spPr>
        <p:txBody>
          <a:bodyPr>
            <a:normAutofit fontScale="90000"/>
          </a:bodyPr>
          <a:lstStyle/>
          <a:p>
            <a:r>
              <a:rPr lang="en-US" b="1" dirty="0"/>
              <a:t>Second Epidemiological Transition</a:t>
            </a:r>
            <a:endParaRPr lang="en-US" dirty="0"/>
          </a:p>
        </p:txBody>
      </p:sp>
    </p:spTree>
    <p:extLst>
      <p:ext uri="{BB962C8B-B14F-4D97-AF65-F5344CB8AC3E}">
        <p14:creationId xmlns:p14="http://schemas.microsoft.com/office/powerpoint/2010/main" val="284118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BA0E9-57D4-436E-BF4C-6430B7520F80}"/>
              </a:ext>
            </a:extLst>
          </p:cNvPr>
          <p:cNvSpPr>
            <a:spLocks noGrp="1"/>
          </p:cNvSpPr>
          <p:nvPr>
            <p:ph idx="1"/>
          </p:nvPr>
        </p:nvSpPr>
        <p:spPr>
          <a:xfrm>
            <a:off x="251520" y="1196752"/>
            <a:ext cx="4320480" cy="5386609"/>
          </a:xfrm>
        </p:spPr>
        <p:txBody>
          <a:bodyPr>
            <a:normAutofit/>
          </a:bodyPr>
          <a:lstStyle/>
          <a:p>
            <a:r>
              <a:rPr lang="en-US" sz="2400" dirty="0"/>
              <a:t>Finally, the introduction of modern healthcare and health technologies, </a:t>
            </a:r>
            <a:r>
              <a:rPr lang="en-US" sz="2400" dirty="0" err="1"/>
              <a:t>e.g</a:t>
            </a:r>
            <a:endParaRPr lang="en-US" sz="2400" dirty="0"/>
          </a:p>
          <a:p>
            <a:endParaRPr lang="en-US" sz="1200" b="1" dirty="0"/>
          </a:p>
          <a:p>
            <a:pPr lvl="1"/>
            <a:r>
              <a:rPr lang="en-US" sz="2000" b="1" dirty="0"/>
              <a:t>Immunization programs</a:t>
            </a:r>
          </a:p>
          <a:p>
            <a:pPr lvl="1"/>
            <a:r>
              <a:rPr lang="en-US" sz="2400" b="1" dirty="0"/>
              <a:t>Introduction of antibiotics</a:t>
            </a:r>
          </a:p>
          <a:p>
            <a:pPr lvl="1"/>
            <a:endParaRPr lang="en-US" sz="1000" b="1" dirty="0"/>
          </a:p>
          <a:p>
            <a:r>
              <a:rPr lang="en-US" sz="2400" dirty="0"/>
              <a:t>Those intervention/ preventive methods enabled the control and elimination of group of infectious diseases such as </a:t>
            </a:r>
            <a:r>
              <a:rPr lang="en-US" sz="2400" b="1" dirty="0"/>
              <a:t>Diphtheria, polio and smallpox</a:t>
            </a:r>
            <a:endParaRPr lang="en-US" sz="2400" dirty="0"/>
          </a:p>
        </p:txBody>
      </p:sp>
      <p:sp>
        <p:nvSpPr>
          <p:cNvPr id="4" name="Title 1">
            <a:extLst>
              <a:ext uri="{FF2B5EF4-FFF2-40B4-BE49-F238E27FC236}">
                <a16:creationId xmlns:a16="http://schemas.microsoft.com/office/drawing/2014/main" id="{1726C1E9-FD7A-4C47-8D50-BEB481B86177}"/>
              </a:ext>
            </a:extLst>
          </p:cNvPr>
          <p:cNvSpPr>
            <a:spLocks noGrp="1"/>
          </p:cNvSpPr>
          <p:nvPr>
            <p:ph type="title"/>
          </p:nvPr>
        </p:nvSpPr>
        <p:spPr>
          <a:xfrm>
            <a:off x="457200" y="274638"/>
            <a:ext cx="8229600" cy="706090"/>
          </a:xfrm>
        </p:spPr>
        <p:txBody>
          <a:bodyPr>
            <a:normAutofit fontScale="90000"/>
          </a:bodyPr>
          <a:lstStyle/>
          <a:p>
            <a:r>
              <a:rPr lang="en-US" b="1" dirty="0"/>
              <a:t>Second Epidemiological Transition</a:t>
            </a:r>
            <a:endParaRPr lang="en-US" dirty="0"/>
          </a:p>
        </p:txBody>
      </p:sp>
      <p:pic>
        <p:nvPicPr>
          <p:cNvPr id="5" name="Picture 4">
            <a:extLst>
              <a:ext uri="{FF2B5EF4-FFF2-40B4-BE49-F238E27FC236}">
                <a16:creationId xmlns:a16="http://schemas.microsoft.com/office/drawing/2014/main" id="{34615FDE-E136-4D40-A639-B3440956E992}"/>
              </a:ext>
            </a:extLst>
          </p:cNvPr>
          <p:cNvPicPr>
            <a:picLocks noChangeAspect="1"/>
          </p:cNvPicPr>
          <p:nvPr/>
        </p:nvPicPr>
        <p:blipFill>
          <a:blip r:embed="rId2"/>
          <a:stretch>
            <a:fillRect/>
          </a:stretch>
        </p:blipFill>
        <p:spPr>
          <a:xfrm>
            <a:off x="5508104" y="980729"/>
            <a:ext cx="2520280" cy="2808312"/>
          </a:xfrm>
          <a:prstGeom prst="rect">
            <a:avLst/>
          </a:prstGeom>
        </p:spPr>
      </p:pic>
      <p:pic>
        <p:nvPicPr>
          <p:cNvPr id="6" name="Picture 5">
            <a:extLst>
              <a:ext uri="{FF2B5EF4-FFF2-40B4-BE49-F238E27FC236}">
                <a16:creationId xmlns:a16="http://schemas.microsoft.com/office/drawing/2014/main" id="{72E7ECFE-402A-43C6-89FF-DA33EE9152EE}"/>
              </a:ext>
            </a:extLst>
          </p:cNvPr>
          <p:cNvPicPr>
            <a:picLocks noChangeAspect="1"/>
          </p:cNvPicPr>
          <p:nvPr/>
        </p:nvPicPr>
        <p:blipFill>
          <a:blip r:embed="rId3"/>
          <a:stretch>
            <a:fillRect/>
          </a:stretch>
        </p:blipFill>
        <p:spPr>
          <a:xfrm>
            <a:off x="5652120" y="3933056"/>
            <a:ext cx="2744678" cy="3027859"/>
          </a:xfrm>
          <a:prstGeom prst="rect">
            <a:avLst/>
          </a:prstGeom>
        </p:spPr>
      </p:pic>
    </p:spTree>
    <p:extLst>
      <p:ext uri="{BB962C8B-B14F-4D97-AF65-F5344CB8AC3E}">
        <p14:creationId xmlns:p14="http://schemas.microsoft.com/office/powerpoint/2010/main" val="329001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85DDC-1DAF-402F-8E47-FDC160BC0AEC}"/>
              </a:ext>
            </a:extLst>
          </p:cNvPr>
          <p:cNvSpPr>
            <a:spLocks noGrp="1"/>
          </p:cNvSpPr>
          <p:nvPr>
            <p:ph idx="1"/>
          </p:nvPr>
        </p:nvSpPr>
        <p:spPr>
          <a:xfrm>
            <a:off x="251520" y="836712"/>
            <a:ext cx="8640960" cy="5904656"/>
          </a:xfrm>
        </p:spPr>
        <p:txBody>
          <a:bodyPr>
            <a:normAutofit fontScale="70000" lnSpcReduction="20000"/>
          </a:bodyPr>
          <a:lstStyle/>
          <a:p>
            <a:r>
              <a:rPr lang="en-US" sz="3400" dirty="0"/>
              <a:t>Technology also brought smokestack industries, chemical toxins, working indoors, stress, greater access to less `healthful food</a:t>
            </a:r>
          </a:p>
          <a:p>
            <a:endParaRPr lang="en-US" sz="3400" dirty="0"/>
          </a:p>
          <a:p>
            <a:r>
              <a:rPr lang="en-US" sz="3400" dirty="0"/>
              <a:t>This 2</a:t>
            </a:r>
            <a:r>
              <a:rPr lang="en-US" sz="3400" baseline="30000" dirty="0"/>
              <a:t>nd</a:t>
            </a:r>
            <a:r>
              <a:rPr lang="en-US" sz="3400" dirty="0"/>
              <a:t> transition we’ve seen rises in allergies, asthma, autoimmune disorders, and sexually transmitted diseases as well</a:t>
            </a:r>
          </a:p>
          <a:p>
            <a:endParaRPr lang="en-US" dirty="0"/>
          </a:p>
          <a:p>
            <a:r>
              <a:rPr lang="en-US" sz="3400" dirty="0"/>
              <a:t>As fertility rates were high, population was growing rapidly at this stage of the health transition</a:t>
            </a:r>
          </a:p>
          <a:p>
            <a:endParaRPr lang="en-US" sz="3400" dirty="0"/>
          </a:p>
          <a:p>
            <a:r>
              <a:rPr lang="en-US" sz="3400" dirty="0"/>
              <a:t>Without moving to the next stage, the carrying capacity of the local ecosystem may be exceeded</a:t>
            </a:r>
          </a:p>
          <a:p>
            <a:pPr marL="0" indent="0">
              <a:buNone/>
            </a:pPr>
            <a:endParaRPr lang="en-US" sz="2300" dirty="0"/>
          </a:p>
          <a:p>
            <a:r>
              <a:rPr lang="en-US" sz="3400" dirty="0"/>
              <a:t>As population and ecological pressures increased, food and water became scarcer</a:t>
            </a:r>
          </a:p>
          <a:p>
            <a:pPr marL="0" indent="0">
              <a:buNone/>
            </a:pPr>
            <a:endParaRPr lang="en-US" sz="2900" dirty="0"/>
          </a:p>
          <a:p>
            <a:r>
              <a:rPr lang="en-US" sz="3400" dirty="0"/>
              <a:t>If there resource is available, the transition may be accelerated, but as lacking, the transition was slow, or even stagnate</a:t>
            </a:r>
          </a:p>
        </p:txBody>
      </p:sp>
      <p:sp>
        <p:nvSpPr>
          <p:cNvPr id="4" name="Title 1">
            <a:extLst>
              <a:ext uri="{FF2B5EF4-FFF2-40B4-BE49-F238E27FC236}">
                <a16:creationId xmlns:a16="http://schemas.microsoft.com/office/drawing/2014/main" id="{65CCE748-14B4-4A19-9E0B-85027E45F11E}"/>
              </a:ext>
            </a:extLst>
          </p:cNvPr>
          <p:cNvSpPr>
            <a:spLocks noGrp="1"/>
          </p:cNvSpPr>
          <p:nvPr>
            <p:ph type="title"/>
          </p:nvPr>
        </p:nvSpPr>
        <p:spPr>
          <a:xfrm>
            <a:off x="457200" y="116632"/>
            <a:ext cx="8229600" cy="490066"/>
          </a:xfrm>
        </p:spPr>
        <p:txBody>
          <a:bodyPr>
            <a:normAutofit fontScale="90000"/>
          </a:bodyPr>
          <a:lstStyle/>
          <a:p>
            <a:r>
              <a:rPr lang="en-US" b="1" dirty="0"/>
              <a:t>Second Epidemiological Transition</a:t>
            </a:r>
            <a:endParaRPr lang="en-US" dirty="0"/>
          </a:p>
        </p:txBody>
      </p:sp>
    </p:spTree>
    <p:extLst>
      <p:ext uri="{BB962C8B-B14F-4D97-AF65-F5344CB8AC3E}">
        <p14:creationId xmlns:p14="http://schemas.microsoft.com/office/powerpoint/2010/main" val="231016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4E7E6-64F3-40B3-AE3F-E6DB06D5F0DB}"/>
              </a:ext>
            </a:extLst>
          </p:cNvPr>
          <p:cNvSpPr>
            <a:spLocks noGrp="1"/>
          </p:cNvSpPr>
          <p:nvPr>
            <p:ph idx="1"/>
          </p:nvPr>
        </p:nvSpPr>
        <p:spPr>
          <a:xfrm>
            <a:off x="179512" y="980728"/>
            <a:ext cx="8784976" cy="5400600"/>
          </a:xfrm>
        </p:spPr>
        <p:txBody>
          <a:bodyPr>
            <a:normAutofit/>
          </a:bodyPr>
          <a:lstStyle/>
          <a:p>
            <a:r>
              <a:rPr lang="en-US" dirty="0"/>
              <a:t>Began in the late 20th century. This phase was described as- </a:t>
            </a:r>
            <a:r>
              <a:rPr lang="en-US" b="1" dirty="0"/>
              <a:t>The age of chronic diseases’ by </a:t>
            </a:r>
            <a:r>
              <a:rPr lang="en-US" b="1" dirty="0" err="1"/>
              <a:t>Omran</a:t>
            </a:r>
            <a:endParaRPr lang="en-US" b="1" dirty="0"/>
          </a:p>
          <a:p>
            <a:pPr marL="0" indent="0">
              <a:buNone/>
            </a:pPr>
            <a:endParaRPr lang="en-US" sz="1800" b="1" dirty="0"/>
          </a:p>
          <a:p>
            <a:r>
              <a:rPr lang="en-US" dirty="0"/>
              <a:t>In the third stage the elimination of infectious diseases makes way for chronic diseases among the elderly</a:t>
            </a:r>
          </a:p>
          <a:p>
            <a:pPr marL="0" indent="0">
              <a:buNone/>
            </a:pPr>
            <a:endParaRPr lang="en-US" sz="1800" dirty="0"/>
          </a:p>
          <a:p>
            <a:r>
              <a:rPr lang="en-US" dirty="0"/>
              <a:t>The major causes of death are so called chronic degenerative and manmade diseases such as cardiovascular diseases, cancer, and diabetes</a:t>
            </a:r>
          </a:p>
        </p:txBody>
      </p:sp>
      <p:sp>
        <p:nvSpPr>
          <p:cNvPr id="4" name="Title 1">
            <a:extLst>
              <a:ext uri="{FF2B5EF4-FFF2-40B4-BE49-F238E27FC236}">
                <a16:creationId xmlns:a16="http://schemas.microsoft.com/office/drawing/2014/main" id="{15360618-B0E4-4555-9ED6-69E911043EAA}"/>
              </a:ext>
            </a:extLst>
          </p:cNvPr>
          <p:cNvSpPr>
            <a:spLocks noGrp="1"/>
          </p:cNvSpPr>
          <p:nvPr>
            <p:ph type="title"/>
          </p:nvPr>
        </p:nvSpPr>
        <p:spPr>
          <a:xfrm>
            <a:off x="457200" y="274638"/>
            <a:ext cx="8229600" cy="457199"/>
          </a:xfrm>
        </p:spPr>
        <p:txBody>
          <a:bodyPr>
            <a:normAutofit fontScale="90000"/>
          </a:bodyPr>
          <a:lstStyle/>
          <a:p>
            <a:r>
              <a:rPr lang="en-US" b="1" dirty="0"/>
              <a:t>Third Epidemiological Transition</a:t>
            </a:r>
            <a:endParaRPr lang="en-US" dirty="0"/>
          </a:p>
        </p:txBody>
      </p:sp>
    </p:spTree>
    <p:extLst>
      <p:ext uri="{BB962C8B-B14F-4D97-AF65-F5344CB8AC3E}">
        <p14:creationId xmlns:p14="http://schemas.microsoft.com/office/powerpoint/2010/main" val="229839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C9F8D01-CF59-4A7E-8BF1-C1B1802F27F1}"/>
              </a:ext>
            </a:extLst>
          </p:cNvPr>
          <p:cNvPicPr>
            <a:picLocks noGrp="1" noChangeAspect="1"/>
          </p:cNvPicPr>
          <p:nvPr>
            <p:ph idx="1"/>
          </p:nvPr>
        </p:nvPicPr>
        <p:blipFill>
          <a:blip r:embed="rId3"/>
          <a:stretch>
            <a:fillRect/>
          </a:stretch>
        </p:blipFill>
        <p:spPr>
          <a:xfrm>
            <a:off x="251520" y="1052736"/>
            <a:ext cx="8712968" cy="5616624"/>
          </a:xfrm>
          <a:prstGeom prst="rect">
            <a:avLst/>
          </a:prstGeom>
        </p:spPr>
      </p:pic>
      <p:sp>
        <p:nvSpPr>
          <p:cNvPr id="4" name="Title 1">
            <a:extLst>
              <a:ext uri="{FF2B5EF4-FFF2-40B4-BE49-F238E27FC236}">
                <a16:creationId xmlns:a16="http://schemas.microsoft.com/office/drawing/2014/main" id="{15360618-B0E4-4555-9ED6-69E911043EAA}"/>
              </a:ext>
            </a:extLst>
          </p:cNvPr>
          <p:cNvSpPr>
            <a:spLocks noGrp="1"/>
          </p:cNvSpPr>
          <p:nvPr>
            <p:ph type="title"/>
          </p:nvPr>
        </p:nvSpPr>
        <p:spPr>
          <a:xfrm>
            <a:off x="457200" y="274638"/>
            <a:ext cx="8229600" cy="457199"/>
          </a:xfrm>
        </p:spPr>
        <p:txBody>
          <a:bodyPr>
            <a:normAutofit fontScale="90000"/>
          </a:bodyPr>
          <a:lstStyle/>
          <a:p>
            <a:r>
              <a:rPr lang="en-US" b="1" dirty="0"/>
              <a:t>Third Epidemiological Transition</a:t>
            </a:r>
            <a:endParaRPr lang="en-US" dirty="0"/>
          </a:p>
        </p:txBody>
      </p:sp>
    </p:spTree>
    <p:extLst>
      <p:ext uri="{BB962C8B-B14F-4D97-AF65-F5344CB8AC3E}">
        <p14:creationId xmlns:p14="http://schemas.microsoft.com/office/powerpoint/2010/main" val="336850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1F61-99A4-45A6-827C-5396EB48FD98}"/>
              </a:ext>
            </a:extLst>
          </p:cNvPr>
          <p:cNvSpPr>
            <a:spLocks noGrp="1"/>
          </p:cNvSpPr>
          <p:nvPr>
            <p:ph type="title"/>
          </p:nvPr>
        </p:nvSpPr>
        <p:spPr>
          <a:xfrm>
            <a:off x="457200" y="274638"/>
            <a:ext cx="8229600" cy="778098"/>
          </a:xfrm>
        </p:spPr>
        <p:txBody>
          <a:bodyPr/>
          <a:lstStyle/>
          <a:p>
            <a:r>
              <a:rPr lang="en-US" dirty="0"/>
              <a:t>Epidemiologic Transition</a:t>
            </a:r>
          </a:p>
        </p:txBody>
      </p:sp>
      <p:sp>
        <p:nvSpPr>
          <p:cNvPr id="3" name="Content Placeholder 2">
            <a:extLst>
              <a:ext uri="{FF2B5EF4-FFF2-40B4-BE49-F238E27FC236}">
                <a16:creationId xmlns:a16="http://schemas.microsoft.com/office/drawing/2014/main" id="{A3F2A4EE-CEC3-49E7-9F76-A28776F3255F}"/>
              </a:ext>
            </a:extLst>
          </p:cNvPr>
          <p:cNvSpPr>
            <a:spLocks noGrp="1"/>
          </p:cNvSpPr>
          <p:nvPr>
            <p:ph idx="1"/>
          </p:nvPr>
        </p:nvSpPr>
        <p:spPr>
          <a:xfrm>
            <a:off x="457200" y="1484784"/>
            <a:ext cx="8229600" cy="4641379"/>
          </a:xfrm>
        </p:spPr>
        <p:txBody>
          <a:bodyPr>
            <a:normAutofit/>
          </a:bodyPr>
          <a:lstStyle/>
          <a:p>
            <a:r>
              <a:rPr lang="en-US" sz="2400" b="1" dirty="0"/>
              <a:t>What is epidemiologic Transition of demography:  </a:t>
            </a:r>
          </a:p>
          <a:p>
            <a:endParaRPr lang="en-US" sz="1100" b="1" dirty="0"/>
          </a:p>
          <a:p>
            <a:pPr marL="0" indent="0" algn="just">
              <a:buNone/>
            </a:pPr>
            <a:r>
              <a:rPr lang="en-US" sz="2400" b="1" dirty="0"/>
              <a:t>	</a:t>
            </a:r>
            <a:r>
              <a:rPr lang="en-US" sz="2400" dirty="0"/>
              <a:t>A characteristic shift in the disease pattern of a 	population as mortality falls during the demographic 	transition: acute, infectious diseases are reduced, while 	chronic, degenerative diseases increase in prominence, 	causing a gradual shift in the age pattern of mortality 	from younger to older ages</a:t>
            </a:r>
          </a:p>
          <a:p>
            <a:pPr marL="0" indent="0" algn="just">
              <a:buNone/>
            </a:pPr>
            <a:endParaRPr lang="en-US" sz="2400" dirty="0"/>
          </a:p>
          <a:p>
            <a:pPr marL="0" indent="0" algn="just">
              <a:buNone/>
            </a:pPr>
            <a:r>
              <a:rPr lang="en-US" sz="2400" dirty="0"/>
              <a:t>Any major shift in patterns of disease or causes of death that affects the level and character of mortality in a population</a:t>
            </a:r>
          </a:p>
          <a:p>
            <a:pPr marL="0" indent="0" algn="just">
              <a:buNone/>
            </a:pPr>
            <a:endParaRPr lang="en-US" sz="2400" dirty="0"/>
          </a:p>
        </p:txBody>
      </p:sp>
    </p:spTree>
    <p:extLst>
      <p:ext uri="{BB962C8B-B14F-4D97-AF65-F5344CB8AC3E}">
        <p14:creationId xmlns:p14="http://schemas.microsoft.com/office/powerpoint/2010/main" val="320932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4E7E6-64F3-40B3-AE3F-E6DB06D5F0DB}"/>
              </a:ext>
            </a:extLst>
          </p:cNvPr>
          <p:cNvSpPr>
            <a:spLocks noGrp="1"/>
          </p:cNvSpPr>
          <p:nvPr>
            <p:ph idx="1"/>
          </p:nvPr>
        </p:nvSpPr>
        <p:spPr>
          <a:xfrm>
            <a:off x="107504" y="980728"/>
            <a:ext cx="8856984" cy="5688632"/>
          </a:xfrm>
        </p:spPr>
        <p:txBody>
          <a:bodyPr>
            <a:normAutofit fontScale="92500"/>
          </a:bodyPr>
          <a:lstStyle/>
          <a:p>
            <a:pPr>
              <a:spcBef>
                <a:spcPts val="0"/>
              </a:spcBef>
            </a:pPr>
            <a:r>
              <a:rPr lang="en-US" sz="2400" dirty="0"/>
              <a:t>While improved healthcare means that these are less lethal than infectious diseases, they nonetheless cause relatively high levels of morbidity</a:t>
            </a:r>
          </a:p>
          <a:p>
            <a:pPr marL="0" indent="0">
              <a:spcBef>
                <a:spcPts val="0"/>
              </a:spcBef>
              <a:buNone/>
            </a:pPr>
            <a:endParaRPr lang="en-US" sz="1100" dirty="0"/>
          </a:p>
          <a:p>
            <a:r>
              <a:rPr lang="en-US" sz="2400" dirty="0"/>
              <a:t>Increasingly, health patterns depend on social and cultural behavior, such as patterns of food consumption and drinking behavior</a:t>
            </a:r>
          </a:p>
          <a:p>
            <a:pPr marL="0" indent="0">
              <a:buNone/>
            </a:pPr>
            <a:r>
              <a:rPr lang="en-US" sz="1100" dirty="0"/>
              <a:t> </a:t>
            </a:r>
          </a:p>
          <a:p>
            <a:r>
              <a:rPr lang="en-US" sz="2400" dirty="0"/>
              <a:t>Due to low levels of mortality and fertility, there is title population growth. CDR stabilizes at a level of less than 20 deaths per</a:t>
            </a:r>
          </a:p>
          <a:p>
            <a:endParaRPr lang="en-US" sz="1200" dirty="0"/>
          </a:p>
          <a:p>
            <a:r>
              <a:rPr lang="en-US" sz="2400" dirty="0"/>
              <a:t>By the end of the third stage, infant mortality reaches a level of less than 25 deaths per 1,000 live births</a:t>
            </a:r>
          </a:p>
          <a:p>
            <a:r>
              <a:rPr lang="en-US" sz="2400" dirty="0"/>
              <a:t>When the health transition is at an advanced stage, life expectancy may exceed 80 years</a:t>
            </a:r>
          </a:p>
          <a:p>
            <a:r>
              <a:rPr lang="en-US" sz="2400" dirty="0"/>
              <a:t>However, the prevalence of one or more diseases means that such a long life also includes, on average, a relatively long period of morbidity</a:t>
            </a:r>
          </a:p>
        </p:txBody>
      </p:sp>
      <p:sp>
        <p:nvSpPr>
          <p:cNvPr id="4" name="Title 1">
            <a:extLst>
              <a:ext uri="{FF2B5EF4-FFF2-40B4-BE49-F238E27FC236}">
                <a16:creationId xmlns:a16="http://schemas.microsoft.com/office/drawing/2014/main" id="{15360618-B0E4-4555-9ED6-69E911043EAA}"/>
              </a:ext>
            </a:extLst>
          </p:cNvPr>
          <p:cNvSpPr>
            <a:spLocks noGrp="1"/>
          </p:cNvSpPr>
          <p:nvPr>
            <p:ph type="title"/>
          </p:nvPr>
        </p:nvSpPr>
        <p:spPr>
          <a:xfrm>
            <a:off x="457200" y="274638"/>
            <a:ext cx="8229600" cy="457199"/>
          </a:xfrm>
        </p:spPr>
        <p:txBody>
          <a:bodyPr>
            <a:normAutofit fontScale="90000"/>
          </a:bodyPr>
          <a:lstStyle/>
          <a:p>
            <a:r>
              <a:rPr lang="en-US" b="1" dirty="0"/>
              <a:t>Third Epidemiological Transition</a:t>
            </a:r>
            <a:endParaRPr lang="en-US" dirty="0"/>
          </a:p>
        </p:txBody>
      </p:sp>
    </p:spTree>
    <p:extLst>
      <p:ext uri="{BB962C8B-B14F-4D97-AF65-F5344CB8AC3E}">
        <p14:creationId xmlns:p14="http://schemas.microsoft.com/office/powerpoint/2010/main" val="417652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4E7E6-64F3-40B3-AE3F-E6DB06D5F0DB}"/>
              </a:ext>
            </a:extLst>
          </p:cNvPr>
          <p:cNvSpPr>
            <a:spLocks noGrp="1"/>
          </p:cNvSpPr>
          <p:nvPr>
            <p:ph idx="1"/>
          </p:nvPr>
        </p:nvSpPr>
        <p:spPr>
          <a:xfrm>
            <a:off x="323528" y="980728"/>
            <a:ext cx="8568952" cy="5602634"/>
          </a:xfrm>
        </p:spPr>
        <p:txBody>
          <a:bodyPr>
            <a:normAutofit/>
          </a:bodyPr>
          <a:lstStyle/>
          <a:p>
            <a:r>
              <a:rPr lang="en-US" sz="2800" dirty="0"/>
              <a:t> This stage occurs at different rates in different nations:</a:t>
            </a:r>
          </a:p>
          <a:p>
            <a:endParaRPr lang="en-US" sz="2800" dirty="0"/>
          </a:p>
          <a:p>
            <a:pPr lvl="1"/>
            <a:r>
              <a:rPr lang="en-US" sz="2400" dirty="0"/>
              <a:t>In both developed and developing countries, mortality rates are driven by socially determined factors</a:t>
            </a:r>
          </a:p>
          <a:p>
            <a:pPr lvl="1"/>
            <a:r>
              <a:rPr lang="en-US" sz="2400" dirty="0"/>
              <a:t>In developed nations they are also driven by medical technology</a:t>
            </a:r>
          </a:p>
          <a:p>
            <a:pPr lvl="1"/>
            <a:endParaRPr lang="en-US" sz="1600" dirty="0"/>
          </a:p>
          <a:p>
            <a:r>
              <a:rPr lang="en-US" sz="2800" dirty="0"/>
              <a:t>It becomes necessary to ensure sufficient social and health-care investment for all age groups</a:t>
            </a:r>
          </a:p>
          <a:p>
            <a:pPr marL="0" indent="0">
              <a:buNone/>
            </a:pPr>
            <a:endParaRPr lang="en-US" sz="1800" dirty="0"/>
          </a:p>
          <a:p>
            <a:pPr marL="0" indent="0">
              <a:buNone/>
            </a:pPr>
            <a:endParaRPr lang="en-US" sz="1050" dirty="0"/>
          </a:p>
          <a:p>
            <a:r>
              <a:rPr lang="en-US" sz="2800" dirty="0"/>
              <a:t>At the same time, there is increased demand for healthcare related to the diseases of older people</a:t>
            </a:r>
          </a:p>
        </p:txBody>
      </p:sp>
      <p:sp>
        <p:nvSpPr>
          <p:cNvPr id="4" name="Title 1">
            <a:extLst>
              <a:ext uri="{FF2B5EF4-FFF2-40B4-BE49-F238E27FC236}">
                <a16:creationId xmlns:a16="http://schemas.microsoft.com/office/drawing/2014/main" id="{15360618-B0E4-4555-9ED6-69E911043EAA}"/>
              </a:ext>
            </a:extLst>
          </p:cNvPr>
          <p:cNvSpPr>
            <a:spLocks noGrp="1"/>
          </p:cNvSpPr>
          <p:nvPr>
            <p:ph type="title"/>
          </p:nvPr>
        </p:nvSpPr>
        <p:spPr>
          <a:xfrm>
            <a:off x="457200" y="274638"/>
            <a:ext cx="8229600" cy="457199"/>
          </a:xfrm>
        </p:spPr>
        <p:txBody>
          <a:bodyPr>
            <a:normAutofit fontScale="90000"/>
          </a:bodyPr>
          <a:lstStyle/>
          <a:p>
            <a:r>
              <a:rPr lang="en-US" b="1" dirty="0"/>
              <a:t>Third Epidemiological Transition</a:t>
            </a:r>
            <a:endParaRPr lang="en-US" dirty="0"/>
          </a:p>
        </p:txBody>
      </p:sp>
    </p:spTree>
    <p:extLst>
      <p:ext uri="{BB962C8B-B14F-4D97-AF65-F5344CB8AC3E}">
        <p14:creationId xmlns:p14="http://schemas.microsoft.com/office/powerpoint/2010/main" val="326425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4E7E6-64F3-40B3-AE3F-E6DB06D5F0DB}"/>
              </a:ext>
            </a:extLst>
          </p:cNvPr>
          <p:cNvSpPr>
            <a:spLocks noGrp="1"/>
          </p:cNvSpPr>
          <p:nvPr>
            <p:ph idx="1"/>
          </p:nvPr>
        </p:nvSpPr>
        <p:spPr>
          <a:xfrm>
            <a:off x="457200" y="980728"/>
            <a:ext cx="8435280" cy="5145435"/>
          </a:xfrm>
        </p:spPr>
        <p:txBody>
          <a:bodyPr>
            <a:normAutofit/>
          </a:bodyPr>
          <a:lstStyle/>
          <a:p>
            <a:pPr algn="just"/>
            <a:r>
              <a:rPr lang="en-US" sz="2400" dirty="0"/>
              <a:t>Though the struggle against infectious diseases, especially tropical diseases, was at first successful, some countries, mainly in Africa, were unable to reach a pace of progress sufficient to reduce the gap separating them from developed countries</a:t>
            </a:r>
          </a:p>
          <a:p>
            <a:pPr marL="0" indent="0">
              <a:buNone/>
            </a:pPr>
            <a:endParaRPr lang="en-US" sz="2400" dirty="0"/>
          </a:p>
          <a:p>
            <a:r>
              <a:rPr lang="en-US" sz="2400" dirty="0"/>
              <a:t>The arrival of AIDS often caused severe reversals and towards the end of the 1980s, life expectancy levels suddenly dropped</a:t>
            </a:r>
          </a:p>
        </p:txBody>
      </p:sp>
      <p:sp>
        <p:nvSpPr>
          <p:cNvPr id="4" name="Title 1">
            <a:extLst>
              <a:ext uri="{FF2B5EF4-FFF2-40B4-BE49-F238E27FC236}">
                <a16:creationId xmlns:a16="http://schemas.microsoft.com/office/drawing/2014/main" id="{15360618-B0E4-4555-9ED6-69E911043EAA}"/>
              </a:ext>
            </a:extLst>
          </p:cNvPr>
          <p:cNvSpPr>
            <a:spLocks noGrp="1"/>
          </p:cNvSpPr>
          <p:nvPr>
            <p:ph type="title"/>
          </p:nvPr>
        </p:nvSpPr>
        <p:spPr>
          <a:xfrm>
            <a:off x="457200" y="188640"/>
            <a:ext cx="8229600" cy="648072"/>
          </a:xfrm>
        </p:spPr>
        <p:txBody>
          <a:bodyPr>
            <a:normAutofit fontScale="90000"/>
          </a:bodyPr>
          <a:lstStyle/>
          <a:p>
            <a:br>
              <a:rPr lang="en-US" b="1" i="1" dirty="0"/>
            </a:br>
            <a:r>
              <a:rPr lang="en-US" b="1" dirty="0"/>
              <a:t>Exceptions</a:t>
            </a:r>
            <a:br>
              <a:rPr lang="en-US" b="1" i="1" dirty="0"/>
            </a:br>
            <a:endParaRPr lang="en-US" dirty="0"/>
          </a:p>
        </p:txBody>
      </p:sp>
    </p:spTree>
    <p:extLst>
      <p:ext uri="{BB962C8B-B14F-4D97-AF65-F5344CB8AC3E}">
        <p14:creationId xmlns:p14="http://schemas.microsoft.com/office/powerpoint/2010/main" val="103899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328D50-D52F-41C9-ADB0-D6B11C273A47}"/>
              </a:ext>
            </a:extLst>
          </p:cNvPr>
          <p:cNvPicPr>
            <a:picLocks noGrp="1" noChangeAspect="1"/>
          </p:cNvPicPr>
          <p:nvPr>
            <p:ph idx="1"/>
          </p:nvPr>
        </p:nvPicPr>
        <p:blipFill>
          <a:blip r:embed="rId2"/>
          <a:stretch>
            <a:fillRect/>
          </a:stretch>
        </p:blipFill>
        <p:spPr>
          <a:xfrm>
            <a:off x="395536" y="692696"/>
            <a:ext cx="8291264" cy="5616623"/>
          </a:xfrm>
          <a:prstGeom prst="rect">
            <a:avLst/>
          </a:prstGeom>
        </p:spPr>
      </p:pic>
    </p:spTree>
    <p:extLst>
      <p:ext uri="{BB962C8B-B14F-4D97-AF65-F5344CB8AC3E}">
        <p14:creationId xmlns:p14="http://schemas.microsoft.com/office/powerpoint/2010/main" val="4009650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F6DE-EDCE-498D-964B-BC4C52FBD7D6}"/>
              </a:ext>
            </a:extLst>
          </p:cNvPr>
          <p:cNvSpPr>
            <a:spLocks noGrp="1"/>
          </p:cNvSpPr>
          <p:nvPr>
            <p:ph type="title"/>
          </p:nvPr>
        </p:nvSpPr>
        <p:spPr>
          <a:xfrm>
            <a:off x="107504" y="274638"/>
            <a:ext cx="8928992" cy="457199"/>
          </a:xfrm>
        </p:spPr>
        <p:txBody>
          <a:bodyPr>
            <a:noAutofit/>
          </a:bodyPr>
          <a:lstStyle/>
          <a:p>
            <a:r>
              <a:rPr lang="en-US" sz="3600" b="1" dirty="0"/>
              <a:t>Implications of Epidemiological Transition</a:t>
            </a:r>
            <a:endParaRPr lang="en-US" sz="3600" dirty="0"/>
          </a:p>
        </p:txBody>
      </p:sp>
      <p:sp>
        <p:nvSpPr>
          <p:cNvPr id="3" name="Content Placeholder 2">
            <a:extLst>
              <a:ext uri="{FF2B5EF4-FFF2-40B4-BE49-F238E27FC236}">
                <a16:creationId xmlns:a16="http://schemas.microsoft.com/office/drawing/2014/main" id="{CCFE1CD8-30C7-46FE-8AAE-CEEB0B9FB51F}"/>
              </a:ext>
            </a:extLst>
          </p:cNvPr>
          <p:cNvSpPr>
            <a:spLocks noGrp="1"/>
          </p:cNvSpPr>
          <p:nvPr>
            <p:ph idx="1"/>
          </p:nvPr>
        </p:nvSpPr>
        <p:spPr>
          <a:xfrm>
            <a:off x="457200" y="1196752"/>
            <a:ext cx="8435280" cy="5256584"/>
          </a:xfrm>
        </p:spPr>
        <p:txBody>
          <a:bodyPr>
            <a:normAutofit/>
          </a:bodyPr>
          <a:lstStyle/>
          <a:p>
            <a:r>
              <a:rPr lang="en-US" sz="2800" dirty="0"/>
              <a:t>The epidemiologic transition have given rise to as many problems which include</a:t>
            </a:r>
          </a:p>
          <a:p>
            <a:endParaRPr lang="en-US" sz="2800" dirty="0"/>
          </a:p>
          <a:p>
            <a:pPr lvl="1"/>
            <a:r>
              <a:rPr lang="en-US" dirty="0"/>
              <a:t>Nuclearization of the family</a:t>
            </a:r>
          </a:p>
          <a:p>
            <a:pPr lvl="1"/>
            <a:r>
              <a:rPr lang="en-US" dirty="0"/>
              <a:t>The destruction of group cohesion</a:t>
            </a:r>
          </a:p>
          <a:p>
            <a:pPr lvl="1"/>
            <a:r>
              <a:rPr lang="en-US" dirty="0"/>
              <a:t>Rise in mental illness</a:t>
            </a:r>
          </a:p>
          <a:p>
            <a:pPr lvl="1"/>
            <a:r>
              <a:rPr lang="en-US" dirty="0"/>
              <a:t>Crime, delinquency</a:t>
            </a:r>
          </a:p>
          <a:p>
            <a:pPr lvl="1"/>
            <a:r>
              <a:rPr lang="en-US" dirty="0"/>
              <a:t>Drug dependency which boost the demand/ psychiatric help alarming rise in medical costs</a:t>
            </a:r>
          </a:p>
        </p:txBody>
      </p:sp>
    </p:spTree>
    <p:extLst>
      <p:ext uri="{BB962C8B-B14F-4D97-AF65-F5344CB8AC3E}">
        <p14:creationId xmlns:p14="http://schemas.microsoft.com/office/powerpoint/2010/main" val="381188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0A98-6496-4504-8A63-A2F68D352A69}"/>
              </a:ext>
            </a:extLst>
          </p:cNvPr>
          <p:cNvSpPr>
            <a:spLocks noGrp="1"/>
          </p:cNvSpPr>
          <p:nvPr>
            <p:ph type="title"/>
          </p:nvPr>
        </p:nvSpPr>
        <p:spPr>
          <a:xfrm>
            <a:off x="457200" y="160337"/>
            <a:ext cx="8229600" cy="1143000"/>
          </a:xfrm>
        </p:spPr>
        <p:txBody>
          <a:bodyPr>
            <a:noAutofit/>
          </a:bodyPr>
          <a:lstStyle/>
          <a:p>
            <a:r>
              <a:rPr lang="en-US" sz="3600" b="1" dirty="0"/>
              <a:t>Future stages of the epidemiological transition</a:t>
            </a:r>
            <a:endParaRPr lang="en-US" sz="3600" dirty="0"/>
          </a:p>
        </p:txBody>
      </p:sp>
      <p:sp>
        <p:nvSpPr>
          <p:cNvPr id="3" name="Content Placeholder 2">
            <a:extLst>
              <a:ext uri="{FF2B5EF4-FFF2-40B4-BE49-F238E27FC236}">
                <a16:creationId xmlns:a16="http://schemas.microsoft.com/office/drawing/2014/main" id="{AF803CEF-7302-4965-9C2A-5B766D004BEA}"/>
              </a:ext>
            </a:extLst>
          </p:cNvPr>
          <p:cNvSpPr>
            <a:spLocks noGrp="1"/>
          </p:cNvSpPr>
          <p:nvPr>
            <p:ph idx="1"/>
          </p:nvPr>
        </p:nvSpPr>
        <p:spPr>
          <a:xfrm>
            <a:off x="179512" y="1417638"/>
            <a:ext cx="8712968" cy="5107706"/>
          </a:xfrm>
        </p:spPr>
        <p:txBody>
          <a:bodyPr>
            <a:normAutofit/>
          </a:bodyPr>
          <a:lstStyle/>
          <a:p>
            <a:r>
              <a:rPr lang="en-US" sz="2800" dirty="0"/>
              <a:t>Martens (2002) described the developments in the health status of populations according to three potential future 'ages‘ </a:t>
            </a:r>
          </a:p>
          <a:p>
            <a:pPr marL="0" indent="0">
              <a:buNone/>
            </a:pPr>
            <a:endParaRPr lang="en-US" sz="2800" dirty="0"/>
          </a:p>
          <a:p>
            <a:pPr lvl="1"/>
            <a:r>
              <a:rPr lang="en-US" sz="2400" i="1" dirty="0"/>
              <a:t>the age of emerging infectious diseases</a:t>
            </a:r>
          </a:p>
          <a:p>
            <a:pPr lvl="1"/>
            <a:r>
              <a:rPr lang="en-US" sz="2400" i="1" dirty="0"/>
              <a:t>the age of medical technology</a:t>
            </a:r>
          </a:p>
          <a:p>
            <a:pPr lvl="1"/>
            <a:r>
              <a:rPr lang="en-US" sz="2400" i="1" dirty="0"/>
              <a:t>the age of sustained health</a:t>
            </a:r>
          </a:p>
          <a:p>
            <a:pPr marL="457200" lvl="1" indent="0">
              <a:buNone/>
            </a:pPr>
            <a:endParaRPr lang="en-US" sz="2400" i="1" dirty="0"/>
          </a:p>
          <a:p>
            <a:r>
              <a:rPr lang="en-US" sz="2800" dirty="0"/>
              <a:t>These stages are imaginary (although some features are already recognizable in some countries) and are not sharply delineated- there is always a continuum</a:t>
            </a:r>
          </a:p>
        </p:txBody>
      </p:sp>
    </p:spTree>
    <p:extLst>
      <p:ext uri="{BB962C8B-B14F-4D97-AF65-F5344CB8AC3E}">
        <p14:creationId xmlns:p14="http://schemas.microsoft.com/office/powerpoint/2010/main" val="335815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9051-EC5F-4671-A80B-74210D7A4224}"/>
              </a:ext>
            </a:extLst>
          </p:cNvPr>
          <p:cNvSpPr>
            <a:spLocks noGrp="1"/>
          </p:cNvSpPr>
          <p:nvPr>
            <p:ph type="title"/>
          </p:nvPr>
        </p:nvSpPr>
        <p:spPr>
          <a:xfrm>
            <a:off x="457200" y="274638"/>
            <a:ext cx="8579296" cy="457199"/>
          </a:xfrm>
        </p:spPr>
        <p:txBody>
          <a:bodyPr>
            <a:normAutofit fontScale="90000"/>
          </a:bodyPr>
          <a:lstStyle/>
          <a:p>
            <a:br>
              <a:rPr lang="en-US" b="1" dirty="0"/>
            </a:br>
            <a:r>
              <a:rPr lang="en-US" b="1" dirty="0"/>
              <a:t>The age of emerging infectious diseases</a:t>
            </a:r>
            <a:br>
              <a:rPr lang="en-US" b="1" dirty="0"/>
            </a:br>
            <a:endParaRPr lang="en-US" dirty="0"/>
          </a:p>
        </p:txBody>
      </p:sp>
      <p:sp>
        <p:nvSpPr>
          <p:cNvPr id="3" name="Content Placeholder 2">
            <a:extLst>
              <a:ext uri="{FF2B5EF4-FFF2-40B4-BE49-F238E27FC236}">
                <a16:creationId xmlns:a16="http://schemas.microsoft.com/office/drawing/2014/main" id="{54DC09D3-87F3-4BF3-8DF4-E7D2C58E8A5D}"/>
              </a:ext>
            </a:extLst>
          </p:cNvPr>
          <p:cNvSpPr>
            <a:spLocks noGrp="1"/>
          </p:cNvSpPr>
          <p:nvPr>
            <p:ph idx="1"/>
          </p:nvPr>
        </p:nvSpPr>
        <p:spPr>
          <a:xfrm>
            <a:off x="179512" y="980728"/>
            <a:ext cx="8712968" cy="5602634"/>
          </a:xfrm>
        </p:spPr>
        <p:txBody>
          <a:bodyPr>
            <a:normAutofit/>
          </a:bodyPr>
          <a:lstStyle/>
          <a:p>
            <a:r>
              <a:rPr lang="en-US" sz="2400" dirty="0"/>
              <a:t>In this stage, the emergence of new infectious diseases or the re-emergence of 'old' ones will have a significant impact on health</a:t>
            </a:r>
          </a:p>
          <a:p>
            <a:r>
              <a:rPr lang="en-US" sz="2400" dirty="0"/>
              <a:t>A number of factors will influence this development</a:t>
            </a:r>
          </a:p>
          <a:p>
            <a:endParaRPr lang="en-US" sz="2400" dirty="0"/>
          </a:p>
          <a:p>
            <a:pPr lvl="1"/>
            <a:r>
              <a:rPr lang="en-US" sz="2400" dirty="0"/>
              <a:t>Travel and trade</a:t>
            </a:r>
          </a:p>
          <a:p>
            <a:pPr lvl="1"/>
            <a:r>
              <a:rPr lang="en-US" sz="2400" dirty="0"/>
              <a:t>Microbiological resistance</a:t>
            </a:r>
          </a:p>
          <a:p>
            <a:pPr lvl="1"/>
            <a:r>
              <a:rPr lang="en-US" sz="2400" dirty="0"/>
              <a:t>Human behavior</a:t>
            </a:r>
          </a:p>
          <a:p>
            <a:pPr lvl="1"/>
            <a:r>
              <a:rPr lang="en-US" sz="2400" dirty="0"/>
              <a:t>Breakdowns in health systems</a:t>
            </a:r>
          </a:p>
          <a:p>
            <a:pPr lvl="1"/>
            <a:r>
              <a:rPr lang="en-US" sz="2400" dirty="0"/>
              <a:t>Increased pressure on the environment</a:t>
            </a:r>
          </a:p>
          <a:p>
            <a:pPr marL="457200" lvl="1" indent="0">
              <a:buNone/>
            </a:pPr>
            <a:endParaRPr lang="en-US" sz="2400" dirty="0"/>
          </a:p>
          <a:p>
            <a:r>
              <a:rPr lang="en-US" sz="2400" dirty="0"/>
              <a:t>Social, political and economic factors that cause the movement of people will increase contact between people and microbes.</a:t>
            </a:r>
          </a:p>
        </p:txBody>
      </p:sp>
    </p:spTree>
    <p:extLst>
      <p:ext uri="{BB962C8B-B14F-4D97-AF65-F5344CB8AC3E}">
        <p14:creationId xmlns:p14="http://schemas.microsoft.com/office/powerpoint/2010/main" val="372126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B8BFB-DFD1-4553-828F-71FEAA670B50}"/>
              </a:ext>
            </a:extLst>
          </p:cNvPr>
          <p:cNvSpPr>
            <a:spLocks noGrp="1"/>
          </p:cNvSpPr>
          <p:nvPr>
            <p:ph idx="1"/>
          </p:nvPr>
        </p:nvSpPr>
        <p:spPr>
          <a:xfrm>
            <a:off x="179512" y="1268760"/>
            <a:ext cx="8856984" cy="5400600"/>
          </a:xfrm>
        </p:spPr>
        <p:txBody>
          <a:bodyPr>
            <a:normAutofit lnSpcReduction="10000"/>
          </a:bodyPr>
          <a:lstStyle/>
          <a:p>
            <a:r>
              <a:rPr lang="en-US" sz="2400" dirty="0"/>
              <a:t> Environmental changes caused by human activity (for example, dam and road building, deforestation, irrigation, and, at the global level, climate change) will all contribute to the spread of disease</a:t>
            </a:r>
          </a:p>
          <a:p>
            <a:endParaRPr lang="en-US" sz="1500" dirty="0"/>
          </a:p>
          <a:p>
            <a:r>
              <a:rPr lang="en-US" sz="2400" dirty="0"/>
              <a:t>The overuse of antibiotics and insecticides, combined with inadequate or deteriorating public health infrastructures will hamper or delay responses to increasing disease threats</a:t>
            </a:r>
          </a:p>
          <a:p>
            <a:pPr marL="0" indent="0">
              <a:buNone/>
            </a:pPr>
            <a:endParaRPr lang="en-US" sz="900" dirty="0"/>
          </a:p>
          <a:p>
            <a:r>
              <a:rPr lang="en-US" sz="2400" dirty="0"/>
              <a:t>As a result, infectious diseases will increase drastically, and life expectancy will fall</a:t>
            </a:r>
          </a:p>
          <a:p>
            <a:r>
              <a:rPr lang="en-US" sz="2400" dirty="0"/>
              <a:t>Health will lead to lower levels of economic activity, and poor countries will be caught in a downward spiral of depressed incomes and bad health</a:t>
            </a:r>
          </a:p>
          <a:p>
            <a:r>
              <a:rPr lang="en-US" sz="2400" dirty="0"/>
              <a:t>Control of infectious diseases will be hampered by political and financial obstacles, and by an inability to use existing technologies.</a:t>
            </a:r>
          </a:p>
        </p:txBody>
      </p:sp>
      <p:sp>
        <p:nvSpPr>
          <p:cNvPr id="4" name="Title 1">
            <a:extLst>
              <a:ext uri="{FF2B5EF4-FFF2-40B4-BE49-F238E27FC236}">
                <a16:creationId xmlns:a16="http://schemas.microsoft.com/office/drawing/2014/main" id="{CF933721-6E8C-4BC8-8931-D9EB3D63273E}"/>
              </a:ext>
            </a:extLst>
          </p:cNvPr>
          <p:cNvSpPr>
            <a:spLocks noGrp="1"/>
          </p:cNvSpPr>
          <p:nvPr>
            <p:ph type="title"/>
          </p:nvPr>
        </p:nvSpPr>
        <p:spPr>
          <a:xfrm>
            <a:off x="457200" y="274638"/>
            <a:ext cx="8686800" cy="778098"/>
          </a:xfrm>
        </p:spPr>
        <p:txBody>
          <a:bodyPr>
            <a:normAutofit fontScale="90000"/>
          </a:bodyPr>
          <a:lstStyle/>
          <a:p>
            <a:br>
              <a:rPr lang="en-US" b="1" dirty="0"/>
            </a:br>
            <a:r>
              <a:rPr lang="en-US" b="1" dirty="0"/>
              <a:t>The age of emerging infectious diseases</a:t>
            </a:r>
            <a:br>
              <a:rPr lang="en-US" b="1" dirty="0"/>
            </a:br>
            <a:endParaRPr lang="en-US" dirty="0"/>
          </a:p>
        </p:txBody>
      </p:sp>
    </p:spTree>
    <p:extLst>
      <p:ext uri="{BB962C8B-B14F-4D97-AF65-F5344CB8AC3E}">
        <p14:creationId xmlns:p14="http://schemas.microsoft.com/office/powerpoint/2010/main" val="308850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903B-8BD4-4F9B-93C2-A5CD63A281BF}"/>
              </a:ext>
            </a:extLst>
          </p:cNvPr>
          <p:cNvSpPr>
            <a:spLocks noGrp="1"/>
          </p:cNvSpPr>
          <p:nvPr>
            <p:ph type="title"/>
          </p:nvPr>
        </p:nvSpPr>
        <p:spPr>
          <a:xfrm>
            <a:off x="457200" y="274638"/>
            <a:ext cx="8229600" cy="778098"/>
          </a:xfrm>
        </p:spPr>
        <p:txBody>
          <a:bodyPr>
            <a:normAutofit/>
          </a:bodyPr>
          <a:lstStyle/>
          <a:p>
            <a:r>
              <a:rPr lang="en-US" sz="4000" b="1" dirty="0"/>
              <a:t>The age of medical technology</a:t>
            </a:r>
          </a:p>
        </p:txBody>
      </p:sp>
      <p:sp>
        <p:nvSpPr>
          <p:cNvPr id="3" name="Content Placeholder 2">
            <a:extLst>
              <a:ext uri="{FF2B5EF4-FFF2-40B4-BE49-F238E27FC236}">
                <a16:creationId xmlns:a16="http://schemas.microsoft.com/office/drawing/2014/main" id="{C5120455-9FF5-4843-A7DD-3F673A4F4E77}"/>
              </a:ext>
            </a:extLst>
          </p:cNvPr>
          <p:cNvSpPr>
            <a:spLocks noGrp="1"/>
          </p:cNvSpPr>
          <p:nvPr>
            <p:ph idx="1"/>
          </p:nvPr>
        </p:nvSpPr>
        <p:spPr/>
        <p:txBody>
          <a:bodyPr>
            <a:normAutofit/>
          </a:bodyPr>
          <a:lstStyle/>
          <a:p>
            <a:pPr algn="just"/>
            <a:r>
              <a:rPr lang="en-US" sz="2400" dirty="0"/>
              <a:t>To a large extent, increased health risks caused by changes in life-style and environmental changes will be offset by increased economic growth and technology improvements in the age of medical technology</a:t>
            </a:r>
          </a:p>
          <a:p>
            <a:endParaRPr lang="en-US" sz="2400" dirty="0"/>
          </a:p>
          <a:p>
            <a:pPr algn="just"/>
            <a:r>
              <a:rPr lang="en-US" sz="2400" dirty="0"/>
              <a:t>If there is no long-term, sustainable economic development, increased environmental pressure and social imbalance may propel poor societies into the age of emerging infectious diseases</a:t>
            </a:r>
          </a:p>
        </p:txBody>
      </p:sp>
    </p:spTree>
    <p:extLst>
      <p:ext uri="{BB962C8B-B14F-4D97-AF65-F5344CB8AC3E}">
        <p14:creationId xmlns:p14="http://schemas.microsoft.com/office/powerpoint/2010/main" val="395154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1172-8E5F-43E5-B6AD-51EF9AD0CF55}"/>
              </a:ext>
            </a:extLst>
          </p:cNvPr>
          <p:cNvSpPr>
            <a:spLocks noGrp="1"/>
          </p:cNvSpPr>
          <p:nvPr>
            <p:ph type="title"/>
          </p:nvPr>
        </p:nvSpPr>
        <p:spPr>
          <a:xfrm>
            <a:off x="457200" y="274638"/>
            <a:ext cx="8229600" cy="634082"/>
          </a:xfrm>
        </p:spPr>
        <p:txBody>
          <a:bodyPr>
            <a:normAutofit fontScale="90000"/>
          </a:bodyPr>
          <a:lstStyle/>
          <a:p>
            <a:r>
              <a:rPr lang="en-US" b="1" dirty="0"/>
              <a:t>The age of sustained health</a:t>
            </a:r>
            <a:endParaRPr lang="en-US" dirty="0"/>
          </a:p>
        </p:txBody>
      </p:sp>
      <p:sp>
        <p:nvSpPr>
          <p:cNvPr id="3" name="Content Placeholder 2">
            <a:extLst>
              <a:ext uri="{FF2B5EF4-FFF2-40B4-BE49-F238E27FC236}">
                <a16:creationId xmlns:a16="http://schemas.microsoft.com/office/drawing/2014/main" id="{56E9901E-5868-430B-8DDC-F0629E0B8AD6}"/>
              </a:ext>
            </a:extLst>
          </p:cNvPr>
          <p:cNvSpPr>
            <a:spLocks noGrp="1"/>
          </p:cNvSpPr>
          <p:nvPr>
            <p:ph idx="1"/>
          </p:nvPr>
        </p:nvSpPr>
        <p:spPr>
          <a:xfrm>
            <a:off x="179512" y="1052736"/>
            <a:ext cx="8784976" cy="5616624"/>
          </a:xfrm>
        </p:spPr>
        <p:txBody>
          <a:bodyPr>
            <a:normAutofit fontScale="92500" lnSpcReduction="10000"/>
          </a:bodyPr>
          <a:lstStyle/>
          <a:p>
            <a:r>
              <a:rPr lang="en-US" sz="2400" dirty="0"/>
              <a:t>In the age of sustained health, </a:t>
            </a:r>
            <a:r>
              <a:rPr lang="en-US" sz="2400" b="1" dirty="0"/>
              <a:t>investments in social services will lead to a sharp reduction in life-style related diseases, </a:t>
            </a:r>
            <a:r>
              <a:rPr lang="en-US" sz="2400" dirty="0"/>
              <a:t>and most environmentally related infectious diseases will be eradicated</a:t>
            </a:r>
          </a:p>
          <a:p>
            <a:pPr marL="0" indent="0">
              <a:buNone/>
            </a:pPr>
            <a:endParaRPr lang="en-US" sz="1200" dirty="0"/>
          </a:p>
          <a:p>
            <a:r>
              <a:rPr lang="en-US" sz="2400" dirty="0"/>
              <a:t>Health policies will be designed to improve the health status of a population in such a way that the health of future generations is not compromised by, for example, the depletion of resources needed by future generations</a:t>
            </a:r>
          </a:p>
          <a:p>
            <a:pPr marL="0" indent="0">
              <a:buNone/>
            </a:pPr>
            <a:endParaRPr lang="en-US" sz="1300" dirty="0"/>
          </a:p>
          <a:p>
            <a:r>
              <a:rPr lang="en-US" sz="2400" dirty="0"/>
              <a:t>Although there is only a minimal chance that infections will emerge, improved worldwide surveillance and monitoring systems will mean that any outbreak is properly dealt with</a:t>
            </a:r>
          </a:p>
          <a:p>
            <a:pPr marL="0" indent="0">
              <a:buNone/>
            </a:pPr>
            <a:endParaRPr lang="en-US" sz="2400" dirty="0"/>
          </a:p>
          <a:p>
            <a:r>
              <a:rPr lang="en-US" sz="2400" dirty="0"/>
              <a:t>Despite the ageing of the world population, health systems will be well adjusted to an older population</a:t>
            </a:r>
          </a:p>
          <a:p>
            <a:endParaRPr lang="en-US" sz="1500" dirty="0"/>
          </a:p>
          <a:p>
            <a:r>
              <a:rPr lang="en-US" sz="2400" dirty="0"/>
              <a:t>Furthermore, disparities in health between rich and poor countries will eventually disappear.</a:t>
            </a:r>
          </a:p>
        </p:txBody>
      </p:sp>
    </p:spTree>
    <p:extLst>
      <p:ext uri="{BB962C8B-B14F-4D97-AF65-F5344CB8AC3E}">
        <p14:creationId xmlns:p14="http://schemas.microsoft.com/office/powerpoint/2010/main" val="5778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AEA2-3C91-4AB1-A898-488835C0F108}"/>
              </a:ext>
            </a:extLst>
          </p:cNvPr>
          <p:cNvSpPr>
            <a:spLocks noGrp="1"/>
          </p:cNvSpPr>
          <p:nvPr>
            <p:ph type="title"/>
          </p:nvPr>
        </p:nvSpPr>
        <p:spPr>
          <a:xfrm>
            <a:off x="457200" y="274638"/>
            <a:ext cx="8229600" cy="490066"/>
          </a:xfrm>
        </p:spPr>
        <p:txBody>
          <a:bodyPr>
            <a:normAutofit fontScale="90000"/>
          </a:bodyPr>
          <a:lstStyle/>
          <a:p>
            <a:r>
              <a:rPr lang="en-US" dirty="0"/>
              <a:t>Epidemiologic Transition Theory</a:t>
            </a:r>
          </a:p>
        </p:txBody>
      </p:sp>
      <p:sp>
        <p:nvSpPr>
          <p:cNvPr id="3" name="Content Placeholder 2">
            <a:extLst>
              <a:ext uri="{FF2B5EF4-FFF2-40B4-BE49-F238E27FC236}">
                <a16:creationId xmlns:a16="http://schemas.microsoft.com/office/drawing/2014/main" id="{56563732-AD07-4B8A-9DF5-02417D1C04D9}"/>
              </a:ext>
            </a:extLst>
          </p:cNvPr>
          <p:cNvSpPr>
            <a:spLocks noGrp="1"/>
          </p:cNvSpPr>
          <p:nvPr>
            <p:ph idx="1"/>
          </p:nvPr>
        </p:nvSpPr>
        <p:spPr/>
        <p:txBody>
          <a:bodyPr>
            <a:normAutofit/>
          </a:bodyPr>
          <a:lstStyle/>
          <a:p>
            <a:r>
              <a:rPr lang="en-US" sz="2800" dirty="0"/>
              <a:t>Formulated by epidemiologist </a:t>
            </a:r>
            <a:r>
              <a:rPr lang="en-US" sz="2800" b="1" dirty="0"/>
              <a:t>Abdel </a:t>
            </a:r>
            <a:r>
              <a:rPr lang="en-US" sz="2800" b="1" dirty="0" err="1"/>
              <a:t>Omran</a:t>
            </a:r>
            <a:r>
              <a:rPr lang="en-US" sz="2800" b="1" dirty="0"/>
              <a:t> </a:t>
            </a:r>
            <a:r>
              <a:rPr lang="en-US" sz="2800" dirty="0"/>
              <a:t>in 1971</a:t>
            </a:r>
          </a:p>
          <a:p>
            <a:endParaRPr lang="en-US" sz="2800" dirty="0"/>
          </a:p>
          <a:p>
            <a:r>
              <a:rPr lang="en-US" sz="2800" dirty="0"/>
              <a:t> It comprises three stages characterized by fertility levels and causes of death </a:t>
            </a:r>
          </a:p>
          <a:p>
            <a:pPr marL="0" indent="0">
              <a:lnSpc>
                <a:spcPct val="150000"/>
              </a:lnSpc>
              <a:buNone/>
            </a:pPr>
            <a:endParaRPr lang="en-US" sz="2800" dirty="0"/>
          </a:p>
          <a:p>
            <a:pPr marL="914400" lvl="1" indent="-514350">
              <a:lnSpc>
                <a:spcPct val="150000"/>
              </a:lnSpc>
              <a:buFont typeface="+mj-lt"/>
              <a:buAutoNum type="arabicPeriod"/>
            </a:pPr>
            <a:r>
              <a:rPr lang="en-US" sz="2400" dirty="0"/>
              <a:t>The age of pestilence and famine</a:t>
            </a:r>
          </a:p>
          <a:p>
            <a:pPr marL="914400" lvl="1" indent="-514350">
              <a:lnSpc>
                <a:spcPct val="150000"/>
              </a:lnSpc>
              <a:buFont typeface="+mj-lt"/>
              <a:buAutoNum type="arabicPeriod"/>
            </a:pPr>
            <a:r>
              <a:rPr lang="en-US" sz="2400" dirty="0"/>
              <a:t>The age of receding pandemics</a:t>
            </a:r>
          </a:p>
          <a:p>
            <a:pPr marL="914400" lvl="1" indent="-514350">
              <a:lnSpc>
                <a:spcPct val="150000"/>
              </a:lnSpc>
              <a:buFont typeface="+mj-lt"/>
              <a:buAutoNum type="arabicPeriod"/>
            </a:pPr>
            <a:r>
              <a:rPr lang="en-US" sz="2400" dirty="0"/>
              <a:t>The age of chronic diseases</a:t>
            </a:r>
          </a:p>
        </p:txBody>
      </p:sp>
    </p:spTree>
    <p:extLst>
      <p:ext uri="{BB962C8B-B14F-4D97-AF65-F5344CB8AC3E}">
        <p14:creationId xmlns:p14="http://schemas.microsoft.com/office/powerpoint/2010/main" val="164397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A642-95B9-4603-B006-F69E9D247C24}"/>
              </a:ext>
            </a:extLst>
          </p:cNvPr>
          <p:cNvSpPr>
            <a:spLocks noGrp="1"/>
          </p:cNvSpPr>
          <p:nvPr>
            <p:ph type="title"/>
          </p:nvPr>
        </p:nvSpPr>
        <p:spPr>
          <a:xfrm>
            <a:off x="431552" y="116632"/>
            <a:ext cx="8507288" cy="1143000"/>
          </a:xfrm>
        </p:spPr>
        <p:txBody>
          <a:bodyPr>
            <a:normAutofit fontScale="90000"/>
          </a:bodyPr>
          <a:lstStyle/>
          <a:p>
            <a:r>
              <a:rPr lang="en-US" b="1" dirty="0"/>
              <a:t>Epidemiological Transition – Developed Countries</a:t>
            </a:r>
            <a:endParaRPr lang="en-US" dirty="0"/>
          </a:p>
        </p:txBody>
      </p:sp>
      <p:sp>
        <p:nvSpPr>
          <p:cNvPr id="3" name="Content Placeholder 2">
            <a:extLst>
              <a:ext uri="{FF2B5EF4-FFF2-40B4-BE49-F238E27FC236}">
                <a16:creationId xmlns:a16="http://schemas.microsoft.com/office/drawing/2014/main" id="{6520A3AB-7DE2-4038-8BD3-1C4604B5B7E3}"/>
              </a:ext>
            </a:extLst>
          </p:cNvPr>
          <p:cNvSpPr>
            <a:spLocks noGrp="1"/>
          </p:cNvSpPr>
          <p:nvPr>
            <p:ph idx="1"/>
          </p:nvPr>
        </p:nvSpPr>
        <p:spPr>
          <a:xfrm>
            <a:off x="323528" y="1340768"/>
            <a:ext cx="8507288" cy="5242594"/>
          </a:xfrm>
        </p:spPr>
        <p:txBody>
          <a:bodyPr>
            <a:normAutofit fontScale="92500"/>
          </a:bodyPr>
          <a:lstStyle/>
          <a:p>
            <a:r>
              <a:rPr lang="en-US" sz="2800" dirty="0"/>
              <a:t>Currently, most developed countries are in the third stage of the health transition:</a:t>
            </a:r>
          </a:p>
          <a:p>
            <a:pPr lvl="1"/>
            <a:r>
              <a:rPr lang="en-US" sz="2400" dirty="0"/>
              <a:t>Fertility rates are low</a:t>
            </a:r>
          </a:p>
          <a:p>
            <a:pPr lvl="1"/>
            <a:r>
              <a:rPr lang="en-US" sz="2400" dirty="0"/>
              <a:t>Causes of diseases and deaths have shifted from infectious to chronic diseases</a:t>
            </a:r>
          </a:p>
          <a:p>
            <a:pPr algn="just"/>
            <a:r>
              <a:rPr lang="en-US" sz="2600" dirty="0"/>
              <a:t>All developed countries in Europe, North America and Asia are seen as having arrived in the latter stage of the health transition in the 1970s, although there were large differences with regard to timing, particularly in the onset of the decline in fertility</a:t>
            </a:r>
          </a:p>
          <a:p>
            <a:pPr algn="just"/>
            <a:endParaRPr lang="en-US" sz="1900" dirty="0"/>
          </a:p>
          <a:p>
            <a:pPr algn="just"/>
            <a:r>
              <a:rPr lang="en-US" sz="2600" dirty="0"/>
              <a:t>In these countries, declining fertility rates and increased life expectancy have led to the ageing, or so-called 'greying', of the population.</a:t>
            </a:r>
          </a:p>
        </p:txBody>
      </p:sp>
    </p:spTree>
    <p:extLst>
      <p:ext uri="{BB962C8B-B14F-4D97-AF65-F5344CB8AC3E}">
        <p14:creationId xmlns:p14="http://schemas.microsoft.com/office/powerpoint/2010/main" val="393177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1C30-492D-4B62-97C2-FF842AFFB9B6}"/>
              </a:ext>
            </a:extLst>
          </p:cNvPr>
          <p:cNvSpPr>
            <a:spLocks noGrp="1"/>
          </p:cNvSpPr>
          <p:nvPr>
            <p:ph type="title"/>
          </p:nvPr>
        </p:nvSpPr>
        <p:spPr>
          <a:xfrm>
            <a:off x="458872" y="160337"/>
            <a:ext cx="8507288" cy="1143000"/>
          </a:xfrm>
        </p:spPr>
        <p:txBody>
          <a:bodyPr>
            <a:normAutofit fontScale="90000"/>
          </a:bodyPr>
          <a:lstStyle/>
          <a:p>
            <a:r>
              <a:rPr lang="en-US" b="1" dirty="0"/>
              <a:t>Epidemiological Transition –Developing Countries</a:t>
            </a:r>
            <a:endParaRPr lang="en-US" dirty="0"/>
          </a:p>
        </p:txBody>
      </p:sp>
      <p:sp>
        <p:nvSpPr>
          <p:cNvPr id="3" name="Content Placeholder 2">
            <a:extLst>
              <a:ext uri="{FF2B5EF4-FFF2-40B4-BE49-F238E27FC236}">
                <a16:creationId xmlns:a16="http://schemas.microsoft.com/office/drawing/2014/main" id="{9A3A2FBF-6F53-448F-9A80-96352353D4DA}"/>
              </a:ext>
            </a:extLst>
          </p:cNvPr>
          <p:cNvSpPr>
            <a:spLocks noGrp="1"/>
          </p:cNvSpPr>
          <p:nvPr>
            <p:ph idx="1"/>
          </p:nvPr>
        </p:nvSpPr>
        <p:spPr>
          <a:xfrm>
            <a:off x="179512" y="1303337"/>
            <a:ext cx="8784976" cy="5394325"/>
          </a:xfrm>
        </p:spPr>
        <p:txBody>
          <a:bodyPr>
            <a:noAutofit/>
          </a:bodyPr>
          <a:lstStyle/>
          <a:p>
            <a:r>
              <a:rPr lang="en-US" sz="2400" dirty="0"/>
              <a:t>The health situation in developing countries varies greatly from one country to another</a:t>
            </a:r>
          </a:p>
          <a:p>
            <a:pPr marL="0" indent="0">
              <a:buNone/>
            </a:pPr>
            <a:endParaRPr lang="en-US" sz="1200" dirty="0"/>
          </a:p>
          <a:p>
            <a:pPr algn="just"/>
            <a:r>
              <a:rPr lang="en-US" sz="2400" dirty="0"/>
              <a:t>In most, there is still very low life expectancy; this is due largely to malnutrition and the lack of safe drinking water, which are compounded by poor healthcare facilities</a:t>
            </a:r>
          </a:p>
          <a:p>
            <a:r>
              <a:rPr lang="en-US" sz="2400" dirty="0"/>
              <a:t>In other countries, particularly in Asia and Latin America, chronic diseases have now become more important than infectious diseases.</a:t>
            </a:r>
          </a:p>
          <a:p>
            <a:r>
              <a:rPr lang="en-US" sz="2400" dirty="0"/>
              <a:t>In countries such as China and Thailand fertility rates are very low; in others they are very high.</a:t>
            </a:r>
          </a:p>
          <a:p>
            <a:r>
              <a:rPr lang="en-US" sz="2400" dirty="0"/>
              <a:t>Due to sub-national differences of an economic, social or ecological nature, may also be large differences within a single country</a:t>
            </a:r>
          </a:p>
        </p:txBody>
      </p:sp>
    </p:spTree>
    <p:extLst>
      <p:ext uri="{BB962C8B-B14F-4D97-AF65-F5344CB8AC3E}">
        <p14:creationId xmlns:p14="http://schemas.microsoft.com/office/powerpoint/2010/main" val="285088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E281-A50A-4BFF-BA1D-C1454013088C}"/>
              </a:ext>
            </a:extLst>
          </p:cNvPr>
          <p:cNvSpPr>
            <a:spLocks noGrp="1"/>
          </p:cNvSpPr>
          <p:nvPr>
            <p:ph type="title"/>
          </p:nvPr>
        </p:nvSpPr>
        <p:spPr>
          <a:xfrm>
            <a:off x="323528" y="274638"/>
            <a:ext cx="8630616" cy="1143000"/>
          </a:xfrm>
        </p:spPr>
        <p:txBody>
          <a:bodyPr>
            <a:normAutofit fontScale="90000"/>
          </a:bodyPr>
          <a:lstStyle/>
          <a:p>
            <a:r>
              <a:rPr lang="en-US" b="1" i="1" dirty="0"/>
              <a:t>Epidemiological Transition –Developing Countries</a:t>
            </a:r>
            <a:endParaRPr lang="en-US" dirty="0"/>
          </a:p>
        </p:txBody>
      </p:sp>
      <p:sp>
        <p:nvSpPr>
          <p:cNvPr id="3" name="Content Placeholder 2">
            <a:extLst>
              <a:ext uri="{FF2B5EF4-FFF2-40B4-BE49-F238E27FC236}">
                <a16:creationId xmlns:a16="http://schemas.microsoft.com/office/drawing/2014/main" id="{624CDC12-B5B9-448D-A282-7ADF7308D8E0}"/>
              </a:ext>
            </a:extLst>
          </p:cNvPr>
          <p:cNvSpPr>
            <a:spLocks noGrp="1"/>
          </p:cNvSpPr>
          <p:nvPr>
            <p:ph idx="1"/>
          </p:nvPr>
        </p:nvSpPr>
        <p:spPr>
          <a:xfrm>
            <a:off x="323528" y="1600200"/>
            <a:ext cx="8496944" cy="5069160"/>
          </a:xfrm>
        </p:spPr>
        <p:txBody>
          <a:bodyPr>
            <a:normAutofit/>
          </a:bodyPr>
          <a:lstStyle/>
          <a:p>
            <a:r>
              <a:rPr lang="en-US" sz="2800" dirty="0"/>
              <a:t>It is widely believed that, with increasing economic growth, developing countries will follow the same pattern of health transition as Europe and North America.</a:t>
            </a:r>
          </a:p>
          <a:p>
            <a:endParaRPr lang="en-US" sz="2800" dirty="0"/>
          </a:p>
          <a:p>
            <a:r>
              <a:rPr lang="en-US" sz="2800" dirty="0"/>
              <a:t>However, there is now evidence that the poorest in developing countries will not 'trade' infectious diseases for chronic diseases; instead, they face a triple burden of communicable disease, non-communicable disease and socio-</a:t>
            </a:r>
            <a:r>
              <a:rPr lang="en-US" sz="2800" dirty="0" err="1"/>
              <a:t>behavioural</a:t>
            </a:r>
            <a:r>
              <a:rPr lang="en-US" sz="2800" dirty="0"/>
              <a:t> illness</a:t>
            </a:r>
          </a:p>
        </p:txBody>
      </p:sp>
    </p:spTree>
    <p:extLst>
      <p:ext uri="{BB962C8B-B14F-4D97-AF65-F5344CB8AC3E}">
        <p14:creationId xmlns:p14="http://schemas.microsoft.com/office/powerpoint/2010/main" val="272324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E281-A50A-4BFF-BA1D-C1454013088C}"/>
              </a:ext>
            </a:extLst>
          </p:cNvPr>
          <p:cNvSpPr>
            <a:spLocks noGrp="1"/>
          </p:cNvSpPr>
          <p:nvPr>
            <p:ph type="title"/>
          </p:nvPr>
        </p:nvSpPr>
        <p:spPr>
          <a:xfrm>
            <a:off x="323528" y="274638"/>
            <a:ext cx="8630616" cy="1143000"/>
          </a:xfrm>
        </p:spPr>
        <p:txBody>
          <a:bodyPr>
            <a:normAutofit fontScale="90000"/>
          </a:bodyPr>
          <a:lstStyle/>
          <a:p>
            <a:r>
              <a:rPr lang="en-US" b="1" i="1" dirty="0"/>
              <a:t>Epidemiological Transition –Developing Countries</a:t>
            </a:r>
            <a:endParaRPr lang="en-US" dirty="0"/>
          </a:p>
        </p:txBody>
      </p:sp>
      <p:sp>
        <p:nvSpPr>
          <p:cNvPr id="3" name="Content Placeholder 2">
            <a:extLst>
              <a:ext uri="{FF2B5EF4-FFF2-40B4-BE49-F238E27FC236}">
                <a16:creationId xmlns:a16="http://schemas.microsoft.com/office/drawing/2014/main" id="{624CDC12-B5B9-448D-A282-7ADF7308D8E0}"/>
              </a:ext>
            </a:extLst>
          </p:cNvPr>
          <p:cNvSpPr>
            <a:spLocks noGrp="1"/>
          </p:cNvSpPr>
          <p:nvPr>
            <p:ph idx="1"/>
          </p:nvPr>
        </p:nvSpPr>
        <p:spPr>
          <a:xfrm>
            <a:off x="323528" y="1600200"/>
            <a:ext cx="8496944" cy="5069160"/>
          </a:xfrm>
        </p:spPr>
        <p:txBody>
          <a:bodyPr>
            <a:normAutofit/>
          </a:bodyPr>
          <a:lstStyle/>
          <a:p>
            <a:r>
              <a:rPr lang="en-US" sz="2800" dirty="0"/>
              <a:t>Although improvements in health may take place worldwide, differences in health status between the developing and developed world will to some extent remain, regardless of the future development path.</a:t>
            </a:r>
          </a:p>
          <a:p>
            <a:endParaRPr lang="en-US" sz="2800" dirty="0"/>
          </a:p>
          <a:p>
            <a:r>
              <a:rPr lang="en-US" sz="2800" dirty="0"/>
              <a:t>The processes of globalization in today's world that include socio-economic change, demographic change and global environmental change, oblige us to broaden our conception of the determinants of population health.</a:t>
            </a:r>
          </a:p>
        </p:txBody>
      </p:sp>
    </p:spTree>
    <p:extLst>
      <p:ext uri="{BB962C8B-B14F-4D97-AF65-F5344CB8AC3E}">
        <p14:creationId xmlns:p14="http://schemas.microsoft.com/office/powerpoint/2010/main" val="3928306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483C-9413-47EB-831C-DB353946258A}"/>
              </a:ext>
            </a:extLst>
          </p:cNvPr>
          <p:cNvSpPr>
            <a:spLocks noGrp="1"/>
          </p:cNvSpPr>
          <p:nvPr>
            <p:ph type="title"/>
          </p:nvPr>
        </p:nvSpPr>
        <p:spPr>
          <a:xfrm>
            <a:off x="457200" y="274638"/>
            <a:ext cx="8229600" cy="706090"/>
          </a:xfrm>
        </p:spPr>
        <p:txBody>
          <a:bodyPr>
            <a:normAutofit fontScale="90000"/>
          </a:bodyPr>
          <a:lstStyle/>
          <a:p>
            <a:r>
              <a:rPr lang="en-US" b="1" dirty="0"/>
              <a:t>Epidemiological Transition model</a:t>
            </a:r>
            <a:endParaRPr lang="en-US" dirty="0"/>
          </a:p>
        </p:txBody>
      </p:sp>
      <p:sp>
        <p:nvSpPr>
          <p:cNvPr id="3" name="Content Placeholder 2">
            <a:extLst>
              <a:ext uri="{FF2B5EF4-FFF2-40B4-BE49-F238E27FC236}">
                <a16:creationId xmlns:a16="http://schemas.microsoft.com/office/drawing/2014/main" id="{55FEA26B-59FD-4722-8813-DE7D9C76E96C}"/>
              </a:ext>
            </a:extLst>
          </p:cNvPr>
          <p:cNvSpPr>
            <a:spLocks noGrp="1"/>
          </p:cNvSpPr>
          <p:nvPr>
            <p:ph idx="1"/>
          </p:nvPr>
        </p:nvSpPr>
        <p:spPr>
          <a:xfrm>
            <a:off x="457200" y="1340768"/>
            <a:ext cx="8229600" cy="5242594"/>
          </a:xfrm>
        </p:spPr>
        <p:txBody>
          <a:bodyPr>
            <a:normAutofit/>
          </a:bodyPr>
          <a:lstStyle/>
          <a:p>
            <a:r>
              <a:rPr lang="en-US" sz="2800" dirty="0"/>
              <a:t>Countries and regions have shown differences in passing through the above-mentioned stages , with regard to timing, pace, and underlying mechanisms.</a:t>
            </a:r>
          </a:p>
          <a:p>
            <a:endParaRPr lang="en-US" sz="2800" dirty="0"/>
          </a:p>
          <a:p>
            <a:r>
              <a:rPr lang="en-US" sz="2800" dirty="0"/>
              <a:t>Therefore, </a:t>
            </a:r>
            <a:r>
              <a:rPr lang="en-US" sz="2800" dirty="0" err="1"/>
              <a:t>Omran</a:t>
            </a:r>
            <a:r>
              <a:rPr lang="en-US" sz="2800" dirty="0"/>
              <a:t> (1971, 1982) proposed several basic models of the epidemiologic transition.</a:t>
            </a:r>
          </a:p>
          <a:p>
            <a:endParaRPr lang="en-US" sz="2800" dirty="0"/>
          </a:p>
          <a:p>
            <a:r>
              <a:rPr lang="en-US" sz="2800" dirty="0"/>
              <a:t>Initially, he proposed three models, but later added a fourth variant.</a:t>
            </a:r>
          </a:p>
        </p:txBody>
      </p:sp>
    </p:spTree>
    <p:extLst>
      <p:ext uri="{BB962C8B-B14F-4D97-AF65-F5344CB8AC3E}">
        <p14:creationId xmlns:p14="http://schemas.microsoft.com/office/powerpoint/2010/main" val="393094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1DB5-4A17-4347-9D19-6E4CAE481A0D}"/>
              </a:ext>
            </a:extLst>
          </p:cNvPr>
          <p:cNvSpPr>
            <a:spLocks noGrp="1"/>
          </p:cNvSpPr>
          <p:nvPr>
            <p:ph type="title"/>
          </p:nvPr>
        </p:nvSpPr>
        <p:spPr>
          <a:xfrm>
            <a:off x="323528" y="274638"/>
            <a:ext cx="8568952" cy="1143000"/>
          </a:xfrm>
        </p:spPr>
        <p:txBody>
          <a:bodyPr>
            <a:normAutofit fontScale="90000"/>
          </a:bodyPr>
          <a:lstStyle/>
          <a:p>
            <a:r>
              <a:rPr lang="en-US" b="1" dirty="0"/>
              <a:t>The Classical Model of Epidemiological Transition</a:t>
            </a:r>
            <a:endParaRPr lang="en-US" dirty="0"/>
          </a:p>
        </p:txBody>
      </p:sp>
      <p:sp>
        <p:nvSpPr>
          <p:cNvPr id="3" name="Content Placeholder 2">
            <a:extLst>
              <a:ext uri="{FF2B5EF4-FFF2-40B4-BE49-F238E27FC236}">
                <a16:creationId xmlns:a16="http://schemas.microsoft.com/office/drawing/2014/main" id="{80EDCA57-5426-459E-A03E-673C451721EF}"/>
              </a:ext>
            </a:extLst>
          </p:cNvPr>
          <p:cNvSpPr>
            <a:spLocks noGrp="1"/>
          </p:cNvSpPr>
          <p:nvPr>
            <p:ph idx="1"/>
          </p:nvPr>
        </p:nvSpPr>
        <p:spPr>
          <a:xfrm>
            <a:off x="179512" y="1417638"/>
            <a:ext cx="8784976" cy="5251722"/>
          </a:xfrm>
        </p:spPr>
        <p:txBody>
          <a:bodyPr>
            <a:normAutofit lnSpcReduction="10000"/>
          </a:bodyPr>
          <a:lstStyle/>
          <a:p>
            <a:r>
              <a:rPr lang="en-US" b="1" i="1" dirty="0"/>
              <a:t>In Western European countries</a:t>
            </a:r>
            <a:r>
              <a:rPr lang="en-US" dirty="0"/>
              <a:t>.</a:t>
            </a:r>
          </a:p>
          <a:p>
            <a:pPr lvl="1" algn="just"/>
            <a:r>
              <a:rPr lang="en-US" sz="2200" dirty="0"/>
              <a:t>The mortality pattern follows three stages</a:t>
            </a:r>
          </a:p>
          <a:p>
            <a:pPr lvl="1" algn="just"/>
            <a:r>
              <a:rPr lang="en-US" sz="2200" dirty="0"/>
              <a:t>A pre-industrial age of pestilence and famine generates a cyclical population growth with frequent peaks in mortality is followed by an intermediate stage of receding pandemics in the middle or later part of the 19th Century giving way to a gradual mortality decline.</a:t>
            </a:r>
          </a:p>
          <a:p>
            <a:r>
              <a:rPr lang="en-US" sz="2400" dirty="0"/>
              <a:t>A stage of degenerative and man made diseases in the 20th Century corresponds to more precipitous declines</a:t>
            </a:r>
          </a:p>
          <a:p>
            <a:endParaRPr lang="en-US" sz="1200" dirty="0"/>
          </a:p>
          <a:p>
            <a:r>
              <a:rPr lang="en-US" sz="2400" dirty="0"/>
              <a:t>Economic factors (improvements in standards of living and in nutrition in the 19th Century) were the primary determinants of the classical transition, but were later augmented in the 20th Century by sanitary improvements, followed by medical and public health progress.</a:t>
            </a:r>
          </a:p>
        </p:txBody>
      </p:sp>
    </p:spTree>
    <p:extLst>
      <p:ext uri="{BB962C8B-B14F-4D97-AF65-F5344CB8AC3E}">
        <p14:creationId xmlns:p14="http://schemas.microsoft.com/office/powerpoint/2010/main" val="380039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3D2ECD-0E13-40BC-AD97-720DF1A0BCAD}"/>
              </a:ext>
            </a:extLst>
          </p:cNvPr>
          <p:cNvPicPr>
            <a:picLocks noChangeAspect="1"/>
          </p:cNvPicPr>
          <p:nvPr/>
        </p:nvPicPr>
        <p:blipFill>
          <a:blip r:embed="rId2"/>
          <a:stretch>
            <a:fillRect/>
          </a:stretch>
        </p:blipFill>
        <p:spPr>
          <a:xfrm>
            <a:off x="539553" y="188640"/>
            <a:ext cx="8424936" cy="6245673"/>
          </a:xfrm>
          <a:prstGeom prst="rect">
            <a:avLst/>
          </a:prstGeom>
        </p:spPr>
      </p:pic>
    </p:spTree>
    <p:extLst>
      <p:ext uri="{BB962C8B-B14F-4D97-AF65-F5344CB8AC3E}">
        <p14:creationId xmlns:p14="http://schemas.microsoft.com/office/powerpoint/2010/main" val="99583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7848600" cy="1981200"/>
          </a:xfrm>
        </p:spPr>
        <p:txBody>
          <a:bodyPr rtlCol="0">
            <a:normAutofit fontScale="92500" lnSpcReduction="20000"/>
          </a:bodyPr>
          <a:lstStyle/>
          <a:p>
            <a:pPr algn="ctr" eaLnBrk="1" fontAlgn="auto" hangingPunct="1">
              <a:spcAft>
                <a:spcPts val="0"/>
              </a:spcAft>
              <a:buFontTx/>
              <a:buNone/>
              <a:defRPr/>
            </a:pPr>
            <a:r>
              <a:rPr lang="en-US" sz="8000" dirty="0">
                <a:solidFill>
                  <a:srgbClr val="00B0F0"/>
                </a:solidFill>
                <a:ea typeface="ＭＳ Ｐゴシック" pitchFamily="34" charset="-128"/>
              </a:rPr>
              <a:t>Thanks!</a:t>
            </a:r>
            <a:br>
              <a:rPr lang="en-US" sz="8000" dirty="0">
                <a:solidFill>
                  <a:schemeClr val="accent2"/>
                </a:solidFill>
                <a:ea typeface="ＭＳ Ｐゴシック" pitchFamily="34" charset="-128"/>
              </a:rPr>
            </a:br>
            <a:endParaRPr lang="en-US" sz="8000" dirty="0">
              <a:ea typeface="ＭＳ Ｐゴシック" pitchFamily="34" charset="-128"/>
            </a:endParaRPr>
          </a:p>
        </p:txBody>
      </p:sp>
      <p:pic>
        <p:nvPicPr>
          <p:cNvPr id="35844" name="Picture 4" descr="C:\Users\dostogirharun\Desktop\PA.jpg"/>
          <p:cNvPicPr>
            <a:picLocks noChangeAspect="1" noChangeArrowheads="1"/>
          </p:cNvPicPr>
          <p:nvPr/>
        </p:nvPicPr>
        <p:blipFill>
          <a:blip r:embed="rId2"/>
          <a:srcRect/>
          <a:stretch>
            <a:fillRect/>
          </a:stretch>
        </p:blipFill>
        <p:spPr bwMode="auto">
          <a:xfrm>
            <a:off x="3657600" y="990600"/>
            <a:ext cx="2143125"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1+#ppt_w/2"/>
                                          </p:val>
                                        </p:tav>
                                        <p:tav tm="100000">
                                          <p:val>
                                            <p:strVal val="#ppt_x"/>
                                          </p:val>
                                        </p:tav>
                                      </p:tavLst>
                                    </p:anim>
                                    <p:anim calcmode="lin" valueType="num">
                                      <p:cBhvr additive="base">
                                        <p:cTn id="8" dur="500" fill="hold"/>
                                        <p:tgtEl>
                                          <p:spTgt spid="358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5D0C-4080-4BD5-A326-3F294E16700A}"/>
              </a:ext>
            </a:extLst>
          </p:cNvPr>
          <p:cNvSpPr>
            <a:spLocks noGrp="1"/>
          </p:cNvSpPr>
          <p:nvPr>
            <p:ph type="title"/>
          </p:nvPr>
        </p:nvSpPr>
        <p:spPr>
          <a:xfrm>
            <a:off x="457200" y="274637"/>
            <a:ext cx="8229600" cy="457199"/>
          </a:xfrm>
        </p:spPr>
        <p:txBody>
          <a:bodyPr>
            <a:normAutofit fontScale="90000"/>
          </a:bodyPr>
          <a:lstStyle/>
          <a:p>
            <a:r>
              <a:rPr lang="en-US" i="1" dirty="0"/>
              <a:t>The Health Transition</a:t>
            </a:r>
            <a:endParaRPr lang="en-US" dirty="0"/>
          </a:p>
        </p:txBody>
      </p:sp>
      <p:sp>
        <p:nvSpPr>
          <p:cNvPr id="3" name="Content Placeholder 2">
            <a:extLst>
              <a:ext uri="{FF2B5EF4-FFF2-40B4-BE49-F238E27FC236}">
                <a16:creationId xmlns:a16="http://schemas.microsoft.com/office/drawing/2014/main" id="{DB852F08-3403-4D25-9219-A7610DB442AD}"/>
              </a:ext>
            </a:extLst>
          </p:cNvPr>
          <p:cNvSpPr>
            <a:spLocks noGrp="1"/>
          </p:cNvSpPr>
          <p:nvPr>
            <p:ph idx="1"/>
          </p:nvPr>
        </p:nvSpPr>
        <p:spPr/>
        <p:txBody>
          <a:bodyPr>
            <a:normAutofit/>
          </a:bodyPr>
          <a:lstStyle/>
          <a:p>
            <a:r>
              <a:rPr lang="en-US" sz="2800" dirty="0"/>
              <a:t>Health transition: the shifts that have taken place in the patterns and causes of death.</a:t>
            </a:r>
          </a:p>
          <a:p>
            <a:r>
              <a:rPr lang="en-US" sz="2800" dirty="0"/>
              <a:t>The health transition has been covered by two separate terms:</a:t>
            </a:r>
          </a:p>
          <a:p>
            <a:r>
              <a:rPr lang="en-US" sz="2800" b="1" dirty="0"/>
              <a:t>Demographic transition</a:t>
            </a:r>
          </a:p>
          <a:p>
            <a:r>
              <a:rPr lang="en-US" sz="2800" b="1" dirty="0"/>
              <a:t>Epidemiological transition</a:t>
            </a:r>
            <a:endParaRPr lang="en-US" sz="2800" dirty="0"/>
          </a:p>
        </p:txBody>
      </p:sp>
    </p:spTree>
    <p:extLst>
      <p:ext uri="{BB962C8B-B14F-4D97-AF65-F5344CB8AC3E}">
        <p14:creationId xmlns:p14="http://schemas.microsoft.com/office/powerpoint/2010/main" val="38692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pidemiological transition">
            <a:extLst>
              <a:ext uri="{FF2B5EF4-FFF2-40B4-BE49-F238E27FC236}">
                <a16:creationId xmlns:a16="http://schemas.microsoft.com/office/drawing/2014/main" id="{0B68B635-2F6D-4663-B281-5D2ED0235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776864" cy="583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8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3636-4636-4A64-957E-32CC51BC93E1}"/>
              </a:ext>
            </a:extLst>
          </p:cNvPr>
          <p:cNvSpPr>
            <a:spLocks noGrp="1"/>
          </p:cNvSpPr>
          <p:nvPr>
            <p:ph type="title"/>
          </p:nvPr>
        </p:nvSpPr>
        <p:spPr>
          <a:xfrm>
            <a:off x="250528" y="116632"/>
            <a:ext cx="8167209" cy="792088"/>
          </a:xfrm>
        </p:spPr>
        <p:txBody>
          <a:bodyPr>
            <a:normAutofit/>
          </a:bodyPr>
          <a:lstStyle/>
          <a:p>
            <a:r>
              <a:rPr lang="en-US" sz="4000" b="1" dirty="0"/>
              <a:t>First Epidemiological Transition</a:t>
            </a:r>
          </a:p>
        </p:txBody>
      </p:sp>
      <p:sp>
        <p:nvSpPr>
          <p:cNvPr id="5" name="Content Placeholder 4">
            <a:extLst>
              <a:ext uri="{FF2B5EF4-FFF2-40B4-BE49-F238E27FC236}">
                <a16:creationId xmlns:a16="http://schemas.microsoft.com/office/drawing/2014/main" id="{30F9B3FE-7678-4F1C-81F0-BC84825D7225}"/>
              </a:ext>
            </a:extLst>
          </p:cNvPr>
          <p:cNvSpPr>
            <a:spLocks noGrp="1"/>
          </p:cNvSpPr>
          <p:nvPr>
            <p:ph idx="1"/>
          </p:nvPr>
        </p:nvSpPr>
        <p:spPr>
          <a:xfrm>
            <a:off x="250528" y="908720"/>
            <a:ext cx="8497936" cy="5832648"/>
          </a:xfrm>
        </p:spPr>
        <p:txBody>
          <a:bodyPr>
            <a:normAutofit/>
          </a:bodyPr>
          <a:lstStyle/>
          <a:p>
            <a:r>
              <a:rPr lang="en-US" sz="2400" dirty="0"/>
              <a:t>This epidemiological transition was described as “the age pestilence and famine</a:t>
            </a:r>
          </a:p>
          <a:p>
            <a:endParaRPr lang="en-US" sz="1000" dirty="0"/>
          </a:p>
          <a:p>
            <a:r>
              <a:rPr lang="en-US" sz="2400" dirty="0"/>
              <a:t>Epidemic, famines and wars caused huge numbers of deaths</a:t>
            </a:r>
          </a:p>
          <a:p>
            <a:endParaRPr lang="en-US" sz="1000" dirty="0"/>
          </a:p>
          <a:p>
            <a:r>
              <a:rPr lang="en-US" sz="2400" dirty="0"/>
              <a:t>Infectious diseases were dominant, causing high mortality rates, especially among children</a:t>
            </a:r>
          </a:p>
          <a:p>
            <a:endParaRPr lang="en-US" sz="1000" dirty="0"/>
          </a:p>
          <a:p>
            <a:r>
              <a:rPr lang="en-US" sz="2400" dirty="0"/>
              <a:t>The domestication of animals brought other disease vectors in close contact with humans. Q Fever, Anthrax, tuberculosis gained access to human hosts</a:t>
            </a:r>
          </a:p>
          <a:p>
            <a:endParaRPr lang="en-US" sz="1000" dirty="0"/>
          </a:p>
          <a:p>
            <a:r>
              <a:rPr lang="en-US" sz="2400" dirty="0"/>
              <a:t> While increasing food security and nutrition, this transition also introduced several significant disease factors</a:t>
            </a:r>
          </a:p>
          <a:p>
            <a:pPr marL="0" indent="0">
              <a:buNone/>
            </a:pPr>
            <a:endParaRPr lang="en-US" sz="1100" dirty="0"/>
          </a:p>
          <a:p>
            <a:r>
              <a:rPr lang="en-US" sz="2400" dirty="0"/>
              <a:t>Small pox, Cholera, plague, influenza, and typhus all became major scourges for humanity</a:t>
            </a:r>
          </a:p>
        </p:txBody>
      </p:sp>
    </p:spTree>
    <p:extLst>
      <p:ext uri="{BB962C8B-B14F-4D97-AF65-F5344CB8AC3E}">
        <p14:creationId xmlns:p14="http://schemas.microsoft.com/office/powerpoint/2010/main" val="14168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3636-4636-4A64-957E-32CC51BC93E1}"/>
              </a:ext>
            </a:extLst>
          </p:cNvPr>
          <p:cNvSpPr>
            <a:spLocks noGrp="1"/>
          </p:cNvSpPr>
          <p:nvPr>
            <p:ph type="title"/>
          </p:nvPr>
        </p:nvSpPr>
        <p:spPr>
          <a:xfrm>
            <a:off x="250528" y="260648"/>
            <a:ext cx="8167209" cy="926654"/>
          </a:xfrm>
        </p:spPr>
        <p:txBody>
          <a:bodyPr>
            <a:normAutofit/>
          </a:bodyPr>
          <a:lstStyle/>
          <a:p>
            <a:r>
              <a:rPr lang="en-US" sz="4000" b="1" dirty="0"/>
              <a:t>First Epidemiological Transition</a:t>
            </a:r>
          </a:p>
        </p:txBody>
      </p:sp>
      <p:pic>
        <p:nvPicPr>
          <p:cNvPr id="2050" name="Picture 2" descr="Epidemiological transition">
            <a:extLst>
              <a:ext uri="{FF2B5EF4-FFF2-40B4-BE49-F238E27FC236}">
                <a16:creationId xmlns:a16="http://schemas.microsoft.com/office/drawing/2014/main" id="{D0CBD96D-110F-43F4-B304-3A42685A177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540" t="16857"/>
          <a:stretch/>
        </p:blipFill>
        <p:spPr bwMode="auto">
          <a:xfrm>
            <a:off x="6803850" y="1201416"/>
            <a:ext cx="2232248" cy="3781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D76851-89BF-45B1-95B8-369A16CBBFD0}"/>
              </a:ext>
            </a:extLst>
          </p:cNvPr>
          <p:cNvSpPr/>
          <p:nvPr/>
        </p:nvSpPr>
        <p:spPr>
          <a:xfrm>
            <a:off x="250528" y="1340768"/>
            <a:ext cx="6553720" cy="5078313"/>
          </a:xfrm>
          <a:prstGeom prst="rect">
            <a:avLst/>
          </a:prstGeom>
        </p:spPr>
        <p:txBody>
          <a:bodyPr wrap="square">
            <a:spAutoFit/>
          </a:bodyPr>
          <a:lstStyle/>
          <a:p>
            <a:pPr>
              <a:buNone/>
            </a:pPr>
            <a:r>
              <a:rPr lang="en-US" dirty="0">
                <a:solidFill>
                  <a:schemeClr val="tx1"/>
                </a:solidFill>
                <a:latin typeface="+mj-lt"/>
              </a:rPr>
              <a:t>-First Epidemiological Transition occurred 100 centuries ago when man moved towards the agricultural society</a:t>
            </a:r>
          </a:p>
          <a:p>
            <a:pPr>
              <a:buNone/>
            </a:pPr>
            <a:r>
              <a:rPr lang="en-US" dirty="0">
                <a:solidFill>
                  <a:schemeClr val="tx1"/>
                </a:solidFill>
                <a:latin typeface="+mj-lt"/>
              </a:rPr>
              <a:t>-By eschewing the nomadic lifestyle, people stayed in one place and increased their contact with human (and animal) waste</a:t>
            </a:r>
          </a:p>
          <a:p>
            <a:pPr>
              <a:buNone/>
            </a:pPr>
            <a:r>
              <a:rPr lang="en-US" dirty="0">
                <a:solidFill>
                  <a:schemeClr val="tx1"/>
                </a:solidFill>
                <a:latin typeface="+mj-lt"/>
              </a:rPr>
              <a:t>-And even the cultivation of soil, and the clearing of land, exposed people to insect bites, bacteria, and parasites, and contaminated their water</a:t>
            </a:r>
          </a:p>
          <a:p>
            <a:pPr>
              <a:buNone/>
            </a:pPr>
            <a:r>
              <a:rPr lang="en-US" dirty="0">
                <a:solidFill>
                  <a:schemeClr val="tx1"/>
                </a:solidFill>
                <a:latin typeface="+mj-lt"/>
              </a:rPr>
              <a:t>-As cities grew, and exploration of the surrounding world increased, man spread deadly diseases in ever-greater numbers supplies</a:t>
            </a:r>
          </a:p>
        </p:txBody>
      </p:sp>
      <p:pic>
        <p:nvPicPr>
          <p:cNvPr id="3" name="Picture 2">
            <a:extLst>
              <a:ext uri="{FF2B5EF4-FFF2-40B4-BE49-F238E27FC236}">
                <a16:creationId xmlns:a16="http://schemas.microsoft.com/office/drawing/2014/main" id="{AB201552-6B64-4376-85FE-7CF6B99408DB}"/>
              </a:ext>
            </a:extLst>
          </p:cNvPr>
          <p:cNvPicPr>
            <a:picLocks noChangeAspect="1"/>
          </p:cNvPicPr>
          <p:nvPr/>
        </p:nvPicPr>
        <p:blipFill>
          <a:blip r:embed="rId3"/>
          <a:stretch>
            <a:fillRect/>
          </a:stretch>
        </p:blipFill>
        <p:spPr>
          <a:xfrm>
            <a:off x="6827811" y="4996578"/>
            <a:ext cx="2208287" cy="1875051"/>
          </a:xfrm>
          <a:prstGeom prst="rect">
            <a:avLst/>
          </a:prstGeom>
        </p:spPr>
      </p:pic>
    </p:spTree>
    <p:extLst>
      <p:ext uri="{BB962C8B-B14F-4D97-AF65-F5344CB8AC3E}">
        <p14:creationId xmlns:p14="http://schemas.microsoft.com/office/powerpoint/2010/main" val="288918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3636-4636-4A64-957E-32CC51BC93E1}"/>
              </a:ext>
            </a:extLst>
          </p:cNvPr>
          <p:cNvSpPr>
            <a:spLocks noGrp="1"/>
          </p:cNvSpPr>
          <p:nvPr>
            <p:ph type="title"/>
          </p:nvPr>
        </p:nvSpPr>
        <p:spPr>
          <a:xfrm>
            <a:off x="250528" y="260648"/>
            <a:ext cx="8167209" cy="432048"/>
          </a:xfrm>
        </p:spPr>
        <p:txBody>
          <a:bodyPr>
            <a:normAutofit fontScale="90000"/>
          </a:bodyPr>
          <a:lstStyle/>
          <a:p>
            <a:r>
              <a:rPr lang="en-US" b="1" dirty="0"/>
              <a:t>First Epidemiological Transition</a:t>
            </a:r>
          </a:p>
        </p:txBody>
      </p:sp>
      <p:pic>
        <p:nvPicPr>
          <p:cNvPr id="2050" name="Picture 2" descr="Epidemiological transition">
            <a:extLst>
              <a:ext uri="{FF2B5EF4-FFF2-40B4-BE49-F238E27FC236}">
                <a16:creationId xmlns:a16="http://schemas.microsoft.com/office/drawing/2014/main" id="{D0CBD96D-110F-43F4-B304-3A42685A177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540" t="16857"/>
          <a:stretch/>
        </p:blipFill>
        <p:spPr bwMode="auto">
          <a:xfrm>
            <a:off x="6803850" y="1201416"/>
            <a:ext cx="2232248" cy="37810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430EA364-EAE7-474A-B6BB-0064FE286E94}"/>
              </a:ext>
            </a:extLst>
          </p:cNvPr>
          <p:cNvSpPr txBox="1">
            <a:spLocks/>
          </p:cNvSpPr>
          <p:nvPr/>
        </p:nvSpPr>
        <p:spPr>
          <a:xfrm>
            <a:off x="250528" y="1052736"/>
            <a:ext cx="6481712"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sz="2400" dirty="0"/>
              <a:t>This epidemiological transition was described as“ the age pestilence and famine“</a:t>
            </a:r>
          </a:p>
          <a:p>
            <a:pPr fontAlgn="auto">
              <a:spcAft>
                <a:spcPts val="0"/>
              </a:spcAft>
              <a:buClrTx/>
            </a:pPr>
            <a:endParaRPr lang="en-US" sz="1000" dirty="0"/>
          </a:p>
          <a:p>
            <a:pPr fontAlgn="auto">
              <a:spcAft>
                <a:spcPts val="0"/>
              </a:spcAft>
              <a:buClrTx/>
            </a:pPr>
            <a:r>
              <a:rPr lang="en-US" sz="2400" dirty="0"/>
              <a:t>Epidemic, famines &amp; wars caused huge number  of deaths</a:t>
            </a:r>
          </a:p>
          <a:p>
            <a:pPr fontAlgn="auto">
              <a:spcAft>
                <a:spcPts val="0"/>
              </a:spcAft>
              <a:buClrTx/>
            </a:pPr>
            <a:endParaRPr lang="en-US" sz="1100" dirty="0"/>
          </a:p>
          <a:p>
            <a:pPr fontAlgn="auto">
              <a:spcAft>
                <a:spcPts val="0"/>
              </a:spcAft>
              <a:buClrTx/>
            </a:pPr>
            <a:r>
              <a:rPr lang="en-US" sz="2400" dirty="0"/>
              <a:t>Infectious diseases were dominant, causing high mortality rates, especially among children</a:t>
            </a:r>
          </a:p>
          <a:p>
            <a:pPr fontAlgn="auto">
              <a:spcAft>
                <a:spcPts val="0"/>
              </a:spcAft>
              <a:buClrTx/>
            </a:pPr>
            <a:endParaRPr lang="en-US" sz="1900" dirty="0"/>
          </a:p>
          <a:p>
            <a:pPr fontAlgn="auto">
              <a:spcAft>
                <a:spcPts val="0"/>
              </a:spcAft>
              <a:buClrTx/>
            </a:pPr>
            <a:r>
              <a:rPr lang="en-US" sz="2400" dirty="0"/>
              <a:t>The domestication of animals brought other disease vectors in close contact with humans</a:t>
            </a:r>
          </a:p>
          <a:p>
            <a:pPr fontAlgn="auto">
              <a:spcAft>
                <a:spcPts val="0"/>
              </a:spcAft>
              <a:buClrTx/>
            </a:pPr>
            <a:endParaRPr lang="en-US" sz="2400" dirty="0"/>
          </a:p>
          <a:p>
            <a:pPr fontAlgn="auto">
              <a:spcAft>
                <a:spcPts val="0"/>
              </a:spcAft>
              <a:buClrTx/>
            </a:pPr>
            <a:r>
              <a:rPr lang="en-US" sz="2400" dirty="0"/>
              <a:t>Q Fever, Anthrax, tuberculosis gained access to human hosts</a:t>
            </a:r>
          </a:p>
          <a:p>
            <a:pPr fontAlgn="auto">
              <a:spcAft>
                <a:spcPts val="0"/>
              </a:spcAft>
              <a:buClrTx/>
            </a:pPr>
            <a:endParaRPr lang="en-US" sz="1300" dirty="0"/>
          </a:p>
          <a:p>
            <a:pPr marL="0" indent="0" fontAlgn="auto">
              <a:spcAft>
                <a:spcPts val="0"/>
              </a:spcAft>
              <a:buClrTx/>
              <a:buNone/>
            </a:pPr>
            <a:endParaRPr lang="en-US" sz="2400" dirty="0"/>
          </a:p>
        </p:txBody>
      </p:sp>
      <p:pic>
        <p:nvPicPr>
          <p:cNvPr id="5" name="Picture 4">
            <a:extLst>
              <a:ext uri="{FF2B5EF4-FFF2-40B4-BE49-F238E27FC236}">
                <a16:creationId xmlns:a16="http://schemas.microsoft.com/office/drawing/2014/main" id="{3D1A3D7C-BB2A-4A82-B3B5-823B2ADAF9A1}"/>
              </a:ext>
            </a:extLst>
          </p:cNvPr>
          <p:cNvPicPr>
            <a:picLocks noChangeAspect="1"/>
          </p:cNvPicPr>
          <p:nvPr/>
        </p:nvPicPr>
        <p:blipFill>
          <a:blip r:embed="rId3"/>
          <a:stretch>
            <a:fillRect/>
          </a:stretch>
        </p:blipFill>
        <p:spPr>
          <a:xfrm>
            <a:off x="6883658" y="4982514"/>
            <a:ext cx="2152439" cy="1663042"/>
          </a:xfrm>
          <a:prstGeom prst="rect">
            <a:avLst/>
          </a:prstGeom>
        </p:spPr>
      </p:pic>
    </p:spTree>
    <p:extLst>
      <p:ext uri="{BB962C8B-B14F-4D97-AF65-F5344CB8AC3E}">
        <p14:creationId xmlns:p14="http://schemas.microsoft.com/office/powerpoint/2010/main" val="27126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3636-4636-4A64-957E-32CC51BC93E1}"/>
              </a:ext>
            </a:extLst>
          </p:cNvPr>
          <p:cNvSpPr>
            <a:spLocks noGrp="1"/>
          </p:cNvSpPr>
          <p:nvPr>
            <p:ph type="title"/>
          </p:nvPr>
        </p:nvSpPr>
        <p:spPr>
          <a:xfrm>
            <a:off x="250528" y="260648"/>
            <a:ext cx="8167209" cy="432048"/>
          </a:xfrm>
        </p:spPr>
        <p:txBody>
          <a:bodyPr>
            <a:normAutofit fontScale="90000"/>
          </a:bodyPr>
          <a:lstStyle/>
          <a:p>
            <a:r>
              <a:rPr lang="en-US" b="1" dirty="0"/>
              <a:t>First Epidemiological Transition</a:t>
            </a:r>
          </a:p>
        </p:txBody>
      </p:sp>
      <p:sp>
        <p:nvSpPr>
          <p:cNvPr id="7" name="Content Placeholder 4">
            <a:extLst>
              <a:ext uri="{FF2B5EF4-FFF2-40B4-BE49-F238E27FC236}">
                <a16:creationId xmlns:a16="http://schemas.microsoft.com/office/drawing/2014/main" id="{430EA364-EAE7-474A-B6BB-0064FE286E94}"/>
              </a:ext>
            </a:extLst>
          </p:cNvPr>
          <p:cNvSpPr txBox="1">
            <a:spLocks/>
          </p:cNvSpPr>
          <p:nvPr/>
        </p:nvSpPr>
        <p:spPr>
          <a:xfrm>
            <a:off x="726263" y="563191"/>
            <a:ext cx="6481712" cy="6048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endParaRPr lang="en-US" sz="1300" dirty="0"/>
          </a:p>
          <a:p>
            <a:pPr marL="0" indent="0" fontAlgn="auto">
              <a:spcAft>
                <a:spcPts val="0"/>
              </a:spcAft>
              <a:buClrTx/>
              <a:buNone/>
            </a:pPr>
            <a:endParaRPr lang="en-US" sz="2400" dirty="0"/>
          </a:p>
        </p:txBody>
      </p:sp>
      <p:sp>
        <p:nvSpPr>
          <p:cNvPr id="4" name="Content Placeholder 3">
            <a:extLst>
              <a:ext uri="{FF2B5EF4-FFF2-40B4-BE49-F238E27FC236}">
                <a16:creationId xmlns:a16="http://schemas.microsoft.com/office/drawing/2014/main" id="{9FC1B6D3-C3F1-493C-9B33-637DB15154AC}"/>
              </a:ext>
            </a:extLst>
          </p:cNvPr>
          <p:cNvSpPr>
            <a:spLocks noGrp="1"/>
          </p:cNvSpPr>
          <p:nvPr>
            <p:ph idx="1"/>
          </p:nvPr>
        </p:nvSpPr>
        <p:spPr>
          <a:xfrm>
            <a:off x="250528" y="1052736"/>
            <a:ext cx="6688384" cy="5616624"/>
          </a:xfrm>
        </p:spPr>
        <p:txBody>
          <a:bodyPr>
            <a:normAutofit/>
          </a:bodyPr>
          <a:lstStyle/>
          <a:p>
            <a:r>
              <a:rPr lang="en-US" sz="2400" dirty="0"/>
              <a:t>While increasing food security and nutrition, this transition also introduced several significant disease factors</a:t>
            </a:r>
          </a:p>
          <a:p>
            <a:endParaRPr lang="en-US" sz="1100" dirty="0"/>
          </a:p>
          <a:p>
            <a:r>
              <a:rPr lang="en-US" sz="2400" dirty="0"/>
              <a:t>Small pox, Cholera, plague, influenza, and typhus all became major scourges for humanity</a:t>
            </a:r>
          </a:p>
          <a:p>
            <a:endParaRPr lang="en-US" sz="1100" dirty="0"/>
          </a:p>
          <a:p>
            <a:r>
              <a:rPr lang="en-US" sz="2400" dirty="0"/>
              <a:t>Small pox : 12,000 Years of Terror</a:t>
            </a:r>
          </a:p>
          <a:p>
            <a:pPr marL="0" indent="0">
              <a:buNone/>
            </a:pPr>
            <a:endParaRPr lang="en-US" sz="1200" dirty="0"/>
          </a:p>
          <a:p>
            <a:r>
              <a:rPr lang="en-US" sz="2400" dirty="0"/>
              <a:t>It first appeared in agricultural settlements in north-eastern Africa around 10,000 B.C.</a:t>
            </a:r>
          </a:p>
          <a:p>
            <a:r>
              <a:rPr lang="en-US" sz="2400" dirty="0"/>
              <a:t>Egyptian merchants spread it from Africa to India</a:t>
            </a:r>
          </a:p>
          <a:p>
            <a:endParaRPr lang="en-US" sz="1200" dirty="0"/>
          </a:p>
          <a:p>
            <a:r>
              <a:rPr lang="en-US" sz="2400" dirty="0"/>
              <a:t>In Europe, near the end of the 19</a:t>
            </a:r>
            <a:r>
              <a:rPr lang="en-US" sz="2400" baseline="30000" dirty="0"/>
              <a:t>th</a:t>
            </a:r>
            <a:r>
              <a:rPr lang="en-US" sz="2400" dirty="0"/>
              <a:t> century, the disease accounted for near 400,000 deaths/ year</a:t>
            </a:r>
          </a:p>
          <a:p>
            <a:endParaRPr lang="en-US" dirty="0"/>
          </a:p>
        </p:txBody>
      </p:sp>
      <p:pic>
        <p:nvPicPr>
          <p:cNvPr id="8" name="Picture 7">
            <a:extLst>
              <a:ext uri="{FF2B5EF4-FFF2-40B4-BE49-F238E27FC236}">
                <a16:creationId xmlns:a16="http://schemas.microsoft.com/office/drawing/2014/main" id="{CC8E764F-D27E-448A-A912-637FAA9A30E7}"/>
              </a:ext>
            </a:extLst>
          </p:cNvPr>
          <p:cNvPicPr>
            <a:picLocks noChangeAspect="1"/>
          </p:cNvPicPr>
          <p:nvPr/>
        </p:nvPicPr>
        <p:blipFill>
          <a:blip r:embed="rId2"/>
          <a:stretch>
            <a:fillRect/>
          </a:stretch>
        </p:blipFill>
        <p:spPr>
          <a:xfrm>
            <a:off x="6804249" y="1196752"/>
            <a:ext cx="2232248" cy="2376264"/>
          </a:xfrm>
          <a:prstGeom prst="rect">
            <a:avLst/>
          </a:prstGeom>
        </p:spPr>
      </p:pic>
      <p:pic>
        <p:nvPicPr>
          <p:cNvPr id="9" name="Picture 8">
            <a:extLst>
              <a:ext uri="{FF2B5EF4-FFF2-40B4-BE49-F238E27FC236}">
                <a16:creationId xmlns:a16="http://schemas.microsoft.com/office/drawing/2014/main" id="{FC080908-BD00-4FA2-8227-444D3C3952D8}"/>
              </a:ext>
            </a:extLst>
          </p:cNvPr>
          <p:cNvPicPr>
            <a:picLocks noChangeAspect="1"/>
          </p:cNvPicPr>
          <p:nvPr/>
        </p:nvPicPr>
        <p:blipFill>
          <a:blip r:embed="rId3"/>
          <a:stretch>
            <a:fillRect/>
          </a:stretch>
        </p:blipFill>
        <p:spPr>
          <a:xfrm>
            <a:off x="6804249" y="3547864"/>
            <a:ext cx="2267136" cy="2570104"/>
          </a:xfrm>
          <a:prstGeom prst="rect">
            <a:avLst/>
          </a:prstGeom>
        </p:spPr>
      </p:pic>
    </p:spTree>
    <p:extLst>
      <p:ext uri="{BB962C8B-B14F-4D97-AF65-F5344CB8AC3E}">
        <p14:creationId xmlns:p14="http://schemas.microsoft.com/office/powerpoint/2010/main" val="2353649489"/>
      </p:ext>
    </p:extLst>
  </p:cSld>
  <p:clrMapOvr>
    <a:masterClrMapping/>
  </p:clrMapOvr>
</p:sld>
</file>

<file path=ppt/theme/theme1.xml><?xml version="1.0" encoding="utf-8"?>
<a:theme xmlns:a="http://schemas.openxmlformats.org/drawingml/2006/main" name="Prezentace Obchodní plán">
  <a:themeElements>
    <a:clrScheme name="Prezentace Obchodní plá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Prezentace Obchodní plá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chemeClr val="bg1"/>
          </a:buClr>
          <a:buSzTx/>
          <a:buFontTx/>
          <a:buChar char="•"/>
          <a:tabLst/>
          <a:defRPr kumimoji="0" lang="cs-CZ" sz="2400" b="0" i="0" u="none" strike="noStrike" cap="none" normalizeH="0" baseline="0" smtClean="0">
            <a:ln>
              <a:noFill/>
            </a:ln>
            <a:solidFill>
              <a:schemeClr val="bg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chemeClr val="bg1"/>
          </a:buClr>
          <a:buSzTx/>
          <a:buFontTx/>
          <a:buChar char="•"/>
          <a:tabLst/>
          <a:defRPr kumimoji="0" lang="cs-CZ" sz="2400" b="0" i="0" u="none" strike="noStrike" cap="none" normalizeH="0" baseline="0" smtClean="0">
            <a:ln>
              <a:noFill/>
            </a:ln>
            <a:solidFill>
              <a:schemeClr val="bg1"/>
            </a:solidFill>
            <a:effectLst/>
            <a:latin typeface="Century Gothic" pitchFamily="34" charset="0"/>
          </a:defRPr>
        </a:defPPr>
      </a:lstStyle>
    </a:lnDef>
  </a:objectDefaults>
  <a:extraClrSchemeLst>
    <a:extraClrScheme>
      <a:clrScheme name="Prezentace Obchodní plán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zentace Obchodní plán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Prezentace Obchodní plán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Prezentace Obchodní plán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zentace Obchodní plán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zentace Obchodní plán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zentace Obchodní plán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zentace Obchodní plán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Prezentace Obchodní plán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Prezentace Obchodní plán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Prezentace Obchodní plá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Šablona návrhu Stoh knih">
  <a:themeElements>
    <a:clrScheme name="Šablona návrhu Stoh kni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Šablona návrhu Stoh kni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chemeClr val="bg1"/>
          </a:buClr>
          <a:buSzTx/>
          <a:buFontTx/>
          <a:buChar char="•"/>
          <a:tabLst/>
          <a:defRPr kumimoji="0" lang="cs-CZ" sz="2400" b="0" i="0" u="none" strike="noStrike" cap="none" normalizeH="0" baseline="0" smtClean="0">
            <a:ln>
              <a:noFill/>
            </a:ln>
            <a:solidFill>
              <a:schemeClr val="bg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
            <a:schemeClr val="bg1"/>
          </a:buClr>
          <a:buSzTx/>
          <a:buFontTx/>
          <a:buChar char="•"/>
          <a:tabLst/>
          <a:defRPr kumimoji="0" lang="cs-CZ" sz="2400" b="0" i="0" u="none" strike="noStrike" cap="none" normalizeH="0" baseline="0" smtClean="0">
            <a:ln>
              <a:noFill/>
            </a:ln>
            <a:solidFill>
              <a:schemeClr val="bg1"/>
            </a:solidFill>
            <a:effectLst/>
            <a:latin typeface="Century Gothic" pitchFamily="34" charset="0"/>
          </a:defRPr>
        </a:defPPr>
      </a:lstStyle>
    </a:lnDef>
  </a:objectDefaults>
  <a:extraClrSchemeLst>
    <a:extraClrScheme>
      <a:clrScheme name="Šablona návrhu Stoh kni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Šablona návrhu Stoh kni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Šablona návrhu Stoh kni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Šablona návrhu Stoh kni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Šablona návrhu Stoh kni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Šablona návrhu Stoh kni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Šablona návrhu Stoh kni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Šablona návrhu Stoh kni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Šablona návrhu Stoh kni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Šablona návrhu Stoh kni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Šablona návrhu Stoh kni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Šablona návrhu Stoh kni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4027</TotalTime>
  <Words>2450</Words>
  <Application>Microsoft Office PowerPoint</Application>
  <PresentationFormat>On-screen Show (4:3)</PresentationFormat>
  <Paragraphs>247</Paragraphs>
  <Slides>37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ＭＳ Ｐゴシック</vt:lpstr>
      <vt:lpstr>Arial</vt:lpstr>
      <vt:lpstr>Calibri</vt:lpstr>
      <vt:lpstr>Century Gothic</vt:lpstr>
      <vt:lpstr>Tahoma</vt:lpstr>
      <vt:lpstr>Prezentace Obchodní plán</vt:lpstr>
      <vt:lpstr>Šablona návrhu Stoh knih</vt:lpstr>
      <vt:lpstr>1_Office Theme</vt:lpstr>
      <vt:lpstr>Epidemiologic transition &amp;  Demography</vt:lpstr>
      <vt:lpstr>Epidemiologic Transition</vt:lpstr>
      <vt:lpstr>Epidemiologic Transition Theory</vt:lpstr>
      <vt:lpstr>The Health Transition</vt:lpstr>
      <vt:lpstr>PowerPoint Presentation</vt:lpstr>
      <vt:lpstr>First Epidemiological Transition</vt:lpstr>
      <vt:lpstr>First Epidemiological Transition</vt:lpstr>
      <vt:lpstr>First Epidemiological Transition</vt:lpstr>
      <vt:lpstr>First Epidemiological Transition</vt:lpstr>
      <vt:lpstr>First Epidemiological Transition</vt:lpstr>
      <vt:lpstr>First Epidemiological Transition</vt:lpstr>
      <vt:lpstr>First Epidemiological Transition</vt:lpstr>
      <vt:lpstr>Second Epidemiological Transition</vt:lpstr>
      <vt:lpstr>Second Epidemiological Transition</vt:lpstr>
      <vt:lpstr>Second Epidemiological Transition</vt:lpstr>
      <vt:lpstr>Second Epidemiological Transition</vt:lpstr>
      <vt:lpstr>Second Epidemiological Transition</vt:lpstr>
      <vt:lpstr>Third Epidemiological Transition</vt:lpstr>
      <vt:lpstr>Third Epidemiological Transition</vt:lpstr>
      <vt:lpstr>Third Epidemiological Transition</vt:lpstr>
      <vt:lpstr>Third Epidemiological Transition</vt:lpstr>
      <vt:lpstr> Exceptions </vt:lpstr>
      <vt:lpstr>PowerPoint Presentation</vt:lpstr>
      <vt:lpstr>Implications of Epidemiological Transition</vt:lpstr>
      <vt:lpstr>Future stages of the epidemiological transition</vt:lpstr>
      <vt:lpstr> The age of emerging infectious diseases </vt:lpstr>
      <vt:lpstr> The age of emerging infectious diseases </vt:lpstr>
      <vt:lpstr>The age of medical technology</vt:lpstr>
      <vt:lpstr>The age of sustained health</vt:lpstr>
      <vt:lpstr>Epidemiological Transition – Developed Countries</vt:lpstr>
      <vt:lpstr>Epidemiological Transition –Developing Countries</vt:lpstr>
      <vt:lpstr>Epidemiological Transition –Developing Countries</vt:lpstr>
      <vt:lpstr>Epidemiological Transition –Developing Countries</vt:lpstr>
      <vt:lpstr>Epidemiological Transition model</vt:lpstr>
      <vt:lpstr>The Classical Model of Epidemiological Transition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Fundaments of demography</dc:title>
  <dc:creator>a</dc:creator>
  <cp:lastModifiedBy>Md. Golam Dostogir Harun</cp:lastModifiedBy>
  <cp:revision>334</cp:revision>
  <dcterms:created xsi:type="dcterms:W3CDTF">2008-09-23T08:40:33Z</dcterms:created>
  <dcterms:modified xsi:type="dcterms:W3CDTF">2021-06-11T08:18:44Z</dcterms:modified>
</cp:coreProperties>
</file>