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61" r:id="rId3"/>
    <p:sldId id="257" r:id="rId4"/>
    <p:sldId id="260" r:id="rId5"/>
    <p:sldId id="258" r:id="rId6"/>
    <p:sldId id="262" r:id="rId7"/>
    <p:sldId id="259" r:id="rId8"/>
    <p:sldId id="263" r:id="rId9"/>
    <p:sldId id="266" r:id="rId10"/>
    <p:sldId id="264" r:id="rId11"/>
    <p:sldId id="267" r:id="rId12"/>
    <p:sldId id="268" r:id="rId13"/>
    <p:sldId id="265" r:id="rId14"/>
    <p:sldId id="269" r:id="rId15"/>
    <p:sldId id="270" r:id="rId16"/>
    <p:sldId id="271" r:id="rId17"/>
    <p:sldId id="272" r:id="rId18"/>
    <p:sldId id="273" r:id="rId19"/>
    <p:sldId id="274" r:id="rId20"/>
    <p:sldId id="275" r:id="rId21"/>
    <p:sldId id="276" r:id="rId22"/>
    <p:sldId id="277" r:id="rId23"/>
    <p:sldId id="279" r:id="rId24"/>
    <p:sldId id="280"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1" d="100"/>
          <a:sy n="71" d="100"/>
        </p:scale>
        <p:origin x="-1050" y="19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8"/>
  <c:chart>
    <c:title>
      <c:tx>
        <c:rich>
          <a:bodyPr/>
          <a:lstStyle/>
          <a:p>
            <a:pPr>
              <a:defRPr/>
            </a:pPr>
            <a:r>
              <a:rPr lang="en-US" dirty="0" smtClean="0"/>
              <a:t>Bangladesh: Population </a:t>
            </a:r>
            <a:r>
              <a:rPr lang="en-US" dirty="0"/>
              <a:t>in million</a:t>
            </a:r>
          </a:p>
        </c:rich>
      </c:tx>
      <c:layout/>
    </c:title>
    <c:plotArea>
      <c:layout>
        <c:manualLayout>
          <c:layoutTarget val="inner"/>
          <c:xMode val="edge"/>
          <c:yMode val="edge"/>
          <c:x val="8.6206896551724137E-3"/>
          <c:y val="9.0460296940494372E-2"/>
          <c:w val="0.9683908045977011"/>
          <c:h val="0.76109237278176045"/>
        </c:manualLayout>
      </c:layout>
      <c:barChart>
        <c:barDir val="col"/>
        <c:grouping val="clustered"/>
        <c:ser>
          <c:idx val="0"/>
          <c:order val="0"/>
          <c:tx>
            <c:strRef>
              <c:f>Sheet1!$C$2</c:f>
              <c:strCache>
                <c:ptCount val="1"/>
                <c:pt idx="0">
                  <c:v>million of Populationn</c:v>
                </c:pt>
              </c:strCache>
            </c:strRef>
          </c:tx>
          <c:dLbls>
            <c:txPr>
              <a:bodyPr/>
              <a:lstStyle/>
              <a:p>
                <a:pPr>
                  <a:defRPr sz="1200" b="1"/>
                </a:pPr>
                <a:endParaRPr lang="en-US"/>
              </a:p>
            </c:txPr>
            <c:showVal val="1"/>
          </c:dLbls>
          <c:cat>
            <c:strRef>
              <c:f>Sheet1!$B$3:$B$15</c:f>
              <c:strCache>
                <c:ptCount val="13"/>
                <c:pt idx="0">
                  <c:v>1901</c:v>
                </c:pt>
                <c:pt idx="1">
                  <c:v>1911</c:v>
                </c:pt>
                <c:pt idx="2">
                  <c:v>1921</c:v>
                </c:pt>
                <c:pt idx="3">
                  <c:v>1931</c:v>
                </c:pt>
                <c:pt idx="4">
                  <c:v>1941</c:v>
                </c:pt>
                <c:pt idx="5">
                  <c:v>1951</c:v>
                </c:pt>
                <c:pt idx="6">
                  <c:v>1961</c:v>
                </c:pt>
                <c:pt idx="7">
                  <c:v>1971</c:v>
                </c:pt>
                <c:pt idx="8">
                  <c:v>1981</c:v>
                </c:pt>
                <c:pt idx="9">
                  <c:v>1991</c:v>
                </c:pt>
                <c:pt idx="10">
                  <c:v>2001</c:v>
                </c:pt>
                <c:pt idx="11">
                  <c:v>2011</c:v>
                </c:pt>
                <c:pt idx="12">
                  <c:v>2020</c:v>
                </c:pt>
              </c:strCache>
            </c:strRef>
          </c:cat>
          <c:val>
            <c:numRef>
              <c:f>Sheet1!$C$3:$C$15</c:f>
              <c:numCache>
                <c:formatCode>0.0</c:formatCode>
                <c:ptCount val="13"/>
                <c:pt idx="0">
                  <c:v>28.9</c:v>
                </c:pt>
                <c:pt idx="1">
                  <c:v>31.6</c:v>
                </c:pt>
                <c:pt idx="2">
                  <c:v>33.299999999999997</c:v>
                </c:pt>
                <c:pt idx="3">
                  <c:v>35.6</c:v>
                </c:pt>
                <c:pt idx="4">
                  <c:v>42</c:v>
                </c:pt>
                <c:pt idx="5">
                  <c:v>42.1</c:v>
                </c:pt>
                <c:pt idx="6">
                  <c:v>50.8</c:v>
                </c:pt>
                <c:pt idx="7">
                  <c:v>71.8</c:v>
                </c:pt>
                <c:pt idx="8">
                  <c:v>87.1</c:v>
                </c:pt>
                <c:pt idx="9">
                  <c:v>106.3</c:v>
                </c:pt>
                <c:pt idx="10">
                  <c:v>123.9</c:v>
                </c:pt>
                <c:pt idx="11">
                  <c:v>144</c:v>
                </c:pt>
                <c:pt idx="12">
                  <c:v>164.7</c:v>
                </c:pt>
              </c:numCache>
            </c:numRef>
          </c:val>
        </c:ser>
        <c:axId val="97176192"/>
        <c:axId val="97186176"/>
      </c:barChart>
      <c:catAx>
        <c:axId val="97176192"/>
        <c:scaling>
          <c:orientation val="minMax"/>
        </c:scaling>
        <c:axPos val="b"/>
        <c:tickLblPos val="nextTo"/>
        <c:txPr>
          <a:bodyPr/>
          <a:lstStyle/>
          <a:p>
            <a:pPr>
              <a:defRPr i="1"/>
            </a:pPr>
            <a:endParaRPr lang="en-US"/>
          </a:p>
        </c:txPr>
        <c:crossAx val="97186176"/>
        <c:crosses val="autoZero"/>
        <c:auto val="1"/>
        <c:lblAlgn val="ctr"/>
        <c:lblOffset val="100"/>
      </c:catAx>
      <c:valAx>
        <c:axId val="97186176"/>
        <c:scaling>
          <c:orientation val="minMax"/>
        </c:scaling>
        <c:delete val="1"/>
        <c:axPos val="l"/>
        <c:numFmt formatCode="0.0" sourceLinked="1"/>
        <c:tickLblPos val="nextTo"/>
        <c:crossAx val="97176192"/>
        <c:crosses val="autoZero"/>
        <c:crossBetween val="between"/>
      </c:valAx>
    </c:plotArea>
    <c:plotVisOnly val="1"/>
  </c:chart>
  <c:txPr>
    <a:bodyPr/>
    <a:lstStyle/>
    <a:p>
      <a:pPr>
        <a:defRPr sz="1800"/>
      </a:pPr>
      <a:endParaRPr lang="en-US"/>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ostogirharun@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unfpa.org/data/world-population/B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unfpa.org/data/world-population/BD%20202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unfpa.org/data/world-population/BD%202020"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42910" y="2000250"/>
            <a:ext cx="8072494" cy="2511425"/>
          </a:xfrm>
        </p:spPr>
        <p:txBody>
          <a:bodyPr rtlCol="0">
            <a:normAutofit fontScale="90000"/>
          </a:bodyPr>
          <a:lstStyle/>
          <a:p>
            <a:pPr eaLnBrk="1" fontAlgn="auto" hangingPunct="1">
              <a:spcAft>
                <a:spcPts val="0"/>
              </a:spcAft>
              <a:defRPr/>
            </a:pPr>
            <a:r>
              <a:rPr lang="en-US" sz="8000" dirty="0" smtClean="0"/>
              <a:t/>
            </a:r>
            <a:br>
              <a:rPr lang="en-US" sz="8000" dirty="0" smtClean="0"/>
            </a:br>
            <a:r>
              <a:rPr lang="en-US" sz="8000" dirty="0"/>
              <a:t/>
            </a:r>
            <a:br>
              <a:rPr lang="en-US" sz="8000" dirty="0"/>
            </a:br>
            <a:r>
              <a:rPr lang="en-US" sz="8000" dirty="0" smtClean="0"/>
              <a:t>Population </a:t>
            </a:r>
            <a:r>
              <a:rPr lang="en-US" sz="8000" dirty="0" smtClean="0"/>
              <a:t>Dynamics in Bangladesh</a:t>
            </a:r>
            <a:r>
              <a:rPr lang="en-US" sz="8000" b="1" kern="10" dirty="0">
                <a:ln w="9525" cap="sq">
                  <a:solidFill>
                    <a:schemeClr val="tx2"/>
                  </a:solidFill>
                  <a:miter lim="800000"/>
                  <a:headEnd type="none" w="sm" len="sm"/>
                  <a:tailEnd type="none" w="sm" len="sm"/>
                </a:ln>
                <a:solidFill>
                  <a:srgbClr val="00B050"/>
                </a:solidFill>
                <a:effectLst>
                  <a:outerShdw dist="45791" dir="2021404" algn="ctr" rotWithShape="0">
                    <a:srgbClr val="C0C0C0"/>
                  </a:outerShdw>
                </a:effectLst>
                <a:latin typeface="Georgia"/>
              </a:rPr>
              <a:t/>
            </a:r>
            <a:br>
              <a:rPr lang="en-US" sz="8000" b="1" kern="10" dirty="0">
                <a:ln w="9525" cap="sq">
                  <a:solidFill>
                    <a:schemeClr val="tx2"/>
                  </a:solidFill>
                  <a:miter lim="800000"/>
                  <a:headEnd type="none" w="sm" len="sm"/>
                  <a:tailEnd type="none" w="sm" len="sm"/>
                </a:ln>
                <a:solidFill>
                  <a:srgbClr val="00B050"/>
                </a:solidFill>
                <a:effectLst>
                  <a:outerShdw dist="45791" dir="2021404" algn="ctr" rotWithShape="0">
                    <a:srgbClr val="C0C0C0"/>
                  </a:outerShdw>
                </a:effectLst>
                <a:latin typeface="Georgia"/>
              </a:rPr>
            </a:br>
            <a:r>
              <a:rPr lang="en-US" sz="8000" dirty="0" smtClean="0"/>
              <a:t/>
            </a:r>
            <a:br>
              <a:rPr lang="en-US" sz="8000" dirty="0" smtClean="0"/>
            </a:br>
            <a:endParaRPr lang="cs-CZ" sz="8000" dirty="0" smtClean="0"/>
          </a:p>
        </p:txBody>
      </p:sp>
      <p:sp>
        <p:nvSpPr>
          <p:cNvPr id="3" name="Subtitle 2"/>
          <p:cNvSpPr>
            <a:spLocks noGrp="1"/>
          </p:cNvSpPr>
          <p:nvPr>
            <p:ph type="subTitle" idx="1"/>
          </p:nvPr>
        </p:nvSpPr>
        <p:spPr>
          <a:xfrm>
            <a:off x="685800" y="4800600"/>
            <a:ext cx="7086600" cy="1524000"/>
          </a:xfrm>
        </p:spPr>
        <p:txBody>
          <a:bodyPr rtlCol="0">
            <a:normAutofit lnSpcReduction="10000"/>
          </a:bodyPr>
          <a:lstStyle/>
          <a:p>
            <a:pPr algn="l" eaLnBrk="1" fontAlgn="auto" hangingPunct="1">
              <a:spcAft>
                <a:spcPts val="0"/>
              </a:spcAft>
              <a:buFont typeface="Arial" pitchFamily="34" charset="0"/>
              <a:buNone/>
              <a:defRPr/>
            </a:pPr>
            <a:r>
              <a:rPr lang="en-US" sz="1800" dirty="0" smtClean="0">
                <a:solidFill>
                  <a:schemeClr val="tx1"/>
                </a:solidFill>
              </a:rPr>
              <a:t>Dostogir Harun</a:t>
            </a:r>
          </a:p>
          <a:p>
            <a:pPr algn="l" eaLnBrk="1" fontAlgn="auto" hangingPunct="1">
              <a:spcAft>
                <a:spcPts val="0"/>
              </a:spcAft>
              <a:buFont typeface="Arial" pitchFamily="34" charset="0"/>
              <a:buNone/>
              <a:defRPr/>
            </a:pPr>
            <a:r>
              <a:rPr lang="en-US" sz="1800" dirty="0" smtClean="0">
                <a:solidFill>
                  <a:schemeClr val="tx1"/>
                </a:solidFill>
              </a:rPr>
              <a:t>Assistant Professor</a:t>
            </a:r>
          </a:p>
          <a:p>
            <a:pPr algn="l" eaLnBrk="1" fontAlgn="auto" hangingPunct="1">
              <a:spcAft>
                <a:spcPts val="0"/>
              </a:spcAft>
              <a:buFont typeface="Arial" pitchFamily="34" charset="0"/>
              <a:buNone/>
              <a:defRPr/>
            </a:pPr>
            <a:r>
              <a:rPr lang="en-US" sz="1800" dirty="0" smtClean="0">
                <a:solidFill>
                  <a:schemeClr val="tx1"/>
                </a:solidFill>
              </a:rPr>
              <a:t>Department of Public Health, DIU</a:t>
            </a:r>
          </a:p>
          <a:p>
            <a:pPr algn="l" eaLnBrk="1" fontAlgn="auto" hangingPunct="1">
              <a:spcAft>
                <a:spcPts val="0"/>
              </a:spcAft>
              <a:buFont typeface="Arial" pitchFamily="34" charset="0"/>
              <a:buNone/>
              <a:defRPr/>
            </a:pPr>
            <a:r>
              <a:rPr lang="en-US" sz="1400" dirty="0" smtClean="0"/>
              <a:t>Email</a:t>
            </a:r>
            <a:r>
              <a:rPr lang="en-US" sz="1400" b="1" dirty="0" smtClean="0"/>
              <a:t>: </a:t>
            </a:r>
            <a:r>
              <a:rPr lang="en-US" sz="1400" b="1" dirty="0" smtClean="0">
                <a:hlinkClick r:id="rId2"/>
              </a:rPr>
              <a:t>dostogirharun@gmail.com</a:t>
            </a:r>
            <a:endParaRPr lang="en-US" sz="1400" b="1" dirty="0" smtClean="0"/>
          </a:p>
          <a:p>
            <a:pPr algn="l" eaLnBrk="1" fontAlgn="auto" hangingPunct="1">
              <a:spcAft>
                <a:spcPts val="0"/>
              </a:spcAft>
              <a:buFont typeface="Arial" pitchFamily="34" charset="0"/>
              <a:buNone/>
              <a:defRPr/>
            </a:pPr>
            <a:r>
              <a:rPr lang="en-US" sz="1800" dirty="0" smtClean="0">
                <a:solidFill>
                  <a:schemeClr val="tx1"/>
                </a:solidFill>
              </a:rPr>
              <a:t>Cell: </a:t>
            </a:r>
            <a:r>
              <a:rPr lang="en-US" sz="1800" b="1" dirty="0" smtClean="0">
                <a:solidFill>
                  <a:schemeClr val="tx1"/>
                </a:solidFill>
              </a:rPr>
              <a:t>01556 636 545</a:t>
            </a:r>
          </a:p>
          <a:p>
            <a:pPr algn="l" eaLnBrk="1" fontAlgn="auto" hangingPunct="1">
              <a:spcAft>
                <a:spcPts val="0"/>
              </a:spcAft>
              <a:buFont typeface="Arial" pitchFamily="34" charset="0"/>
              <a:buNone/>
              <a:defRPr/>
            </a:pPr>
            <a:endParaRPr lang="en-US" sz="2400" dirty="0" smtClean="0">
              <a:solidFill>
                <a:schemeClr val="tx1"/>
              </a:solidFill>
            </a:endParaRPr>
          </a:p>
          <a:p>
            <a:pPr eaLnBrk="1" fontAlgn="auto" hangingPunct="1">
              <a:spcAft>
                <a:spcPts val="0"/>
              </a:spcAft>
              <a:buFont typeface="Arial" pitchFamily="34" charset="0"/>
              <a:buNone/>
              <a:defRPr/>
            </a:pPr>
            <a:endParaRPr lang="en-US" dirty="0" smtClean="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381000" y="1447800"/>
            <a:ext cx="8567738" cy="5200650"/>
          </a:xfrm>
          <a:prstGeom prst="rect">
            <a:avLst/>
          </a:prstGeom>
          <a:noFill/>
          <a:ln w="9525">
            <a:noFill/>
            <a:miter lim="800000"/>
            <a:headEnd/>
            <a:tailEnd/>
          </a:ln>
          <a:effectLst/>
        </p:spPr>
      </p:pic>
      <p:sp>
        <p:nvSpPr>
          <p:cNvPr id="5" name="Title 1"/>
          <p:cNvSpPr txBox="1">
            <a:spLocks/>
          </p:cNvSpPr>
          <p:nvPr/>
        </p:nvSpPr>
        <p:spPr>
          <a:xfrm>
            <a:off x="152400" y="274638"/>
            <a:ext cx="8534400" cy="715962"/>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Population distribution through growth</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
            </a:r>
            <a:br>
              <a:rPr lang="en-US" b="1" dirty="0" smtClean="0"/>
            </a:br>
            <a:r>
              <a:rPr lang="en-US" b="1" dirty="0" smtClean="0"/>
              <a:t>Trend of fertility rate in Bangladesh</a:t>
            </a:r>
            <a:br>
              <a:rPr lang="en-US" b="1" dirty="0" smtClean="0"/>
            </a:br>
            <a:endParaRPr lang="en-US" dirty="0"/>
          </a:p>
        </p:txBody>
      </p:sp>
      <p:pic>
        <p:nvPicPr>
          <p:cNvPr id="6146" name="Picture 2"/>
          <p:cNvPicPr>
            <a:picLocks noGrp="1" noChangeAspect="1" noChangeArrowheads="1"/>
          </p:cNvPicPr>
          <p:nvPr>
            <p:ph idx="1"/>
          </p:nvPr>
        </p:nvPicPr>
        <p:blipFill>
          <a:blip r:embed="rId2"/>
          <a:srcRect/>
          <a:stretch>
            <a:fillRect/>
          </a:stretch>
        </p:blipFill>
        <p:spPr bwMode="auto">
          <a:xfrm>
            <a:off x="533400" y="1447800"/>
            <a:ext cx="8077200" cy="52517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
            </a:r>
            <a:br>
              <a:rPr lang="en-US" b="1" dirty="0" smtClean="0"/>
            </a:br>
            <a:r>
              <a:rPr lang="en-US" b="1" dirty="0" smtClean="0"/>
              <a:t>Trend of mortality rate in Bangladesh</a:t>
            </a:r>
            <a:br>
              <a:rPr lang="en-US" b="1" dirty="0" smtClean="0"/>
            </a:br>
            <a:endParaRPr lang="en-US" dirty="0"/>
          </a:p>
        </p:txBody>
      </p:sp>
      <p:pic>
        <p:nvPicPr>
          <p:cNvPr id="7170" name="Picture 2"/>
          <p:cNvPicPr>
            <a:picLocks noGrp="1" noChangeAspect="1" noChangeArrowheads="1"/>
          </p:cNvPicPr>
          <p:nvPr>
            <p:ph idx="1"/>
          </p:nvPr>
        </p:nvPicPr>
        <p:blipFill>
          <a:blip r:embed="rId2"/>
          <a:srcRect/>
          <a:stretch>
            <a:fillRect/>
          </a:stretch>
        </p:blipFill>
        <p:spPr bwMode="auto">
          <a:xfrm>
            <a:off x="228600" y="1066800"/>
            <a:ext cx="8636979" cy="541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r>
              <a:rPr lang="en-US" b="1" dirty="0" smtClean="0"/>
              <a:t>Trend of </a:t>
            </a:r>
            <a:r>
              <a:rPr lang="en-US" b="1" dirty="0" smtClean="0"/>
              <a:t>migration </a:t>
            </a:r>
            <a:r>
              <a:rPr lang="en-US" b="1" dirty="0" smtClean="0"/>
              <a:t>in Bangladesh</a:t>
            </a:r>
            <a:endParaRPr lang="en-US" dirty="0"/>
          </a:p>
        </p:txBody>
      </p:sp>
      <p:pic>
        <p:nvPicPr>
          <p:cNvPr id="8194" name="Picture 2"/>
          <p:cNvPicPr>
            <a:picLocks noGrp="1" noChangeAspect="1" noChangeArrowheads="1"/>
          </p:cNvPicPr>
          <p:nvPr>
            <p:ph idx="1"/>
          </p:nvPr>
        </p:nvPicPr>
        <p:blipFill>
          <a:blip r:embed="rId2"/>
          <a:srcRect/>
          <a:stretch>
            <a:fillRect/>
          </a:stretch>
        </p:blipFill>
        <p:spPr bwMode="auto">
          <a:xfrm>
            <a:off x="0" y="1143000"/>
            <a:ext cx="8995145"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Trend of sex ratio in Bangladesh</a:t>
            </a:r>
            <a:endParaRPr lang="en-US" dirty="0"/>
          </a:p>
        </p:txBody>
      </p:sp>
      <p:pic>
        <p:nvPicPr>
          <p:cNvPr id="9218" name="Picture 2"/>
          <p:cNvPicPr>
            <a:picLocks noGrp="1" noChangeAspect="1" noChangeArrowheads="1"/>
          </p:cNvPicPr>
          <p:nvPr>
            <p:ph idx="1"/>
          </p:nvPr>
        </p:nvPicPr>
        <p:blipFill>
          <a:blip r:embed="rId2"/>
          <a:srcRect/>
          <a:stretch>
            <a:fillRect/>
          </a:stretch>
        </p:blipFill>
        <p:spPr bwMode="auto">
          <a:xfrm>
            <a:off x="152400" y="1752600"/>
            <a:ext cx="5105400" cy="4191000"/>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5334000" y="1676400"/>
            <a:ext cx="3609975" cy="411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b="1" dirty="0" smtClean="0"/>
              <a:t>Trend of urbanization in Bangladesh</a:t>
            </a:r>
            <a:endParaRPr lang="en-US" b="1" dirty="0"/>
          </a:p>
        </p:txBody>
      </p:sp>
      <p:pic>
        <p:nvPicPr>
          <p:cNvPr id="10242" name="Picture 2"/>
          <p:cNvPicPr>
            <a:picLocks noGrp="1" noChangeAspect="1" noChangeArrowheads="1"/>
          </p:cNvPicPr>
          <p:nvPr>
            <p:ph idx="1"/>
          </p:nvPr>
        </p:nvPicPr>
        <p:blipFill>
          <a:blip r:embed="rId2"/>
          <a:srcRect/>
          <a:stretch>
            <a:fillRect/>
          </a:stretch>
        </p:blipFill>
        <p:spPr bwMode="auto">
          <a:xfrm>
            <a:off x="267354" y="1371600"/>
            <a:ext cx="8495645" cy="5333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9138"/>
            <a:ext cx="8839200" cy="487362"/>
          </a:xfrm>
        </p:spPr>
        <p:txBody>
          <a:bodyPr>
            <a:normAutofit fontScale="90000"/>
          </a:bodyPr>
          <a:lstStyle/>
          <a:p>
            <a:r>
              <a:rPr lang="en-US" b="1" dirty="0" smtClean="0"/>
              <a:t>Population pyramid in Bangladesh 2017</a:t>
            </a:r>
            <a:endParaRPr lang="en-US" dirty="0"/>
          </a:p>
        </p:txBody>
      </p:sp>
      <p:pic>
        <p:nvPicPr>
          <p:cNvPr id="11266" name="Picture 2"/>
          <p:cNvPicPr>
            <a:picLocks noGrp="1" noChangeAspect="1" noChangeArrowheads="1"/>
          </p:cNvPicPr>
          <p:nvPr>
            <p:ph idx="1"/>
          </p:nvPr>
        </p:nvPicPr>
        <p:blipFill>
          <a:blip r:embed="rId2"/>
          <a:srcRect/>
          <a:stretch>
            <a:fillRect/>
          </a:stretch>
        </p:blipFill>
        <p:spPr bwMode="auto">
          <a:xfrm>
            <a:off x="990600" y="1220965"/>
            <a:ext cx="7467600" cy="56370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Population growth forecast</a:t>
            </a:r>
            <a:endParaRPr lang="en-US" dirty="0"/>
          </a:p>
        </p:txBody>
      </p:sp>
      <p:pic>
        <p:nvPicPr>
          <p:cNvPr id="12290" name="Picture 2"/>
          <p:cNvPicPr>
            <a:picLocks noGrp="1" noChangeAspect="1" noChangeArrowheads="1"/>
          </p:cNvPicPr>
          <p:nvPr>
            <p:ph idx="1"/>
          </p:nvPr>
        </p:nvPicPr>
        <p:blipFill>
          <a:blip r:embed="rId2"/>
          <a:srcRect/>
          <a:stretch>
            <a:fillRect/>
          </a:stretch>
        </p:blipFill>
        <p:spPr bwMode="auto">
          <a:xfrm>
            <a:off x="685800" y="1143000"/>
            <a:ext cx="8001000" cy="49805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dirty="0" smtClean="0"/>
              <a:t>Over population based challenges </a:t>
            </a:r>
            <a:endParaRPr lang="en-US" dirty="0"/>
          </a:p>
        </p:txBody>
      </p:sp>
      <p:pic>
        <p:nvPicPr>
          <p:cNvPr id="13316" name="Picture 4" descr="C:\Users\dostogirharun\Desktop\Uber\3.jpg"/>
          <p:cNvPicPr>
            <a:picLocks noGrp="1" noChangeAspect="1" noChangeArrowheads="1"/>
          </p:cNvPicPr>
          <p:nvPr>
            <p:ph idx="1"/>
          </p:nvPr>
        </p:nvPicPr>
        <p:blipFill>
          <a:blip r:embed="rId2"/>
          <a:srcRect/>
          <a:stretch>
            <a:fillRect/>
          </a:stretch>
        </p:blipFill>
        <p:spPr bwMode="auto">
          <a:xfrm>
            <a:off x="228600" y="1219200"/>
            <a:ext cx="8410575" cy="535030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dostogirharun\Desktop\Pages from Population Projection in BD.jpg"/>
          <p:cNvPicPr>
            <a:picLocks noGrp="1" noChangeAspect="1" noChangeArrowheads="1"/>
          </p:cNvPicPr>
          <p:nvPr>
            <p:ph idx="1"/>
          </p:nvPr>
        </p:nvPicPr>
        <p:blipFill>
          <a:blip r:embed="rId2" cstate="print"/>
          <a:srcRect/>
          <a:stretch>
            <a:fillRect/>
          </a:stretch>
        </p:blipFill>
        <p:spPr bwMode="auto">
          <a:xfrm>
            <a:off x="2362200" y="36277"/>
            <a:ext cx="5638800" cy="682172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334000"/>
          </a:xfrm>
        </p:spPr>
        <p:txBody>
          <a:bodyPr>
            <a:normAutofit/>
          </a:bodyPr>
          <a:lstStyle/>
          <a:p>
            <a:r>
              <a:rPr lang="en-US" sz="2800" dirty="0" smtClean="0"/>
              <a:t>Current population 	</a:t>
            </a:r>
            <a:r>
              <a:rPr lang="en-US" sz="2800" dirty="0" smtClean="0"/>
              <a:t>	- 	7,795  </a:t>
            </a:r>
            <a:r>
              <a:rPr lang="en-US" sz="2800" dirty="0" smtClean="0"/>
              <a:t>millions</a:t>
            </a:r>
          </a:p>
          <a:p>
            <a:r>
              <a:rPr lang="en-US" sz="2800" dirty="0" smtClean="0"/>
              <a:t>Average </a:t>
            </a:r>
            <a:r>
              <a:rPr lang="en-US" sz="2800" dirty="0" smtClean="0"/>
              <a:t>population change rate-	1.1%</a:t>
            </a:r>
          </a:p>
          <a:p>
            <a:pPr fontAlgn="base"/>
            <a:r>
              <a:rPr lang="en-US" sz="2800" dirty="0" smtClean="0"/>
              <a:t>Population aged </a:t>
            </a:r>
            <a:r>
              <a:rPr lang="en-US" sz="2800" dirty="0" smtClean="0"/>
              <a:t>0-14-			25.4%</a:t>
            </a:r>
            <a:endParaRPr lang="en-US" sz="2800" dirty="0" smtClean="0"/>
          </a:p>
          <a:p>
            <a:pPr fontAlgn="base"/>
            <a:r>
              <a:rPr lang="en-US" sz="2800" dirty="0" smtClean="0"/>
              <a:t>Population aged </a:t>
            </a:r>
            <a:r>
              <a:rPr lang="en-US" sz="2800" dirty="0" smtClean="0"/>
              <a:t>10-24-		23.7%</a:t>
            </a:r>
            <a:endParaRPr lang="en-US" sz="2800" dirty="0" smtClean="0"/>
          </a:p>
          <a:p>
            <a:pPr fontAlgn="base"/>
            <a:r>
              <a:rPr lang="en-US" sz="2800" dirty="0" smtClean="0"/>
              <a:t>Population aged </a:t>
            </a:r>
            <a:r>
              <a:rPr lang="en-US" sz="2800" dirty="0" smtClean="0"/>
              <a:t>15-64			65.2%</a:t>
            </a:r>
            <a:endParaRPr lang="en-US" sz="2800" dirty="0" smtClean="0"/>
          </a:p>
          <a:p>
            <a:pPr fontAlgn="base"/>
            <a:r>
              <a:rPr lang="en-US" sz="2800" dirty="0" smtClean="0"/>
              <a:t>Population aged 65 and </a:t>
            </a:r>
            <a:r>
              <a:rPr lang="en-US" sz="2800" dirty="0" smtClean="0"/>
              <a:t>older-	9.3%</a:t>
            </a:r>
          </a:p>
          <a:p>
            <a:pPr fontAlgn="base"/>
            <a:r>
              <a:rPr lang="en-US" sz="2800" dirty="0" smtClean="0"/>
              <a:t>Life </a:t>
            </a:r>
            <a:r>
              <a:rPr lang="en-US" sz="2800" dirty="0" smtClean="0"/>
              <a:t>expectancy				 73.7 years</a:t>
            </a:r>
          </a:p>
          <a:p>
            <a:pPr fontAlgn="base"/>
            <a:r>
              <a:rPr lang="en-US" sz="2800" dirty="0" smtClean="0"/>
              <a:t>Total fertility </a:t>
            </a:r>
            <a:r>
              <a:rPr lang="en-US" sz="2800" dirty="0" smtClean="0"/>
              <a:t>rate		 </a:t>
            </a:r>
            <a:r>
              <a:rPr lang="en-US" sz="2800" dirty="0" smtClean="0"/>
              <a:t>	</a:t>
            </a:r>
            <a:r>
              <a:rPr lang="en-US" sz="2800" dirty="0" smtClean="0"/>
              <a:t>2.4/</a:t>
            </a:r>
            <a:r>
              <a:rPr lang="en-US" sz="2800" dirty="0" smtClean="0"/>
              <a:t> per woman</a:t>
            </a:r>
          </a:p>
          <a:p>
            <a:pPr fontAlgn="base"/>
            <a:r>
              <a:rPr lang="en-US" sz="2800" dirty="0" smtClean="0"/>
              <a:t>MMR (deaths/ </a:t>
            </a:r>
            <a:r>
              <a:rPr lang="en-US" sz="2800" dirty="0" smtClean="0"/>
              <a:t>100,000 </a:t>
            </a:r>
            <a:r>
              <a:rPr lang="en-US" sz="2800" dirty="0" smtClean="0"/>
              <a:t>LB-2017)	211</a:t>
            </a:r>
            <a:endParaRPr lang="en-US" sz="2800" dirty="0" smtClean="0"/>
          </a:p>
          <a:p>
            <a:r>
              <a:rPr lang="en-US" sz="2800" dirty="0" smtClean="0"/>
              <a:t>A </a:t>
            </a:r>
            <a:endParaRPr lang="en-US" sz="2800" dirty="0"/>
          </a:p>
        </p:txBody>
      </p:sp>
      <p:sp>
        <p:nvSpPr>
          <p:cNvPr id="4" name="Title 1"/>
          <p:cNvSpPr>
            <a:spLocks noGrp="1"/>
          </p:cNvSpPr>
          <p:nvPr>
            <p:ph type="title"/>
          </p:nvPr>
        </p:nvSpPr>
        <p:spPr>
          <a:xfrm>
            <a:off x="457200" y="274638"/>
            <a:ext cx="8229600" cy="715962"/>
          </a:xfrm>
        </p:spPr>
        <p:txBody>
          <a:bodyPr>
            <a:normAutofit fontScale="90000"/>
          </a:bodyPr>
          <a:lstStyle/>
          <a:p>
            <a:r>
              <a:rPr lang="en-US" b="1" dirty="0" smtClean="0"/>
              <a:t>World Population &amp; </a:t>
            </a:r>
            <a:r>
              <a:rPr lang="en-US" b="1" dirty="0" smtClean="0"/>
              <a:t>key feature 2020</a:t>
            </a:r>
            <a:endParaRPr lang="en-US" b="1" dirty="0"/>
          </a:p>
        </p:txBody>
      </p:sp>
      <p:sp>
        <p:nvSpPr>
          <p:cNvPr id="5" name="Rectangle 4"/>
          <p:cNvSpPr/>
          <p:nvPr/>
        </p:nvSpPr>
        <p:spPr>
          <a:xfrm>
            <a:off x="2286000" y="6488668"/>
            <a:ext cx="6477000" cy="369332"/>
          </a:xfrm>
          <a:prstGeom prst="rect">
            <a:avLst/>
          </a:prstGeom>
        </p:spPr>
        <p:txBody>
          <a:bodyPr wrap="square">
            <a:spAutoFit/>
          </a:bodyPr>
          <a:lstStyle/>
          <a:p>
            <a:r>
              <a:rPr lang="en-US" dirty="0" smtClean="0"/>
              <a:t>Source: https</a:t>
            </a:r>
            <a:r>
              <a:rPr lang="en-US" dirty="0" smtClean="0"/>
              <a:t>://www.unfpa.org/data/world-population-dashboard</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i="1" dirty="0" smtClean="0"/>
              <a:t>Executive Summary</a:t>
            </a:r>
            <a:endParaRPr lang="en-US" dirty="0"/>
          </a:p>
        </p:txBody>
      </p:sp>
      <p:sp>
        <p:nvSpPr>
          <p:cNvPr id="3" name="Content Placeholder 2"/>
          <p:cNvSpPr>
            <a:spLocks noGrp="1"/>
          </p:cNvSpPr>
          <p:nvPr>
            <p:ph idx="1"/>
          </p:nvPr>
        </p:nvSpPr>
        <p:spPr>
          <a:xfrm>
            <a:off x="152400" y="838200"/>
            <a:ext cx="8991600" cy="6019800"/>
          </a:xfrm>
        </p:spPr>
        <p:txBody>
          <a:bodyPr>
            <a:noAutofit/>
          </a:bodyPr>
          <a:lstStyle/>
          <a:p>
            <a:pPr algn="just"/>
            <a:r>
              <a:rPr lang="en-US" sz="2400" dirty="0" smtClean="0"/>
              <a:t>This study aims to analyze the population trends and impact to provide options for policy makers in </a:t>
            </a:r>
            <a:r>
              <a:rPr lang="en-US" sz="2400" dirty="0" smtClean="0"/>
              <a:t>Bangladesh. In </a:t>
            </a:r>
            <a:r>
              <a:rPr lang="en-US" sz="2400" dirty="0" smtClean="0"/>
              <a:t>the last few years Bangladesh is possessing remarkable GDP growth including increased life expectancy and levels of literacy, and an improvement over the maternal and child mortality rates, immunization or vaccination program and even a drastic reduction of poverty rate. Population dynamics is now one of the important factors of this country’s development, planning and success, and projection is one important </a:t>
            </a:r>
            <a:r>
              <a:rPr lang="en-US" sz="2400" dirty="0" smtClean="0"/>
              <a:t>tool</a:t>
            </a:r>
          </a:p>
          <a:p>
            <a:pPr algn="just"/>
            <a:endParaRPr lang="en-US" sz="1000" dirty="0" smtClean="0"/>
          </a:p>
          <a:p>
            <a:pPr algn="just"/>
            <a:r>
              <a:rPr lang="en-US" sz="2400" dirty="0" smtClean="0"/>
              <a:t>The population of Bangladesh has been increased rapidly since its independence. </a:t>
            </a:r>
            <a:r>
              <a:rPr lang="en-US" sz="2400" dirty="0" smtClean="0"/>
              <a:t>This </a:t>
            </a:r>
            <a:r>
              <a:rPr lang="en-US" sz="2400" dirty="0" smtClean="0"/>
              <a:t>large increase </a:t>
            </a:r>
            <a:r>
              <a:rPr lang="en-US" sz="2400" dirty="0" smtClean="0"/>
              <a:t>in Bangladesh’s </a:t>
            </a:r>
            <a:r>
              <a:rPr lang="en-US" sz="2400" dirty="0" smtClean="0"/>
              <a:t>population ,notably </a:t>
            </a:r>
            <a:r>
              <a:rPr lang="en-US" sz="2400" dirty="0" smtClean="0"/>
              <a:t>from the late 20th century, is mainly due to </a:t>
            </a:r>
            <a:r>
              <a:rPr lang="en-US" sz="2400" dirty="0" smtClean="0"/>
              <a:t>the improvement </a:t>
            </a:r>
            <a:r>
              <a:rPr lang="en-US" sz="2400" dirty="0" smtClean="0"/>
              <a:t>of literacy rate, reduction of </a:t>
            </a:r>
            <a:r>
              <a:rPr lang="en-US" sz="2400" dirty="0" smtClean="0"/>
              <a:t>gender  disparity </a:t>
            </a:r>
            <a:r>
              <a:rPr lang="en-US" sz="2400" dirty="0" smtClean="0"/>
              <a:t>declination of maternal and </a:t>
            </a:r>
            <a:r>
              <a:rPr lang="en-US" sz="2400" dirty="0" smtClean="0"/>
              <a:t>child mortality </a:t>
            </a:r>
            <a:r>
              <a:rPr lang="en-US" sz="2400" dirty="0" smtClean="0"/>
              <a:t>rates, better medical technology and immense public health campaigns.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09600"/>
          </a:xfrm>
        </p:spPr>
        <p:txBody>
          <a:bodyPr>
            <a:normAutofit fontScale="90000"/>
          </a:bodyPr>
          <a:lstStyle/>
          <a:p>
            <a:r>
              <a:rPr lang="en-US" b="1" dirty="0" smtClean="0"/>
              <a:t>BD population projection and dynamics </a:t>
            </a:r>
            <a:endParaRPr lang="en-US" b="1" dirty="0"/>
          </a:p>
        </p:txBody>
      </p:sp>
      <p:sp>
        <p:nvSpPr>
          <p:cNvPr id="3" name="Content Placeholder 2"/>
          <p:cNvSpPr>
            <a:spLocks noGrp="1"/>
          </p:cNvSpPr>
          <p:nvPr>
            <p:ph idx="1"/>
          </p:nvPr>
        </p:nvSpPr>
        <p:spPr>
          <a:xfrm>
            <a:off x="152400" y="762000"/>
            <a:ext cx="8839200" cy="6096000"/>
          </a:xfrm>
        </p:spPr>
        <p:txBody>
          <a:bodyPr>
            <a:normAutofit/>
          </a:bodyPr>
          <a:lstStyle/>
          <a:p>
            <a:r>
              <a:rPr lang="en-US" sz="2400" dirty="0" smtClean="0"/>
              <a:t>This </a:t>
            </a:r>
            <a:r>
              <a:rPr lang="en-US" sz="2400" dirty="0" smtClean="0"/>
              <a:t>study adopts </a:t>
            </a:r>
            <a:r>
              <a:rPr lang="en-US" sz="2400" dirty="0" smtClean="0"/>
              <a:t>three realistic scenarios (Scenarios I, II and III) comparing with the trends of </a:t>
            </a:r>
            <a:r>
              <a:rPr lang="en-US" sz="2400" dirty="0" smtClean="0"/>
              <a:t>various countries</a:t>
            </a:r>
            <a:r>
              <a:rPr lang="en-US" sz="2400" dirty="0" smtClean="0"/>
              <a:t>, and their </a:t>
            </a:r>
            <a:r>
              <a:rPr lang="en-US" sz="2400" dirty="0" smtClean="0"/>
              <a:t>socio economic </a:t>
            </a:r>
            <a:r>
              <a:rPr lang="en-US" sz="2400" dirty="0" smtClean="0"/>
              <a:t>and demographic components based on the adjusted </a:t>
            </a:r>
            <a:r>
              <a:rPr lang="en-US" sz="2400" dirty="0" smtClean="0"/>
              <a:t>2011 census </a:t>
            </a:r>
            <a:r>
              <a:rPr lang="en-US" sz="2400" dirty="0" smtClean="0"/>
              <a:t>population and age-sex distribution. </a:t>
            </a:r>
            <a:endParaRPr lang="en-US" sz="2400" dirty="0" smtClean="0"/>
          </a:p>
          <a:p>
            <a:pPr algn="just"/>
            <a:r>
              <a:rPr lang="en-US" sz="2400" dirty="0" smtClean="0"/>
              <a:t>Scenarios </a:t>
            </a:r>
            <a:r>
              <a:rPr lang="en-US" sz="2400" dirty="0" smtClean="0"/>
              <a:t>I, II and III could be labeled as </a:t>
            </a:r>
            <a:r>
              <a:rPr lang="en-US" sz="2400" dirty="0" smtClean="0"/>
              <a:t>high, medium </a:t>
            </a:r>
            <a:r>
              <a:rPr lang="en-US" sz="2400" dirty="0" smtClean="0"/>
              <a:t>and low variant accordingly. Here the keen interest is on the policy makers’ </a:t>
            </a:r>
            <a:r>
              <a:rPr lang="en-US" sz="2400" dirty="0" smtClean="0"/>
              <a:t>choices in </a:t>
            </a:r>
            <a:r>
              <a:rPr lang="en-US" sz="2400" dirty="0" smtClean="0"/>
              <a:t>attaining and implanting different sets of intervention. It is to be recommended that </a:t>
            </a:r>
            <a:r>
              <a:rPr lang="en-US" sz="2400" dirty="0" smtClean="0"/>
              <a:t>the scenario </a:t>
            </a:r>
            <a:r>
              <a:rPr lang="en-US" sz="2400" dirty="0" smtClean="0"/>
              <a:t>II is more feasible, whereas scenario III could be preferred for </a:t>
            </a:r>
            <a:r>
              <a:rPr lang="en-US" sz="2400" dirty="0" smtClean="0"/>
              <a:t>policy implication</a:t>
            </a:r>
          </a:p>
          <a:p>
            <a:r>
              <a:rPr lang="en-US" sz="2400" dirty="0" smtClean="0"/>
              <a:t>In </a:t>
            </a:r>
            <a:r>
              <a:rPr lang="en-US" sz="2400" dirty="0" smtClean="0"/>
              <a:t>every three different scenarios (I, II and III) has an increased </a:t>
            </a:r>
            <a:r>
              <a:rPr lang="en-US" sz="2400" dirty="0" smtClean="0"/>
              <a:t>population. In 2061, the population of Bangladesh is estimated to be 251.45 million under high variant fertility assumption (scenario I), 223.39 million under medium variant fertility assumption (scenario II) and 209.42 million under low variant fertility assumption (scenario III)</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763000" cy="5867400"/>
          </a:xfrm>
        </p:spPr>
        <p:txBody>
          <a:bodyPr>
            <a:normAutofit fontScale="70000" lnSpcReduction="20000"/>
          </a:bodyPr>
          <a:lstStyle/>
          <a:p>
            <a:pPr algn="just"/>
            <a:r>
              <a:rPr lang="en-US" sz="3400" dirty="0" smtClean="0"/>
              <a:t>In </a:t>
            </a:r>
            <a:r>
              <a:rPr lang="en-US" sz="3400" dirty="0" smtClean="0"/>
              <a:t>high variant </a:t>
            </a:r>
            <a:r>
              <a:rPr lang="en-US" sz="3400" dirty="0" smtClean="0"/>
              <a:t>(scenario I) about 68 percent of population is shown to be increased, ranges from </a:t>
            </a:r>
            <a:r>
              <a:rPr lang="en-US" sz="3400" dirty="0" smtClean="0"/>
              <a:t>149 to </a:t>
            </a:r>
            <a:r>
              <a:rPr lang="en-US" sz="3400" dirty="0" smtClean="0"/>
              <a:t>251 million. The total population will remain in the range of 209 to 224 millions in 2061 </a:t>
            </a:r>
            <a:r>
              <a:rPr lang="en-US" sz="3400" dirty="0" smtClean="0"/>
              <a:t>in scenarios </a:t>
            </a:r>
            <a:r>
              <a:rPr lang="en-US" sz="3400" dirty="0" smtClean="0"/>
              <a:t>II and </a:t>
            </a:r>
            <a:r>
              <a:rPr lang="en-US" sz="3400" dirty="0" smtClean="0"/>
              <a:t>III </a:t>
            </a:r>
          </a:p>
          <a:p>
            <a:pPr algn="just"/>
            <a:r>
              <a:rPr lang="en-US" sz="3400" dirty="0" smtClean="0"/>
              <a:t>The </a:t>
            </a:r>
            <a:r>
              <a:rPr lang="en-US" sz="3400" dirty="0" smtClean="0"/>
              <a:t>age structure of projected population shows a curvature pattern </a:t>
            </a:r>
            <a:r>
              <a:rPr lang="en-US" sz="3400" dirty="0" smtClean="0"/>
              <a:t>for all </a:t>
            </a:r>
            <a:r>
              <a:rPr lang="en-US" sz="3400" dirty="0" smtClean="0"/>
              <a:t>age groups, there are ups and downs in total numbers and proportion changes. A </a:t>
            </a:r>
            <a:r>
              <a:rPr lang="en-US" sz="3400" dirty="0" smtClean="0"/>
              <a:t>sharp increase </a:t>
            </a:r>
            <a:r>
              <a:rPr lang="en-US" sz="3400" dirty="0" smtClean="0"/>
              <a:t>of urbanization has been depicted in all three </a:t>
            </a:r>
            <a:r>
              <a:rPr lang="en-US" sz="3400" dirty="0" smtClean="0"/>
              <a:t>scenarios</a:t>
            </a:r>
            <a:endParaRPr lang="en-US" sz="3400" dirty="0" smtClean="0"/>
          </a:p>
          <a:p>
            <a:pPr algn="just"/>
            <a:endParaRPr lang="en-US" sz="1700" dirty="0" smtClean="0"/>
          </a:p>
          <a:p>
            <a:pPr algn="just"/>
            <a:r>
              <a:rPr lang="en-US" sz="3400" dirty="0" smtClean="0"/>
              <a:t>The </a:t>
            </a:r>
            <a:r>
              <a:rPr lang="en-US" sz="3400" dirty="0" smtClean="0"/>
              <a:t>age-specific </a:t>
            </a:r>
            <a:r>
              <a:rPr lang="en-US" sz="3400" dirty="0" smtClean="0"/>
              <a:t>projected values </a:t>
            </a:r>
            <a:r>
              <a:rPr lang="en-US" sz="3400" dirty="0" smtClean="0"/>
              <a:t>show that at the age of 30-34 and onwards, population increases sharply. </a:t>
            </a:r>
            <a:r>
              <a:rPr lang="en-US" sz="3400" dirty="0" smtClean="0"/>
              <a:t>This indicates </a:t>
            </a:r>
            <a:r>
              <a:rPr lang="en-US" sz="3400" dirty="0" smtClean="0"/>
              <a:t>movement of the population towards the older age groups. An interesting output </a:t>
            </a:r>
            <a:r>
              <a:rPr lang="en-US" sz="3400" dirty="0" smtClean="0"/>
              <a:t>of this </a:t>
            </a:r>
            <a:r>
              <a:rPr lang="en-US" sz="3400" dirty="0" smtClean="0"/>
              <a:t>study is the population projection considering international </a:t>
            </a:r>
            <a:r>
              <a:rPr lang="en-US" sz="3400" dirty="0" smtClean="0"/>
              <a:t>migration  </a:t>
            </a:r>
            <a:r>
              <a:rPr lang="en-US" sz="3400" dirty="0" smtClean="0"/>
              <a:t>according </a:t>
            </a:r>
            <a:r>
              <a:rPr lang="en-US" sz="3400" dirty="0" smtClean="0"/>
              <a:t>to scenario </a:t>
            </a:r>
            <a:r>
              <a:rPr lang="en-US" sz="3400" dirty="0" smtClean="0"/>
              <a:t>II the total population is going to be 219.70 million. For a country like </a:t>
            </a:r>
            <a:r>
              <a:rPr lang="en-US" sz="3400" dirty="0" smtClean="0"/>
              <a:t>Bangladesh the </a:t>
            </a:r>
            <a:r>
              <a:rPr lang="en-US" sz="3400" dirty="0" smtClean="0"/>
              <a:t>net migration rates at middle ages are always negative, more people leave the country </a:t>
            </a:r>
            <a:r>
              <a:rPr lang="en-US" sz="3400" dirty="0" smtClean="0"/>
              <a:t>for work </a:t>
            </a:r>
            <a:r>
              <a:rPr lang="en-US" sz="3400" dirty="0" smtClean="0"/>
              <a:t>and education than the number that comes in. This fact is also reflected in the estimated</a:t>
            </a:r>
          </a:p>
          <a:p>
            <a:endParaRPr lang="en-US" dirty="0"/>
          </a:p>
        </p:txBody>
      </p:sp>
      <p:sp>
        <p:nvSpPr>
          <p:cNvPr id="4" name="Title 1"/>
          <p:cNvSpPr>
            <a:spLocks noGrp="1"/>
          </p:cNvSpPr>
          <p:nvPr>
            <p:ph type="title"/>
          </p:nvPr>
        </p:nvSpPr>
        <p:spPr>
          <a:xfrm>
            <a:off x="457200" y="152400"/>
            <a:ext cx="8534400" cy="609600"/>
          </a:xfrm>
        </p:spPr>
        <p:txBody>
          <a:bodyPr>
            <a:normAutofit fontScale="90000"/>
          </a:bodyPr>
          <a:lstStyle/>
          <a:p>
            <a:r>
              <a:rPr lang="en-US" b="1" dirty="0" smtClean="0"/>
              <a:t>BD population projection and dynamics </a:t>
            </a:r>
            <a:endParaRPr lang="en-US"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263"/>
            <a:ext cx="8229600" cy="563562"/>
          </a:xfrm>
        </p:spPr>
        <p:txBody>
          <a:bodyPr>
            <a:normAutofit fontScale="90000"/>
          </a:bodyPr>
          <a:lstStyle/>
          <a:p>
            <a:r>
              <a:rPr lang="en-US" dirty="0" smtClean="0"/>
              <a:t>Population Policy of </a:t>
            </a:r>
            <a:r>
              <a:rPr lang="en-US" dirty="0" smtClean="0"/>
              <a:t>Bangladesh</a:t>
            </a:r>
            <a:endParaRPr lang="en-US" dirty="0"/>
          </a:p>
        </p:txBody>
      </p:sp>
      <p:sp>
        <p:nvSpPr>
          <p:cNvPr id="3" name="Content Placeholder 2"/>
          <p:cNvSpPr>
            <a:spLocks noGrp="1"/>
          </p:cNvSpPr>
          <p:nvPr>
            <p:ph idx="1"/>
          </p:nvPr>
        </p:nvSpPr>
        <p:spPr>
          <a:xfrm>
            <a:off x="152400" y="762000"/>
            <a:ext cx="8686800" cy="5867400"/>
          </a:xfrm>
        </p:spPr>
        <p:txBody>
          <a:bodyPr>
            <a:normAutofit lnSpcReduction="10000"/>
          </a:bodyPr>
          <a:lstStyle/>
          <a:p>
            <a:pPr algn="just"/>
            <a:r>
              <a:rPr lang="en-US" sz="2800" dirty="0" smtClean="0"/>
              <a:t>Population </a:t>
            </a:r>
            <a:r>
              <a:rPr lang="en-US" sz="2800" dirty="0" smtClean="0"/>
              <a:t>projection and its policy implication have been driven as the foremost </a:t>
            </a:r>
            <a:r>
              <a:rPr lang="en-US" sz="2800" dirty="0" smtClean="0"/>
              <a:t>national issues </a:t>
            </a:r>
            <a:r>
              <a:rPr lang="en-US" sz="2800" dirty="0" smtClean="0"/>
              <a:t>in Bangladesh. The population growth was identified as one of the major </a:t>
            </a:r>
            <a:r>
              <a:rPr lang="en-US" sz="2800" dirty="0" smtClean="0"/>
              <a:t>national problems </a:t>
            </a:r>
            <a:r>
              <a:rPr lang="en-US" sz="2800" dirty="0" smtClean="0"/>
              <a:t>in the first Five Year Plan (1973 – 1978). A population policy was developed </a:t>
            </a:r>
            <a:r>
              <a:rPr lang="en-US" sz="2800" dirty="0" smtClean="0"/>
              <a:t>and approved </a:t>
            </a:r>
            <a:r>
              <a:rPr lang="en-US" sz="2800" dirty="0" smtClean="0"/>
              <a:t>formally in 2004. </a:t>
            </a:r>
            <a:endParaRPr lang="en-US" sz="2800" dirty="0" smtClean="0"/>
          </a:p>
          <a:p>
            <a:pPr algn="just"/>
            <a:endParaRPr lang="en-US" sz="1400" dirty="0" smtClean="0"/>
          </a:p>
          <a:p>
            <a:pPr algn="just"/>
            <a:r>
              <a:rPr lang="en-US" sz="2800" dirty="0" smtClean="0"/>
              <a:t>The </a:t>
            </a:r>
            <a:r>
              <a:rPr lang="en-US" sz="2800" dirty="0" smtClean="0"/>
              <a:t>main objective of Bangladesh Population Policy 2004 was </a:t>
            </a:r>
            <a:r>
              <a:rPr lang="en-US" sz="2800" dirty="0" smtClean="0"/>
              <a:t>to achieve </a:t>
            </a:r>
            <a:r>
              <a:rPr lang="en-US" sz="2800" dirty="0" smtClean="0"/>
              <a:t>Net Reproductive Rate (NRR) = 1 by 2010 in order to have a stable population </a:t>
            </a:r>
            <a:r>
              <a:rPr lang="en-US" sz="2800" dirty="0" smtClean="0"/>
              <a:t>by 2060</a:t>
            </a:r>
            <a:r>
              <a:rPr lang="en-US" sz="2800" dirty="0" smtClean="0"/>
              <a:t>. But it has not been possible to achieve NRR = 1 by 2010 as targeted originally, so </a:t>
            </a:r>
            <a:r>
              <a:rPr lang="en-US" sz="2800" dirty="0" smtClean="0"/>
              <a:t>it has </a:t>
            </a:r>
            <a:r>
              <a:rPr lang="en-US" sz="2800" dirty="0" smtClean="0"/>
              <a:t>become a striving need to update the population policy to accelerate the related activities</a:t>
            </a:r>
            <a:r>
              <a:rPr lang="en-US" sz="2800" dirty="0" smtClean="0"/>
              <a:t>.</a:t>
            </a:r>
            <a:endParaRPr lang="en-US" sz="28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763000" cy="5059363"/>
          </a:xfrm>
        </p:spPr>
        <p:txBody>
          <a:bodyPr>
            <a:noAutofit/>
          </a:bodyPr>
          <a:lstStyle/>
          <a:p>
            <a:r>
              <a:rPr lang="en-US" sz="2800" dirty="0" smtClean="0"/>
              <a:t>In 2012, an updated version of population policy was proposed. One of the major objectives of the Bangladesh population policy 2012 (BPP) was to lower the TFR to 2.1 by increasing the rate of prevalence of the contraceptive users to 72%, and achieve NRR = 1 by the year 2015</a:t>
            </a:r>
          </a:p>
          <a:p>
            <a:endParaRPr lang="en-US" sz="1600" dirty="0" smtClean="0"/>
          </a:p>
          <a:p>
            <a:r>
              <a:rPr lang="en-US" sz="2800" dirty="0" smtClean="0"/>
              <a:t>Other important aspects of BPP 2012 was to ensure the availability of family planning methods to the eligible couples by providing easy access to reproduction health services, to reduce infant and maternal mortality, to ensure gender and women’s empowerment.</a:t>
            </a:r>
            <a:endParaRPr lang="en-US" sz="2800" dirty="0"/>
          </a:p>
        </p:txBody>
      </p:sp>
      <p:sp>
        <p:nvSpPr>
          <p:cNvPr id="4" name="Title 1"/>
          <p:cNvSpPr>
            <a:spLocks noGrp="1"/>
          </p:cNvSpPr>
          <p:nvPr>
            <p:ph type="title"/>
          </p:nvPr>
        </p:nvSpPr>
        <p:spPr>
          <a:xfrm>
            <a:off x="457200" y="274638"/>
            <a:ext cx="8229600" cy="639762"/>
          </a:xfrm>
        </p:spPr>
        <p:txBody>
          <a:bodyPr>
            <a:normAutofit fontScale="90000"/>
          </a:bodyPr>
          <a:lstStyle/>
          <a:p>
            <a:r>
              <a:rPr lang="en-US" dirty="0" smtClean="0"/>
              <a:t>Population Policy of </a:t>
            </a:r>
            <a:r>
              <a:rPr lang="en-US" dirty="0" smtClean="0"/>
              <a:t>Bangladesh</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944562"/>
          </a:xfrm>
        </p:spPr>
        <p:txBody>
          <a:bodyPr>
            <a:normAutofit fontScale="90000"/>
          </a:bodyPr>
          <a:lstStyle/>
          <a:p>
            <a:r>
              <a:rPr lang="en-US" b="1" dirty="0" smtClean="0"/>
              <a:t>Population in BD and its characteristics</a:t>
            </a:r>
            <a:endParaRPr lang="en-US" b="1" dirty="0"/>
          </a:p>
        </p:txBody>
      </p:sp>
      <p:sp>
        <p:nvSpPr>
          <p:cNvPr id="3" name="Content Placeholder 2"/>
          <p:cNvSpPr>
            <a:spLocks noGrp="1"/>
          </p:cNvSpPr>
          <p:nvPr>
            <p:ph idx="1"/>
          </p:nvPr>
        </p:nvSpPr>
        <p:spPr>
          <a:xfrm>
            <a:off x="457200" y="1295400"/>
            <a:ext cx="8229600" cy="4830763"/>
          </a:xfrm>
        </p:spPr>
        <p:txBody>
          <a:bodyPr>
            <a:normAutofit lnSpcReduction="10000"/>
          </a:bodyPr>
          <a:lstStyle/>
          <a:p>
            <a:pPr>
              <a:lnSpc>
                <a:spcPct val="150000"/>
              </a:lnSpc>
            </a:pPr>
            <a:r>
              <a:rPr lang="en-US" dirty="0" smtClean="0"/>
              <a:t>Current population 	- </a:t>
            </a:r>
            <a:r>
              <a:rPr lang="en-US" dirty="0" smtClean="0"/>
              <a:t>164.7 </a:t>
            </a:r>
            <a:r>
              <a:rPr lang="en-US" dirty="0" smtClean="0"/>
              <a:t>millions</a:t>
            </a:r>
          </a:p>
          <a:p>
            <a:pPr>
              <a:lnSpc>
                <a:spcPct val="150000"/>
              </a:lnSpc>
            </a:pPr>
            <a:r>
              <a:rPr lang="en-US" dirty="0" smtClean="0"/>
              <a:t>2.18% of the total world population </a:t>
            </a:r>
          </a:p>
          <a:p>
            <a:pPr>
              <a:lnSpc>
                <a:spcPct val="150000"/>
              </a:lnSpc>
            </a:pPr>
            <a:r>
              <a:rPr lang="en-US" dirty="0" smtClean="0"/>
              <a:t>8th in the list of countries by population</a:t>
            </a:r>
          </a:p>
          <a:p>
            <a:pPr>
              <a:lnSpc>
                <a:spcPct val="150000"/>
              </a:lnSpc>
            </a:pPr>
            <a:r>
              <a:rPr lang="en-US" dirty="0" smtClean="0"/>
              <a:t>Population density: 1265 per Km2 </a:t>
            </a:r>
          </a:p>
          <a:p>
            <a:pPr>
              <a:lnSpc>
                <a:spcPct val="150000"/>
              </a:lnSpc>
            </a:pPr>
            <a:r>
              <a:rPr lang="en-US" dirty="0" smtClean="0"/>
              <a:t>35.7 % of the population is urban </a:t>
            </a:r>
          </a:p>
          <a:p>
            <a:pPr>
              <a:lnSpc>
                <a:spcPct val="150000"/>
              </a:lnSpc>
            </a:pPr>
            <a:r>
              <a:rPr lang="en-US" dirty="0" smtClean="0"/>
              <a:t>Population growth rate: </a:t>
            </a:r>
            <a:r>
              <a:rPr lang="en-US" dirty="0" smtClean="0"/>
              <a:t>1.1%</a:t>
            </a:r>
            <a:endParaRPr lang="en-US" dirty="0"/>
          </a:p>
        </p:txBody>
      </p:sp>
      <p:sp>
        <p:nvSpPr>
          <p:cNvPr id="4" name="Rectangle 3"/>
          <p:cNvSpPr/>
          <p:nvPr/>
        </p:nvSpPr>
        <p:spPr>
          <a:xfrm>
            <a:off x="228600" y="6248400"/>
            <a:ext cx="8382000" cy="369332"/>
          </a:xfrm>
          <a:prstGeom prst="rect">
            <a:avLst/>
          </a:prstGeom>
        </p:spPr>
        <p:txBody>
          <a:bodyPr wrap="square">
            <a:spAutoFit/>
          </a:bodyPr>
          <a:lstStyle/>
          <a:p>
            <a:r>
              <a:rPr lang="en-US" dirty="0" smtClean="0"/>
              <a:t>Source: </a:t>
            </a:r>
            <a:r>
              <a:rPr lang="en-US" dirty="0" smtClean="0">
                <a:hlinkClick r:id="rId2"/>
              </a:rPr>
              <a:t>https://www.unfpa.org/data/world-population/BD</a:t>
            </a:r>
            <a:r>
              <a:rPr lang="en-US" dirty="0" smtClean="0"/>
              <a:t> 2020</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792162"/>
          </a:xfrm>
        </p:spPr>
        <p:txBody>
          <a:bodyPr>
            <a:normAutofit/>
          </a:bodyPr>
          <a:lstStyle/>
          <a:p>
            <a:r>
              <a:rPr lang="en-US" b="1" dirty="0" smtClean="0"/>
              <a:t>Population in BD its characteristics</a:t>
            </a:r>
            <a:endParaRPr lang="en-US" b="1" dirty="0"/>
          </a:p>
        </p:txBody>
      </p:sp>
      <p:sp>
        <p:nvSpPr>
          <p:cNvPr id="3" name="Content Placeholder 2"/>
          <p:cNvSpPr>
            <a:spLocks noGrp="1"/>
          </p:cNvSpPr>
          <p:nvPr>
            <p:ph idx="1"/>
          </p:nvPr>
        </p:nvSpPr>
        <p:spPr>
          <a:xfrm>
            <a:off x="457200" y="1143000"/>
            <a:ext cx="8458200" cy="5181600"/>
          </a:xfrm>
        </p:spPr>
        <p:txBody>
          <a:bodyPr>
            <a:normAutofit/>
          </a:bodyPr>
          <a:lstStyle/>
          <a:p>
            <a:pPr>
              <a:lnSpc>
                <a:spcPct val="150000"/>
              </a:lnSpc>
            </a:pPr>
            <a:r>
              <a:rPr lang="en-US" sz="2800" dirty="0" smtClean="0"/>
              <a:t>Crude Birth Rate: </a:t>
            </a:r>
            <a:r>
              <a:rPr lang="en-US" sz="2800" dirty="0" smtClean="0"/>
              <a:t>18.7 </a:t>
            </a:r>
            <a:r>
              <a:rPr lang="en-US" sz="2800" dirty="0" smtClean="0"/>
              <a:t>births/thousand </a:t>
            </a:r>
          </a:p>
          <a:p>
            <a:pPr>
              <a:lnSpc>
                <a:spcPct val="150000"/>
              </a:lnSpc>
            </a:pPr>
            <a:r>
              <a:rPr lang="en-US" sz="2800" dirty="0" smtClean="0"/>
              <a:t>Crude Death Rate: </a:t>
            </a:r>
            <a:r>
              <a:rPr lang="en-US" sz="2800" dirty="0" smtClean="0"/>
              <a:t>5.2 </a:t>
            </a:r>
            <a:r>
              <a:rPr lang="en-US" sz="2800" dirty="0" smtClean="0"/>
              <a:t>deaths/thousand</a:t>
            </a:r>
          </a:p>
          <a:p>
            <a:pPr>
              <a:lnSpc>
                <a:spcPct val="150000"/>
              </a:lnSpc>
            </a:pPr>
            <a:r>
              <a:rPr lang="en-US" sz="2800" dirty="0" smtClean="0"/>
              <a:t>Crude Net Migration Rate : -1.948/thousand</a:t>
            </a:r>
          </a:p>
          <a:p>
            <a:pPr>
              <a:lnSpc>
                <a:spcPct val="150000"/>
              </a:lnSpc>
            </a:pPr>
            <a:r>
              <a:rPr lang="en-US" sz="2800" dirty="0" smtClean="0"/>
              <a:t>Life expectancy (both sexes): </a:t>
            </a:r>
            <a:r>
              <a:rPr lang="en-US" sz="2800" dirty="0" smtClean="0"/>
              <a:t>72.7 </a:t>
            </a:r>
            <a:r>
              <a:rPr lang="en-US" sz="2800" dirty="0" smtClean="0"/>
              <a:t>years</a:t>
            </a:r>
          </a:p>
          <a:p>
            <a:pPr>
              <a:lnSpc>
                <a:spcPct val="150000"/>
              </a:lnSpc>
            </a:pPr>
            <a:r>
              <a:rPr lang="en-US" sz="2800" dirty="0" smtClean="0"/>
              <a:t>Total Fertility Rate: </a:t>
            </a:r>
            <a:r>
              <a:rPr lang="en-US" sz="2800" dirty="0" smtClean="0"/>
              <a:t>2.08 </a:t>
            </a:r>
            <a:r>
              <a:rPr lang="en-US" sz="2800" dirty="0" smtClean="0"/>
              <a:t>children/woman</a:t>
            </a:r>
          </a:p>
          <a:p>
            <a:pPr>
              <a:lnSpc>
                <a:spcPct val="150000"/>
              </a:lnSpc>
            </a:pPr>
            <a:r>
              <a:rPr lang="en-US" sz="2800" dirty="0" smtClean="0"/>
              <a:t>Infant Mortality Rate: 26.087 deaths/ 1,000 live births</a:t>
            </a:r>
          </a:p>
        </p:txBody>
      </p:sp>
      <p:sp>
        <p:nvSpPr>
          <p:cNvPr id="5" name="Rectangle 4"/>
          <p:cNvSpPr/>
          <p:nvPr/>
        </p:nvSpPr>
        <p:spPr>
          <a:xfrm>
            <a:off x="228600" y="6497775"/>
            <a:ext cx="8382000" cy="261610"/>
          </a:xfrm>
          <a:prstGeom prst="rect">
            <a:avLst/>
          </a:prstGeom>
        </p:spPr>
        <p:txBody>
          <a:bodyPr wrap="square">
            <a:spAutoFit/>
          </a:bodyPr>
          <a:lstStyle/>
          <a:p>
            <a:r>
              <a:rPr lang="en-US" sz="1100" dirty="0" smtClean="0"/>
              <a:t>Source: </a:t>
            </a:r>
            <a:r>
              <a:rPr lang="en-US" sz="1100" dirty="0" smtClean="0">
                <a:hlinkClick r:id="rId2"/>
              </a:rPr>
              <a:t>https://www.unfpa.org/data/world-population/BD </a:t>
            </a:r>
            <a:r>
              <a:rPr lang="en-US" sz="1100" dirty="0" smtClean="0">
                <a:hlinkClick r:id="rId2"/>
              </a:rPr>
              <a:t>2020</a:t>
            </a:r>
            <a:r>
              <a:rPr lang="en-US" sz="1100" dirty="0" smtClean="0"/>
              <a:t>, Source: World Population Prospectus: The 2017 </a:t>
            </a:r>
            <a:r>
              <a:rPr lang="en-US" sz="1100" dirty="0" smtClean="0"/>
              <a:t>Revision</a:t>
            </a:r>
            <a:endParaRPr lang="en-US" sz="11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9513"/>
            <a:ext cx="8229600" cy="487362"/>
          </a:xfrm>
        </p:spPr>
        <p:txBody>
          <a:bodyPr>
            <a:normAutofit fontScale="90000"/>
          </a:bodyPr>
          <a:lstStyle/>
          <a:p>
            <a:r>
              <a:rPr lang="en-US" b="1" dirty="0" smtClean="0"/>
              <a:t>Population growth through year</a:t>
            </a:r>
            <a:endParaRPr lang="en-US" b="1" dirty="0"/>
          </a:p>
        </p:txBody>
      </p:sp>
      <p:graphicFrame>
        <p:nvGraphicFramePr>
          <p:cNvPr id="4" name="Chart 3"/>
          <p:cNvGraphicFramePr/>
          <p:nvPr/>
        </p:nvGraphicFramePr>
        <p:xfrm>
          <a:off x="152400" y="914400"/>
          <a:ext cx="8839200"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28600" y="6497775"/>
            <a:ext cx="8382000" cy="261610"/>
          </a:xfrm>
          <a:prstGeom prst="rect">
            <a:avLst/>
          </a:prstGeom>
        </p:spPr>
        <p:txBody>
          <a:bodyPr wrap="square">
            <a:spAutoFit/>
          </a:bodyPr>
          <a:lstStyle/>
          <a:p>
            <a:r>
              <a:rPr lang="en-US" sz="1100" dirty="0" smtClean="0"/>
              <a:t>Source: </a:t>
            </a:r>
            <a:r>
              <a:rPr lang="en-US" sz="1100" dirty="0" smtClean="0">
                <a:hlinkClick r:id="rId3"/>
              </a:rPr>
              <a:t>https://www.unfpa.org/data/world-population/BD </a:t>
            </a:r>
            <a:r>
              <a:rPr lang="en-US" sz="1100" dirty="0" smtClean="0">
                <a:hlinkClick r:id="rId3"/>
              </a:rPr>
              <a:t>2020</a:t>
            </a:r>
            <a:r>
              <a:rPr lang="en-US" sz="1100" dirty="0" smtClean="0"/>
              <a:t>, Source: </a:t>
            </a:r>
            <a:r>
              <a:rPr lang="en-US" sz="1100" dirty="0" smtClean="0"/>
              <a:t>Bangladesh Population census </a:t>
            </a:r>
            <a:endParaRPr lang="en-US" sz="11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600" dirty="0" smtClean="0"/>
              <a:t>Population distribution by divisions</a:t>
            </a:r>
            <a:endParaRPr lang="en-US" sz="3600" dirty="0"/>
          </a:p>
        </p:txBody>
      </p:sp>
      <p:pic>
        <p:nvPicPr>
          <p:cNvPr id="1026" name="Picture 2"/>
          <p:cNvPicPr>
            <a:picLocks noGrp="1" noChangeAspect="1" noChangeArrowheads="1"/>
          </p:cNvPicPr>
          <p:nvPr>
            <p:ph idx="1"/>
          </p:nvPr>
        </p:nvPicPr>
        <p:blipFill>
          <a:blip r:embed="rId2"/>
          <a:srcRect/>
          <a:stretch>
            <a:fillRect/>
          </a:stretch>
        </p:blipFill>
        <p:spPr bwMode="auto">
          <a:xfrm>
            <a:off x="533400" y="1066800"/>
            <a:ext cx="8153400" cy="55679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Population density by </a:t>
            </a:r>
            <a:r>
              <a:rPr lang="en-US" b="1" dirty="0" smtClean="0"/>
              <a:t>division</a:t>
            </a:r>
            <a:endParaRPr lang="en-US" b="1" dirty="0"/>
          </a:p>
        </p:txBody>
      </p:sp>
      <p:pic>
        <p:nvPicPr>
          <p:cNvPr id="2050" name="Picture 2"/>
          <p:cNvPicPr>
            <a:picLocks noGrp="1" noChangeAspect="1" noChangeArrowheads="1"/>
          </p:cNvPicPr>
          <p:nvPr>
            <p:ph idx="1"/>
          </p:nvPr>
        </p:nvPicPr>
        <p:blipFill>
          <a:blip r:embed="rId2"/>
          <a:srcRect/>
          <a:stretch>
            <a:fillRect/>
          </a:stretch>
        </p:blipFill>
        <p:spPr bwMode="auto">
          <a:xfrm>
            <a:off x="228600" y="990600"/>
            <a:ext cx="8648095"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411162"/>
          </a:xfrm>
        </p:spPr>
        <p:txBody>
          <a:bodyPr>
            <a:normAutofit fontScale="90000"/>
          </a:bodyPr>
          <a:lstStyle/>
          <a:p>
            <a:r>
              <a:rPr lang="en-US" b="1" dirty="0" smtClean="0"/>
              <a:t>P</a:t>
            </a:r>
            <a:r>
              <a:rPr lang="en-US" b="1" dirty="0" smtClean="0"/>
              <a:t>opulation distribution through density</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837614" y="1219200"/>
            <a:ext cx="7772985" cy="51068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 y="274638"/>
            <a:ext cx="8534400" cy="715962"/>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Population distribution through growth</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5122" name="Picture 2"/>
          <p:cNvPicPr>
            <a:picLocks noChangeAspect="1" noChangeArrowheads="1"/>
          </p:cNvPicPr>
          <p:nvPr/>
        </p:nvPicPr>
        <p:blipFill>
          <a:blip r:embed="rId2"/>
          <a:srcRect/>
          <a:stretch>
            <a:fillRect/>
          </a:stretch>
        </p:blipFill>
        <p:spPr bwMode="auto">
          <a:xfrm>
            <a:off x="381000" y="914400"/>
            <a:ext cx="8635019" cy="594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1489</TotalTime>
  <Words>899</Words>
  <Application>Microsoft Office PowerPoint</Application>
  <PresentationFormat>On-screen Show (4:3)</PresentationFormat>
  <Paragraphs>71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  Population Dynamics in Bangladesh  </vt:lpstr>
      <vt:lpstr>World Population &amp; key feature 2020</vt:lpstr>
      <vt:lpstr>Population in BD and its characteristics</vt:lpstr>
      <vt:lpstr>Population in BD its characteristics</vt:lpstr>
      <vt:lpstr>Population growth through year</vt:lpstr>
      <vt:lpstr>Population distribution by divisions</vt:lpstr>
      <vt:lpstr>Population density by division</vt:lpstr>
      <vt:lpstr>Population distribution through density</vt:lpstr>
      <vt:lpstr>Slide 9</vt:lpstr>
      <vt:lpstr>Slide 10</vt:lpstr>
      <vt:lpstr> Trend of fertility rate in Bangladesh </vt:lpstr>
      <vt:lpstr> Trend of mortality rate in Bangladesh </vt:lpstr>
      <vt:lpstr>Trend of migration in Bangladesh</vt:lpstr>
      <vt:lpstr>Trend of sex ratio in Bangladesh</vt:lpstr>
      <vt:lpstr>Trend of urbanization in Bangladesh</vt:lpstr>
      <vt:lpstr>Population pyramid in Bangladesh 2017</vt:lpstr>
      <vt:lpstr>Population growth forecast</vt:lpstr>
      <vt:lpstr>Over population based challenges </vt:lpstr>
      <vt:lpstr>Slide 19</vt:lpstr>
      <vt:lpstr>Executive Summary</vt:lpstr>
      <vt:lpstr>BD population projection and dynamics </vt:lpstr>
      <vt:lpstr>BD population projection and dynamics </vt:lpstr>
      <vt:lpstr>Population Policy of Bangladesh</vt:lpstr>
      <vt:lpstr>Population Policy of Bangladesh</vt:lpstr>
      <vt:lpstr>Slide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Md. Golam Dostogir Harun</dc:creator>
  <cp:lastModifiedBy>Dostogir Harun</cp:lastModifiedBy>
  <cp:revision>14</cp:revision>
  <dcterms:created xsi:type="dcterms:W3CDTF">2006-08-16T00:00:00Z</dcterms:created>
  <dcterms:modified xsi:type="dcterms:W3CDTF">2020-10-23T05:08:23Z</dcterms:modified>
</cp:coreProperties>
</file>