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8"/>
  </p:notesMasterIdLst>
  <p:sldIdLst>
    <p:sldId id="260" r:id="rId2"/>
    <p:sldId id="277" r:id="rId3"/>
    <p:sldId id="258" r:id="rId4"/>
    <p:sldId id="259" r:id="rId5"/>
    <p:sldId id="261" r:id="rId6"/>
    <p:sldId id="262" r:id="rId7"/>
    <p:sldId id="263" r:id="rId8"/>
    <p:sldId id="264" r:id="rId9"/>
    <p:sldId id="265" r:id="rId10"/>
    <p:sldId id="266" r:id="rId11"/>
    <p:sldId id="292" r:id="rId12"/>
    <p:sldId id="267" r:id="rId13"/>
    <p:sldId id="268" r:id="rId14"/>
    <p:sldId id="269" r:id="rId15"/>
    <p:sldId id="270" r:id="rId16"/>
    <p:sldId id="271" r:id="rId17"/>
    <p:sldId id="293" r:id="rId18"/>
    <p:sldId id="272" r:id="rId19"/>
    <p:sldId id="273" r:id="rId20"/>
    <p:sldId id="274" r:id="rId21"/>
    <p:sldId id="275" r:id="rId22"/>
    <p:sldId id="294" r:id="rId23"/>
    <p:sldId id="276" r:id="rId24"/>
    <p:sldId id="278" r:id="rId25"/>
    <p:sldId id="279" r:id="rId26"/>
    <p:sldId id="280" r:id="rId27"/>
    <p:sldId id="281" r:id="rId28"/>
    <p:sldId id="282" r:id="rId29"/>
    <p:sldId id="283" r:id="rId30"/>
    <p:sldId id="284"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6BAA29-C5D7-4943-9E96-99315930AEAB}" type="datetimeFigureOut">
              <a:rPr lang="en-US" smtClean="0"/>
              <a:t>1/22/2020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1D81FA-D6F4-4825-8D84-0F997EEC5A2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1D81FA-D6F4-4825-8D84-0F997EEC5A29}" type="slidenum">
              <a:rPr lang="en-US" smtClean="0"/>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1/21/2020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799" y="560470"/>
            <a:ext cx="5398295" cy="2421464"/>
          </a:xfrm>
        </p:spPr>
        <p:txBody>
          <a:bodyPr>
            <a:normAutofit/>
          </a:bodyPr>
          <a:lstStyle/>
          <a:p>
            <a:pPr algn="ctr"/>
            <a:r>
              <a:rPr lang="en-US" sz="6000" dirty="0" smtClean="0"/>
              <a:t>Cse312 </a:t>
            </a:r>
            <a:r>
              <a:rPr lang="en-US" sz="6000" dirty="0" smtClean="0"/>
              <a:t>(L)</a:t>
            </a:r>
            <a:endParaRPr lang="en-SG" sz="6000" dirty="0"/>
          </a:p>
        </p:txBody>
      </p:sp>
      <p:sp>
        <p:nvSpPr>
          <p:cNvPr id="3" name="Subtitle 2"/>
          <p:cNvSpPr>
            <a:spLocks noGrp="1"/>
          </p:cNvSpPr>
          <p:nvPr>
            <p:ph type="subTitle" idx="1"/>
          </p:nvPr>
        </p:nvSpPr>
        <p:spPr/>
        <p:txBody>
          <a:bodyPr>
            <a:normAutofit fontScale="55000" lnSpcReduction="20000"/>
          </a:bodyPr>
          <a:lstStyle/>
          <a:p>
            <a:pPr algn="ctr"/>
            <a:r>
              <a:rPr lang="en-SG" sz="6000" dirty="0" smtClean="0"/>
              <a:t>Database management system lab</a:t>
            </a:r>
            <a:br>
              <a:rPr lang="en-SG" sz="6000" dirty="0" smtClean="0"/>
            </a:br>
            <a:r>
              <a:rPr lang="en-SG" sz="6000" dirty="0" err="1" smtClean="0"/>
              <a:t>LAB</a:t>
            </a:r>
            <a:r>
              <a:rPr lang="en-SG" sz="6000" dirty="0" smtClean="0"/>
              <a:t> - 2 </a:t>
            </a:r>
            <a:endParaRPr lang="en-SG" sz="6000" dirty="0"/>
          </a:p>
        </p:txBody>
      </p:sp>
    </p:spTree>
    <p:extLst>
      <p:ext uri="{BB962C8B-B14F-4D97-AF65-F5344CB8AC3E}">
        <p14:creationId xmlns:p14="http://schemas.microsoft.com/office/powerpoint/2010/main" xmlns="" val="3169713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83880" cy="1057656"/>
          </a:xfrm>
        </p:spPr>
        <p:txBody>
          <a:bodyPr>
            <a:normAutofit fontScale="90000"/>
          </a:bodyPr>
          <a:lstStyle/>
          <a:p>
            <a:r>
              <a:rPr lang="en-US" b="1" u="sng" dirty="0" smtClean="0">
                <a:solidFill>
                  <a:schemeClr val="accent1"/>
                </a:solidFill>
              </a:rPr>
              <a:t>The where </a:t>
            </a:r>
            <a:r>
              <a:rPr lang="en-US" b="1" u="sng" dirty="0" smtClean="0">
                <a:solidFill>
                  <a:schemeClr val="accent1"/>
                </a:solidFill>
              </a:rPr>
              <a:t>Clause:</a:t>
            </a:r>
            <a:r>
              <a:rPr lang="en-US" b="1" u="sng" dirty="0" smtClean="0">
                <a:solidFill>
                  <a:schemeClr val="accent1"/>
                </a:solidFill>
              </a:rPr>
              <a:t/>
            </a:r>
            <a:br>
              <a:rPr lang="en-US" b="1" u="sng" dirty="0" smtClean="0">
                <a:solidFill>
                  <a:schemeClr val="accent1"/>
                </a:solidFill>
              </a:rPr>
            </a:br>
            <a:endParaRPr lang="en-US" b="1" u="sng" dirty="0">
              <a:solidFill>
                <a:schemeClr val="accent1"/>
              </a:solidFill>
            </a:endParaRPr>
          </a:p>
        </p:txBody>
      </p:sp>
      <p:sp>
        <p:nvSpPr>
          <p:cNvPr id="3" name="Text Placeholder 2"/>
          <p:cNvSpPr>
            <a:spLocks noGrp="1"/>
          </p:cNvSpPr>
          <p:nvPr>
            <p:ph type="body" idx="1"/>
          </p:nvPr>
        </p:nvSpPr>
        <p:spPr>
          <a:xfrm>
            <a:off x="457200" y="1752600"/>
            <a:ext cx="8183880" cy="4800600"/>
          </a:xfrm>
        </p:spPr>
        <p:txBody>
          <a:bodyPr>
            <a:noAutofit/>
          </a:bodyPr>
          <a:lstStyle/>
          <a:p>
            <a:pPr>
              <a:buFont typeface="Wingdings" pitchFamily="2" charset="2"/>
              <a:buChar char="ü"/>
            </a:pPr>
            <a:r>
              <a:rPr lang="en-US" sz="2400" dirty="0" smtClean="0">
                <a:solidFill>
                  <a:schemeClr val="tx1"/>
                </a:solidFill>
                <a:latin typeface="Arial" pitchFamily="34" charset="0"/>
                <a:cs typeface="Arial" pitchFamily="34" charset="0"/>
              </a:rPr>
              <a:t>The </a:t>
            </a:r>
            <a:r>
              <a:rPr lang="en-US" sz="2400" dirty="0" smtClean="0">
                <a:solidFill>
                  <a:srgbClr val="C00000"/>
                </a:solidFill>
                <a:latin typeface="Arial" pitchFamily="34" charset="0"/>
                <a:cs typeface="Arial" pitchFamily="34" charset="0"/>
              </a:rPr>
              <a:t>where</a:t>
            </a:r>
            <a:r>
              <a:rPr lang="en-US" sz="2400" dirty="0" smtClean="0">
                <a:solidFill>
                  <a:schemeClr val="tx1"/>
                </a:solidFill>
                <a:latin typeface="Arial" pitchFamily="34" charset="0"/>
                <a:cs typeface="Arial" pitchFamily="34" charset="0"/>
              </a:rPr>
              <a:t> clause specifies conditions that the result must satisfy </a:t>
            </a:r>
            <a:r>
              <a:rPr lang="en-US" sz="2400" dirty="0" smtClean="0">
                <a:solidFill>
                  <a:schemeClr val="tx1"/>
                </a:solidFill>
                <a:latin typeface="Arial" pitchFamily="34" charset="0"/>
                <a:cs typeface="Arial" pitchFamily="34" charset="0"/>
              </a:rPr>
              <a:t>.</a:t>
            </a:r>
          </a:p>
          <a:p>
            <a:r>
              <a:rPr lang="en-US" sz="2400" dirty="0" smtClean="0">
                <a:solidFill>
                  <a:schemeClr val="tx1"/>
                </a:solidFill>
                <a:latin typeface="Arial" pitchFamily="34" charset="0"/>
                <a:cs typeface="Arial" pitchFamily="34" charset="0"/>
              </a:rPr>
              <a:t>corresponds </a:t>
            </a:r>
            <a:r>
              <a:rPr lang="en-US" sz="2400" dirty="0" smtClean="0">
                <a:solidFill>
                  <a:schemeClr val="tx1"/>
                </a:solidFill>
                <a:latin typeface="Arial" pitchFamily="34" charset="0"/>
                <a:cs typeface="Arial" pitchFamily="34" charset="0"/>
              </a:rPr>
              <a:t>to the selection predicate of the relational algebra</a:t>
            </a:r>
            <a:r>
              <a:rPr lang="en-US" sz="2400" dirty="0" smtClean="0">
                <a:solidFill>
                  <a:schemeClr val="tx1"/>
                </a:solidFill>
                <a:latin typeface="Arial" pitchFamily="34" charset="0"/>
                <a:cs typeface="Arial" pitchFamily="34" charset="0"/>
              </a:rPr>
              <a:t>.</a:t>
            </a:r>
          </a:p>
          <a:p>
            <a:endParaRPr lang="en-US" sz="2400" dirty="0" smtClean="0">
              <a:solidFill>
                <a:schemeClr val="tx1"/>
              </a:solidFill>
              <a:latin typeface="Arial" pitchFamily="34" charset="0"/>
              <a:cs typeface="Arial" pitchFamily="34" charset="0"/>
            </a:endParaRPr>
          </a:p>
          <a:p>
            <a:pPr>
              <a:buFont typeface="Wingdings" pitchFamily="2" charset="2"/>
              <a:buChar char="ü"/>
            </a:pPr>
            <a:r>
              <a:rPr lang="en-US" sz="2400" dirty="0" smtClean="0">
                <a:solidFill>
                  <a:schemeClr val="tx1"/>
                </a:solidFill>
                <a:latin typeface="Arial" pitchFamily="34" charset="0"/>
                <a:cs typeface="Arial" pitchFamily="34" charset="0"/>
              </a:rPr>
              <a:t>Comparison results can be combined using the logical connectives and, or, and not.  Comparisons can be applied to results of arithmetic expressions</a:t>
            </a:r>
            <a:r>
              <a:rPr lang="en-US" sz="2400" dirty="0" smtClean="0"/>
              <a:t>.</a:t>
            </a:r>
            <a:endParaRPr lang="en-US" sz="2400"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762000"/>
            <a:ext cx="8183880" cy="5562600"/>
          </a:xfrm>
        </p:spPr>
        <p:txBody>
          <a:bodyPr>
            <a:normAutofit/>
          </a:bodyPr>
          <a:lstStyle/>
          <a:p>
            <a:r>
              <a:rPr lang="en-US" sz="2800" b="1" u="sng" dirty="0" smtClean="0">
                <a:solidFill>
                  <a:schemeClr val="tx1"/>
                </a:solidFill>
                <a:latin typeface="Arial" pitchFamily="34" charset="0"/>
                <a:cs typeface="Arial" pitchFamily="34" charset="0"/>
              </a:rPr>
              <a:t>Question :</a:t>
            </a:r>
          </a:p>
          <a:p>
            <a:r>
              <a:rPr lang="en-US" sz="2800" dirty="0" smtClean="0">
                <a:solidFill>
                  <a:srgbClr val="FF0000"/>
                </a:solidFill>
                <a:latin typeface="Arial" pitchFamily="34" charset="0"/>
                <a:cs typeface="Arial" pitchFamily="34" charset="0"/>
              </a:rPr>
              <a:t>To find all loan number for loans made at the </a:t>
            </a:r>
            <a:r>
              <a:rPr lang="en-US" sz="2800" dirty="0" err="1" smtClean="0">
                <a:solidFill>
                  <a:srgbClr val="FF0000"/>
                </a:solidFill>
                <a:latin typeface="Arial" pitchFamily="34" charset="0"/>
                <a:cs typeface="Arial" pitchFamily="34" charset="0"/>
              </a:rPr>
              <a:t>Perryridge</a:t>
            </a:r>
            <a:r>
              <a:rPr lang="en-US" sz="2800" dirty="0" smtClean="0">
                <a:solidFill>
                  <a:srgbClr val="FF0000"/>
                </a:solidFill>
                <a:latin typeface="Arial" pitchFamily="34" charset="0"/>
                <a:cs typeface="Arial" pitchFamily="34" charset="0"/>
              </a:rPr>
              <a:t> branch with loan amounts greater than $1200. </a:t>
            </a:r>
            <a:endParaRPr lang="en-US" sz="2800" dirty="0" smtClean="0">
              <a:solidFill>
                <a:srgbClr val="FF0000"/>
              </a:solidFill>
              <a:latin typeface="Arial" pitchFamily="34" charset="0"/>
              <a:cs typeface="Arial" pitchFamily="34" charset="0"/>
            </a:endParaRPr>
          </a:p>
          <a:p>
            <a:endParaRPr lang="en-US" sz="2800" dirty="0" smtClean="0">
              <a:solidFill>
                <a:srgbClr val="FF0000"/>
              </a:solidFill>
              <a:latin typeface="Arial" pitchFamily="34" charset="0"/>
              <a:cs typeface="Arial" pitchFamily="34" charset="0"/>
            </a:endParaRPr>
          </a:p>
          <a:p>
            <a:r>
              <a:rPr lang="en-US" sz="2800" b="1" u="sng" dirty="0" smtClean="0">
                <a:solidFill>
                  <a:schemeClr val="tx1"/>
                </a:solidFill>
                <a:latin typeface="Arial" pitchFamily="34" charset="0"/>
                <a:cs typeface="Arial" pitchFamily="34" charset="0"/>
              </a:rPr>
              <a:t>Answer:</a:t>
            </a:r>
          </a:p>
          <a:p>
            <a:r>
              <a:rPr lang="en-US" sz="2800" dirty="0" smtClean="0">
                <a:solidFill>
                  <a:srgbClr val="FF0000"/>
                </a:solidFill>
                <a:latin typeface="Arial" pitchFamily="34" charset="0"/>
                <a:cs typeface="Arial" pitchFamily="34" charset="0"/>
              </a:rPr>
              <a:t>select loan-number from loan where branch-name = ‘</a:t>
            </a:r>
            <a:r>
              <a:rPr lang="en-US" sz="2800" dirty="0" err="1" smtClean="0">
                <a:solidFill>
                  <a:srgbClr val="FF0000"/>
                </a:solidFill>
                <a:latin typeface="Arial" pitchFamily="34" charset="0"/>
                <a:cs typeface="Arial" pitchFamily="34" charset="0"/>
              </a:rPr>
              <a:t>Perryridge</a:t>
            </a:r>
            <a:r>
              <a:rPr lang="en-US" sz="2800" dirty="0" smtClean="0">
                <a:solidFill>
                  <a:srgbClr val="FF0000"/>
                </a:solidFill>
                <a:latin typeface="Arial" pitchFamily="34" charset="0"/>
                <a:cs typeface="Arial" pitchFamily="34" charset="0"/>
              </a:rPr>
              <a:t>’ and amount &gt; 1200</a:t>
            </a:r>
          </a:p>
          <a:p>
            <a:endParaRPr lang="en-US" dirty="0"/>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66800"/>
            <a:ext cx="8107680" cy="5334000"/>
          </a:xfrm>
        </p:spPr>
        <p:txBody>
          <a:bodyPr>
            <a:normAutofit/>
          </a:bodyPr>
          <a:lstStyle/>
          <a:p>
            <a:pPr>
              <a:buFont typeface="Wingdings" pitchFamily="2" charset="2"/>
              <a:buChar char="q"/>
            </a:pPr>
            <a:r>
              <a:rPr lang="en-US" sz="2800" b="1" u="sng" dirty="0" smtClean="0">
                <a:solidFill>
                  <a:schemeClr val="tx1"/>
                </a:solidFill>
                <a:latin typeface="Arial" pitchFamily="34" charset="0"/>
                <a:cs typeface="Arial" pitchFamily="34" charset="0"/>
              </a:rPr>
              <a:t>Question:</a:t>
            </a:r>
          </a:p>
          <a:p>
            <a:r>
              <a:rPr lang="en-US" sz="2800" dirty="0" smtClean="0">
                <a:solidFill>
                  <a:srgbClr val="FF0000"/>
                </a:solidFill>
                <a:latin typeface="Arial" pitchFamily="34" charset="0"/>
                <a:cs typeface="Arial" pitchFamily="34" charset="0"/>
              </a:rPr>
              <a:t>Find </a:t>
            </a:r>
            <a:r>
              <a:rPr lang="en-US" sz="2800" dirty="0" smtClean="0">
                <a:solidFill>
                  <a:srgbClr val="FF0000"/>
                </a:solidFill>
                <a:latin typeface="Arial" pitchFamily="34" charset="0"/>
                <a:cs typeface="Arial" pitchFamily="34" charset="0"/>
              </a:rPr>
              <a:t>the loan number of those loans with loan amounts between $90,000 and $100,000 (that is, ≥$90,000 and ≤$100,000) </a:t>
            </a:r>
            <a:endParaRPr lang="en-US" sz="2800" dirty="0" smtClean="0">
              <a:solidFill>
                <a:srgbClr val="FF0000"/>
              </a:solidFill>
              <a:latin typeface="Arial" pitchFamily="34" charset="0"/>
              <a:cs typeface="Arial" pitchFamily="34" charset="0"/>
            </a:endParaRPr>
          </a:p>
          <a:p>
            <a:endParaRPr lang="en-US" sz="2800" dirty="0" smtClean="0">
              <a:solidFill>
                <a:schemeClr val="tx1"/>
              </a:solidFill>
              <a:latin typeface="Arial" pitchFamily="34" charset="0"/>
              <a:cs typeface="Arial" pitchFamily="34" charset="0"/>
            </a:endParaRPr>
          </a:p>
          <a:p>
            <a:r>
              <a:rPr lang="en-US" sz="2800" b="1" u="sng" dirty="0" smtClean="0">
                <a:solidFill>
                  <a:schemeClr val="tx1"/>
                </a:solidFill>
                <a:latin typeface="Arial" pitchFamily="34" charset="0"/>
                <a:cs typeface="Arial" pitchFamily="34" charset="0"/>
              </a:rPr>
              <a:t>Answer :</a:t>
            </a:r>
            <a:endParaRPr lang="en-US" sz="2800" b="1" u="sng" dirty="0" smtClean="0">
              <a:solidFill>
                <a:schemeClr val="tx1"/>
              </a:solidFill>
              <a:latin typeface="Arial" pitchFamily="34" charset="0"/>
              <a:cs typeface="Arial" pitchFamily="34" charset="0"/>
            </a:endParaRPr>
          </a:p>
          <a:p>
            <a:r>
              <a:rPr lang="en-US" sz="2800" dirty="0" smtClean="0">
                <a:solidFill>
                  <a:srgbClr val="FF0000"/>
                </a:solidFill>
                <a:latin typeface="Arial" pitchFamily="34" charset="0"/>
                <a:cs typeface="Arial" pitchFamily="34" charset="0"/>
              </a:rPr>
              <a:t>select </a:t>
            </a:r>
            <a:r>
              <a:rPr lang="en-US" sz="2800" dirty="0" smtClean="0">
                <a:solidFill>
                  <a:srgbClr val="FF0000"/>
                </a:solidFill>
                <a:latin typeface="Arial" pitchFamily="34" charset="0"/>
                <a:cs typeface="Arial" pitchFamily="34" charset="0"/>
              </a:rPr>
              <a:t>loan-number </a:t>
            </a:r>
            <a:endParaRPr lang="en-US" sz="2800" dirty="0" smtClean="0">
              <a:solidFill>
                <a:srgbClr val="FF0000"/>
              </a:solidFill>
              <a:latin typeface="Arial" pitchFamily="34" charset="0"/>
              <a:cs typeface="Arial" pitchFamily="34" charset="0"/>
            </a:endParaRPr>
          </a:p>
          <a:p>
            <a:r>
              <a:rPr lang="en-US" sz="2800" dirty="0" smtClean="0">
                <a:solidFill>
                  <a:srgbClr val="FF0000"/>
                </a:solidFill>
                <a:latin typeface="Arial" pitchFamily="34" charset="0"/>
                <a:cs typeface="Arial" pitchFamily="34" charset="0"/>
              </a:rPr>
              <a:t>from </a:t>
            </a:r>
            <a:r>
              <a:rPr lang="en-US" sz="2800" dirty="0" smtClean="0">
                <a:solidFill>
                  <a:srgbClr val="FF0000"/>
                </a:solidFill>
                <a:latin typeface="Arial" pitchFamily="34" charset="0"/>
                <a:cs typeface="Arial" pitchFamily="34" charset="0"/>
              </a:rPr>
              <a:t>loan </a:t>
            </a:r>
            <a:endParaRPr lang="en-US" sz="2800" dirty="0" smtClean="0">
              <a:solidFill>
                <a:srgbClr val="FF0000"/>
              </a:solidFill>
              <a:latin typeface="Arial" pitchFamily="34" charset="0"/>
              <a:cs typeface="Arial" pitchFamily="34" charset="0"/>
            </a:endParaRPr>
          </a:p>
          <a:p>
            <a:r>
              <a:rPr lang="en-US" sz="2800" dirty="0" smtClean="0">
                <a:solidFill>
                  <a:srgbClr val="FF0000"/>
                </a:solidFill>
                <a:latin typeface="Arial" pitchFamily="34" charset="0"/>
                <a:cs typeface="Arial" pitchFamily="34" charset="0"/>
              </a:rPr>
              <a:t>where </a:t>
            </a:r>
            <a:r>
              <a:rPr lang="en-US" sz="2800" dirty="0" smtClean="0">
                <a:solidFill>
                  <a:srgbClr val="FF0000"/>
                </a:solidFill>
                <a:latin typeface="Arial" pitchFamily="34" charset="0"/>
                <a:cs typeface="Arial" pitchFamily="34" charset="0"/>
              </a:rPr>
              <a:t>amount between 90000 and 100000</a:t>
            </a:r>
            <a:endParaRPr lang="en-US" sz="2800" dirty="0">
              <a:solidFill>
                <a:srgbClr val="FF0000"/>
              </a:solidFill>
              <a:latin typeface="Arial" pitchFamily="34" charset="0"/>
              <a:cs typeface="Arial" pitchFamily="34" charset="0"/>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676656"/>
          </a:xfrm>
        </p:spPr>
        <p:txBody>
          <a:bodyPr/>
          <a:lstStyle/>
          <a:p>
            <a:r>
              <a:rPr lang="en-US" b="1" u="sng" dirty="0" smtClean="0">
                <a:solidFill>
                  <a:schemeClr val="accent1"/>
                </a:solidFill>
              </a:rPr>
              <a:t>The </a:t>
            </a:r>
            <a:r>
              <a:rPr lang="en-US" b="1" u="sng" dirty="0" smtClean="0">
                <a:solidFill>
                  <a:schemeClr val="accent1"/>
                </a:solidFill>
              </a:rPr>
              <a:t>from Clause</a:t>
            </a:r>
            <a:endParaRPr lang="en-US" b="1" u="sng" dirty="0">
              <a:solidFill>
                <a:schemeClr val="accent1"/>
              </a:solidFill>
            </a:endParaRPr>
          </a:p>
        </p:txBody>
      </p:sp>
      <p:sp>
        <p:nvSpPr>
          <p:cNvPr id="3" name="Text Placeholder 2"/>
          <p:cNvSpPr>
            <a:spLocks noGrp="1"/>
          </p:cNvSpPr>
          <p:nvPr>
            <p:ph type="body" idx="1"/>
          </p:nvPr>
        </p:nvSpPr>
        <p:spPr>
          <a:xfrm>
            <a:off x="533400" y="1447800"/>
            <a:ext cx="8183880" cy="4572000"/>
          </a:xfrm>
        </p:spPr>
        <p:txBody>
          <a:bodyPr>
            <a:normAutofit/>
          </a:bodyPr>
          <a:lstStyle/>
          <a:p>
            <a:r>
              <a:rPr lang="en-US" sz="2400" dirty="0" smtClean="0">
                <a:solidFill>
                  <a:schemeClr val="tx1"/>
                </a:solidFill>
                <a:latin typeface="Arial" pitchFamily="34" charset="0"/>
                <a:cs typeface="Arial" pitchFamily="34" charset="0"/>
              </a:rPr>
              <a:t>The from clause lists the relations involved in the query </a:t>
            </a:r>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corresponds to the Cartesian product operation of the relational algebra</a:t>
            </a:r>
            <a:r>
              <a:rPr lang="en-US" sz="2400" dirty="0" smtClean="0">
                <a:solidFill>
                  <a:schemeClr val="tx1"/>
                </a:solidFill>
                <a:latin typeface="Arial" pitchFamily="34" charset="0"/>
                <a:cs typeface="Arial" pitchFamily="34" charset="0"/>
              </a:rPr>
              <a:t>.</a:t>
            </a:r>
          </a:p>
          <a:p>
            <a:endParaRPr lang="en-US" sz="2400" dirty="0" smtClean="0">
              <a:solidFill>
                <a:schemeClr val="tx1"/>
              </a:solidFill>
              <a:latin typeface="Arial" pitchFamily="34" charset="0"/>
              <a:cs typeface="Arial" pitchFamily="34" charset="0"/>
            </a:endParaRPr>
          </a:p>
          <a:p>
            <a:r>
              <a:rPr lang="en-US" sz="2800" b="1" u="sng" dirty="0" smtClean="0">
                <a:solidFill>
                  <a:schemeClr val="tx1"/>
                </a:solidFill>
                <a:latin typeface="Arial" pitchFamily="34" charset="0"/>
                <a:cs typeface="Arial" pitchFamily="34" charset="0"/>
              </a:rPr>
              <a:t>Question :</a:t>
            </a:r>
          </a:p>
          <a:p>
            <a:r>
              <a:rPr lang="en-US" sz="2400" dirty="0" smtClean="0">
                <a:solidFill>
                  <a:schemeClr val="tx1"/>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Find </a:t>
            </a:r>
            <a:r>
              <a:rPr lang="en-US" sz="2400" dirty="0" smtClean="0">
                <a:solidFill>
                  <a:srgbClr val="FF0000"/>
                </a:solidFill>
                <a:latin typeface="Arial" pitchFamily="34" charset="0"/>
                <a:cs typeface="Arial" pitchFamily="34" charset="0"/>
              </a:rPr>
              <a:t>the Cartesian product borrower x </a:t>
            </a:r>
            <a:r>
              <a:rPr lang="en-US" sz="2400" dirty="0" smtClean="0">
                <a:solidFill>
                  <a:srgbClr val="FF0000"/>
                </a:solidFill>
                <a:latin typeface="Arial" pitchFamily="34" charset="0"/>
                <a:cs typeface="Arial" pitchFamily="34" charset="0"/>
              </a:rPr>
              <a:t>loan</a:t>
            </a:r>
          </a:p>
          <a:p>
            <a:endParaRPr lang="en-US" sz="2400" dirty="0" smtClean="0">
              <a:solidFill>
                <a:schemeClr val="tx1"/>
              </a:solidFill>
              <a:latin typeface="Arial" pitchFamily="34" charset="0"/>
              <a:cs typeface="Arial" pitchFamily="34" charset="0"/>
            </a:endParaRPr>
          </a:p>
          <a:p>
            <a:r>
              <a:rPr lang="en-US" sz="2800" b="1" u="sng" dirty="0" smtClean="0">
                <a:solidFill>
                  <a:schemeClr val="tx1"/>
                </a:solidFill>
                <a:latin typeface="Arial" pitchFamily="34" charset="0"/>
                <a:cs typeface="Arial" pitchFamily="34" charset="0"/>
              </a:rPr>
              <a:t>Answer :</a:t>
            </a:r>
          </a:p>
          <a:p>
            <a:r>
              <a:rPr lang="en-US" sz="2400" dirty="0" smtClean="0">
                <a:solidFill>
                  <a:srgbClr val="FF0000"/>
                </a:solidFill>
                <a:latin typeface="Arial" pitchFamily="34" charset="0"/>
                <a:cs typeface="Arial" pitchFamily="34" charset="0"/>
              </a:rPr>
              <a:t>	select </a:t>
            </a:r>
            <a:r>
              <a:rPr lang="en-US" sz="2400" dirty="0" smtClean="0">
                <a:solidFill>
                  <a:srgbClr val="FF0000"/>
                </a:solidFill>
                <a:latin typeface="Arial" pitchFamily="34" charset="0"/>
                <a:cs typeface="Arial" pitchFamily="34" charset="0"/>
              </a:rPr>
              <a:t>∗ from borrower, loan</a:t>
            </a:r>
            <a:endParaRPr lang="en-US" sz="2400" dirty="0">
              <a:solidFill>
                <a:srgbClr val="FF0000"/>
              </a:solidFill>
              <a:latin typeface="Arial" pitchFamily="34" charset="0"/>
              <a:cs typeface="Arial" pitchFamily="34" charset="0"/>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600200"/>
            <a:ext cx="8183880" cy="3886200"/>
          </a:xfrm>
        </p:spPr>
        <p:txBody>
          <a:bodyPr>
            <a:normAutofit/>
          </a:bodyPr>
          <a:lstStyle/>
          <a:p>
            <a:r>
              <a:rPr lang="en-US" sz="2400" b="1" u="sng" dirty="0" smtClean="0">
                <a:solidFill>
                  <a:schemeClr val="tx1"/>
                </a:solidFill>
              </a:rPr>
              <a:t>Question :</a:t>
            </a:r>
          </a:p>
          <a:p>
            <a:r>
              <a:rPr lang="en-US" sz="2400" dirty="0" smtClean="0">
                <a:latin typeface="Arial" pitchFamily="34" charset="0"/>
                <a:cs typeface="Arial" pitchFamily="34" charset="0"/>
              </a:rPr>
              <a:t>Find </a:t>
            </a:r>
            <a:r>
              <a:rPr lang="en-US" sz="2400" dirty="0" smtClean="0">
                <a:latin typeface="Arial" pitchFamily="34" charset="0"/>
                <a:cs typeface="Arial" pitchFamily="34" charset="0"/>
              </a:rPr>
              <a:t>the name, loan number and loan amount of all customers having a loan at the </a:t>
            </a:r>
            <a:r>
              <a:rPr lang="en-US" sz="2400" dirty="0" err="1" smtClean="0">
                <a:latin typeface="Arial" pitchFamily="34" charset="0"/>
                <a:cs typeface="Arial" pitchFamily="34" charset="0"/>
              </a:rPr>
              <a:t>Perryridge</a:t>
            </a:r>
            <a:r>
              <a:rPr lang="en-US" sz="2400" dirty="0" smtClean="0">
                <a:latin typeface="Arial" pitchFamily="34" charset="0"/>
                <a:cs typeface="Arial" pitchFamily="34" charset="0"/>
              </a:rPr>
              <a:t> branch. </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Answer :</a:t>
            </a:r>
            <a:endParaRPr lang="en-US" sz="2400" b="1" u="sng"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customer-name, </a:t>
            </a:r>
            <a:r>
              <a:rPr lang="en-US" sz="2400" dirty="0" err="1" smtClean="0">
                <a:solidFill>
                  <a:srgbClr val="FF0000"/>
                </a:solidFill>
                <a:latin typeface="Arial" pitchFamily="34" charset="0"/>
                <a:cs typeface="Arial" pitchFamily="34" charset="0"/>
              </a:rPr>
              <a:t>borrower.loan</a:t>
            </a:r>
            <a:r>
              <a:rPr lang="en-US" sz="2400" dirty="0" smtClean="0">
                <a:solidFill>
                  <a:srgbClr val="FF0000"/>
                </a:solidFill>
                <a:latin typeface="Arial" pitchFamily="34" charset="0"/>
                <a:cs typeface="Arial" pitchFamily="34" charset="0"/>
              </a:rPr>
              <a:t>-number, </a:t>
            </a:r>
            <a:r>
              <a:rPr lang="en-US" sz="2400" dirty="0" smtClean="0">
                <a:solidFill>
                  <a:srgbClr val="FF0000"/>
                </a:solidFill>
                <a:latin typeface="Arial" pitchFamily="34" charset="0"/>
                <a:cs typeface="Arial" pitchFamily="34" charset="0"/>
              </a:rPr>
              <a:t>amount</a:t>
            </a:r>
          </a:p>
          <a:p>
            <a:r>
              <a:rPr lang="en-US" sz="2400" dirty="0" smtClean="0">
                <a:solidFill>
                  <a:srgbClr val="FF0000"/>
                </a:solidFill>
                <a:latin typeface="Arial" pitchFamily="34" charset="0"/>
                <a:cs typeface="Arial" pitchFamily="34" charset="0"/>
              </a:rPr>
              <a:t>from </a:t>
            </a:r>
            <a:r>
              <a:rPr lang="en-US" sz="2400" dirty="0" smtClean="0">
                <a:solidFill>
                  <a:srgbClr val="FF0000"/>
                </a:solidFill>
                <a:latin typeface="Arial" pitchFamily="34" charset="0"/>
                <a:cs typeface="Arial" pitchFamily="34" charset="0"/>
              </a:rPr>
              <a:t>borrower, </a:t>
            </a:r>
            <a:r>
              <a:rPr lang="en-US" sz="2400" dirty="0" smtClean="0">
                <a:solidFill>
                  <a:srgbClr val="FF0000"/>
                </a:solidFill>
                <a:latin typeface="Arial" pitchFamily="34" charset="0"/>
                <a:cs typeface="Arial" pitchFamily="34" charset="0"/>
              </a:rPr>
              <a:t>loan</a:t>
            </a:r>
          </a:p>
          <a:p>
            <a:r>
              <a:rPr lang="en-US" sz="2400" dirty="0" smtClean="0">
                <a:solidFill>
                  <a:srgbClr val="FF0000"/>
                </a:solidFill>
                <a:latin typeface="Arial" pitchFamily="34" charset="0"/>
                <a:cs typeface="Arial" pitchFamily="34" charset="0"/>
              </a:rPr>
              <a:t>where </a:t>
            </a:r>
            <a:r>
              <a:rPr lang="en-US" sz="2400" dirty="0" err="1" smtClean="0">
                <a:solidFill>
                  <a:srgbClr val="FF0000"/>
                </a:solidFill>
                <a:latin typeface="Arial" pitchFamily="34" charset="0"/>
                <a:cs typeface="Arial" pitchFamily="34" charset="0"/>
              </a:rPr>
              <a:t>borrower.loan</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loan.loan</a:t>
            </a:r>
            <a:r>
              <a:rPr lang="en-US" sz="2400" dirty="0" smtClean="0">
                <a:solidFill>
                  <a:srgbClr val="FF0000"/>
                </a:solidFill>
                <a:latin typeface="Arial" pitchFamily="34" charset="0"/>
                <a:cs typeface="Arial" pitchFamily="34" charset="0"/>
              </a:rPr>
              <a:t>-number and </a:t>
            </a:r>
            <a:r>
              <a:rPr lang="en-US" sz="2400" dirty="0" smtClean="0">
                <a:solidFill>
                  <a:srgbClr val="FF0000"/>
                </a:solidFill>
                <a:latin typeface="Arial" pitchFamily="34" charset="0"/>
                <a:cs typeface="Arial" pitchFamily="34" charset="0"/>
              </a:rPr>
              <a:t>	branch-name </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Perryridge</a:t>
            </a:r>
            <a:endParaRPr lang="en-US" sz="2400" dirty="0">
              <a:solidFill>
                <a:srgbClr val="FF0000"/>
              </a:solidFill>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183880" cy="676656"/>
          </a:xfrm>
        </p:spPr>
        <p:txBody>
          <a:bodyPr/>
          <a:lstStyle/>
          <a:p>
            <a:r>
              <a:rPr lang="en-US" b="1" u="sng" dirty="0" smtClean="0">
                <a:solidFill>
                  <a:schemeClr val="accent1"/>
                </a:solidFill>
              </a:rPr>
              <a:t>The Rename Operation</a:t>
            </a:r>
            <a:endParaRPr lang="en-US" b="1" u="sng" dirty="0">
              <a:solidFill>
                <a:schemeClr val="accent1"/>
              </a:solidFill>
            </a:endParaRPr>
          </a:p>
        </p:txBody>
      </p:sp>
      <p:sp>
        <p:nvSpPr>
          <p:cNvPr id="3" name="Text Placeholder 2"/>
          <p:cNvSpPr>
            <a:spLocks noGrp="1"/>
          </p:cNvSpPr>
          <p:nvPr>
            <p:ph type="body" idx="1"/>
          </p:nvPr>
        </p:nvSpPr>
        <p:spPr>
          <a:xfrm>
            <a:off x="457200" y="1143000"/>
            <a:ext cx="8183880" cy="5334000"/>
          </a:xfrm>
        </p:spPr>
        <p:txBody>
          <a:bodyPr>
            <a:noAutofit/>
          </a:bodyPr>
          <a:lstStyle/>
          <a:p>
            <a:r>
              <a:rPr lang="en-US" sz="2400" dirty="0" smtClean="0">
                <a:solidFill>
                  <a:schemeClr val="tx1"/>
                </a:solidFill>
                <a:latin typeface="Arial" pitchFamily="34" charset="0"/>
                <a:cs typeface="Arial" pitchFamily="34" charset="0"/>
              </a:rPr>
              <a:t>The </a:t>
            </a:r>
            <a:r>
              <a:rPr lang="en-US" sz="2400" dirty="0" smtClean="0">
                <a:solidFill>
                  <a:schemeClr val="tx1"/>
                </a:solidFill>
                <a:latin typeface="Arial" pitchFamily="34" charset="0"/>
                <a:cs typeface="Arial" pitchFamily="34" charset="0"/>
              </a:rPr>
              <a:t>Rename Operation  The SQL allows renaming relations and attributes using the as clause</a:t>
            </a:r>
            <a:r>
              <a:rPr lang="en-US" sz="2400" dirty="0" smtClean="0">
                <a:solidFill>
                  <a:schemeClr val="tx1"/>
                </a:solidFill>
                <a:latin typeface="Arial" pitchFamily="34" charset="0"/>
                <a:cs typeface="Arial" pitchFamily="34" charset="0"/>
              </a:rPr>
              <a:t>:</a:t>
            </a:r>
          </a:p>
          <a:p>
            <a:r>
              <a:rPr lang="en-US" sz="2400" dirty="0" smtClean="0">
                <a:solidFill>
                  <a:schemeClr val="tx1"/>
                </a:solidFill>
                <a:latin typeface="Arial" pitchFamily="34" charset="0"/>
                <a:cs typeface="Arial" pitchFamily="34" charset="0"/>
              </a:rPr>
              <a:t>Example:  </a:t>
            </a:r>
            <a:r>
              <a:rPr lang="en-US" sz="2400" dirty="0" smtClean="0">
                <a:solidFill>
                  <a:schemeClr val="tx1"/>
                </a:solidFill>
                <a:latin typeface="Arial" pitchFamily="34" charset="0"/>
                <a:cs typeface="Arial" pitchFamily="34" charset="0"/>
              </a:rPr>
              <a:t>old-name as new-name  </a:t>
            </a:r>
          </a:p>
          <a:p>
            <a:endParaRPr lang="en-US" sz="2400" dirty="0" smtClean="0">
              <a:solidFill>
                <a:schemeClr val="tx1"/>
              </a:solidFill>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Question :</a:t>
            </a:r>
            <a:endParaRPr lang="en-US" sz="2400" b="1" u="sng"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Find </a:t>
            </a:r>
            <a:r>
              <a:rPr lang="en-US" sz="2400" dirty="0" smtClean="0">
                <a:solidFill>
                  <a:srgbClr val="FF0000"/>
                </a:solidFill>
                <a:latin typeface="Arial" pitchFamily="34" charset="0"/>
                <a:cs typeface="Arial" pitchFamily="34" charset="0"/>
              </a:rPr>
              <a:t>the name, loan number and loan amount of all customers; rename the column name loan-number as loan-id</a:t>
            </a:r>
            <a:r>
              <a:rPr lang="en-US" sz="2400" dirty="0" smtClean="0">
                <a:solidFill>
                  <a:srgbClr val="FF0000"/>
                </a:solidFill>
                <a:latin typeface="Arial" pitchFamily="34" charset="0"/>
                <a:cs typeface="Arial" pitchFamily="34" charset="0"/>
              </a:rPr>
              <a:t>.</a:t>
            </a:r>
          </a:p>
          <a:p>
            <a:endParaRPr lang="en-US" sz="2400" dirty="0" smtClean="0">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Answer:</a:t>
            </a:r>
            <a:endParaRPr lang="en-US" sz="2400" b="1" u="sng"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customer-name, </a:t>
            </a:r>
            <a:r>
              <a:rPr lang="en-US" sz="2400" dirty="0" err="1" smtClean="0">
                <a:solidFill>
                  <a:srgbClr val="FF0000"/>
                </a:solidFill>
                <a:latin typeface="Arial" pitchFamily="34" charset="0"/>
                <a:cs typeface="Arial" pitchFamily="34" charset="0"/>
              </a:rPr>
              <a:t>borrower.loan</a:t>
            </a:r>
            <a:r>
              <a:rPr lang="en-US" sz="2400" dirty="0" smtClean="0">
                <a:solidFill>
                  <a:srgbClr val="FF0000"/>
                </a:solidFill>
                <a:latin typeface="Arial" pitchFamily="34" charset="0"/>
                <a:cs typeface="Arial" pitchFamily="34" charset="0"/>
              </a:rPr>
              <a:t>-number as loan-id, amount from borrower, loan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err="1" smtClean="0">
                <a:solidFill>
                  <a:srgbClr val="FF0000"/>
                </a:solidFill>
                <a:latin typeface="Arial" pitchFamily="34" charset="0"/>
                <a:cs typeface="Arial" pitchFamily="34" charset="0"/>
              </a:rPr>
              <a:t>borrower.loan</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loan.loan</a:t>
            </a:r>
            <a:r>
              <a:rPr lang="en-US" sz="2400" dirty="0" smtClean="0">
                <a:solidFill>
                  <a:srgbClr val="FF0000"/>
                </a:solidFill>
                <a:latin typeface="Arial" pitchFamily="34" charset="0"/>
                <a:cs typeface="Arial" pitchFamily="34" charset="0"/>
              </a:rPr>
              <a:t>-number</a:t>
            </a:r>
            <a:endParaRPr lang="en-US" sz="2400" dirty="0">
              <a:solidFill>
                <a:srgbClr val="FF0000"/>
              </a:solidFill>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183880" cy="676656"/>
          </a:xfrm>
        </p:spPr>
        <p:txBody>
          <a:bodyPr/>
          <a:lstStyle/>
          <a:p>
            <a:r>
              <a:rPr lang="en-US" b="1" u="sng" dirty="0" err="1" smtClean="0">
                <a:solidFill>
                  <a:schemeClr val="accent1"/>
                </a:solidFill>
              </a:rPr>
              <a:t>Tuple</a:t>
            </a:r>
            <a:r>
              <a:rPr lang="en-US" b="1" u="sng" dirty="0" smtClean="0">
                <a:solidFill>
                  <a:schemeClr val="accent1"/>
                </a:solidFill>
              </a:rPr>
              <a:t> Variables</a:t>
            </a:r>
            <a:endParaRPr lang="en-US" b="1" u="sng" dirty="0">
              <a:solidFill>
                <a:schemeClr val="accent1"/>
              </a:solidFill>
            </a:endParaRPr>
          </a:p>
        </p:txBody>
      </p:sp>
      <p:sp>
        <p:nvSpPr>
          <p:cNvPr id="3" name="Text Placeholder 2"/>
          <p:cNvSpPr>
            <a:spLocks noGrp="1"/>
          </p:cNvSpPr>
          <p:nvPr>
            <p:ph type="body" idx="1"/>
          </p:nvPr>
        </p:nvSpPr>
        <p:spPr>
          <a:xfrm>
            <a:off x="381000" y="1752600"/>
            <a:ext cx="8183880" cy="4419600"/>
          </a:xfrm>
        </p:spPr>
        <p:txBody>
          <a:bodyPr>
            <a:normAutofit/>
          </a:bodyPr>
          <a:lstStyle/>
          <a:p>
            <a:r>
              <a:rPr lang="en-US" sz="2400" dirty="0" err="1" smtClean="0">
                <a:solidFill>
                  <a:schemeClr val="tx1"/>
                </a:solidFill>
                <a:latin typeface="Arial" pitchFamily="34" charset="0"/>
                <a:cs typeface="Arial" pitchFamily="34" charset="0"/>
              </a:rPr>
              <a:t>Tuple</a:t>
            </a:r>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variables are defined in the from clause via the use of the as clause. </a:t>
            </a:r>
            <a:r>
              <a:rPr lang="en-US" sz="2400" dirty="0" smtClean="0">
                <a:latin typeface="Arial" pitchFamily="34" charset="0"/>
                <a:cs typeface="Arial" pitchFamily="34" charset="0"/>
              </a:rPr>
              <a:t></a:t>
            </a:r>
          </a:p>
          <a:p>
            <a:endParaRPr lang="en-US" sz="2400" dirty="0" smtClean="0">
              <a:latin typeface="Arial" pitchFamily="34" charset="0"/>
              <a:cs typeface="Arial" pitchFamily="34" charset="0"/>
            </a:endParaRPr>
          </a:p>
          <a:p>
            <a:r>
              <a:rPr lang="en-US" sz="2400" u="sng" dirty="0" smtClean="0">
                <a:solidFill>
                  <a:schemeClr val="tx1"/>
                </a:solidFill>
                <a:latin typeface="Arial" pitchFamily="34" charset="0"/>
                <a:cs typeface="Arial" pitchFamily="34" charset="0"/>
              </a:rPr>
              <a:t>Question:</a:t>
            </a:r>
            <a:endParaRPr lang="en-US" sz="2400" u="sng"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Find </a:t>
            </a:r>
            <a:r>
              <a:rPr lang="en-US" sz="2400" dirty="0" smtClean="0">
                <a:solidFill>
                  <a:srgbClr val="FF0000"/>
                </a:solidFill>
                <a:latin typeface="Arial" pitchFamily="34" charset="0"/>
                <a:cs typeface="Arial" pitchFamily="34" charset="0"/>
              </a:rPr>
              <a:t>the customer names and their loan numbers for all customers having a loan at some branch. </a:t>
            </a:r>
            <a:endParaRPr lang="en-US" sz="2400" dirty="0" smtClean="0">
              <a:solidFill>
                <a:srgbClr val="FF0000"/>
              </a:solidFill>
              <a:latin typeface="Arial" pitchFamily="34" charset="0"/>
              <a:cs typeface="Arial" pitchFamily="34" charset="0"/>
            </a:endParaRPr>
          </a:p>
          <a:p>
            <a:r>
              <a:rPr lang="en-US" sz="2400" u="sng" dirty="0" smtClean="0">
                <a:solidFill>
                  <a:schemeClr val="tx1"/>
                </a:solidFill>
                <a:latin typeface="Arial" pitchFamily="34" charset="0"/>
                <a:cs typeface="Arial" pitchFamily="34" charset="0"/>
              </a:rPr>
              <a:t>Answer:</a:t>
            </a: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customer-name, </a:t>
            </a:r>
            <a:r>
              <a:rPr lang="en-US" sz="2400" dirty="0" err="1" smtClean="0">
                <a:solidFill>
                  <a:srgbClr val="FF0000"/>
                </a:solidFill>
                <a:latin typeface="Arial" pitchFamily="34" charset="0"/>
                <a:cs typeface="Arial" pitchFamily="34" charset="0"/>
              </a:rPr>
              <a:t>T.loan</a:t>
            </a:r>
            <a:r>
              <a:rPr lang="en-US" sz="2400" dirty="0" smtClean="0">
                <a:solidFill>
                  <a:srgbClr val="FF0000"/>
                </a:solidFill>
                <a:latin typeface="Arial" pitchFamily="34" charset="0"/>
                <a:cs typeface="Arial" pitchFamily="34" charset="0"/>
              </a:rPr>
              <a:t>-number, </a:t>
            </a:r>
            <a:r>
              <a:rPr lang="en-US" sz="2400" dirty="0" err="1" smtClean="0">
                <a:solidFill>
                  <a:srgbClr val="FF0000"/>
                </a:solidFill>
                <a:latin typeface="Arial" pitchFamily="34" charset="0"/>
                <a:cs typeface="Arial" pitchFamily="34" charset="0"/>
              </a:rPr>
              <a:t>S.amount</a:t>
            </a:r>
            <a:r>
              <a:rPr lang="en-US" sz="2400" dirty="0" smtClean="0">
                <a:solidFill>
                  <a:srgbClr val="FF0000"/>
                </a:solidFill>
                <a:latin typeface="Arial" pitchFamily="34" charset="0"/>
                <a:cs typeface="Arial" pitchFamily="34" charset="0"/>
              </a:rPr>
              <a:t>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from </a:t>
            </a:r>
            <a:r>
              <a:rPr lang="en-US" sz="2400" dirty="0" smtClean="0">
                <a:solidFill>
                  <a:srgbClr val="FF0000"/>
                </a:solidFill>
                <a:latin typeface="Arial" pitchFamily="34" charset="0"/>
                <a:cs typeface="Arial" pitchFamily="34" charset="0"/>
              </a:rPr>
              <a:t>borrower as T, loan as S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err="1" smtClean="0">
                <a:solidFill>
                  <a:srgbClr val="FF0000"/>
                </a:solidFill>
                <a:latin typeface="Arial" pitchFamily="34" charset="0"/>
                <a:cs typeface="Arial" pitchFamily="34" charset="0"/>
              </a:rPr>
              <a:t>T.loan</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S.loan</a:t>
            </a:r>
            <a:r>
              <a:rPr lang="en-US" sz="2400" dirty="0" smtClean="0">
                <a:solidFill>
                  <a:srgbClr val="FF0000"/>
                </a:solidFill>
                <a:latin typeface="Arial" pitchFamily="34" charset="0"/>
                <a:cs typeface="Arial" pitchFamily="34" charset="0"/>
              </a:rPr>
              <a:t>-number  </a:t>
            </a:r>
            <a:endParaRPr lang="en-US" sz="2400" dirty="0" smtClean="0">
              <a:solidFill>
                <a:srgbClr val="FF0000"/>
              </a:solidFill>
              <a:latin typeface="Arial" pitchFamily="34" charset="0"/>
              <a:cs typeface="Arial" pitchFamily="34" charset="0"/>
            </a:endParaRPr>
          </a:p>
          <a:p>
            <a:endParaRPr lang="en-US" sz="2400"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83880" cy="4029456"/>
          </a:xfrm>
        </p:spPr>
        <p:txBody>
          <a:bodyPr>
            <a:noAutofit/>
          </a:bodyPr>
          <a:lstStyle/>
          <a:p>
            <a:r>
              <a:rPr lang="en-US" sz="2800" b="1" u="sng" dirty="0" smtClean="0">
                <a:solidFill>
                  <a:schemeClr val="tx1"/>
                </a:solidFill>
              </a:rPr>
              <a:t>Question:</a:t>
            </a:r>
            <a:r>
              <a:rPr lang="en-US" sz="2400" dirty="0" smtClean="0">
                <a:solidFill>
                  <a:srgbClr val="FF0000"/>
                </a:solidFill>
              </a:rPr>
              <a:t/>
            </a:r>
            <a:br>
              <a:rPr lang="en-US" sz="2400" dirty="0" smtClean="0">
                <a:solidFill>
                  <a:srgbClr val="FF0000"/>
                </a:solidFill>
              </a:rPr>
            </a:br>
            <a:r>
              <a:rPr lang="en-US" sz="2400" dirty="0" smtClean="0">
                <a:solidFill>
                  <a:srgbClr val="FF0000"/>
                </a:solidFill>
              </a:rPr>
              <a:t>Find the names of all branches that have greater assets than some branch located in Brooklyn.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800" b="1" u="sng" dirty="0" smtClean="0">
                <a:solidFill>
                  <a:schemeClr val="tx1"/>
                </a:solidFill>
                <a:latin typeface="Arial" pitchFamily="34" charset="0"/>
                <a:cs typeface="Arial" pitchFamily="34" charset="0"/>
              </a:rPr>
              <a:t>Answer:</a:t>
            </a:r>
            <a:r>
              <a:rPr lang="en-US" sz="2400" dirty="0" smtClean="0">
                <a:solidFill>
                  <a:srgbClr val="FF0000"/>
                </a:solidFill>
              </a:rPr>
              <a:t/>
            </a:r>
            <a:br>
              <a:rPr lang="en-US" sz="2400" dirty="0" smtClean="0">
                <a:solidFill>
                  <a:srgbClr val="FF0000"/>
                </a:solidFill>
              </a:rPr>
            </a:br>
            <a:r>
              <a:rPr lang="en-US" sz="2400" dirty="0" smtClean="0">
                <a:solidFill>
                  <a:srgbClr val="FF0000"/>
                </a:solidFill>
              </a:rPr>
              <a:t>select distinct </a:t>
            </a:r>
            <a:r>
              <a:rPr lang="en-US" sz="2400" dirty="0" err="1" smtClean="0">
                <a:solidFill>
                  <a:srgbClr val="FF0000"/>
                </a:solidFill>
              </a:rPr>
              <a:t>T.branch</a:t>
            </a:r>
            <a:r>
              <a:rPr lang="en-US" sz="2400" dirty="0" smtClean="0">
                <a:solidFill>
                  <a:srgbClr val="FF0000"/>
                </a:solidFill>
              </a:rPr>
              <a:t>-name from branch as T, branch as S </a:t>
            </a:r>
            <a:br>
              <a:rPr lang="en-US" sz="2400" dirty="0" smtClean="0">
                <a:solidFill>
                  <a:srgbClr val="FF0000"/>
                </a:solidFill>
              </a:rPr>
            </a:br>
            <a:r>
              <a:rPr lang="en-US" sz="2400" dirty="0" smtClean="0">
                <a:solidFill>
                  <a:srgbClr val="FF0000"/>
                </a:solidFill>
              </a:rPr>
              <a:t>where </a:t>
            </a:r>
            <a:r>
              <a:rPr lang="en-US" sz="2400" dirty="0" err="1" smtClean="0">
                <a:solidFill>
                  <a:srgbClr val="FF0000"/>
                </a:solidFill>
              </a:rPr>
              <a:t>T.assets</a:t>
            </a:r>
            <a:r>
              <a:rPr lang="en-US" sz="2400" dirty="0" smtClean="0">
                <a:solidFill>
                  <a:srgbClr val="FF0000"/>
                </a:solidFill>
              </a:rPr>
              <a:t> &gt; </a:t>
            </a:r>
            <a:r>
              <a:rPr lang="en-US" sz="2400" dirty="0" err="1" smtClean="0">
                <a:solidFill>
                  <a:srgbClr val="FF0000"/>
                </a:solidFill>
              </a:rPr>
              <a:t>S.assets</a:t>
            </a:r>
            <a:r>
              <a:rPr lang="en-US" sz="2400" dirty="0" smtClean="0">
                <a:solidFill>
                  <a:srgbClr val="FF0000"/>
                </a:solidFill>
              </a:rPr>
              <a:t> and </a:t>
            </a:r>
            <a:r>
              <a:rPr lang="en-US" sz="2400" dirty="0" err="1" smtClean="0">
                <a:solidFill>
                  <a:srgbClr val="FF0000"/>
                </a:solidFill>
              </a:rPr>
              <a:t>S.branch</a:t>
            </a:r>
            <a:r>
              <a:rPr lang="en-US" sz="2400" dirty="0" smtClean="0">
                <a:solidFill>
                  <a:srgbClr val="FF0000"/>
                </a:solidFill>
              </a:rPr>
              <a:t>-city = ‘</a:t>
            </a:r>
            <a:r>
              <a:rPr lang="en-US" sz="2400" dirty="0" smtClean="0">
                <a:solidFill>
                  <a:srgbClr val="FF0000"/>
                </a:solidFill>
              </a:rPr>
              <a:t>Brooklyn’</a:t>
            </a:r>
            <a:r>
              <a:rPr lang="en-US" sz="2400" dirty="0" smtClean="0">
                <a:solidFill>
                  <a:srgbClr val="FF0000"/>
                </a:solidFill>
              </a:rPr>
              <a:t/>
            </a:r>
            <a:br>
              <a:rPr lang="en-US" sz="2400" dirty="0" smtClean="0">
                <a:solidFill>
                  <a:srgbClr val="FF0000"/>
                </a:solidFill>
              </a:rPr>
            </a:b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676656"/>
          </a:xfrm>
        </p:spPr>
        <p:txBody>
          <a:bodyPr/>
          <a:lstStyle/>
          <a:p>
            <a:r>
              <a:rPr lang="en-US" b="1" u="sng" dirty="0" smtClean="0">
                <a:solidFill>
                  <a:schemeClr val="accent1"/>
                </a:solidFill>
              </a:rPr>
              <a:t>String Operations</a:t>
            </a:r>
            <a:endParaRPr lang="en-US" b="1" u="sng" dirty="0">
              <a:solidFill>
                <a:schemeClr val="accent1"/>
              </a:solidFill>
            </a:endParaRPr>
          </a:p>
        </p:txBody>
      </p:sp>
      <p:sp>
        <p:nvSpPr>
          <p:cNvPr id="3" name="Text Placeholder 2"/>
          <p:cNvSpPr>
            <a:spLocks noGrp="1"/>
          </p:cNvSpPr>
          <p:nvPr>
            <p:ph type="body" idx="1"/>
          </p:nvPr>
        </p:nvSpPr>
        <p:spPr>
          <a:xfrm>
            <a:off x="381000" y="1371600"/>
            <a:ext cx="8183880" cy="5181600"/>
          </a:xfrm>
        </p:spPr>
        <p:txBody>
          <a:bodyPr>
            <a:noAutofit/>
          </a:bodyPr>
          <a:lstStyle/>
          <a:p>
            <a:r>
              <a:rPr lang="en-US" sz="2400" dirty="0" smtClean="0">
                <a:solidFill>
                  <a:schemeClr val="tx1"/>
                </a:solidFill>
                <a:latin typeface="Arial" pitchFamily="34" charset="0"/>
                <a:cs typeface="Arial" pitchFamily="34" charset="0"/>
              </a:rPr>
              <a:t>String </a:t>
            </a:r>
            <a:r>
              <a:rPr lang="en-US" sz="2400" dirty="0" smtClean="0">
                <a:solidFill>
                  <a:schemeClr val="tx1"/>
                </a:solidFill>
                <a:latin typeface="Arial" pitchFamily="34" charset="0"/>
                <a:cs typeface="Arial" pitchFamily="34" charset="0"/>
              </a:rPr>
              <a:t>Operations  SQL includes a string-matching operator for comparisons on character strings. Patterns are described using two special characters: + percent (%). The % character matches any substring. + underscore (_). The _ character matches any character.  </a:t>
            </a:r>
            <a:endParaRPr lang="en-US" sz="2400" dirty="0" smtClean="0">
              <a:solidFill>
                <a:schemeClr val="tx1"/>
              </a:solidFill>
              <a:latin typeface="Arial" pitchFamily="34" charset="0"/>
              <a:cs typeface="Arial" pitchFamily="34" charset="0"/>
            </a:endParaRPr>
          </a:p>
          <a:p>
            <a:endParaRPr lang="en-US" sz="2400" dirty="0" smtClean="0">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Question :</a:t>
            </a:r>
          </a:p>
          <a:p>
            <a:r>
              <a:rPr lang="en-US" sz="2400" dirty="0" smtClean="0">
                <a:solidFill>
                  <a:srgbClr val="FF0000"/>
                </a:solidFill>
                <a:latin typeface="Arial" pitchFamily="34" charset="0"/>
                <a:cs typeface="Arial" pitchFamily="34" charset="0"/>
              </a:rPr>
              <a:t>Find the names of all customers whose street includes the substring “Main”. </a:t>
            </a:r>
          </a:p>
          <a:p>
            <a:r>
              <a:rPr lang="en-US" sz="2400" b="1" u="sng" dirty="0" smtClean="0">
                <a:solidFill>
                  <a:schemeClr val="tx1"/>
                </a:solidFill>
                <a:latin typeface="Arial" pitchFamily="34" charset="0"/>
                <a:cs typeface="Arial" pitchFamily="34" charset="0"/>
              </a:rPr>
              <a:t>Answer :</a:t>
            </a:r>
            <a:endParaRPr lang="en-US" sz="2400" b="1" u="sng"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customer-name from customer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customer-street </a:t>
            </a:r>
            <a:r>
              <a:rPr lang="en-US" sz="2400" dirty="0" smtClean="0">
                <a:solidFill>
                  <a:srgbClr val="FF0000"/>
                </a:solidFill>
                <a:latin typeface="Arial" pitchFamily="34" charset="0"/>
                <a:cs typeface="Arial" pitchFamily="34" charset="0"/>
              </a:rPr>
              <a:t>like ‘%Main%’ </a:t>
            </a:r>
            <a:endParaRPr lang="en-US" sz="2400" dirty="0" smtClean="0">
              <a:solidFill>
                <a:srgbClr val="FF0000"/>
              </a:solidFill>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3880" cy="990600"/>
          </a:xfrm>
        </p:spPr>
        <p:txBody>
          <a:bodyPr/>
          <a:lstStyle/>
          <a:p>
            <a:r>
              <a:rPr lang="en-US" b="1" u="sng" dirty="0" smtClean="0">
                <a:solidFill>
                  <a:schemeClr val="accent1"/>
                </a:solidFill>
              </a:rPr>
              <a:t>Ordering the Display of </a:t>
            </a:r>
            <a:r>
              <a:rPr lang="en-US" b="1" u="sng" dirty="0" err="1" smtClean="0">
                <a:solidFill>
                  <a:schemeClr val="accent1"/>
                </a:solidFill>
              </a:rPr>
              <a:t>Tuples</a:t>
            </a:r>
            <a:endParaRPr lang="en-US" b="1" u="sng" dirty="0">
              <a:solidFill>
                <a:schemeClr val="accent1"/>
              </a:solidFill>
            </a:endParaRPr>
          </a:p>
        </p:txBody>
      </p:sp>
      <p:sp>
        <p:nvSpPr>
          <p:cNvPr id="3" name="Text Placeholder 2"/>
          <p:cNvSpPr>
            <a:spLocks noGrp="1"/>
          </p:cNvSpPr>
          <p:nvPr>
            <p:ph type="body" idx="1"/>
          </p:nvPr>
        </p:nvSpPr>
        <p:spPr>
          <a:xfrm>
            <a:off x="381000" y="1219200"/>
            <a:ext cx="8183880" cy="5105400"/>
          </a:xfrm>
        </p:spPr>
        <p:txBody>
          <a:bodyPr>
            <a:noAutofit/>
          </a:bodyPr>
          <a:lstStyle/>
          <a:p>
            <a:r>
              <a:rPr lang="en-US" sz="2400" b="1" u="sng" dirty="0" smtClean="0">
                <a:solidFill>
                  <a:schemeClr val="tx1"/>
                </a:solidFill>
                <a:latin typeface="Arial" pitchFamily="34" charset="0"/>
                <a:cs typeface="Arial" pitchFamily="34" charset="0"/>
              </a:rPr>
              <a:t>Question :</a:t>
            </a:r>
          </a:p>
          <a:p>
            <a:r>
              <a:rPr lang="en-US" sz="2400" dirty="0" smtClean="0">
                <a:solidFill>
                  <a:schemeClr val="tx1"/>
                </a:solidFill>
                <a:latin typeface="Arial" pitchFamily="34" charset="0"/>
                <a:cs typeface="Arial" pitchFamily="34" charset="0"/>
              </a:rPr>
              <a:t>Ordering </a:t>
            </a:r>
            <a:r>
              <a:rPr lang="en-US" sz="2400" dirty="0" smtClean="0">
                <a:solidFill>
                  <a:schemeClr val="tx1"/>
                </a:solidFill>
                <a:latin typeface="Arial" pitchFamily="34" charset="0"/>
                <a:cs typeface="Arial" pitchFamily="34" charset="0"/>
              </a:rPr>
              <a:t>the Display of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  List in alphabetic order the names of all customers having a loan in </a:t>
            </a:r>
            <a:r>
              <a:rPr lang="en-US" sz="2400" dirty="0" err="1" smtClean="0">
                <a:solidFill>
                  <a:schemeClr val="tx1"/>
                </a:solidFill>
                <a:latin typeface="Arial" pitchFamily="34" charset="0"/>
                <a:cs typeface="Arial" pitchFamily="34" charset="0"/>
              </a:rPr>
              <a:t>Perryridge</a:t>
            </a:r>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branch.</a:t>
            </a:r>
            <a:endParaRPr lang="en-US" sz="2400" dirty="0" smtClean="0">
              <a:solidFill>
                <a:schemeClr val="tx1"/>
              </a:solidFill>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Answer :</a:t>
            </a:r>
          </a:p>
          <a:p>
            <a:r>
              <a:rPr lang="en-US" sz="2400" dirty="0" smtClean="0">
                <a:latin typeface="Arial" pitchFamily="34" charset="0"/>
                <a:cs typeface="Arial" pitchFamily="34" charset="0"/>
              </a:rPr>
              <a:t>select </a:t>
            </a:r>
            <a:r>
              <a:rPr lang="en-US" sz="2400" dirty="0" smtClean="0">
                <a:latin typeface="Arial" pitchFamily="34" charset="0"/>
                <a:cs typeface="Arial" pitchFamily="34" charset="0"/>
              </a:rPr>
              <a:t>distinct customer-name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from </a:t>
            </a:r>
            <a:r>
              <a:rPr lang="en-US" sz="2400" dirty="0" smtClean="0">
                <a:latin typeface="Arial" pitchFamily="34" charset="0"/>
                <a:cs typeface="Arial" pitchFamily="34" charset="0"/>
              </a:rPr>
              <a:t>borrower, loan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where </a:t>
            </a:r>
            <a:r>
              <a:rPr lang="en-US" sz="2400" dirty="0" smtClean="0">
                <a:latin typeface="Arial" pitchFamily="34" charset="0"/>
                <a:cs typeface="Arial" pitchFamily="34" charset="0"/>
              </a:rPr>
              <a:t>borrower loan-number = </a:t>
            </a:r>
            <a:r>
              <a:rPr lang="en-US" sz="2400" dirty="0" err="1" smtClean="0">
                <a:latin typeface="Arial" pitchFamily="34" charset="0"/>
                <a:cs typeface="Arial" pitchFamily="34" charset="0"/>
              </a:rPr>
              <a:t>loan.loan</a:t>
            </a:r>
            <a:r>
              <a:rPr lang="en-US" sz="2400" dirty="0" smtClean="0">
                <a:latin typeface="Arial" pitchFamily="34" charset="0"/>
                <a:cs typeface="Arial" pitchFamily="34" charset="0"/>
              </a:rPr>
              <a:t>-number and branch-name = ‘</a:t>
            </a:r>
            <a:r>
              <a:rPr lang="en-US" sz="2400" dirty="0" err="1" smtClean="0">
                <a:latin typeface="Arial" pitchFamily="34" charset="0"/>
                <a:cs typeface="Arial" pitchFamily="34" charset="0"/>
              </a:rPr>
              <a:t>Perryridge</a:t>
            </a:r>
            <a:r>
              <a:rPr lang="en-US" sz="2400" dirty="0" smtClean="0">
                <a:latin typeface="Arial" pitchFamily="34" charset="0"/>
                <a:cs typeface="Arial" pitchFamily="34" charset="0"/>
              </a:rPr>
              <a:t>’ order by customer-name </a:t>
            </a:r>
            <a:r>
              <a:rPr lang="en-US" sz="2400" dirty="0" smtClean="0">
                <a:latin typeface="Arial" pitchFamily="34" charset="0"/>
                <a:cs typeface="Arial" pitchFamily="34" charset="0"/>
              </a:rPr>
              <a:t></a:t>
            </a:r>
          </a:p>
          <a:p>
            <a:endParaRPr lang="en-US" sz="2400" dirty="0" smtClean="0">
              <a:latin typeface="Arial" pitchFamily="34" charset="0"/>
              <a:cs typeface="Arial" pitchFamily="34" charset="0"/>
            </a:endParaRPr>
          </a:p>
          <a:p>
            <a:r>
              <a:rPr lang="en-US" sz="2400" dirty="0" smtClean="0">
                <a:solidFill>
                  <a:schemeClr val="tx1"/>
                </a:solidFill>
                <a:latin typeface="Arial" pitchFamily="34" charset="0"/>
                <a:cs typeface="Arial" pitchFamily="34" charset="0"/>
              </a:rPr>
              <a:t>We </a:t>
            </a:r>
            <a:r>
              <a:rPr lang="en-US" sz="2400" dirty="0" smtClean="0">
                <a:solidFill>
                  <a:schemeClr val="tx1"/>
                </a:solidFill>
                <a:latin typeface="Arial" pitchFamily="34" charset="0"/>
                <a:cs typeface="Arial" pitchFamily="34" charset="0"/>
              </a:rPr>
              <a:t>may specify </a:t>
            </a:r>
            <a:r>
              <a:rPr lang="en-US" sz="2400" dirty="0" err="1" smtClean="0">
                <a:solidFill>
                  <a:schemeClr val="tx1"/>
                </a:solidFill>
                <a:latin typeface="Arial" pitchFamily="34" charset="0"/>
                <a:cs typeface="Arial" pitchFamily="34" charset="0"/>
              </a:rPr>
              <a:t>desc</a:t>
            </a:r>
            <a:r>
              <a:rPr lang="en-US" sz="2400" dirty="0" smtClean="0">
                <a:solidFill>
                  <a:schemeClr val="tx1"/>
                </a:solidFill>
                <a:latin typeface="Arial" pitchFamily="34" charset="0"/>
                <a:cs typeface="Arial" pitchFamily="34" charset="0"/>
              </a:rPr>
              <a:t> for descending order or </a:t>
            </a:r>
            <a:r>
              <a:rPr lang="en-US" sz="2400" dirty="0" err="1" smtClean="0">
                <a:solidFill>
                  <a:schemeClr val="tx1"/>
                </a:solidFill>
                <a:latin typeface="Arial" pitchFamily="34" charset="0"/>
                <a:cs typeface="Arial" pitchFamily="34" charset="0"/>
              </a:rPr>
              <a:t>asc</a:t>
            </a:r>
            <a:r>
              <a:rPr lang="en-US" sz="2400" dirty="0" smtClean="0">
                <a:solidFill>
                  <a:schemeClr val="tx1"/>
                </a:solidFill>
                <a:latin typeface="Arial" pitchFamily="34" charset="0"/>
                <a:cs typeface="Arial" pitchFamily="34" charset="0"/>
              </a:rPr>
              <a:t> for ascending order, for each attribute; ascending order is the default. + E.g. order by customer-name </a:t>
            </a:r>
            <a:r>
              <a:rPr lang="en-US" sz="2400" dirty="0" err="1" smtClean="0">
                <a:solidFill>
                  <a:schemeClr val="tx1"/>
                </a:solidFill>
                <a:latin typeface="Arial" pitchFamily="34" charset="0"/>
                <a:cs typeface="Arial" pitchFamily="34" charset="0"/>
              </a:rPr>
              <a:t>desc</a:t>
            </a:r>
            <a:r>
              <a:rPr lang="en-US" sz="2400" dirty="0" smtClean="0">
                <a:solidFill>
                  <a:schemeClr val="tx1"/>
                </a:solidFill>
                <a:latin typeface="Arial" pitchFamily="34" charset="0"/>
                <a:cs typeface="Arial" pitchFamily="34" charset="0"/>
              </a:rPr>
              <a:t>.</a:t>
            </a:r>
            <a:endParaRPr lang="en-US" sz="2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PNG"/>
          <p:cNvPicPr>
            <a:picLocks noGrp="1" noChangeAspect="1"/>
          </p:cNvPicPr>
          <p:nvPr>
            <p:ph idx="1"/>
          </p:nvPr>
        </p:nvPicPr>
        <p:blipFill>
          <a:blip r:embed="rId2"/>
          <a:stretch>
            <a:fillRect/>
          </a:stretch>
        </p:blipFill>
        <p:spPr>
          <a:xfrm>
            <a:off x="304800" y="914400"/>
            <a:ext cx="8534400" cy="5562600"/>
          </a:xfrm>
        </p:spPr>
      </p:pic>
      <p:sp>
        <p:nvSpPr>
          <p:cNvPr id="5" name="Subtitle 2"/>
          <p:cNvSpPr txBox="1">
            <a:spLocks/>
          </p:cNvSpPr>
          <p:nvPr/>
        </p:nvSpPr>
        <p:spPr>
          <a:xfrm>
            <a:off x="533400" y="457200"/>
            <a:ext cx="7772400" cy="914400"/>
          </a:xfrm>
          <a:prstGeom prst="rect">
            <a:avLst/>
          </a:prstGeom>
        </p:spPr>
        <p:txBody>
          <a:bodyPr vert="horz" lIns="182880" tIns="91440">
            <a:normAutofit fontScale="92500" lnSpcReduction="10000"/>
          </a:bodyPr>
          <a:lstStyle/>
          <a:p>
            <a:pPr marL="265176" marR="0" lvl="0" indent="-265176" algn="ctr" defTabSz="914400" rtl="0" eaLnBrk="1" fontAlgn="auto" latinLnBrk="0" hangingPunct="1">
              <a:lnSpc>
                <a:spcPct val="100000"/>
              </a:lnSpc>
              <a:spcBef>
                <a:spcPts val="250"/>
              </a:spcBef>
              <a:spcAft>
                <a:spcPts val="0"/>
              </a:spcAft>
              <a:buClr>
                <a:schemeClr val="accent1"/>
              </a:buClr>
              <a:buSzPct val="80000"/>
              <a:tabLst/>
              <a:defRPr/>
            </a:pPr>
            <a:endParaRPr kumimoji="0" lang="en-SG" sz="6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1600200" y="228600"/>
            <a:ext cx="5378395" cy="584775"/>
          </a:xfrm>
          <a:prstGeom prst="rect">
            <a:avLst/>
          </a:prstGeom>
        </p:spPr>
        <p:txBody>
          <a:bodyPr wrap="none">
            <a:spAutoFit/>
          </a:bodyPr>
          <a:lstStyle/>
          <a:p>
            <a:r>
              <a:rPr lang="en-US" sz="3200" b="1" u="sng" dirty="0" smtClean="0">
                <a:solidFill>
                  <a:srgbClr val="FF0000"/>
                </a:solidFill>
                <a:latin typeface="Arial" pitchFamily="34" charset="0"/>
                <a:cs typeface="Arial" pitchFamily="34" charset="0"/>
              </a:rPr>
              <a:t>Schema Used in Examples</a:t>
            </a:r>
            <a:endParaRPr lang="en-US" sz="3200" b="1" u="sng" dirty="0">
              <a:solidFill>
                <a:srgbClr val="FF0000"/>
              </a:solidFill>
              <a:latin typeface="Arial" pitchFamily="34" charset="0"/>
              <a:cs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676656"/>
          </a:xfrm>
        </p:spPr>
        <p:txBody>
          <a:bodyPr/>
          <a:lstStyle/>
          <a:p>
            <a:r>
              <a:rPr lang="en-US" b="1" u="sng" dirty="0" smtClean="0">
                <a:solidFill>
                  <a:schemeClr val="accent1"/>
                </a:solidFill>
              </a:rPr>
              <a:t>Set Operations</a:t>
            </a:r>
            <a:endParaRPr lang="en-US" b="1" u="sng" dirty="0">
              <a:solidFill>
                <a:schemeClr val="accent1"/>
              </a:solidFill>
            </a:endParaRPr>
          </a:p>
        </p:txBody>
      </p:sp>
      <p:sp>
        <p:nvSpPr>
          <p:cNvPr id="3" name="Text Placeholder 2"/>
          <p:cNvSpPr>
            <a:spLocks noGrp="1"/>
          </p:cNvSpPr>
          <p:nvPr>
            <p:ph type="body" idx="1"/>
          </p:nvPr>
        </p:nvSpPr>
        <p:spPr>
          <a:xfrm>
            <a:off x="457200" y="1371600"/>
            <a:ext cx="8183880" cy="5105400"/>
          </a:xfrm>
        </p:spPr>
        <p:txBody>
          <a:bodyPr>
            <a:normAutofit/>
          </a:bodyPr>
          <a:lstStyle/>
          <a:p>
            <a:r>
              <a:rPr lang="en-US" sz="2400" dirty="0" smtClean="0">
                <a:solidFill>
                  <a:schemeClr val="tx1"/>
                </a:solidFill>
                <a:latin typeface="Arial" pitchFamily="34" charset="0"/>
                <a:cs typeface="Arial" pitchFamily="34" charset="0"/>
              </a:rPr>
              <a:t>Set </a:t>
            </a:r>
            <a:r>
              <a:rPr lang="en-US" sz="2400" dirty="0" smtClean="0">
                <a:solidFill>
                  <a:schemeClr val="tx1"/>
                </a:solidFill>
                <a:latin typeface="Arial" pitchFamily="34" charset="0"/>
                <a:cs typeface="Arial" pitchFamily="34" charset="0"/>
              </a:rPr>
              <a:t>Operations  The set operations union, intersect, and except operate on relations and correspond to the relational algebra operations ∪, ∩, −.  </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Each </a:t>
            </a:r>
            <a:r>
              <a:rPr lang="en-US" sz="2400" dirty="0" smtClean="0">
                <a:solidFill>
                  <a:schemeClr val="tx1"/>
                </a:solidFill>
                <a:latin typeface="Arial" pitchFamily="34" charset="0"/>
                <a:cs typeface="Arial" pitchFamily="34" charset="0"/>
              </a:rPr>
              <a:t>of the above operations automatically eliminates duplicates; to retain all duplicates use the corresponding </a:t>
            </a:r>
            <a:r>
              <a:rPr lang="en-US" sz="2400" dirty="0" err="1" smtClean="0">
                <a:solidFill>
                  <a:schemeClr val="tx1"/>
                </a:solidFill>
                <a:latin typeface="Arial" pitchFamily="34" charset="0"/>
                <a:cs typeface="Arial" pitchFamily="34" charset="0"/>
              </a:rPr>
              <a:t>multiset</a:t>
            </a:r>
            <a:r>
              <a:rPr lang="en-US" sz="2400" dirty="0" smtClean="0">
                <a:solidFill>
                  <a:schemeClr val="tx1"/>
                </a:solidFill>
                <a:latin typeface="Arial" pitchFamily="34" charset="0"/>
                <a:cs typeface="Arial" pitchFamily="34" charset="0"/>
              </a:rPr>
              <a:t> versions union all, intersect all and except all. </a:t>
            </a:r>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Suppose </a:t>
            </a:r>
            <a:r>
              <a:rPr lang="en-US" sz="2400" dirty="0" smtClean="0">
                <a:solidFill>
                  <a:schemeClr val="tx1"/>
                </a:solidFill>
                <a:latin typeface="Arial" pitchFamily="34" charset="0"/>
                <a:cs typeface="Arial" pitchFamily="34" charset="0"/>
              </a:rPr>
              <a:t>a </a:t>
            </a:r>
            <a:r>
              <a:rPr lang="en-US" sz="2400" dirty="0" err="1" smtClean="0">
                <a:solidFill>
                  <a:schemeClr val="tx1"/>
                </a:solidFill>
                <a:latin typeface="Arial" pitchFamily="34" charset="0"/>
                <a:cs typeface="Arial" pitchFamily="34" charset="0"/>
              </a:rPr>
              <a:t>tuple</a:t>
            </a:r>
            <a:r>
              <a:rPr lang="en-US" sz="2400" dirty="0" smtClean="0">
                <a:solidFill>
                  <a:schemeClr val="tx1"/>
                </a:solidFill>
                <a:latin typeface="Arial" pitchFamily="34" charset="0"/>
                <a:cs typeface="Arial" pitchFamily="34" charset="0"/>
              </a:rPr>
              <a:t> occurs m times in r and n times in s, then, it occurs: </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m + n times in r union all s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min(</a:t>
            </a:r>
            <a:r>
              <a:rPr lang="en-US" sz="2400" dirty="0" err="1" smtClean="0">
                <a:solidFill>
                  <a:srgbClr val="FF0000"/>
                </a:solidFill>
                <a:latin typeface="Arial" pitchFamily="34" charset="0"/>
                <a:cs typeface="Arial" pitchFamily="34" charset="0"/>
              </a:rPr>
              <a:t>m,n</a:t>
            </a:r>
            <a:r>
              <a:rPr lang="en-US" sz="2400" dirty="0" smtClean="0">
                <a:solidFill>
                  <a:srgbClr val="FF0000"/>
                </a:solidFill>
                <a:latin typeface="Arial" pitchFamily="34" charset="0"/>
                <a:cs typeface="Arial" pitchFamily="34" charset="0"/>
              </a:rPr>
              <a:t>) times in r intersect all s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max(0, m – n) times in r except all s</a:t>
            </a:r>
            <a:endParaRPr lang="en-US" sz="2400" dirty="0">
              <a:solidFill>
                <a:srgbClr val="FF0000"/>
              </a:solidFill>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676656"/>
          </a:xfrm>
        </p:spPr>
        <p:txBody>
          <a:bodyPr>
            <a:normAutofit/>
          </a:bodyPr>
          <a:lstStyle/>
          <a:p>
            <a:r>
              <a:rPr lang="en-US" b="1" u="sng" dirty="0" smtClean="0">
                <a:solidFill>
                  <a:schemeClr val="accent1"/>
                </a:solidFill>
              </a:rPr>
              <a:t>Set </a:t>
            </a:r>
            <a:r>
              <a:rPr lang="en-US" b="1" u="sng" dirty="0" smtClean="0">
                <a:solidFill>
                  <a:schemeClr val="accent1"/>
                </a:solidFill>
              </a:rPr>
              <a:t>Operations</a:t>
            </a:r>
            <a:endParaRPr lang="en-US" b="1" u="sng" dirty="0">
              <a:solidFill>
                <a:schemeClr val="accent1"/>
              </a:solidFill>
            </a:endParaRPr>
          </a:p>
        </p:txBody>
      </p:sp>
      <p:sp>
        <p:nvSpPr>
          <p:cNvPr id="3" name="Text Placeholder 2"/>
          <p:cNvSpPr>
            <a:spLocks noGrp="1"/>
          </p:cNvSpPr>
          <p:nvPr>
            <p:ph type="body" idx="1"/>
          </p:nvPr>
        </p:nvSpPr>
        <p:spPr>
          <a:xfrm>
            <a:off x="381000" y="1066800"/>
            <a:ext cx="8488680" cy="4876800"/>
          </a:xfrm>
        </p:spPr>
        <p:txBody>
          <a:bodyPr>
            <a:noAutofit/>
          </a:bodyPr>
          <a:lstStyle/>
          <a:p>
            <a:r>
              <a:rPr lang="en-US" sz="2800" b="1" u="sng" dirty="0" smtClean="0">
                <a:solidFill>
                  <a:schemeClr val="tx1"/>
                </a:solidFill>
                <a:latin typeface="Arial" pitchFamily="34" charset="0"/>
                <a:cs typeface="Arial" pitchFamily="34" charset="0"/>
              </a:rPr>
              <a:t>Question:</a:t>
            </a:r>
          </a:p>
          <a:p>
            <a:r>
              <a:rPr lang="en-US" sz="2800" dirty="0" smtClean="0">
                <a:solidFill>
                  <a:srgbClr val="FF0000"/>
                </a:solidFill>
                <a:latin typeface="Arial" pitchFamily="34" charset="0"/>
                <a:cs typeface="Arial" pitchFamily="34" charset="0"/>
              </a:rPr>
              <a:t>Find </a:t>
            </a:r>
            <a:r>
              <a:rPr lang="en-US" sz="2800" dirty="0" smtClean="0">
                <a:solidFill>
                  <a:srgbClr val="FF0000"/>
                </a:solidFill>
                <a:latin typeface="Arial" pitchFamily="34" charset="0"/>
                <a:cs typeface="Arial" pitchFamily="34" charset="0"/>
              </a:rPr>
              <a:t>all customers who have a loan, an account, or both: </a:t>
            </a:r>
            <a:endParaRPr lang="en-US" sz="2800" dirty="0" smtClean="0">
              <a:solidFill>
                <a:srgbClr val="FF0000"/>
              </a:solidFill>
              <a:latin typeface="Arial" pitchFamily="34" charset="0"/>
              <a:cs typeface="Arial" pitchFamily="34" charset="0"/>
            </a:endParaRPr>
          </a:p>
          <a:p>
            <a:r>
              <a:rPr lang="en-US" sz="2800" b="1" u="sng" dirty="0" smtClean="0">
                <a:solidFill>
                  <a:schemeClr val="tx1"/>
                </a:solidFill>
                <a:latin typeface="Arial" pitchFamily="34" charset="0"/>
                <a:cs typeface="Arial" pitchFamily="34" charset="0"/>
              </a:rPr>
              <a:t>Answer:</a:t>
            </a:r>
          </a:p>
          <a:p>
            <a:r>
              <a:rPr lang="en-US" sz="2800" dirty="0" smtClean="0">
                <a:solidFill>
                  <a:srgbClr val="FF0000"/>
                </a:solidFill>
                <a:latin typeface="Arial" pitchFamily="34" charset="0"/>
                <a:cs typeface="Arial" pitchFamily="34" charset="0"/>
              </a:rPr>
              <a:t>(select </a:t>
            </a:r>
            <a:r>
              <a:rPr lang="en-US" sz="2800" dirty="0" smtClean="0">
                <a:solidFill>
                  <a:srgbClr val="FF0000"/>
                </a:solidFill>
                <a:latin typeface="Arial" pitchFamily="34" charset="0"/>
                <a:cs typeface="Arial" pitchFamily="34" charset="0"/>
              </a:rPr>
              <a:t>customer-name from depositor) </a:t>
            </a:r>
            <a:endParaRPr lang="en-US" sz="2800" dirty="0" smtClean="0">
              <a:solidFill>
                <a:srgbClr val="FF0000"/>
              </a:solidFill>
              <a:latin typeface="Arial" pitchFamily="34" charset="0"/>
              <a:cs typeface="Arial" pitchFamily="34" charset="0"/>
            </a:endParaRPr>
          </a:p>
          <a:p>
            <a:r>
              <a:rPr lang="en-US" sz="2800" dirty="0" smtClean="0">
                <a:solidFill>
                  <a:srgbClr val="FF0000"/>
                </a:solidFill>
                <a:latin typeface="Arial" pitchFamily="34" charset="0"/>
                <a:cs typeface="Arial" pitchFamily="34" charset="0"/>
              </a:rPr>
              <a:t>union </a:t>
            </a:r>
          </a:p>
          <a:p>
            <a:r>
              <a:rPr lang="en-US" sz="2800" dirty="0" smtClean="0">
                <a:solidFill>
                  <a:srgbClr val="FF0000"/>
                </a:solidFill>
                <a:latin typeface="Arial" pitchFamily="34" charset="0"/>
                <a:cs typeface="Arial" pitchFamily="34" charset="0"/>
              </a:rPr>
              <a:t>(</a:t>
            </a:r>
            <a:r>
              <a:rPr lang="en-US" sz="2800" dirty="0" smtClean="0">
                <a:solidFill>
                  <a:srgbClr val="FF0000"/>
                </a:solidFill>
                <a:latin typeface="Arial" pitchFamily="34" charset="0"/>
                <a:cs typeface="Arial" pitchFamily="34" charset="0"/>
              </a:rPr>
              <a:t>select customer-name from borrower)  </a:t>
            </a:r>
            <a:endParaRPr lang="en-US" sz="2800" dirty="0" smtClean="0">
              <a:solidFill>
                <a:srgbClr val="FF0000"/>
              </a:solidFill>
              <a:latin typeface="Arial" pitchFamily="34" charset="0"/>
              <a:cs typeface="Arial" pitchFamily="34" charset="0"/>
            </a:endParaRPr>
          </a:p>
          <a:p>
            <a:endParaRPr lang="en-US" sz="2800" dirty="0" smtClean="0">
              <a:latin typeface="Arial" pitchFamily="34" charset="0"/>
              <a:cs typeface="Arial" pitchFamily="34" charset="0"/>
            </a:endParaRPr>
          </a:p>
          <a:p>
            <a:r>
              <a:rPr lang="en-US" sz="2800" b="1" u="sng" dirty="0" smtClean="0">
                <a:solidFill>
                  <a:schemeClr val="tx1"/>
                </a:solidFill>
                <a:latin typeface="Arial" pitchFamily="34" charset="0"/>
                <a:cs typeface="Arial" pitchFamily="34" charset="0"/>
              </a:rPr>
              <a:t>Question:</a:t>
            </a:r>
          </a:p>
          <a:p>
            <a:r>
              <a:rPr lang="en-US" sz="2800" dirty="0" smtClean="0">
                <a:solidFill>
                  <a:srgbClr val="FF0000"/>
                </a:solidFill>
                <a:latin typeface="Arial" pitchFamily="34" charset="0"/>
                <a:cs typeface="Arial" pitchFamily="34" charset="0"/>
              </a:rPr>
              <a:t>Find </a:t>
            </a:r>
            <a:r>
              <a:rPr lang="en-US" sz="2800" dirty="0" smtClean="0">
                <a:solidFill>
                  <a:srgbClr val="FF0000"/>
                </a:solidFill>
                <a:latin typeface="Arial" pitchFamily="34" charset="0"/>
                <a:cs typeface="Arial" pitchFamily="34" charset="0"/>
              </a:rPr>
              <a:t>all customers who have both a loan and an account</a:t>
            </a:r>
            <a:r>
              <a:rPr lang="en-US" sz="2800" dirty="0" smtClean="0">
                <a:solidFill>
                  <a:srgbClr val="FF0000"/>
                </a:solidFill>
                <a:latin typeface="Arial" pitchFamily="34" charset="0"/>
                <a:cs typeface="Arial" pitchFamily="34" charset="0"/>
              </a:rPr>
              <a:t>.</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83880" cy="5148072"/>
          </a:xfrm>
        </p:spPr>
        <p:txBody>
          <a:bodyPr>
            <a:noAutofit/>
          </a:bodyPr>
          <a:lstStyle/>
          <a:p>
            <a:r>
              <a:rPr lang="en-US" sz="2800" b="1" u="sng" dirty="0" smtClean="0">
                <a:solidFill>
                  <a:schemeClr val="tx1"/>
                </a:solidFill>
                <a:latin typeface="Arial" pitchFamily="34" charset="0"/>
                <a:cs typeface="Arial" pitchFamily="34" charset="0"/>
              </a:rPr>
              <a:t>Answer : </a:t>
            </a:r>
            <a:r>
              <a:rPr lang="en-US" sz="2800" b="1" u="sng" dirty="0" smtClean="0">
                <a:solidFill>
                  <a:schemeClr val="tx1"/>
                </a:solidFill>
                <a:latin typeface="Arial" pitchFamily="34" charset="0"/>
                <a:cs typeface="Arial" pitchFamily="34" charset="0"/>
              </a:rPr>
              <a:t/>
            </a:r>
            <a:br>
              <a:rPr lang="en-US" sz="2800" b="1" u="sng" dirty="0" smtClean="0">
                <a:solidFill>
                  <a:schemeClr val="tx1"/>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a:t>
            </a:r>
            <a:r>
              <a:rPr lang="en-US" sz="2800" dirty="0" smtClean="0">
                <a:solidFill>
                  <a:srgbClr val="FF0000"/>
                </a:solidFill>
                <a:latin typeface="Arial" pitchFamily="34" charset="0"/>
                <a:cs typeface="Arial" pitchFamily="34" charset="0"/>
              </a:rPr>
              <a:t>select customer-name from depositor)</a:t>
            </a:r>
            <a:br>
              <a:rPr lang="en-US" sz="2800" dirty="0" smtClean="0">
                <a:solidFill>
                  <a:srgbClr val="FF0000"/>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 intersect (select customer-name from borrower)  </a:t>
            </a:r>
            <a:br>
              <a:rPr lang="en-US" sz="2800" dirty="0" smtClean="0">
                <a:solidFill>
                  <a:srgbClr val="FF0000"/>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
            </a:r>
            <a:br>
              <a:rPr lang="en-US" sz="2800" dirty="0" smtClean="0">
                <a:solidFill>
                  <a:srgbClr val="FF0000"/>
                </a:solidFill>
                <a:latin typeface="Arial" pitchFamily="34" charset="0"/>
                <a:cs typeface="Arial" pitchFamily="34" charset="0"/>
              </a:rPr>
            </a:br>
            <a:r>
              <a:rPr lang="en-US" sz="2800" b="1" u="sng" dirty="0" smtClean="0">
                <a:solidFill>
                  <a:schemeClr val="tx1"/>
                </a:solidFill>
                <a:latin typeface="Arial" pitchFamily="34" charset="0"/>
                <a:cs typeface="Arial" pitchFamily="34" charset="0"/>
              </a:rPr>
              <a:t>Question</a:t>
            </a:r>
            <a:r>
              <a:rPr lang="en-US" sz="2800" b="1" u="sng" dirty="0" smtClean="0">
                <a:solidFill>
                  <a:schemeClr val="tx1"/>
                </a:solidFill>
                <a:latin typeface="Arial" pitchFamily="34" charset="0"/>
                <a:cs typeface="Arial" pitchFamily="34" charset="0"/>
              </a:rPr>
              <a:t>:</a:t>
            </a:r>
            <a:br>
              <a:rPr lang="en-US" sz="2800" b="1" u="sng" dirty="0" smtClean="0">
                <a:solidFill>
                  <a:schemeClr val="tx1"/>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Find </a:t>
            </a:r>
            <a:r>
              <a:rPr lang="en-US" sz="2800" dirty="0" smtClean="0">
                <a:solidFill>
                  <a:srgbClr val="FF0000"/>
                </a:solidFill>
                <a:latin typeface="Arial" pitchFamily="34" charset="0"/>
                <a:cs typeface="Arial" pitchFamily="34" charset="0"/>
              </a:rPr>
              <a:t>all customers who have an account but no loan. </a:t>
            </a:r>
            <a:r>
              <a:rPr lang="en-US" sz="2800" dirty="0" smtClean="0">
                <a:solidFill>
                  <a:srgbClr val="FF0000"/>
                </a:solidFill>
                <a:latin typeface="Arial" pitchFamily="34" charset="0"/>
                <a:cs typeface="Arial" pitchFamily="34" charset="0"/>
              </a:rPr>
              <a:t/>
            </a:r>
            <a:br>
              <a:rPr lang="en-US" sz="2800" dirty="0" smtClean="0">
                <a:solidFill>
                  <a:srgbClr val="FF0000"/>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
            </a:r>
            <a:br>
              <a:rPr lang="en-US" sz="2800" dirty="0" smtClean="0">
                <a:solidFill>
                  <a:srgbClr val="FF0000"/>
                </a:solidFill>
                <a:latin typeface="Arial" pitchFamily="34" charset="0"/>
                <a:cs typeface="Arial" pitchFamily="34" charset="0"/>
              </a:rPr>
            </a:br>
            <a:r>
              <a:rPr lang="en-US" sz="2800" b="1" u="sng" dirty="0" smtClean="0">
                <a:solidFill>
                  <a:schemeClr val="tx1"/>
                </a:solidFill>
                <a:latin typeface="Arial" pitchFamily="34" charset="0"/>
                <a:cs typeface="Arial" pitchFamily="34" charset="0"/>
              </a:rPr>
              <a:t>Answer :</a:t>
            </a:r>
            <a:r>
              <a:rPr lang="en-US" sz="2800" dirty="0" smtClean="0">
                <a:solidFill>
                  <a:srgbClr val="FF0000"/>
                </a:solidFill>
                <a:latin typeface="Arial" pitchFamily="34" charset="0"/>
                <a:cs typeface="Arial" pitchFamily="34" charset="0"/>
              </a:rPr>
              <a:t/>
            </a:r>
            <a:br>
              <a:rPr lang="en-US" sz="2800" dirty="0" smtClean="0">
                <a:solidFill>
                  <a:srgbClr val="FF0000"/>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(select </a:t>
            </a:r>
            <a:r>
              <a:rPr lang="en-US" sz="2800" dirty="0" smtClean="0">
                <a:solidFill>
                  <a:srgbClr val="FF0000"/>
                </a:solidFill>
                <a:latin typeface="Arial" pitchFamily="34" charset="0"/>
                <a:cs typeface="Arial" pitchFamily="34" charset="0"/>
              </a:rPr>
              <a:t>customer-name from depositor) except </a:t>
            </a:r>
            <a:br>
              <a:rPr lang="en-US" sz="2800" dirty="0" smtClean="0">
                <a:solidFill>
                  <a:srgbClr val="FF0000"/>
                </a:solidFill>
                <a:latin typeface="Arial" pitchFamily="34" charset="0"/>
                <a:cs typeface="Arial" pitchFamily="34" charset="0"/>
              </a:rPr>
            </a:br>
            <a:r>
              <a:rPr lang="en-US" sz="2800" dirty="0" smtClean="0">
                <a:solidFill>
                  <a:srgbClr val="FF0000"/>
                </a:solidFill>
                <a:latin typeface="Arial" pitchFamily="34" charset="0"/>
                <a:cs typeface="Arial" pitchFamily="34" charset="0"/>
              </a:rPr>
              <a:t>(select customer-name from borrower)</a:t>
            </a:r>
            <a:br>
              <a:rPr lang="en-US" sz="2800" dirty="0" smtClean="0">
                <a:solidFill>
                  <a:srgbClr val="FF0000"/>
                </a:solidFill>
                <a:latin typeface="Arial" pitchFamily="34" charset="0"/>
                <a:cs typeface="Arial" pitchFamily="34" charset="0"/>
              </a:rPr>
            </a:br>
            <a:endParaRPr lang="en-US" sz="2800" dirty="0">
              <a:solidFill>
                <a:srgbClr val="FF0000"/>
              </a:solidFill>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676656"/>
          </a:xfrm>
        </p:spPr>
        <p:txBody>
          <a:bodyPr/>
          <a:lstStyle/>
          <a:p>
            <a:r>
              <a:rPr lang="en-US" b="1" u="sng" dirty="0" smtClean="0">
                <a:solidFill>
                  <a:schemeClr val="accent1"/>
                </a:solidFill>
              </a:rPr>
              <a:t>Aggregate Functions</a:t>
            </a:r>
            <a:endParaRPr lang="en-US" b="1" u="sng" dirty="0">
              <a:solidFill>
                <a:schemeClr val="accent1"/>
              </a:solidFill>
            </a:endParaRPr>
          </a:p>
        </p:txBody>
      </p:sp>
      <p:sp>
        <p:nvSpPr>
          <p:cNvPr id="3" name="Text Placeholder 2"/>
          <p:cNvSpPr>
            <a:spLocks noGrp="1"/>
          </p:cNvSpPr>
          <p:nvPr>
            <p:ph type="body" idx="1"/>
          </p:nvPr>
        </p:nvSpPr>
        <p:spPr>
          <a:xfrm>
            <a:off x="533400" y="1828800"/>
            <a:ext cx="8183880" cy="3429000"/>
          </a:xfrm>
        </p:spPr>
        <p:txBody>
          <a:bodyPr>
            <a:noAutofit/>
          </a:bodyPr>
          <a:lstStyle/>
          <a:p>
            <a:r>
              <a:rPr lang="en-US" sz="2800" dirty="0" smtClean="0">
                <a:solidFill>
                  <a:schemeClr val="tx1"/>
                </a:solidFill>
                <a:latin typeface="Arial" pitchFamily="34" charset="0"/>
                <a:cs typeface="Arial" pitchFamily="34" charset="0"/>
              </a:rPr>
              <a:t>These </a:t>
            </a:r>
            <a:r>
              <a:rPr lang="en-US" sz="2800" dirty="0" smtClean="0">
                <a:solidFill>
                  <a:schemeClr val="tx1"/>
                </a:solidFill>
                <a:latin typeface="Arial" pitchFamily="34" charset="0"/>
                <a:cs typeface="Arial" pitchFamily="34" charset="0"/>
              </a:rPr>
              <a:t>functions operate on the </a:t>
            </a:r>
            <a:r>
              <a:rPr lang="en-US" sz="2800" dirty="0" err="1" smtClean="0">
                <a:solidFill>
                  <a:schemeClr val="tx1"/>
                </a:solidFill>
                <a:latin typeface="Arial" pitchFamily="34" charset="0"/>
                <a:cs typeface="Arial" pitchFamily="34" charset="0"/>
              </a:rPr>
              <a:t>multiset</a:t>
            </a:r>
            <a:r>
              <a:rPr lang="en-US" sz="2800" dirty="0" smtClean="0">
                <a:solidFill>
                  <a:schemeClr val="tx1"/>
                </a:solidFill>
                <a:latin typeface="Arial" pitchFamily="34" charset="0"/>
                <a:cs typeface="Arial" pitchFamily="34" charset="0"/>
              </a:rPr>
              <a:t> of values of a column of a relation, and return a value </a:t>
            </a:r>
            <a:endParaRPr lang="en-US" sz="2800" dirty="0" smtClean="0">
              <a:solidFill>
                <a:schemeClr val="tx1"/>
              </a:solidFill>
              <a:latin typeface="Arial" pitchFamily="34" charset="0"/>
              <a:cs typeface="Arial" pitchFamily="34" charset="0"/>
            </a:endParaRPr>
          </a:p>
          <a:p>
            <a:endParaRPr lang="en-US" sz="2800" dirty="0" smtClean="0">
              <a:solidFill>
                <a:schemeClr val="tx1"/>
              </a:solidFill>
              <a:latin typeface="Arial" pitchFamily="34" charset="0"/>
              <a:cs typeface="Arial" pitchFamily="34" charset="0"/>
            </a:endParaRPr>
          </a:p>
          <a:p>
            <a:r>
              <a:rPr lang="en-US" sz="2800" dirty="0" err="1" smtClean="0">
                <a:solidFill>
                  <a:schemeClr val="tx1"/>
                </a:solidFill>
                <a:latin typeface="Arial" pitchFamily="34" charset="0"/>
                <a:cs typeface="Arial" pitchFamily="34" charset="0"/>
              </a:rPr>
              <a:t>avg:average</a:t>
            </a:r>
            <a:r>
              <a:rPr lang="en-US" sz="2800" dirty="0" smtClean="0">
                <a:solidFill>
                  <a:schemeClr val="tx1"/>
                </a:solidFill>
                <a:latin typeface="Arial" pitchFamily="34" charset="0"/>
                <a:cs typeface="Arial" pitchFamily="34" charset="0"/>
              </a:rPr>
              <a:t> </a:t>
            </a:r>
            <a:r>
              <a:rPr lang="en-US" sz="2800" dirty="0" smtClean="0">
                <a:solidFill>
                  <a:schemeClr val="tx1"/>
                </a:solidFill>
                <a:latin typeface="Arial" pitchFamily="34" charset="0"/>
                <a:cs typeface="Arial" pitchFamily="34" charset="0"/>
              </a:rPr>
              <a:t>value </a:t>
            </a:r>
            <a:endParaRPr lang="en-US" sz="2800" dirty="0" smtClean="0">
              <a:solidFill>
                <a:schemeClr val="tx1"/>
              </a:solidFill>
              <a:latin typeface="Arial" pitchFamily="34" charset="0"/>
              <a:cs typeface="Arial" pitchFamily="34" charset="0"/>
            </a:endParaRPr>
          </a:p>
          <a:p>
            <a:r>
              <a:rPr lang="en-US" sz="2800" dirty="0" smtClean="0">
                <a:solidFill>
                  <a:schemeClr val="tx1"/>
                </a:solidFill>
                <a:latin typeface="Arial" pitchFamily="34" charset="0"/>
                <a:cs typeface="Arial" pitchFamily="34" charset="0"/>
              </a:rPr>
              <a:t>min</a:t>
            </a:r>
            <a:r>
              <a:rPr lang="en-US" sz="2800" dirty="0" smtClean="0">
                <a:solidFill>
                  <a:schemeClr val="tx1"/>
                </a:solidFill>
                <a:latin typeface="Arial" pitchFamily="34" charset="0"/>
                <a:cs typeface="Arial" pitchFamily="34" charset="0"/>
              </a:rPr>
              <a:t>: minimum value </a:t>
            </a:r>
            <a:endParaRPr lang="en-US" sz="2800" dirty="0" smtClean="0">
              <a:solidFill>
                <a:schemeClr val="tx1"/>
              </a:solidFill>
              <a:latin typeface="Arial" pitchFamily="34" charset="0"/>
              <a:cs typeface="Arial" pitchFamily="34" charset="0"/>
            </a:endParaRPr>
          </a:p>
          <a:p>
            <a:r>
              <a:rPr lang="en-US" sz="2800" dirty="0" smtClean="0">
                <a:solidFill>
                  <a:schemeClr val="tx1"/>
                </a:solidFill>
                <a:latin typeface="Arial" pitchFamily="34" charset="0"/>
                <a:cs typeface="Arial" pitchFamily="34" charset="0"/>
              </a:rPr>
              <a:t>max</a:t>
            </a:r>
            <a:r>
              <a:rPr lang="en-US" sz="2800" dirty="0" smtClean="0">
                <a:solidFill>
                  <a:schemeClr val="tx1"/>
                </a:solidFill>
                <a:latin typeface="Arial" pitchFamily="34" charset="0"/>
                <a:cs typeface="Arial" pitchFamily="34" charset="0"/>
              </a:rPr>
              <a:t>: maximum </a:t>
            </a:r>
            <a:r>
              <a:rPr lang="en-US" sz="2800" dirty="0" smtClean="0">
                <a:solidFill>
                  <a:schemeClr val="tx1"/>
                </a:solidFill>
                <a:latin typeface="Arial" pitchFamily="34" charset="0"/>
                <a:cs typeface="Arial" pitchFamily="34" charset="0"/>
              </a:rPr>
              <a:t>value</a:t>
            </a:r>
          </a:p>
          <a:p>
            <a:r>
              <a:rPr lang="en-US" sz="2800" dirty="0" smtClean="0">
                <a:solidFill>
                  <a:schemeClr val="tx1"/>
                </a:solidFill>
                <a:latin typeface="Arial" pitchFamily="34" charset="0"/>
                <a:cs typeface="Arial" pitchFamily="34" charset="0"/>
              </a:rPr>
              <a:t>sum</a:t>
            </a:r>
            <a:r>
              <a:rPr lang="en-US" sz="2800" dirty="0" smtClean="0">
                <a:solidFill>
                  <a:schemeClr val="tx1"/>
                </a:solidFill>
                <a:latin typeface="Arial" pitchFamily="34" charset="0"/>
                <a:cs typeface="Arial" pitchFamily="34" charset="0"/>
              </a:rPr>
              <a:t>: sum of values </a:t>
            </a:r>
            <a:endParaRPr lang="en-US" sz="2800" dirty="0" smtClean="0">
              <a:solidFill>
                <a:schemeClr val="tx1"/>
              </a:solidFill>
              <a:latin typeface="Arial" pitchFamily="34" charset="0"/>
              <a:cs typeface="Arial" pitchFamily="34" charset="0"/>
            </a:endParaRPr>
          </a:p>
          <a:p>
            <a:r>
              <a:rPr lang="en-US" sz="2800" dirty="0" smtClean="0">
                <a:solidFill>
                  <a:schemeClr val="tx1"/>
                </a:solidFill>
                <a:latin typeface="Arial" pitchFamily="34" charset="0"/>
                <a:cs typeface="Arial" pitchFamily="34" charset="0"/>
              </a:rPr>
              <a:t>count</a:t>
            </a:r>
            <a:r>
              <a:rPr lang="en-US" sz="2800" dirty="0" smtClean="0">
                <a:solidFill>
                  <a:schemeClr val="tx1"/>
                </a:solidFill>
                <a:latin typeface="Arial" pitchFamily="34" charset="0"/>
                <a:cs typeface="Arial" pitchFamily="34" charset="0"/>
              </a:rPr>
              <a:t>: number of values</a:t>
            </a:r>
            <a:endParaRPr lang="en-US" sz="28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676656"/>
          </a:xfrm>
        </p:spPr>
        <p:txBody>
          <a:bodyPr>
            <a:normAutofit/>
          </a:bodyPr>
          <a:lstStyle/>
          <a:p>
            <a:r>
              <a:rPr lang="en-US" b="1" u="sng" dirty="0" smtClean="0">
                <a:solidFill>
                  <a:schemeClr val="accent1"/>
                </a:solidFill>
              </a:rPr>
              <a:t>Aggregate Functions (Cont.) </a:t>
            </a:r>
            <a:endParaRPr lang="en-US" b="1" u="sng" dirty="0">
              <a:solidFill>
                <a:schemeClr val="accent1"/>
              </a:solidFill>
            </a:endParaRPr>
          </a:p>
        </p:txBody>
      </p:sp>
      <p:sp>
        <p:nvSpPr>
          <p:cNvPr id="3" name="Text Placeholder 2"/>
          <p:cNvSpPr>
            <a:spLocks noGrp="1"/>
          </p:cNvSpPr>
          <p:nvPr>
            <p:ph type="body" idx="1"/>
          </p:nvPr>
        </p:nvSpPr>
        <p:spPr>
          <a:xfrm>
            <a:off x="457200" y="1219200"/>
            <a:ext cx="8183880" cy="4724400"/>
          </a:xfrm>
        </p:spPr>
        <p:txBody>
          <a:bodyPr>
            <a:noAutofit/>
          </a:bodyPr>
          <a:lstStyle/>
          <a:p>
            <a:pPr>
              <a:buFont typeface="Wingdings" pitchFamily="2" charset="2"/>
              <a:buChar char="q"/>
            </a:pPr>
            <a:r>
              <a:rPr lang="en-US" sz="2400" dirty="0" smtClean="0">
                <a:latin typeface="Arial" pitchFamily="34" charset="0"/>
                <a:cs typeface="Arial" pitchFamily="34" charset="0"/>
              </a:rPr>
              <a:t></a:t>
            </a: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the average account balance at the </a:t>
            </a:r>
            <a:r>
              <a:rPr lang="en-US" sz="2400" dirty="0" err="1" smtClean="0">
                <a:solidFill>
                  <a:schemeClr val="tx1"/>
                </a:solidFill>
                <a:latin typeface="Arial" pitchFamily="34" charset="0"/>
                <a:cs typeface="Arial" pitchFamily="34" charset="0"/>
              </a:rPr>
              <a:t>Perryridge</a:t>
            </a:r>
            <a:r>
              <a:rPr lang="en-US" sz="2400" dirty="0" smtClean="0">
                <a:solidFill>
                  <a:schemeClr val="tx1"/>
                </a:solidFill>
                <a:latin typeface="Arial" pitchFamily="34" charset="0"/>
                <a:cs typeface="Arial" pitchFamily="34" charset="0"/>
              </a:rPr>
              <a:t> branch. </a:t>
            </a:r>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select </a:t>
            </a:r>
            <a:r>
              <a:rPr lang="en-US" sz="2400" dirty="0" err="1" smtClean="0">
                <a:solidFill>
                  <a:srgbClr val="FF0000"/>
                </a:solidFill>
                <a:latin typeface="Arial" pitchFamily="34" charset="0"/>
                <a:cs typeface="Arial" pitchFamily="34" charset="0"/>
              </a:rPr>
              <a:t>avg</a:t>
            </a:r>
            <a:r>
              <a:rPr lang="en-US" sz="2400" dirty="0" smtClean="0">
                <a:solidFill>
                  <a:srgbClr val="FF0000"/>
                </a:solidFill>
                <a:latin typeface="Arial" pitchFamily="34" charset="0"/>
                <a:cs typeface="Arial" pitchFamily="34" charset="0"/>
              </a:rPr>
              <a:t> (balance)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from </a:t>
            </a:r>
            <a:r>
              <a:rPr lang="en-US" sz="2400" dirty="0" smtClean="0">
                <a:solidFill>
                  <a:srgbClr val="FF0000"/>
                </a:solidFill>
                <a:latin typeface="Arial" pitchFamily="34" charset="0"/>
                <a:cs typeface="Arial" pitchFamily="34" charset="0"/>
              </a:rPr>
              <a:t>account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where </a:t>
            </a:r>
            <a:r>
              <a:rPr lang="en-US" sz="2400" dirty="0" smtClean="0">
                <a:solidFill>
                  <a:srgbClr val="FF0000"/>
                </a:solidFill>
                <a:latin typeface="Arial" pitchFamily="34" charset="0"/>
                <a:cs typeface="Arial" pitchFamily="34" charset="0"/>
              </a:rPr>
              <a:t>branch-name = ‘</a:t>
            </a:r>
            <a:r>
              <a:rPr lang="en-US" sz="2400" dirty="0" err="1" smtClean="0">
                <a:solidFill>
                  <a:srgbClr val="FF0000"/>
                </a:solidFill>
                <a:latin typeface="Arial" pitchFamily="34" charset="0"/>
                <a:cs typeface="Arial" pitchFamily="34" charset="0"/>
              </a:rPr>
              <a:t>Perryridge</a:t>
            </a:r>
            <a:r>
              <a:rPr lang="en-US" sz="2400" dirty="0" smtClean="0">
                <a:solidFill>
                  <a:srgbClr val="FF0000"/>
                </a:solidFill>
                <a:latin typeface="Arial" pitchFamily="34" charset="0"/>
                <a:cs typeface="Arial" pitchFamily="34" charset="0"/>
              </a:rPr>
              <a:t>’  </a:t>
            </a:r>
            <a:endParaRPr lang="en-US" sz="2400" dirty="0" smtClean="0">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the number of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 in the customer relation</a:t>
            </a:r>
            <a:r>
              <a:rPr lang="en-US" sz="2400" dirty="0" smtClean="0">
                <a:solidFill>
                  <a:schemeClr val="tx1"/>
                </a:solidFill>
                <a:latin typeface="Arial" pitchFamily="34" charset="0"/>
                <a:cs typeface="Arial" pitchFamily="34" charset="0"/>
              </a:rPr>
              <a:t>.</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 	</a:t>
            </a:r>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count (*) from customer </a:t>
            </a:r>
            <a:endParaRPr lang="en-US" sz="2400" dirty="0" smtClean="0">
              <a:solidFill>
                <a:srgbClr val="FF0000"/>
              </a:solidFill>
              <a:latin typeface="Arial" pitchFamily="34" charset="0"/>
              <a:cs typeface="Arial" pitchFamily="34" charset="0"/>
            </a:endParaRPr>
          </a:p>
          <a:p>
            <a:endParaRPr lang="en-US" sz="2400" dirty="0" smtClean="0">
              <a:latin typeface="Arial" pitchFamily="34" charset="0"/>
              <a:cs typeface="Arial" pitchFamily="34" charset="0"/>
            </a:endParaRPr>
          </a:p>
          <a:p>
            <a:pPr>
              <a:buFont typeface="Wingdings" pitchFamily="2" charset="2"/>
              <a:buChar char="q"/>
            </a:pPr>
            <a:r>
              <a:rPr lang="en-US" sz="2400" dirty="0" smtClean="0">
                <a:latin typeface="Arial" pitchFamily="34" charset="0"/>
                <a:cs typeface="Arial" pitchFamily="34" charset="0"/>
              </a:rPr>
              <a:t> </a:t>
            </a:r>
            <a:r>
              <a:rPr lang="en-US" sz="2400" dirty="0" smtClean="0">
                <a:solidFill>
                  <a:schemeClr val="tx1"/>
                </a:solidFill>
                <a:latin typeface="Arial" pitchFamily="34" charset="0"/>
                <a:cs typeface="Arial" pitchFamily="34" charset="0"/>
              </a:rPr>
              <a:t>Find the number of depositors in the bank. </a:t>
            </a:r>
            <a:endParaRPr lang="en-US" sz="2400" dirty="0" smtClean="0">
              <a:solidFill>
                <a:schemeClr val="tx1"/>
              </a:solidFill>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solidFill>
                  <a:srgbClr val="FF0000"/>
                </a:solidFill>
                <a:latin typeface="Arial" pitchFamily="34" charset="0"/>
                <a:cs typeface="Arial" pitchFamily="34" charset="0"/>
              </a:rPr>
              <a:t>	select </a:t>
            </a:r>
            <a:r>
              <a:rPr lang="en-US" sz="2400" dirty="0" smtClean="0">
                <a:solidFill>
                  <a:srgbClr val="FF0000"/>
                </a:solidFill>
                <a:latin typeface="Arial" pitchFamily="34" charset="0"/>
                <a:cs typeface="Arial" pitchFamily="34" charset="0"/>
              </a:rPr>
              <a:t>count (distinct customer-name) from depositor</a:t>
            </a:r>
            <a:endParaRPr lang="en-US" sz="2400" dirty="0">
              <a:solidFill>
                <a:srgbClr val="FF0000"/>
              </a:solidFill>
              <a:latin typeface="Arial" pitchFamily="34" charset="0"/>
              <a:cs typeface="Arial" pitchFamily="34" charset="0"/>
            </a:endParaRPr>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additive="base">
                                        <p:cTn id="2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457200"/>
          </a:xfrm>
        </p:spPr>
        <p:txBody>
          <a:bodyPr>
            <a:noAutofit/>
          </a:bodyPr>
          <a:lstStyle/>
          <a:p>
            <a:r>
              <a:rPr lang="en-US" sz="3200" b="1" u="sng" dirty="0" smtClean="0">
                <a:solidFill>
                  <a:schemeClr val="accent1"/>
                </a:solidFill>
              </a:rPr>
              <a:t>Aggregate </a:t>
            </a:r>
            <a:r>
              <a:rPr lang="en-US" sz="3200" b="1" u="sng" dirty="0" smtClean="0">
                <a:solidFill>
                  <a:schemeClr val="accent1"/>
                </a:solidFill>
              </a:rPr>
              <a:t>Functions – Group By </a:t>
            </a:r>
            <a:endParaRPr lang="en-US" sz="3200" b="1" u="sng" dirty="0">
              <a:solidFill>
                <a:schemeClr val="accent1"/>
              </a:solidFill>
            </a:endParaRPr>
          </a:p>
        </p:txBody>
      </p:sp>
      <p:sp>
        <p:nvSpPr>
          <p:cNvPr id="3" name="Text Placeholder 2"/>
          <p:cNvSpPr>
            <a:spLocks noGrp="1"/>
          </p:cNvSpPr>
          <p:nvPr>
            <p:ph type="body" idx="1"/>
          </p:nvPr>
        </p:nvSpPr>
        <p:spPr>
          <a:xfrm>
            <a:off x="381000" y="1295400"/>
            <a:ext cx="8183880" cy="5105400"/>
          </a:xfrm>
        </p:spPr>
        <p:txBody>
          <a:bodyPr>
            <a:normAutofit/>
          </a:bodyPr>
          <a:lstStyle/>
          <a:p>
            <a:pPr>
              <a:buFont typeface="Wingdings" pitchFamily="2" charset="2"/>
              <a:buChar char="q"/>
            </a:pPr>
            <a:r>
              <a:rPr lang="en-US" dirty="0" smtClean="0"/>
              <a:t> </a:t>
            </a: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the number of depositors for each branch</a:t>
            </a:r>
            <a:r>
              <a:rPr lang="en-US" sz="2400" dirty="0" smtClean="0">
                <a:solidFill>
                  <a:schemeClr val="tx1"/>
                </a:solidFill>
                <a:latin typeface="Arial" pitchFamily="34" charset="0"/>
                <a:cs typeface="Arial" pitchFamily="34" charset="0"/>
              </a:rPr>
              <a:t>.</a:t>
            </a:r>
          </a:p>
          <a:p>
            <a:r>
              <a:rPr lang="en-US" sz="2400" dirty="0" smtClean="0">
                <a:latin typeface="Arial" pitchFamily="34" charset="0"/>
                <a:cs typeface="Arial" pitchFamily="34" charset="0"/>
              </a:rPr>
              <a:t> </a:t>
            </a: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branch-name, count (distinct customer-name</a:t>
            </a:r>
            <a:r>
              <a:rPr lang="en-US" sz="2400" dirty="0" smtClean="0">
                <a:solidFill>
                  <a:srgbClr val="FF0000"/>
                </a:solidFill>
                <a:latin typeface="Arial" pitchFamily="34" charset="0"/>
                <a:cs typeface="Arial" pitchFamily="34" charset="0"/>
              </a:rPr>
              <a:t>) </a:t>
            </a:r>
          </a:p>
          <a:p>
            <a:r>
              <a:rPr lang="en-US" sz="2400" dirty="0" smtClean="0">
                <a:solidFill>
                  <a:srgbClr val="FF0000"/>
                </a:solidFill>
                <a:latin typeface="Arial" pitchFamily="34" charset="0"/>
                <a:cs typeface="Arial" pitchFamily="34" charset="0"/>
              </a:rPr>
              <a:t>from </a:t>
            </a:r>
            <a:r>
              <a:rPr lang="en-US" sz="2400" dirty="0" smtClean="0">
                <a:solidFill>
                  <a:srgbClr val="FF0000"/>
                </a:solidFill>
                <a:latin typeface="Arial" pitchFamily="34" charset="0"/>
                <a:cs typeface="Arial" pitchFamily="34" charset="0"/>
              </a:rPr>
              <a:t>depositor, account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err="1" smtClean="0">
                <a:solidFill>
                  <a:srgbClr val="FF0000"/>
                </a:solidFill>
                <a:latin typeface="Arial" pitchFamily="34" charset="0"/>
                <a:cs typeface="Arial" pitchFamily="34" charset="0"/>
              </a:rPr>
              <a:t>depositor.account</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account.account</a:t>
            </a:r>
            <a:r>
              <a:rPr lang="en-US" sz="2400" dirty="0" smtClean="0">
                <a:solidFill>
                  <a:srgbClr val="FF0000"/>
                </a:solidFill>
                <a:latin typeface="Arial" pitchFamily="34" charset="0"/>
                <a:cs typeface="Arial" pitchFamily="34" charset="0"/>
              </a:rPr>
              <a:t>-                      number</a:t>
            </a:r>
          </a:p>
          <a:p>
            <a:r>
              <a:rPr lang="en-US" sz="2400" dirty="0" smtClean="0">
                <a:solidFill>
                  <a:srgbClr val="FF0000"/>
                </a:solidFill>
                <a:latin typeface="Arial" pitchFamily="34" charset="0"/>
                <a:cs typeface="Arial" pitchFamily="34" charset="0"/>
              </a:rPr>
              <a:t>group </a:t>
            </a:r>
            <a:r>
              <a:rPr lang="en-US" sz="2400" dirty="0" smtClean="0">
                <a:solidFill>
                  <a:srgbClr val="FF0000"/>
                </a:solidFill>
                <a:latin typeface="Arial" pitchFamily="34" charset="0"/>
                <a:cs typeface="Arial" pitchFamily="34" charset="0"/>
              </a:rPr>
              <a:t>by branch-name </a:t>
            </a:r>
            <a:endParaRPr lang="en-US" sz="2400" dirty="0" smtClean="0">
              <a:solidFill>
                <a:srgbClr val="FF0000"/>
              </a:solidFill>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solidFill>
                  <a:schemeClr val="tx1"/>
                </a:solidFill>
                <a:latin typeface="Arial" pitchFamily="34" charset="0"/>
                <a:cs typeface="Arial" pitchFamily="34" charset="0"/>
              </a:rPr>
              <a:t>Note</a:t>
            </a:r>
            <a:r>
              <a:rPr lang="en-US" sz="2400" dirty="0" smtClean="0">
                <a:solidFill>
                  <a:schemeClr val="tx1"/>
                </a:solidFill>
                <a:latin typeface="Arial" pitchFamily="34" charset="0"/>
                <a:cs typeface="Arial" pitchFamily="34" charset="0"/>
              </a:rPr>
              <a:t>: Attributes in select clause outside of aggregate functions must appear in group by list</a:t>
            </a:r>
            <a:endParaRPr lang="en-US" sz="2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83880" cy="676656"/>
          </a:xfrm>
        </p:spPr>
        <p:txBody>
          <a:bodyPr>
            <a:normAutofit fontScale="90000"/>
          </a:bodyPr>
          <a:lstStyle/>
          <a:p>
            <a:r>
              <a:rPr lang="en-US" b="1" u="sng" dirty="0" smtClean="0">
                <a:solidFill>
                  <a:schemeClr val="accent1"/>
                </a:solidFill>
                <a:latin typeface="Arial" pitchFamily="34" charset="0"/>
                <a:cs typeface="Arial" pitchFamily="34" charset="0"/>
              </a:rPr>
              <a:t>Aggregate Functions – Having Clause</a:t>
            </a:r>
            <a:endParaRPr lang="en-US" b="1" u="sng" dirty="0">
              <a:solidFill>
                <a:schemeClr val="accent1"/>
              </a:solidFill>
              <a:latin typeface="Arial" pitchFamily="34" charset="0"/>
              <a:cs typeface="Arial" pitchFamily="34" charset="0"/>
            </a:endParaRPr>
          </a:p>
        </p:txBody>
      </p:sp>
      <p:sp>
        <p:nvSpPr>
          <p:cNvPr id="3" name="Text Placeholder 2"/>
          <p:cNvSpPr>
            <a:spLocks noGrp="1"/>
          </p:cNvSpPr>
          <p:nvPr>
            <p:ph type="body" idx="1"/>
          </p:nvPr>
        </p:nvSpPr>
        <p:spPr>
          <a:xfrm>
            <a:off x="457200" y="914400"/>
            <a:ext cx="8412480" cy="4724400"/>
          </a:xfrm>
        </p:spPr>
        <p:txBody>
          <a:bodyPr>
            <a:noAutofit/>
          </a:bodyPr>
          <a:lstStyle/>
          <a:p>
            <a:endParaRPr lang="en-US" sz="2800" dirty="0" smtClean="0">
              <a:latin typeface="Arial" pitchFamily="34" charset="0"/>
              <a:cs typeface="Arial" pitchFamily="34" charset="0"/>
            </a:endParaRPr>
          </a:p>
          <a:p>
            <a:pPr>
              <a:buFont typeface="Wingdings" pitchFamily="2" charset="2"/>
              <a:buChar char="q"/>
            </a:pPr>
            <a:r>
              <a:rPr lang="en-US" sz="2800" dirty="0" smtClean="0">
                <a:solidFill>
                  <a:schemeClr val="tx1"/>
                </a:solidFill>
                <a:latin typeface="Arial" pitchFamily="34" charset="0"/>
                <a:cs typeface="Arial" pitchFamily="34" charset="0"/>
              </a:rPr>
              <a:t>Find </a:t>
            </a:r>
            <a:r>
              <a:rPr lang="en-US" sz="2800" dirty="0" smtClean="0">
                <a:solidFill>
                  <a:schemeClr val="tx1"/>
                </a:solidFill>
                <a:latin typeface="Arial" pitchFamily="34" charset="0"/>
                <a:cs typeface="Arial" pitchFamily="34" charset="0"/>
              </a:rPr>
              <a:t>the names of all branches where the average account balance is more than $1,200. </a:t>
            </a:r>
            <a:endParaRPr lang="en-US" sz="2800" dirty="0" smtClean="0">
              <a:solidFill>
                <a:schemeClr val="tx1"/>
              </a:solidFill>
              <a:latin typeface="Arial" pitchFamily="34" charset="0"/>
              <a:cs typeface="Arial" pitchFamily="34" charset="0"/>
            </a:endParaRPr>
          </a:p>
          <a:p>
            <a:r>
              <a:rPr lang="en-US" sz="2800" dirty="0" smtClean="0">
                <a:solidFill>
                  <a:srgbClr val="FF0000"/>
                </a:solidFill>
                <a:latin typeface="Arial" pitchFamily="34" charset="0"/>
                <a:cs typeface="Arial" pitchFamily="34" charset="0"/>
              </a:rPr>
              <a:t>select </a:t>
            </a:r>
            <a:r>
              <a:rPr lang="en-US" sz="2800" dirty="0" smtClean="0">
                <a:solidFill>
                  <a:srgbClr val="FF0000"/>
                </a:solidFill>
                <a:latin typeface="Arial" pitchFamily="34" charset="0"/>
                <a:cs typeface="Arial" pitchFamily="34" charset="0"/>
              </a:rPr>
              <a:t>branch-name, </a:t>
            </a:r>
            <a:r>
              <a:rPr lang="en-US" sz="2800" dirty="0" err="1" smtClean="0">
                <a:solidFill>
                  <a:srgbClr val="FF0000"/>
                </a:solidFill>
                <a:latin typeface="Arial" pitchFamily="34" charset="0"/>
                <a:cs typeface="Arial" pitchFamily="34" charset="0"/>
              </a:rPr>
              <a:t>avg</a:t>
            </a:r>
            <a:r>
              <a:rPr lang="en-US" sz="2800" dirty="0" smtClean="0">
                <a:solidFill>
                  <a:srgbClr val="FF0000"/>
                </a:solidFill>
                <a:latin typeface="Arial" pitchFamily="34" charset="0"/>
                <a:cs typeface="Arial" pitchFamily="34" charset="0"/>
              </a:rPr>
              <a:t> (balance) </a:t>
            </a:r>
            <a:endParaRPr lang="en-US" sz="2800" dirty="0" smtClean="0">
              <a:solidFill>
                <a:srgbClr val="FF0000"/>
              </a:solidFill>
              <a:latin typeface="Arial" pitchFamily="34" charset="0"/>
              <a:cs typeface="Arial" pitchFamily="34" charset="0"/>
            </a:endParaRPr>
          </a:p>
          <a:p>
            <a:r>
              <a:rPr lang="en-US" sz="2800" dirty="0" smtClean="0">
                <a:solidFill>
                  <a:srgbClr val="FF0000"/>
                </a:solidFill>
                <a:latin typeface="Arial" pitchFamily="34" charset="0"/>
                <a:cs typeface="Arial" pitchFamily="34" charset="0"/>
              </a:rPr>
              <a:t>from </a:t>
            </a:r>
            <a:r>
              <a:rPr lang="en-US" sz="2800" dirty="0" smtClean="0">
                <a:solidFill>
                  <a:srgbClr val="FF0000"/>
                </a:solidFill>
                <a:latin typeface="Arial" pitchFamily="34" charset="0"/>
                <a:cs typeface="Arial" pitchFamily="34" charset="0"/>
              </a:rPr>
              <a:t>account group by </a:t>
            </a:r>
            <a:r>
              <a:rPr lang="en-US" sz="2800" dirty="0" smtClean="0">
                <a:solidFill>
                  <a:srgbClr val="FF0000"/>
                </a:solidFill>
                <a:latin typeface="Arial" pitchFamily="34" charset="0"/>
                <a:cs typeface="Arial" pitchFamily="34" charset="0"/>
              </a:rPr>
              <a:t>branch-name</a:t>
            </a:r>
          </a:p>
          <a:p>
            <a:r>
              <a:rPr lang="en-US" sz="2800" dirty="0" smtClean="0">
                <a:solidFill>
                  <a:srgbClr val="FF0000"/>
                </a:solidFill>
                <a:latin typeface="Arial" pitchFamily="34" charset="0"/>
                <a:cs typeface="Arial" pitchFamily="34" charset="0"/>
              </a:rPr>
              <a:t>having </a:t>
            </a:r>
            <a:r>
              <a:rPr lang="en-US" sz="2800" dirty="0" err="1" smtClean="0">
                <a:solidFill>
                  <a:srgbClr val="FF0000"/>
                </a:solidFill>
                <a:latin typeface="Arial" pitchFamily="34" charset="0"/>
                <a:cs typeface="Arial" pitchFamily="34" charset="0"/>
              </a:rPr>
              <a:t>avg</a:t>
            </a:r>
            <a:r>
              <a:rPr lang="en-US" sz="2800" dirty="0" smtClean="0">
                <a:solidFill>
                  <a:srgbClr val="FF0000"/>
                </a:solidFill>
                <a:latin typeface="Arial" pitchFamily="34" charset="0"/>
                <a:cs typeface="Arial" pitchFamily="34" charset="0"/>
              </a:rPr>
              <a:t> (balance) &gt; 1200</a:t>
            </a:r>
            <a:r>
              <a:rPr lang="en-US" sz="2800" dirty="0" smtClean="0">
                <a:latin typeface="Arial" pitchFamily="34" charset="0"/>
                <a:cs typeface="Arial" pitchFamily="34" charset="0"/>
              </a:rPr>
              <a:t> </a:t>
            </a:r>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r>
              <a:rPr lang="en-US" sz="2800" dirty="0" smtClean="0">
                <a:solidFill>
                  <a:schemeClr val="tx1"/>
                </a:solidFill>
                <a:latin typeface="Arial" pitchFamily="34" charset="0"/>
                <a:cs typeface="Arial" pitchFamily="34" charset="0"/>
              </a:rPr>
              <a:t>Note</a:t>
            </a:r>
            <a:r>
              <a:rPr lang="en-US" sz="2800" dirty="0" smtClean="0">
                <a:solidFill>
                  <a:schemeClr val="tx1"/>
                </a:solidFill>
                <a:latin typeface="Arial" pitchFamily="34" charset="0"/>
                <a:cs typeface="Arial" pitchFamily="34" charset="0"/>
              </a:rPr>
              <a:t>: predicates in the having clause are applied after the formation of groups whereas predicates in the where clause are applied before forming groups</a:t>
            </a:r>
            <a:endParaRPr lang="en-US" sz="28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183880" cy="676656"/>
          </a:xfrm>
        </p:spPr>
        <p:txBody>
          <a:bodyPr/>
          <a:lstStyle/>
          <a:p>
            <a:r>
              <a:rPr lang="en-US" b="1" u="sng" dirty="0" smtClean="0">
                <a:solidFill>
                  <a:schemeClr val="accent1"/>
                </a:solidFill>
              </a:rPr>
              <a:t>Example Query </a:t>
            </a:r>
            <a:endParaRPr lang="en-US" b="1" u="sng" dirty="0">
              <a:solidFill>
                <a:schemeClr val="accent1"/>
              </a:solidFill>
            </a:endParaRPr>
          </a:p>
        </p:txBody>
      </p:sp>
      <p:sp>
        <p:nvSpPr>
          <p:cNvPr id="3" name="Text Placeholder 2"/>
          <p:cNvSpPr>
            <a:spLocks noGrp="1"/>
          </p:cNvSpPr>
          <p:nvPr>
            <p:ph type="body" idx="1"/>
          </p:nvPr>
        </p:nvSpPr>
        <p:spPr>
          <a:xfrm>
            <a:off x="457200" y="1371600"/>
            <a:ext cx="8183880" cy="4876800"/>
          </a:xfrm>
        </p:spPr>
        <p:txBody>
          <a:bodyPr>
            <a:noAutofit/>
          </a:bodyPr>
          <a:lstStyle/>
          <a:p>
            <a:pPr>
              <a:buFont typeface="Wingdings" pitchFamily="2" charset="2"/>
              <a:buChar char="q"/>
            </a:pP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all customers who have both an account and a loan at the bank</a:t>
            </a:r>
            <a:r>
              <a:rPr lang="en-US" sz="2400" dirty="0" smtClean="0">
                <a:solidFill>
                  <a:schemeClr val="tx1"/>
                </a:solidFill>
                <a:latin typeface="Arial" pitchFamily="34" charset="0"/>
                <a:cs typeface="Arial" pitchFamily="34" charset="0"/>
              </a:rPr>
              <a:t>.</a:t>
            </a: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distinct customer-name from </a:t>
            </a:r>
            <a:r>
              <a:rPr lang="en-US" sz="2400" dirty="0" smtClean="0">
                <a:solidFill>
                  <a:srgbClr val="FF0000"/>
                </a:solidFill>
                <a:latin typeface="Arial" pitchFamily="34" charset="0"/>
                <a:cs typeface="Arial" pitchFamily="34" charset="0"/>
              </a:rPr>
              <a:t>borrower</a:t>
            </a:r>
          </a:p>
          <a:p>
            <a:r>
              <a:rPr lang="en-US" sz="2400" dirty="0" smtClean="0">
                <a:solidFill>
                  <a:srgbClr val="FF0000"/>
                </a:solidFill>
                <a:latin typeface="Arial" pitchFamily="34" charset="0"/>
                <a:cs typeface="Arial" pitchFamily="34" charset="0"/>
              </a:rPr>
              <a:t>where </a:t>
            </a:r>
            <a:r>
              <a:rPr lang="en-US" sz="2400" dirty="0" smtClean="0">
                <a:solidFill>
                  <a:srgbClr val="FF0000"/>
                </a:solidFill>
                <a:latin typeface="Arial" pitchFamily="34" charset="0"/>
                <a:cs typeface="Arial" pitchFamily="34" charset="0"/>
              </a:rPr>
              <a:t>customer-name in (select customer-name from depositor)  </a:t>
            </a:r>
            <a:endParaRPr lang="en-US" sz="2400" dirty="0" smtClean="0">
              <a:solidFill>
                <a:srgbClr val="FF0000"/>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all customers who have a loan at the bank but do not have an account at the </a:t>
            </a:r>
            <a:r>
              <a:rPr lang="en-US" sz="2400" dirty="0" smtClean="0">
                <a:solidFill>
                  <a:schemeClr val="tx1"/>
                </a:solidFill>
                <a:latin typeface="Arial" pitchFamily="34" charset="0"/>
                <a:cs typeface="Arial" pitchFamily="34" charset="0"/>
              </a:rPr>
              <a:t>bank. </a:t>
            </a: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distinct customer-name from borrower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smtClean="0">
                <a:solidFill>
                  <a:srgbClr val="FF0000"/>
                </a:solidFill>
                <a:latin typeface="Arial" pitchFamily="34" charset="0"/>
                <a:cs typeface="Arial" pitchFamily="34" charset="0"/>
              </a:rPr>
              <a:t>customer-name not in (select customer-name from depositor)</a:t>
            </a: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183880" cy="676656"/>
          </a:xfrm>
        </p:spPr>
        <p:txBody>
          <a:bodyPr/>
          <a:lstStyle/>
          <a:p>
            <a:r>
              <a:rPr lang="en-US" b="1" u="sng" dirty="0" smtClean="0">
                <a:solidFill>
                  <a:schemeClr val="accent1"/>
                </a:solidFill>
              </a:rPr>
              <a:t>Example Query</a:t>
            </a:r>
            <a:endParaRPr lang="en-US" b="1" u="sng" dirty="0">
              <a:solidFill>
                <a:schemeClr val="accent1"/>
              </a:solidFill>
            </a:endParaRPr>
          </a:p>
        </p:txBody>
      </p:sp>
      <p:sp>
        <p:nvSpPr>
          <p:cNvPr id="3" name="Text Placeholder 2"/>
          <p:cNvSpPr>
            <a:spLocks noGrp="1"/>
          </p:cNvSpPr>
          <p:nvPr>
            <p:ph type="body" idx="1"/>
          </p:nvPr>
        </p:nvSpPr>
        <p:spPr>
          <a:xfrm>
            <a:off x="457200" y="1066800"/>
            <a:ext cx="8183880" cy="5410200"/>
          </a:xfrm>
        </p:spPr>
        <p:txBody>
          <a:bodyPr>
            <a:noAutofit/>
          </a:bodyPr>
          <a:lstStyle/>
          <a:p>
            <a:pPr>
              <a:buFont typeface="Wingdings" pitchFamily="2" charset="2"/>
              <a:buChar char="q"/>
            </a:pPr>
            <a:r>
              <a:rPr lang="en-US" sz="2400" dirty="0" smtClean="0">
                <a:latin typeface="Arial" pitchFamily="34" charset="0"/>
                <a:cs typeface="Arial" pitchFamily="34" charset="0"/>
              </a:rPr>
              <a:t></a:t>
            </a: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all customers who have both an account and a loan at the </a:t>
            </a:r>
            <a:r>
              <a:rPr lang="en-US" sz="2400" dirty="0" err="1" smtClean="0">
                <a:solidFill>
                  <a:schemeClr val="tx1"/>
                </a:solidFill>
                <a:latin typeface="Arial" pitchFamily="34" charset="0"/>
                <a:cs typeface="Arial" pitchFamily="34" charset="0"/>
              </a:rPr>
              <a:t>Perryridge</a:t>
            </a:r>
            <a:r>
              <a:rPr lang="en-US" sz="2400" dirty="0" smtClean="0">
                <a:solidFill>
                  <a:schemeClr val="tx1"/>
                </a:solidFill>
                <a:latin typeface="Arial" pitchFamily="34" charset="0"/>
                <a:cs typeface="Arial" pitchFamily="34" charset="0"/>
              </a:rPr>
              <a:t> branch </a:t>
            </a:r>
            <a:r>
              <a:rPr lang="en-US" sz="2400" dirty="0" smtClean="0">
                <a:solidFill>
                  <a:schemeClr val="tx1"/>
                </a:solidFill>
                <a:latin typeface="Arial" pitchFamily="34" charset="0"/>
                <a:cs typeface="Arial" pitchFamily="34" charset="0"/>
              </a:rPr>
              <a:t>. </a:t>
            </a: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distinct customer-name from borrower, loan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err="1" smtClean="0">
                <a:solidFill>
                  <a:srgbClr val="FF0000"/>
                </a:solidFill>
                <a:latin typeface="Arial" pitchFamily="34" charset="0"/>
                <a:cs typeface="Arial" pitchFamily="34" charset="0"/>
              </a:rPr>
              <a:t>borrower.loan</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loan.loan</a:t>
            </a:r>
            <a:r>
              <a:rPr lang="en-US" sz="2400" dirty="0" smtClean="0">
                <a:solidFill>
                  <a:srgbClr val="FF0000"/>
                </a:solidFill>
                <a:latin typeface="Arial" pitchFamily="34" charset="0"/>
                <a:cs typeface="Arial" pitchFamily="34" charset="0"/>
              </a:rPr>
              <a:t>-number and branch-name = “</a:t>
            </a:r>
            <a:r>
              <a:rPr lang="en-US" sz="2400" dirty="0" err="1" smtClean="0">
                <a:solidFill>
                  <a:srgbClr val="FF0000"/>
                </a:solidFill>
                <a:latin typeface="Arial" pitchFamily="34" charset="0"/>
                <a:cs typeface="Arial" pitchFamily="34" charset="0"/>
              </a:rPr>
              <a:t>Perryridge</a:t>
            </a:r>
            <a:r>
              <a:rPr lang="en-US" sz="2400" dirty="0" smtClean="0">
                <a:solidFill>
                  <a:srgbClr val="FF0000"/>
                </a:solidFill>
                <a:latin typeface="Arial" pitchFamily="34" charset="0"/>
                <a:cs typeface="Arial" pitchFamily="34" charset="0"/>
              </a:rPr>
              <a:t>” and (branch-name, customer-name) in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select branch-name, customer-name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from </a:t>
            </a:r>
            <a:r>
              <a:rPr lang="en-US" sz="2400" dirty="0" smtClean="0">
                <a:solidFill>
                  <a:srgbClr val="FF0000"/>
                </a:solidFill>
                <a:latin typeface="Arial" pitchFamily="34" charset="0"/>
                <a:cs typeface="Arial" pitchFamily="34" charset="0"/>
              </a:rPr>
              <a:t>depositor, account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where </a:t>
            </a:r>
            <a:r>
              <a:rPr lang="en-US" sz="2400" dirty="0" err="1" smtClean="0">
                <a:solidFill>
                  <a:srgbClr val="FF0000"/>
                </a:solidFill>
                <a:latin typeface="Arial" pitchFamily="34" charset="0"/>
                <a:cs typeface="Arial" pitchFamily="34" charset="0"/>
              </a:rPr>
              <a:t>depositor.account</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account.account</a:t>
            </a:r>
            <a:r>
              <a:rPr lang="en-US" sz="2400" dirty="0" smtClean="0">
                <a:solidFill>
                  <a:srgbClr val="FF0000"/>
                </a:solidFill>
                <a:latin typeface="Arial" pitchFamily="34" charset="0"/>
                <a:cs typeface="Arial" pitchFamily="34" charset="0"/>
              </a:rPr>
              <a:t>-number</a:t>
            </a:r>
            <a:r>
              <a:rPr lang="en-US" sz="2400" dirty="0" smtClean="0">
                <a:solidFill>
                  <a:srgbClr val="FF0000"/>
                </a:solidFill>
                <a:latin typeface="Arial" pitchFamily="34" charset="0"/>
                <a:cs typeface="Arial" pitchFamily="34" charset="0"/>
              </a:rPr>
              <a:t>)</a:t>
            </a:r>
          </a:p>
          <a:p>
            <a:endParaRPr lang="en-US" sz="2400" dirty="0" smtClean="0">
              <a:latin typeface="Arial" pitchFamily="34" charset="0"/>
              <a:cs typeface="Arial" pitchFamily="34" charset="0"/>
            </a:endParaRPr>
          </a:p>
          <a:p>
            <a:r>
              <a:rPr lang="en-US" sz="2400" dirty="0" smtClean="0">
                <a:solidFill>
                  <a:schemeClr val="tx1"/>
                </a:solidFill>
                <a:latin typeface="Arial" pitchFamily="34" charset="0"/>
                <a:cs typeface="Arial" pitchFamily="34" charset="0"/>
              </a:rPr>
              <a:t>Note: Above query can be written in a much simpler manner. The formulation above is simply to illustrate SQL features. (Schema used in this example)</a:t>
            </a:r>
            <a:endParaRPr lang="en-US" sz="2400" dirty="0">
              <a:solidFill>
                <a:schemeClr val="tx1"/>
              </a:solidFill>
              <a:latin typeface="Arial" pitchFamily="34" charset="0"/>
              <a:cs typeface="Arial" pitchFamily="34" charset="0"/>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83880" cy="676656"/>
          </a:xfrm>
        </p:spPr>
        <p:txBody>
          <a:bodyPr/>
          <a:lstStyle/>
          <a:p>
            <a:r>
              <a:rPr lang="en-US" b="1" u="sng" dirty="0" smtClean="0">
                <a:solidFill>
                  <a:schemeClr val="accent1"/>
                </a:solidFill>
              </a:rPr>
              <a:t>Set Comparison</a:t>
            </a:r>
            <a:endParaRPr lang="en-US" b="1" u="sng" dirty="0">
              <a:solidFill>
                <a:schemeClr val="accent1"/>
              </a:solidFill>
            </a:endParaRPr>
          </a:p>
        </p:txBody>
      </p:sp>
      <p:sp>
        <p:nvSpPr>
          <p:cNvPr id="3" name="Text Placeholder 2"/>
          <p:cNvSpPr>
            <a:spLocks noGrp="1"/>
          </p:cNvSpPr>
          <p:nvPr>
            <p:ph type="body" idx="1"/>
          </p:nvPr>
        </p:nvSpPr>
        <p:spPr>
          <a:xfrm>
            <a:off x="457200" y="1295400"/>
            <a:ext cx="8183880" cy="4724400"/>
          </a:xfrm>
        </p:spPr>
        <p:txBody>
          <a:bodyPr>
            <a:noAutofit/>
          </a:bodyPr>
          <a:lstStyle/>
          <a:p>
            <a:pPr>
              <a:buFont typeface="Wingdings" pitchFamily="2" charset="2"/>
              <a:buChar char="q"/>
            </a:pP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all branches that have greater assets than some branch located in Brooklyn. </a:t>
            </a:r>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distinct </a:t>
            </a:r>
            <a:r>
              <a:rPr lang="en-US" sz="2400" dirty="0" err="1" smtClean="0">
                <a:solidFill>
                  <a:srgbClr val="FF0000"/>
                </a:solidFill>
                <a:latin typeface="Arial" pitchFamily="34" charset="0"/>
                <a:cs typeface="Arial" pitchFamily="34" charset="0"/>
              </a:rPr>
              <a:t>T.branch</a:t>
            </a:r>
            <a:r>
              <a:rPr lang="en-US" sz="2400" dirty="0" smtClean="0">
                <a:solidFill>
                  <a:srgbClr val="FF0000"/>
                </a:solidFill>
                <a:latin typeface="Arial" pitchFamily="34" charset="0"/>
                <a:cs typeface="Arial" pitchFamily="34" charset="0"/>
              </a:rPr>
              <a:t>-name from branch as T, branch as S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err="1" smtClean="0">
                <a:solidFill>
                  <a:srgbClr val="FF0000"/>
                </a:solidFill>
                <a:latin typeface="Arial" pitchFamily="34" charset="0"/>
                <a:cs typeface="Arial" pitchFamily="34" charset="0"/>
              </a:rPr>
              <a:t>T.assets</a:t>
            </a:r>
            <a:r>
              <a:rPr lang="en-US" sz="2400" dirty="0" smtClean="0">
                <a:solidFill>
                  <a:srgbClr val="FF0000"/>
                </a:solidFill>
                <a:latin typeface="Arial" pitchFamily="34" charset="0"/>
                <a:cs typeface="Arial" pitchFamily="34" charset="0"/>
              </a:rPr>
              <a:t> &gt; </a:t>
            </a:r>
            <a:r>
              <a:rPr lang="en-US" sz="2400" dirty="0" err="1" smtClean="0">
                <a:solidFill>
                  <a:srgbClr val="FF0000"/>
                </a:solidFill>
                <a:latin typeface="Arial" pitchFamily="34" charset="0"/>
                <a:cs typeface="Arial" pitchFamily="34" charset="0"/>
              </a:rPr>
              <a:t>S.assets</a:t>
            </a:r>
            <a:r>
              <a:rPr lang="en-US" sz="2400" dirty="0" smtClean="0">
                <a:solidFill>
                  <a:srgbClr val="FF0000"/>
                </a:solidFill>
                <a:latin typeface="Arial" pitchFamily="34" charset="0"/>
                <a:cs typeface="Arial" pitchFamily="34" charset="0"/>
              </a:rPr>
              <a:t> and </a:t>
            </a:r>
            <a:r>
              <a:rPr lang="en-US" sz="2400" dirty="0" err="1" smtClean="0">
                <a:solidFill>
                  <a:srgbClr val="FF0000"/>
                </a:solidFill>
                <a:latin typeface="Arial" pitchFamily="34" charset="0"/>
                <a:cs typeface="Arial" pitchFamily="34" charset="0"/>
              </a:rPr>
              <a:t>S.branch</a:t>
            </a:r>
            <a:r>
              <a:rPr lang="en-US" sz="2400" dirty="0" smtClean="0">
                <a:solidFill>
                  <a:srgbClr val="FF0000"/>
                </a:solidFill>
                <a:latin typeface="Arial" pitchFamily="34" charset="0"/>
                <a:cs typeface="Arial" pitchFamily="34" charset="0"/>
              </a:rPr>
              <a:t>-city = ‘Brooklyn’ </a:t>
            </a:r>
            <a:r>
              <a:rPr lang="en-US" sz="2400" dirty="0" smtClean="0">
                <a:solidFill>
                  <a:srgbClr val="FF0000"/>
                </a:solidFill>
                <a:latin typeface="Arial" pitchFamily="34" charset="0"/>
                <a:cs typeface="Arial" pitchFamily="34" charset="0"/>
              </a:rPr>
              <a:t></a:t>
            </a:r>
          </a:p>
          <a:p>
            <a:endParaRPr lang="en-US" sz="2400" dirty="0" smtClean="0">
              <a:latin typeface="Arial" pitchFamily="34" charset="0"/>
              <a:cs typeface="Arial" pitchFamily="34" charset="0"/>
            </a:endParaRPr>
          </a:p>
          <a:p>
            <a:r>
              <a:rPr lang="en-US" sz="2400" dirty="0" smtClean="0">
                <a:solidFill>
                  <a:schemeClr val="tx1"/>
                </a:solidFill>
                <a:latin typeface="Arial" pitchFamily="34" charset="0"/>
                <a:cs typeface="Arial" pitchFamily="34" charset="0"/>
              </a:rPr>
              <a:t>Same </a:t>
            </a:r>
            <a:r>
              <a:rPr lang="en-US" sz="2400" dirty="0" smtClean="0">
                <a:solidFill>
                  <a:schemeClr val="tx1"/>
                </a:solidFill>
                <a:latin typeface="Arial" pitchFamily="34" charset="0"/>
                <a:cs typeface="Arial" pitchFamily="34" charset="0"/>
              </a:rPr>
              <a:t>query using &gt; some </a:t>
            </a:r>
            <a:r>
              <a:rPr lang="en-US" sz="2400" dirty="0" smtClean="0">
                <a:solidFill>
                  <a:schemeClr val="tx1"/>
                </a:solidFill>
                <a:latin typeface="Arial" pitchFamily="34" charset="0"/>
                <a:cs typeface="Arial" pitchFamily="34" charset="0"/>
              </a:rPr>
              <a:t>clause:</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 </a:t>
            </a:r>
            <a:r>
              <a:rPr lang="en-US" sz="2400" dirty="0" smtClean="0">
                <a:solidFill>
                  <a:srgbClr val="FF0000"/>
                </a:solidFill>
                <a:latin typeface="Arial" pitchFamily="34" charset="0"/>
                <a:cs typeface="Arial" pitchFamily="34" charset="0"/>
              </a:rPr>
              <a:t>select branch-name from </a:t>
            </a:r>
            <a:r>
              <a:rPr lang="en-US" sz="2400" dirty="0" smtClean="0">
                <a:solidFill>
                  <a:srgbClr val="FF0000"/>
                </a:solidFill>
                <a:latin typeface="Arial" pitchFamily="34" charset="0"/>
                <a:cs typeface="Arial" pitchFamily="34" charset="0"/>
              </a:rPr>
              <a:t>branch</a:t>
            </a: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where assets &gt; some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select assets from branch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where    branch-city </a:t>
            </a:r>
            <a:r>
              <a:rPr lang="en-US" sz="2400" dirty="0" smtClean="0">
                <a:solidFill>
                  <a:srgbClr val="FF0000"/>
                </a:solidFill>
                <a:latin typeface="Arial" pitchFamily="34" charset="0"/>
                <a:cs typeface="Arial" pitchFamily="34" charset="0"/>
              </a:rPr>
              <a:t>= ‘Brooklyn’)</a:t>
            </a:r>
            <a:endParaRPr lang="en-US" sz="2400" dirty="0">
              <a:solidFill>
                <a:srgbClr val="FF0000"/>
              </a:solidFill>
              <a:latin typeface="Arial" pitchFamily="34" charset="0"/>
              <a:cs typeface="Arial" pitchFamily="34" charset="0"/>
            </a:endParaRPr>
          </a:p>
        </p:txBody>
      </p: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slide(fromBottom)">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slide(fromBottom)">
                                      <p:cBhvr>
                                        <p:cTn id="15" dur="500"/>
                                        <p:tgtEl>
                                          <p:spTgt spid="3">
                                            <p:txEl>
                                              <p:pRg st="6" end="6"/>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slide(fromBottom)">
                                      <p:cBhvr>
                                        <p:cTn id="18" dur="500"/>
                                        <p:tgtEl>
                                          <p:spTgt spid="3">
                                            <p:txEl>
                                              <p:pRg st="7" end="7"/>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slide(fromBottom)">
                                      <p:cBhvr>
                                        <p:cTn id="21" dur="500"/>
                                        <p:tgtEl>
                                          <p:spTgt spid="3">
                                            <p:txEl>
                                              <p:pRg st="8" end="8"/>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slide(fromBottom)">
                                      <p:cBhvr>
                                        <p:cTn id="2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83880" cy="576072"/>
          </a:xfrm>
        </p:spPr>
        <p:txBody>
          <a:bodyPr>
            <a:normAutofit fontScale="90000"/>
          </a:bodyPr>
          <a:lstStyle/>
          <a:p>
            <a:r>
              <a:rPr lang="en-US" b="1" u="sng" dirty="0" smtClean="0">
                <a:solidFill>
                  <a:schemeClr val="accent1"/>
                </a:solidFill>
              </a:rPr>
              <a:t>Table Create :</a:t>
            </a:r>
            <a:endParaRPr lang="en-US" b="1" u="sng" dirty="0">
              <a:solidFill>
                <a:schemeClr val="accent1"/>
              </a:solidFill>
            </a:endParaRPr>
          </a:p>
        </p:txBody>
      </p:sp>
      <p:sp>
        <p:nvSpPr>
          <p:cNvPr id="3" name="Text Placeholder 2"/>
          <p:cNvSpPr>
            <a:spLocks noGrp="1"/>
          </p:cNvSpPr>
          <p:nvPr>
            <p:ph type="body" idx="1"/>
          </p:nvPr>
        </p:nvSpPr>
        <p:spPr>
          <a:xfrm>
            <a:off x="533400" y="1219200"/>
            <a:ext cx="8183880" cy="5105400"/>
          </a:xfrm>
        </p:spPr>
        <p:txBody>
          <a:bodyPr>
            <a:noAutofit/>
          </a:bodyPr>
          <a:lstStyle/>
          <a:p>
            <a:r>
              <a:rPr lang="en-US" sz="2200" dirty="0" smtClean="0">
                <a:solidFill>
                  <a:schemeClr val="tx1"/>
                </a:solidFill>
                <a:latin typeface="Arial" pitchFamily="34" charset="0"/>
                <a:cs typeface="Arial" pitchFamily="34" charset="0"/>
              </a:rPr>
              <a:t>create table customer </a:t>
            </a:r>
            <a:endParaRPr lang="en-US" sz="2200" dirty="0" smtClean="0">
              <a:solidFill>
                <a:schemeClr val="tx1"/>
              </a:solidFill>
              <a:latin typeface="Arial" pitchFamily="34" charset="0"/>
              <a:cs typeface="Arial" pitchFamily="34" charset="0"/>
            </a:endParaRPr>
          </a:p>
          <a:p>
            <a:r>
              <a:rPr lang="en-US" sz="2200" dirty="0" smtClean="0">
                <a:solidFill>
                  <a:schemeClr val="tx1"/>
                </a:solidFill>
                <a:latin typeface="Arial" pitchFamily="34" charset="0"/>
                <a:cs typeface="Arial" pitchFamily="34" charset="0"/>
              </a:rPr>
              <a:t>(</a:t>
            </a:r>
          </a:p>
          <a:p>
            <a:r>
              <a:rPr lang="en-US" sz="2200" dirty="0" smtClean="0">
                <a:solidFill>
                  <a:schemeClr val="tx1"/>
                </a:solidFill>
                <a:latin typeface="Arial" pitchFamily="34" charset="0"/>
                <a:cs typeface="Arial" pitchFamily="34" charset="0"/>
              </a:rPr>
              <a:t>Customer-name </a:t>
            </a:r>
            <a:r>
              <a:rPr lang="en-US" sz="2200" dirty="0" smtClean="0">
                <a:solidFill>
                  <a:schemeClr val="tx1"/>
                </a:solidFill>
                <a:latin typeface="Arial" pitchFamily="34" charset="0"/>
                <a:cs typeface="Arial" pitchFamily="34" charset="0"/>
              </a:rPr>
              <a:t>char(20), </a:t>
            </a:r>
            <a:endParaRPr lang="en-US" sz="2200" dirty="0" smtClean="0">
              <a:solidFill>
                <a:schemeClr val="tx1"/>
              </a:solidFill>
              <a:latin typeface="Arial" pitchFamily="34" charset="0"/>
              <a:cs typeface="Arial" pitchFamily="34" charset="0"/>
            </a:endParaRPr>
          </a:p>
          <a:p>
            <a:r>
              <a:rPr lang="en-US" sz="2200" dirty="0" smtClean="0">
                <a:solidFill>
                  <a:schemeClr val="tx1"/>
                </a:solidFill>
                <a:latin typeface="Arial" pitchFamily="34" charset="0"/>
                <a:cs typeface="Arial" pitchFamily="34" charset="0"/>
              </a:rPr>
              <a:t>customer-street </a:t>
            </a:r>
            <a:r>
              <a:rPr lang="en-US" sz="2200" dirty="0" smtClean="0">
                <a:solidFill>
                  <a:schemeClr val="tx1"/>
                </a:solidFill>
                <a:latin typeface="Arial" pitchFamily="34" charset="0"/>
                <a:cs typeface="Arial" pitchFamily="34" charset="0"/>
              </a:rPr>
              <a:t>char(30</a:t>
            </a:r>
            <a:r>
              <a:rPr lang="en-US" sz="2200" dirty="0" smtClean="0">
                <a:solidFill>
                  <a:schemeClr val="tx1"/>
                </a:solidFill>
                <a:latin typeface="Arial" pitchFamily="34" charset="0"/>
                <a:cs typeface="Arial" pitchFamily="34" charset="0"/>
              </a:rPr>
              <a:t>),</a:t>
            </a:r>
          </a:p>
          <a:p>
            <a:r>
              <a:rPr lang="en-US" sz="2200" dirty="0" smtClean="0">
                <a:solidFill>
                  <a:schemeClr val="tx1"/>
                </a:solidFill>
                <a:latin typeface="Arial" pitchFamily="34" charset="0"/>
                <a:cs typeface="Arial" pitchFamily="34" charset="0"/>
              </a:rPr>
              <a:t>customer-city </a:t>
            </a:r>
            <a:r>
              <a:rPr lang="en-US" sz="2200" dirty="0" smtClean="0">
                <a:solidFill>
                  <a:schemeClr val="tx1"/>
                </a:solidFill>
                <a:latin typeface="Arial" pitchFamily="34" charset="0"/>
                <a:cs typeface="Arial" pitchFamily="34" charset="0"/>
              </a:rPr>
              <a:t>char(30</a:t>
            </a:r>
            <a:r>
              <a:rPr lang="en-US" sz="2200" dirty="0" smtClean="0">
                <a:solidFill>
                  <a:schemeClr val="tx1"/>
                </a:solidFill>
                <a:latin typeface="Arial" pitchFamily="34" charset="0"/>
                <a:cs typeface="Arial" pitchFamily="34" charset="0"/>
              </a:rPr>
              <a:t>),</a:t>
            </a:r>
          </a:p>
          <a:p>
            <a:r>
              <a:rPr lang="en-US" sz="2200" dirty="0" smtClean="0">
                <a:solidFill>
                  <a:schemeClr val="tx1"/>
                </a:solidFill>
                <a:latin typeface="Arial" pitchFamily="34" charset="0"/>
                <a:cs typeface="Arial" pitchFamily="34" charset="0"/>
              </a:rPr>
              <a:t>primary </a:t>
            </a:r>
            <a:r>
              <a:rPr lang="en-US" sz="2200" dirty="0" smtClean="0">
                <a:solidFill>
                  <a:schemeClr val="tx1"/>
                </a:solidFill>
                <a:latin typeface="Arial" pitchFamily="34" charset="0"/>
                <a:cs typeface="Arial" pitchFamily="34" charset="0"/>
              </a:rPr>
              <a:t>key (customer -name</a:t>
            </a:r>
            <a:r>
              <a:rPr lang="en-US" sz="2200" dirty="0" smtClean="0">
                <a:solidFill>
                  <a:schemeClr val="tx1"/>
                </a:solidFill>
                <a:latin typeface="Arial" pitchFamily="34" charset="0"/>
                <a:cs typeface="Arial" pitchFamily="34" charset="0"/>
              </a:rPr>
              <a:t>)</a:t>
            </a:r>
          </a:p>
          <a:p>
            <a:r>
              <a:rPr lang="en-US" sz="2200" dirty="0" smtClean="0">
                <a:solidFill>
                  <a:schemeClr val="tx1"/>
                </a:solidFill>
                <a:latin typeface="Arial" pitchFamily="34" charset="0"/>
                <a:cs typeface="Arial" pitchFamily="34" charset="0"/>
              </a:rPr>
              <a:t>)</a:t>
            </a:r>
          </a:p>
          <a:p>
            <a:r>
              <a:rPr lang="en-US" sz="2200" dirty="0" smtClean="0">
                <a:solidFill>
                  <a:schemeClr val="tx1"/>
                </a:solidFill>
                <a:latin typeface="Arial" pitchFamily="34" charset="0"/>
                <a:cs typeface="Arial" pitchFamily="34" charset="0"/>
              </a:rPr>
              <a:t> </a:t>
            </a:r>
            <a:r>
              <a:rPr lang="en-US" sz="2200" dirty="0" smtClean="0">
                <a:solidFill>
                  <a:schemeClr val="tx1"/>
                </a:solidFill>
                <a:latin typeface="Arial" pitchFamily="34" charset="0"/>
                <a:cs typeface="Arial" pitchFamily="34" charset="0"/>
              </a:rPr>
              <a:t>create </a:t>
            </a:r>
            <a:r>
              <a:rPr lang="en-US" sz="2200" dirty="0" smtClean="0">
                <a:solidFill>
                  <a:schemeClr val="tx1"/>
                </a:solidFill>
                <a:latin typeface="Arial" pitchFamily="34" charset="0"/>
                <a:cs typeface="Arial" pitchFamily="34" charset="0"/>
              </a:rPr>
              <a:t>table branch</a:t>
            </a:r>
          </a:p>
          <a:p>
            <a:r>
              <a:rPr lang="en-US" sz="2200" dirty="0" smtClean="0">
                <a:solidFill>
                  <a:schemeClr val="tx1"/>
                </a:solidFill>
                <a:latin typeface="Arial" pitchFamily="34" charset="0"/>
                <a:cs typeface="Arial" pitchFamily="34" charset="0"/>
              </a:rPr>
              <a:t> (</a:t>
            </a:r>
          </a:p>
          <a:p>
            <a:r>
              <a:rPr lang="en-US" sz="2200" dirty="0" smtClean="0">
                <a:solidFill>
                  <a:schemeClr val="tx1"/>
                </a:solidFill>
                <a:latin typeface="Arial" pitchFamily="34" charset="0"/>
                <a:cs typeface="Arial" pitchFamily="34" charset="0"/>
              </a:rPr>
              <a:t>branch-name </a:t>
            </a:r>
            <a:r>
              <a:rPr lang="en-US" sz="2200" dirty="0" smtClean="0">
                <a:solidFill>
                  <a:schemeClr val="tx1"/>
                </a:solidFill>
                <a:latin typeface="Arial" pitchFamily="34" charset="0"/>
                <a:cs typeface="Arial" pitchFamily="34" charset="0"/>
              </a:rPr>
              <a:t>char(15</a:t>
            </a:r>
            <a:r>
              <a:rPr lang="en-US" sz="2200" dirty="0" smtClean="0">
                <a:solidFill>
                  <a:schemeClr val="tx1"/>
                </a:solidFill>
                <a:latin typeface="Arial" pitchFamily="34" charset="0"/>
                <a:cs typeface="Arial" pitchFamily="34" charset="0"/>
              </a:rPr>
              <a:t>),</a:t>
            </a:r>
          </a:p>
          <a:p>
            <a:r>
              <a:rPr lang="en-US" sz="2200" dirty="0" smtClean="0">
                <a:solidFill>
                  <a:schemeClr val="tx1"/>
                </a:solidFill>
                <a:latin typeface="Arial" pitchFamily="34" charset="0"/>
                <a:cs typeface="Arial" pitchFamily="34" charset="0"/>
              </a:rPr>
              <a:t>branch-city </a:t>
            </a:r>
            <a:r>
              <a:rPr lang="en-US" sz="2200" dirty="0" smtClean="0">
                <a:solidFill>
                  <a:schemeClr val="tx1"/>
                </a:solidFill>
                <a:latin typeface="Arial" pitchFamily="34" charset="0"/>
                <a:cs typeface="Arial" pitchFamily="34" charset="0"/>
              </a:rPr>
              <a:t>char(30), </a:t>
            </a:r>
            <a:endParaRPr lang="en-US" sz="2200" dirty="0" smtClean="0">
              <a:solidFill>
                <a:schemeClr val="tx1"/>
              </a:solidFill>
              <a:latin typeface="Arial" pitchFamily="34" charset="0"/>
              <a:cs typeface="Arial" pitchFamily="34" charset="0"/>
            </a:endParaRPr>
          </a:p>
          <a:p>
            <a:r>
              <a:rPr lang="en-US" sz="2200" dirty="0" smtClean="0">
                <a:solidFill>
                  <a:schemeClr val="tx1"/>
                </a:solidFill>
                <a:latin typeface="Arial" pitchFamily="34" charset="0"/>
                <a:cs typeface="Arial" pitchFamily="34" charset="0"/>
              </a:rPr>
              <a:t>assets numeric(16,2),</a:t>
            </a:r>
          </a:p>
          <a:p>
            <a:r>
              <a:rPr lang="en-US" sz="2200" dirty="0" smtClean="0">
                <a:solidFill>
                  <a:schemeClr val="tx1"/>
                </a:solidFill>
                <a:latin typeface="Arial" pitchFamily="34" charset="0"/>
                <a:cs typeface="Arial" pitchFamily="34" charset="0"/>
              </a:rPr>
              <a:t>primary </a:t>
            </a:r>
            <a:r>
              <a:rPr lang="en-US" sz="2200" dirty="0" smtClean="0">
                <a:solidFill>
                  <a:schemeClr val="tx1"/>
                </a:solidFill>
                <a:latin typeface="Arial" pitchFamily="34" charset="0"/>
                <a:cs typeface="Arial" pitchFamily="34" charset="0"/>
              </a:rPr>
              <a:t>key </a:t>
            </a:r>
            <a:r>
              <a:rPr lang="en-US" sz="2200" dirty="0" smtClean="0">
                <a:solidFill>
                  <a:schemeClr val="tx1"/>
                </a:solidFill>
                <a:latin typeface="Arial" pitchFamily="34" charset="0"/>
                <a:cs typeface="Arial" pitchFamily="34" charset="0"/>
              </a:rPr>
              <a:t>(branch-name)</a:t>
            </a:r>
          </a:p>
          <a:p>
            <a:r>
              <a:rPr lang="en-US" sz="2200" dirty="0" smtClean="0">
                <a:solidFill>
                  <a:schemeClr val="tx1"/>
                </a:solidFill>
                <a:latin typeface="Arial" pitchFamily="34" charset="0"/>
                <a:cs typeface="Arial" pitchFamily="34" charset="0"/>
              </a:rPr>
              <a:t>)</a:t>
            </a:r>
            <a:endParaRPr lang="en-US" sz="2200" dirty="0">
              <a:solidFill>
                <a:schemeClr val="tx1"/>
              </a:solidFill>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6964680" cy="676656"/>
          </a:xfrm>
        </p:spPr>
        <p:txBody>
          <a:bodyPr/>
          <a:lstStyle/>
          <a:p>
            <a:r>
              <a:rPr lang="en-US" dirty="0" smtClean="0"/>
              <a:t> </a:t>
            </a:r>
            <a:r>
              <a:rPr lang="en-US" b="1" u="sng" dirty="0" smtClean="0">
                <a:solidFill>
                  <a:schemeClr val="accent1"/>
                </a:solidFill>
              </a:rPr>
              <a:t>Example Query</a:t>
            </a:r>
            <a:endParaRPr lang="en-US" b="1" u="sng" dirty="0">
              <a:solidFill>
                <a:schemeClr val="accent1"/>
              </a:solidFill>
            </a:endParaRPr>
          </a:p>
        </p:txBody>
      </p:sp>
      <p:sp>
        <p:nvSpPr>
          <p:cNvPr id="3" name="Text Placeholder 2"/>
          <p:cNvSpPr>
            <a:spLocks noGrp="1"/>
          </p:cNvSpPr>
          <p:nvPr>
            <p:ph type="body" idx="1"/>
          </p:nvPr>
        </p:nvSpPr>
        <p:spPr>
          <a:xfrm>
            <a:off x="457200" y="1828800"/>
            <a:ext cx="8107680" cy="3886200"/>
          </a:xfrm>
        </p:spPr>
        <p:txBody>
          <a:bodyPr>
            <a:noAutofit/>
          </a:bodyPr>
          <a:lstStyle/>
          <a:p>
            <a:pPr>
              <a:buFont typeface="Wingdings" pitchFamily="2" charset="2"/>
              <a:buChar char="q"/>
            </a:pP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the names of all branches that have greater assets than all branches located in Brooklyn</a:t>
            </a:r>
            <a:r>
              <a:rPr lang="en-US" sz="2400" dirty="0" smtClean="0">
                <a:solidFill>
                  <a:schemeClr val="tx1"/>
                </a:solidFill>
                <a:latin typeface="Arial" pitchFamily="34" charset="0"/>
                <a:cs typeface="Arial" pitchFamily="34" charset="0"/>
              </a:rPr>
              <a:t>.</a:t>
            </a:r>
          </a:p>
          <a:p>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 </a:t>
            </a: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branch-name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from </a:t>
            </a:r>
            <a:r>
              <a:rPr lang="en-US" sz="2400" dirty="0" smtClean="0">
                <a:solidFill>
                  <a:srgbClr val="FF0000"/>
                </a:solidFill>
                <a:latin typeface="Arial" pitchFamily="34" charset="0"/>
                <a:cs typeface="Arial" pitchFamily="34" charset="0"/>
              </a:rPr>
              <a:t>branch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smtClean="0">
                <a:solidFill>
                  <a:srgbClr val="FF0000"/>
                </a:solidFill>
                <a:latin typeface="Arial" pitchFamily="34" charset="0"/>
                <a:cs typeface="Arial" pitchFamily="34" charset="0"/>
              </a:rPr>
              <a:t>assets &gt; all (select assets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from </a:t>
            </a:r>
            <a:r>
              <a:rPr lang="en-US" sz="2400" dirty="0" smtClean="0">
                <a:solidFill>
                  <a:srgbClr val="FF0000"/>
                </a:solidFill>
                <a:latin typeface="Arial" pitchFamily="34" charset="0"/>
                <a:cs typeface="Arial" pitchFamily="34" charset="0"/>
              </a:rPr>
              <a:t>branch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where </a:t>
            </a:r>
            <a:r>
              <a:rPr lang="en-US" sz="2400" dirty="0" smtClean="0">
                <a:solidFill>
                  <a:srgbClr val="FF0000"/>
                </a:solidFill>
                <a:latin typeface="Arial" pitchFamily="34" charset="0"/>
                <a:cs typeface="Arial" pitchFamily="34" charset="0"/>
              </a:rPr>
              <a:t>branch-city = ‘Brooklyn’)</a:t>
            </a:r>
            <a:endParaRPr lang="en-US" sz="2400" dirty="0">
              <a:solidFill>
                <a:srgbClr val="FF0000"/>
              </a:solidFill>
              <a:latin typeface="Arial" pitchFamily="34" charset="0"/>
              <a:cs typeface="Arial" pitchFamily="34" charset="0"/>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slide(fromBottom)">
                                      <p:cBhvr>
                                        <p:cTn id="13" dur="500"/>
                                        <p:tgtEl>
                                          <p:spTgt spid="3">
                                            <p:txEl>
                                              <p:pRg st="5" end="5"/>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slide(fromBottom)">
                                      <p:cBhvr>
                                        <p:cTn id="16" dur="500"/>
                                        <p:tgtEl>
                                          <p:spTgt spid="3">
                                            <p:txEl>
                                              <p:pRg st="6" end="6"/>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slide(fromBottom)">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676656"/>
          </a:xfrm>
        </p:spPr>
        <p:txBody>
          <a:bodyPr/>
          <a:lstStyle/>
          <a:p>
            <a:r>
              <a:rPr lang="en-US" b="1" u="sng" dirty="0" smtClean="0">
                <a:solidFill>
                  <a:schemeClr val="accent1"/>
                </a:solidFill>
              </a:rPr>
              <a:t>Example Queries</a:t>
            </a:r>
            <a:endParaRPr lang="en-US" b="1" u="sng" dirty="0">
              <a:solidFill>
                <a:schemeClr val="accent1"/>
              </a:solidFill>
            </a:endParaRPr>
          </a:p>
        </p:txBody>
      </p:sp>
      <p:sp>
        <p:nvSpPr>
          <p:cNvPr id="3" name="Text Placeholder 2"/>
          <p:cNvSpPr>
            <a:spLocks noGrp="1"/>
          </p:cNvSpPr>
          <p:nvPr>
            <p:ph type="body" idx="1"/>
          </p:nvPr>
        </p:nvSpPr>
        <p:spPr>
          <a:xfrm>
            <a:off x="609600" y="1219200"/>
            <a:ext cx="8183880" cy="4876800"/>
          </a:xfrm>
        </p:spPr>
        <p:txBody>
          <a:bodyPr>
            <a:normAutofit/>
          </a:bodyPr>
          <a:lstStyle/>
          <a:p>
            <a:pPr>
              <a:buFont typeface="Wingdings" pitchFamily="2" charset="2"/>
              <a:buChar char="q"/>
            </a:pPr>
            <a:r>
              <a:rPr lang="en-US" sz="2400" b="1" dirty="0" smtClean="0">
                <a:latin typeface="Arial" pitchFamily="34" charset="0"/>
                <a:cs typeface="Arial" pitchFamily="34" charset="0"/>
              </a:rPr>
              <a:t> </a:t>
            </a:r>
            <a:r>
              <a:rPr lang="en-US" sz="2400" b="1" dirty="0" smtClean="0">
                <a:solidFill>
                  <a:schemeClr val="tx1"/>
                </a:solidFill>
                <a:latin typeface="Arial" pitchFamily="34" charset="0"/>
                <a:cs typeface="Arial" pitchFamily="34" charset="0"/>
              </a:rPr>
              <a:t>A view consisting of branches and their customers </a:t>
            </a:r>
            <a:endParaRPr lang="en-US" sz="2400" b="1"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create </a:t>
            </a:r>
            <a:r>
              <a:rPr lang="en-US" sz="2400" dirty="0" smtClean="0">
                <a:solidFill>
                  <a:srgbClr val="FF0000"/>
                </a:solidFill>
                <a:latin typeface="Arial" pitchFamily="34" charset="0"/>
                <a:cs typeface="Arial" pitchFamily="34" charset="0"/>
              </a:rPr>
              <a:t>view all-customer as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a:t>
            </a:r>
            <a:r>
              <a:rPr lang="en-US" sz="2400" dirty="0" smtClean="0">
                <a:solidFill>
                  <a:srgbClr val="FF0000"/>
                </a:solidFill>
                <a:latin typeface="Arial" pitchFamily="34" charset="0"/>
                <a:cs typeface="Arial" pitchFamily="34" charset="0"/>
              </a:rPr>
              <a:t>select branch-name, customer-name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from </a:t>
            </a:r>
            <a:r>
              <a:rPr lang="en-US" sz="2400" dirty="0" smtClean="0">
                <a:solidFill>
                  <a:srgbClr val="FF0000"/>
                </a:solidFill>
                <a:latin typeface="Arial" pitchFamily="34" charset="0"/>
                <a:cs typeface="Arial" pitchFamily="34" charset="0"/>
              </a:rPr>
              <a:t>depositor, </a:t>
            </a:r>
            <a:r>
              <a:rPr lang="en-US" sz="2400" dirty="0" smtClean="0">
                <a:solidFill>
                  <a:srgbClr val="FF0000"/>
                </a:solidFill>
                <a:latin typeface="Arial" pitchFamily="34" charset="0"/>
                <a:cs typeface="Arial" pitchFamily="34" charset="0"/>
              </a:rPr>
              <a:t>account</a:t>
            </a: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         where </a:t>
            </a:r>
            <a:r>
              <a:rPr lang="en-US" sz="2400" dirty="0" err="1" smtClean="0">
                <a:solidFill>
                  <a:srgbClr val="FF0000"/>
                </a:solidFill>
                <a:latin typeface="Arial" pitchFamily="34" charset="0"/>
                <a:cs typeface="Arial" pitchFamily="34" charset="0"/>
              </a:rPr>
              <a:t>depositor.account</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account.account</a:t>
            </a:r>
            <a:r>
              <a:rPr lang="en-US" sz="2400" dirty="0" smtClean="0">
                <a:solidFill>
                  <a:srgbClr val="FF0000"/>
                </a:solidFill>
                <a:latin typeface="Arial" pitchFamily="34" charset="0"/>
                <a:cs typeface="Arial" pitchFamily="34" charset="0"/>
              </a:rPr>
              <a:t>-number)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union </a:t>
            </a: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select branch-name, customer-name </a:t>
            </a:r>
          </a:p>
          <a:p>
            <a:r>
              <a:rPr lang="en-US" sz="2400" dirty="0" smtClean="0">
                <a:solidFill>
                  <a:srgbClr val="FF0000"/>
                </a:solidFill>
                <a:latin typeface="Arial" pitchFamily="34" charset="0"/>
                <a:cs typeface="Arial" pitchFamily="34" charset="0"/>
              </a:rPr>
              <a:t>            from </a:t>
            </a:r>
            <a:r>
              <a:rPr lang="en-US" sz="2400" dirty="0" smtClean="0">
                <a:solidFill>
                  <a:srgbClr val="FF0000"/>
                </a:solidFill>
                <a:latin typeface="Arial" pitchFamily="34" charset="0"/>
                <a:cs typeface="Arial" pitchFamily="34" charset="0"/>
              </a:rPr>
              <a:t>borrower, loan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where </a:t>
            </a:r>
            <a:r>
              <a:rPr lang="en-US" sz="2400" dirty="0" err="1" smtClean="0">
                <a:solidFill>
                  <a:srgbClr val="FF0000"/>
                </a:solidFill>
                <a:latin typeface="Arial" pitchFamily="34" charset="0"/>
                <a:cs typeface="Arial" pitchFamily="34" charset="0"/>
              </a:rPr>
              <a:t>borrower.loan</a:t>
            </a:r>
            <a:r>
              <a:rPr lang="en-US" sz="2400" dirty="0" smtClean="0">
                <a:solidFill>
                  <a:srgbClr val="FF0000"/>
                </a:solidFill>
                <a:latin typeface="Arial" pitchFamily="34" charset="0"/>
                <a:cs typeface="Arial" pitchFamily="34" charset="0"/>
              </a:rPr>
              <a:t>-number = </a:t>
            </a:r>
            <a:r>
              <a:rPr lang="en-US" sz="2400" dirty="0" err="1" smtClean="0">
                <a:solidFill>
                  <a:srgbClr val="FF0000"/>
                </a:solidFill>
                <a:latin typeface="Arial" pitchFamily="34" charset="0"/>
                <a:cs typeface="Arial" pitchFamily="34" charset="0"/>
              </a:rPr>
              <a:t>loan.loan</a:t>
            </a:r>
            <a:r>
              <a:rPr lang="en-US" sz="2400" dirty="0" smtClean="0">
                <a:solidFill>
                  <a:srgbClr val="FF0000"/>
                </a:solidFill>
                <a:latin typeface="Arial" pitchFamily="34" charset="0"/>
                <a:cs typeface="Arial" pitchFamily="34" charset="0"/>
              </a:rPr>
              <a:t>-number)  </a:t>
            </a:r>
            <a:endParaRPr lang="en-US" sz="2400" dirty="0" smtClean="0">
              <a:solidFill>
                <a:srgbClr val="FF0000"/>
              </a:solidFill>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Find </a:t>
            </a:r>
            <a:r>
              <a:rPr lang="en-US" sz="2400" dirty="0" smtClean="0">
                <a:solidFill>
                  <a:schemeClr val="tx1"/>
                </a:solidFill>
                <a:latin typeface="Arial" pitchFamily="34" charset="0"/>
                <a:cs typeface="Arial" pitchFamily="34" charset="0"/>
              </a:rPr>
              <a:t>all customers of the </a:t>
            </a:r>
            <a:r>
              <a:rPr lang="en-US" sz="2400" dirty="0" err="1" smtClean="0">
                <a:solidFill>
                  <a:schemeClr val="tx1"/>
                </a:solidFill>
                <a:latin typeface="Arial" pitchFamily="34" charset="0"/>
                <a:cs typeface="Arial" pitchFamily="34" charset="0"/>
              </a:rPr>
              <a:t>Perryridge</a:t>
            </a:r>
            <a:r>
              <a:rPr lang="en-US" sz="2400" dirty="0" smtClean="0">
                <a:solidFill>
                  <a:schemeClr val="tx1"/>
                </a:solidFill>
                <a:latin typeface="Arial" pitchFamily="34" charset="0"/>
                <a:cs typeface="Arial" pitchFamily="34" charset="0"/>
              </a:rPr>
              <a:t> branch </a:t>
            </a:r>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select </a:t>
            </a:r>
            <a:r>
              <a:rPr lang="en-US" sz="2400" dirty="0" smtClean="0">
                <a:solidFill>
                  <a:srgbClr val="FF0000"/>
                </a:solidFill>
                <a:latin typeface="Arial" pitchFamily="34" charset="0"/>
                <a:cs typeface="Arial" pitchFamily="34" charset="0"/>
              </a:rPr>
              <a:t>customer-name from all-customer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smtClean="0">
                <a:solidFill>
                  <a:srgbClr val="FF0000"/>
                </a:solidFill>
                <a:latin typeface="Arial" pitchFamily="34" charset="0"/>
                <a:cs typeface="Arial" pitchFamily="34" charset="0"/>
              </a:rPr>
              <a:t>branch-name = ‘</a:t>
            </a:r>
            <a:r>
              <a:rPr lang="en-US" sz="2400" dirty="0" err="1" smtClean="0">
                <a:solidFill>
                  <a:srgbClr val="FF0000"/>
                </a:solidFill>
                <a:latin typeface="Arial" pitchFamily="34" charset="0"/>
                <a:cs typeface="Arial" pitchFamily="34" charset="0"/>
              </a:rPr>
              <a:t>Perryridge</a:t>
            </a:r>
            <a:r>
              <a:rPr lang="en-US" sz="2400" dirty="0" smtClean="0">
                <a:solidFill>
                  <a:srgbClr val="FF0000"/>
                </a:solidFill>
                <a:latin typeface="Arial" pitchFamily="34" charset="0"/>
                <a:cs typeface="Arial" pitchFamily="34" charset="0"/>
              </a:rPr>
              <a:t>’</a:t>
            </a:r>
            <a:endParaRPr lang="en-US" sz="2400" dirty="0">
              <a:solidFill>
                <a:srgbClr val="FF0000"/>
              </a:solidFill>
              <a:latin typeface="Arial" pitchFamily="34" charset="0"/>
              <a:cs typeface="Arial" pitchFamily="34" charset="0"/>
            </a:endParaRPr>
          </a:p>
        </p:txBody>
      </p: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lide(fromBottom)">
                                      <p:cBhvr>
                                        <p:cTn id="13" dur="500"/>
                                        <p:tgtEl>
                                          <p:spTgt spid="3">
                                            <p:txEl>
                                              <p:pRg st="3" end="3"/>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lide(fromBottom)">
                                      <p:cBhvr>
                                        <p:cTn id="16" dur="500"/>
                                        <p:tgtEl>
                                          <p:spTgt spid="3">
                                            <p:txEl>
                                              <p:pRg st="4" end="4"/>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slide(fromBottom)">
                                      <p:cBhvr>
                                        <p:cTn id="19" dur="500"/>
                                        <p:tgtEl>
                                          <p:spTgt spid="3">
                                            <p:txEl>
                                              <p:pRg st="5" end="5"/>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slide(fromBottom)">
                                      <p:cBhvr>
                                        <p:cTn id="25" dur="500"/>
                                        <p:tgtEl>
                                          <p:spTgt spid="3">
                                            <p:txEl>
                                              <p:pRg st="7" end="7"/>
                                            </p:txEl>
                                          </p:spTgt>
                                        </p:tgtEl>
                                      </p:cBhvr>
                                    </p:animEffect>
                                  </p:childTnLst>
                                </p:cTn>
                              </p:par>
                              <p:par>
                                <p:cTn id="26" presetID="12" presetClass="entr" presetSubtype="4"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slide(fromBottom)">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83880" cy="676656"/>
          </a:xfrm>
        </p:spPr>
        <p:txBody>
          <a:bodyPr>
            <a:normAutofit fontScale="90000"/>
          </a:bodyPr>
          <a:lstStyle/>
          <a:p>
            <a:r>
              <a:rPr lang="en-US" b="1" u="sng" dirty="0" smtClean="0">
                <a:solidFill>
                  <a:schemeClr val="accent1"/>
                </a:solidFill>
                <a:latin typeface="Arial" pitchFamily="34" charset="0"/>
                <a:cs typeface="Arial" pitchFamily="34" charset="0"/>
              </a:rPr>
              <a:t>Modification of the Database – Deletion</a:t>
            </a:r>
            <a:endParaRPr lang="en-US" b="1" u="sng" dirty="0">
              <a:solidFill>
                <a:schemeClr val="accent1"/>
              </a:solidFill>
              <a:latin typeface="Arial" pitchFamily="34" charset="0"/>
              <a:cs typeface="Arial" pitchFamily="34" charset="0"/>
            </a:endParaRPr>
          </a:p>
        </p:txBody>
      </p:sp>
      <p:sp>
        <p:nvSpPr>
          <p:cNvPr id="3" name="Text Placeholder 2"/>
          <p:cNvSpPr>
            <a:spLocks noGrp="1"/>
          </p:cNvSpPr>
          <p:nvPr>
            <p:ph type="body" idx="1"/>
          </p:nvPr>
        </p:nvSpPr>
        <p:spPr>
          <a:xfrm>
            <a:off x="457200" y="1066800"/>
            <a:ext cx="8183880" cy="5257800"/>
          </a:xfrm>
        </p:spPr>
        <p:txBody>
          <a:bodyPr>
            <a:noAutofit/>
          </a:bodyPr>
          <a:lstStyle/>
          <a:p>
            <a:pPr marL="342900" indent="-342900">
              <a:buFont typeface="Wingdings" pitchFamily="2" charset="2"/>
              <a:buChar char="q"/>
            </a:pPr>
            <a:r>
              <a:rPr lang="en-US" sz="2200" dirty="0" smtClean="0">
                <a:solidFill>
                  <a:schemeClr val="tx1"/>
                </a:solidFill>
                <a:latin typeface="Arial" pitchFamily="34" charset="0"/>
                <a:cs typeface="Arial" pitchFamily="34" charset="0"/>
              </a:rPr>
              <a:t>Deletion: </a:t>
            </a:r>
            <a:r>
              <a:rPr lang="en-US" sz="2200" dirty="0" smtClean="0">
                <a:solidFill>
                  <a:schemeClr val="tx1"/>
                </a:solidFill>
                <a:latin typeface="Arial" pitchFamily="34" charset="0"/>
                <a:cs typeface="Arial" pitchFamily="34" charset="0"/>
              </a:rPr>
              <a:t> Delete all account records at the </a:t>
            </a:r>
            <a:r>
              <a:rPr lang="en-US" sz="2200" dirty="0" err="1" smtClean="0">
                <a:solidFill>
                  <a:schemeClr val="tx1"/>
                </a:solidFill>
                <a:latin typeface="Arial" pitchFamily="34" charset="0"/>
                <a:cs typeface="Arial" pitchFamily="34" charset="0"/>
              </a:rPr>
              <a:t>Perryridge</a:t>
            </a:r>
            <a:r>
              <a:rPr lang="en-US" sz="2200" dirty="0" smtClean="0">
                <a:solidFill>
                  <a:schemeClr val="tx1"/>
                </a:solidFill>
                <a:latin typeface="Arial" pitchFamily="34" charset="0"/>
                <a:cs typeface="Arial" pitchFamily="34" charset="0"/>
              </a:rPr>
              <a:t> </a:t>
            </a:r>
            <a:r>
              <a:rPr lang="en-US" sz="2200" dirty="0" smtClean="0">
                <a:solidFill>
                  <a:schemeClr val="tx1"/>
                </a:solidFill>
                <a:latin typeface="Arial" pitchFamily="34" charset="0"/>
                <a:cs typeface="Arial" pitchFamily="34" charset="0"/>
              </a:rPr>
              <a:t>branch.</a:t>
            </a:r>
            <a:endParaRPr lang="en-US" sz="2200" dirty="0" smtClean="0">
              <a:solidFill>
                <a:schemeClr val="tx1"/>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delete </a:t>
            </a:r>
            <a:r>
              <a:rPr lang="en-US" sz="2200" dirty="0" smtClean="0">
                <a:solidFill>
                  <a:srgbClr val="FF0000"/>
                </a:solidFill>
                <a:latin typeface="Arial" pitchFamily="34" charset="0"/>
                <a:cs typeface="Arial" pitchFamily="34" charset="0"/>
              </a:rPr>
              <a:t>from account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where </a:t>
            </a:r>
            <a:r>
              <a:rPr lang="en-US" sz="2200" dirty="0" smtClean="0">
                <a:solidFill>
                  <a:srgbClr val="FF0000"/>
                </a:solidFill>
                <a:latin typeface="Arial" pitchFamily="34" charset="0"/>
                <a:cs typeface="Arial" pitchFamily="34" charset="0"/>
              </a:rPr>
              <a:t>branch-name = ‘</a:t>
            </a:r>
            <a:r>
              <a:rPr lang="en-US" sz="2200" dirty="0" err="1" smtClean="0">
                <a:solidFill>
                  <a:srgbClr val="FF0000"/>
                </a:solidFill>
                <a:latin typeface="Arial" pitchFamily="34" charset="0"/>
                <a:cs typeface="Arial" pitchFamily="34" charset="0"/>
              </a:rPr>
              <a:t>Perryridge</a:t>
            </a:r>
            <a:r>
              <a:rPr lang="en-US" sz="2200" dirty="0" smtClean="0">
                <a:solidFill>
                  <a:srgbClr val="FF0000"/>
                </a:solidFill>
                <a:latin typeface="Arial" pitchFamily="34" charset="0"/>
                <a:cs typeface="Arial" pitchFamily="34" charset="0"/>
              </a:rPr>
              <a:t>’  </a:t>
            </a:r>
            <a:endParaRPr lang="en-US" sz="2200" dirty="0" smtClean="0">
              <a:solidFill>
                <a:srgbClr val="FF0000"/>
              </a:solidFill>
              <a:latin typeface="Arial" pitchFamily="34" charset="0"/>
              <a:cs typeface="Arial" pitchFamily="34" charset="0"/>
            </a:endParaRPr>
          </a:p>
          <a:p>
            <a:endParaRPr lang="en-US" sz="2200" dirty="0" smtClean="0">
              <a:latin typeface="Arial" pitchFamily="34" charset="0"/>
              <a:cs typeface="Arial" pitchFamily="34" charset="0"/>
            </a:endParaRPr>
          </a:p>
          <a:p>
            <a:pPr>
              <a:buFont typeface="Wingdings" pitchFamily="2" charset="2"/>
              <a:buChar char="q"/>
            </a:pPr>
            <a:r>
              <a:rPr lang="en-US" sz="2200" dirty="0" smtClean="0">
                <a:solidFill>
                  <a:schemeClr val="tx1"/>
                </a:solidFill>
                <a:latin typeface="Arial" pitchFamily="34" charset="0"/>
                <a:cs typeface="Arial" pitchFamily="34" charset="0"/>
              </a:rPr>
              <a:t>Delete </a:t>
            </a:r>
            <a:r>
              <a:rPr lang="en-US" sz="2200" dirty="0" smtClean="0">
                <a:solidFill>
                  <a:schemeClr val="tx1"/>
                </a:solidFill>
                <a:latin typeface="Arial" pitchFamily="34" charset="0"/>
                <a:cs typeface="Arial" pitchFamily="34" charset="0"/>
              </a:rPr>
              <a:t>all accounts at every branch located in Needham city. </a:t>
            </a:r>
            <a:endParaRPr lang="en-US" sz="2200" dirty="0" smtClean="0">
              <a:solidFill>
                <a:schemeClr val="tx1"/>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delete </a:t>
            </a:r>
            <a:r>
              <a:rPr lang="en-US" sz="2200" dirty="0" smtClean="0">
                <a:solidFill>
                  <a:srgbClr val="FF0000"/>
                </a:solidFill>
                <a:latin typeface="Arial" pitchFamily="34" charset="0"/>
                <a:cs typeface="Arial" pitchFamily="34" charset="0"/>
              </a:rPr>
              <a:t>from </a:t>
            </a:r>
            <a:r>
              <a:rPr lang="en-US" sz="2200" dirty="0" smtClean="0">
                <a:solidFill>
                  <a:srgbClr val="FF0000"/>
                </a:solidFill>
                <a:latin typeface="Arial" pitchFamily="34" charset="0"/>
                <a:cs typeface="Arial" pitchFamily="34" charset="0"/>
              </a:rPr>
              <a:t>account</a:t>
            </a:r>
          </a:p>
          <a:p>
            <a:r>
              <a:rPr lang="en-US" sz="2200" dirty="0" smtClean="0">
                <a:solidFill>
                  <a:srgbClr val="FF0000"/>
                </a:solidFill>
                <a:latin typeface="Arial" pitchFamily="34" charset="0"/>
                <a:cs typeface="Arial" pitchFamily="34" charset="0"/>
              </a:rPr>
              <a:t>   where </a:t>
            </a:r>
            <a:r>
              <a:rPr lang="en-US" sz="2200" dirty="0" smtClean="0">
                <a:solidFill>
                  <a:srgbClr val="FF0000"/>
                </a:solidFill>
                <a:latin typeface="Arial" pitchFamily="34" charset="0"/>
                <a:cs typeface="Arial" pitchFamily="34" charset="0"/>
              </a:rPr>
              <a:t>branch-name in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    (</a:t>
            </a:r>
            <a:r>
              <a:rPr lang="en-US" sz="2200" dirty="0" smtClean="0">
                <a:solidFill>
                  <a:srgbClr val="FF0000"/>
                </a:solidFill>
                <a:latin typeface="Arial" pitchFamily="34" charset="0"/>
                <a:cs typeface="Arial" pitchFamily="34" charset="0"/>
              </a:rPr>
              <a:t>select branch-name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       from </a:t>
            </a:r>
            <a:r>
              <a:rPr lang="en-US" sz="2200" dirty="0" smtClean="0">
                <a:solidFill>
                  <a:srgbClr val="FF0000"/>
                </a:solidFill>
                <a:latin typeface="Arial" pitchFamily="34" charset="0"/>
                <a:cs typeface="Arial" pitchFamily="34" charset="0"/>
              </a:rPr>
              <a:t>branch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         where </a:t>
            </a:r>
            <a:r>
              <a:rPr lang="en-US" sz="2200" dirty="0" smtClean="0">
                <a:solidFill>
                  <a:srgbClr val="FF0000"/>
                </a:solidFill>
                <a:latin typeface="Arial" pitchFamily="34" charset="0"/>
                <a:cs typeface="Arial" pitchFamily="34" charset="0"/>
              </a:rPr>
              <a:t>branch-city = ‘Needham’)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delete </a:t>
            </a:r>
            <a:r>
              <a:rPr lang="en-US" sz="2200" dirty="0" smtClean="0">
                <a:solidFill>
                  <a:srgbClr val="FF0000"/>
                </a:solidFill>
                <a:latin typeface="Arial" pitchFamily="34" charset="0"/>
                <a:cs typeface="Arial" pitchFamily="34" charset="0"/>
              </a:rPr>
              <a:t>from depositor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     where </a:t>
            </a:r>
            <a:r>
              <a:rPr lang="en-US" sz="2200" dirty="0" smtClean="0">
                <a:solidFill>
                  <a:srgbClr val="FF0000"/>
                </a:solidFill>
                <a:latin typeface="Arial" pitchFamily="34" charset="0"/>
                <a:cs typeface="Arial" pitchFamily="34" charset="0"/>
              </a:rPr>
              <a:t>account-number in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         (</a:t>
            </a:r>
            <a:r>
              <a:rPr lang="en-US" sz="2200" dirty="0" smtClean="0">
                <a:solidFill>
                  <a:srgbClr val="FF0000"/>
                </a:solidFill>
                <a:latin typeface="Arial" pitchFamily="34" charset="0"/>
                <a:cs typeface="Arial" pitchFamily="34" charset="0"/>
              </a:rPr>
              <a:t>select account-number from branch, account </a:t>
            </a:r>
            <a:endParaRPr lang="en-US" sz="2200" dirty="0" smtClean="0">
              <a:solidFill>
                <a:srgbClr val="FF0000"/>
              </a:solidFill>
              <a:latin typeface="Arial" pitchFamily="34" charset="0"/>
              <a:cs typeface="Arial" pitchFamily="34" charset="0"/>
            </a:endParaRPr>
          </a:p>
          <a:p>
            <a:r>
              <a:rPr lang="en-US" sz="2200" dirty="0" smtClean="0">
                <a:solidFill>
                  <a:srgbClr val="FF0000"/>
                </a:solidFill>
                <a:latin typeface="Arial" pitchFamily="34" charset="0"/>
                <a:cs typeface="Arial" pitchFamily="34" charset="0"/>
              </a:rPr>
              <a:t>             where </a:t>
            </a:r>
            <a:r>
              <a:rPr lang="en-US" sz="2200" dirty="0" smtClean="0">
                <a:solidFill>
                  <a:srgbClr val="FF0000"/>
                </a:solidFill>
                <a:latin typeface="Arial" pitchFamily="34" charset="0"/>
                <a:cs typeface="Arial" pitchFamily="34" charset="0"/>
              </a:rPr>
              <a:t>branch-city = ‘Needham’ and </a:t>
            </a:r>
            <a:r>
              <a:rPr lang="en-US" sz="2200" dirty="0" err="1" smtClean="0">
                <a:solidFill>
                  <a:srgbClr val="FF0000"/>
                </a:solidFill>
                <a:latin typeface="Arial" pitchFamily="34" charset="0"/>
                <a:cs typeface="Arial" pitchFamily="34" charset="0"/>
              </a:rPr>
              <a:t>branch.branch</a:t>
            </a:r>
            <a:r>
              <a:rPr lang="en-US" sz="2200" dirty="0" smtClean="0">
                <a:solidFill>
                  <a:srgbClr val="FF0000"/>
                </a:solidFill>
                <a:latin typeface="Arial" pitchFamily="34" charset="0"/>
                <a:cs typeface="Arial" pitchFamily="34" charset="0"/>
              </a:rPr>
              <a:t>-name </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account.branch</a:t>
            </a:r>
            <a:r>
              <a:rPr lang="en-US" sz="2200" dirty="0" smtClean="0">
                <a:solidFill>
                  <a:srgbClr val="FF0000"/>
                </a:solidFill>
                <a:latin typeface="Arial" pitchFamily="34" charset="0"/>
                <a:cs typeface="Arial" pitchFamily="34" charset="0"/>
              </a:rPr>
              <a:t>-name</a:t>
            </a:r>
            <a:r>
              <a:rPr lang="en-US" sz="2200" dirty="0" smtClean="0">
                <a:solidFill>
                  <a:srgbClr val="FF0000"/>
                </a:solidFill>
                <a:latin typeface="Arial" pitchFamily="34" charset="0"/>
                <a:cs typeface="Arial" pitchFamily="34" charset="0"/>
              </a:rPr>
              <a:t>)</a:t>
            </a:r>
            <a:endParaRPr lang="en-US" sz="2200" dirty="0">
              <a:solidFill>
                <a:srgbClr val="FF0000"/>
              </a:solidFill>
              <a:latin typeface="Arial" pitchFamily="34" charset="0"/>
              <a:cs typeface="Arial" pitchFamily="34" charset="0"/>
            </a:endParaRP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183880" cy="676656"/>
          </a:xfrm>
        </p:spPr>
        <p:txBody>
          <a:bodyPr>
            <a:normAutofit/>
          </a:bodyPr>
          <a:lstStyle/>
          <a:p>
            <a:r>
              <a:rPr lang="en-US" b="1" u="sng" dirty="0" smtClean="0">
                <a:solidFill>
                  <a:schemeClr val="accent1"/>
                </a:solidFill>
              </a:rPr>
              <a:t>Example </a:t>
            </a:r>
            <a:r>
              <a:rPr lang="en-US" b="1" u="sng" dirty="0" smtClean="0">
                <a:solidFill>
                  <a:schemeClr val="accent1"/>
                </a:solidFill>
              </a:rPr>
              <a:t>Query</a:t>
            </a:r>
            <a:endParaRPr lang="en-US" b="1" u="sng" dirty="0">
              <a:solidFill>
                <a:schemeClr val="accent1"/>
              </a:solidFill>
            </a:endParaRPr>
          </a:p>
        </p:txBody>
      </p:sp>
      <p:sp>
        <p:nvSpPr>
          <p:cNvPr id="3" name="Text Placeholder 2"/>
          <p:cNvSpPr>
            <a:spLocks noGrp="1"/>
          </p:cNvSpPr>
          <p:nvPr>
            <p:ph type="body" idx="1"/>
          </p:nvPr>
        </p:nvSpPr>
        <p:spPr>
          <a:xfrm>
            <a:off x="381000" y="1066800"/>
            <a:ext cx="8183880" cy="3657600"/>
          </a:xfrm>
        </p:spPr>
        <p:txBody>
          <a:bodyPr>
            <a:noAutofit/>
          </a:bodyPr>
          <a:lstStyle/>
          <a:p>
            <a:pPr>
              <a:buFont typeface="Wingdings" pitchFamily="2" charset="2"/>
              <a:buChar char="q"/>
            </a:pPr>
            <a:r>
              <a:rPr lang="en-US" sz="2400" dirty="0" smtClean="0">
                <a:solidFill>
                  <a:schemeClr val="tx1"/>
                </a:solidFill>
                <a:latin typeface="Arial" pitchFamily="34" charset="0"/>
                <a:cs typeface="Arial" pitchFamily="34" charset="0"/>
              </a:rPr>
              <a:t>Delete </a:t>
            </a:r>
            <a:r>
              <a:rPr lang="en-US" sz="2400" dirty="0" smtClean="0">
                <a:solidFill>
                  <a:schemeClr val="tx1"/>
                </a:solidFill>
                <a:latin typeface="Arial" pitchFamily="34" charset="0"/>
                <a:cs typeface="Arial" pitchFamily="34" charset="0"/>
              </a:rPr>
              <a:t>the record of all accounts with balances below the average at the bank. </a:t>
            </a:r>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delete </a:t>
            </a:r>
            <a:r>
              <a:rPr lang="en-US" sz="2400" dirty="0" smtClean="0">
                <a:solidFill>
                  <a:srgbClr val="FF0000"/>
                </a:solidFill>
                <a:latin typeface="Arial" pitchFamily="34" charset="0"/>
                <a:cs typeface="Arial" pitchFamily="34" charset="0"/>
              </a:rPr>
              <a:t>from account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where </a:t>
            </a:r>
            <a:r>
              <a:rPr lang="en-US" sz="2400" dirty="0" smtClean="0">
                <a:solidFill>
                  <a:srgbClr val="FF0000"/>
                </a:solidFill>
                <a:latin typeface="Arial" pitchFamily="34" charset="0"/>
                <a:cs typeface="Arial" pitchFamily="34" charset="0"/>
              </a:rPr>
              <a:t>balance &lt; (select </a:t>
            </a:r>
            <a:r>
              <a:rPr lang="en-US" sz="2400" dirty="0" err="1" smtClean="0">
                <a:solidFill>
                  <a:srgbClr val="FF0000"/>
                </a:solidFill>
                <a:latin typeface="Arial" pitchFamily="34" charset="0"/>
                <a:cs typeface="Arial" pitchFamily="34" charset="0"/>
              </a:rPr>
              <a:t>avg</a:t>
            </a:r>
            <a:r>
              <a:rPr lang="en-US" sz="2400" dirty="0" smtClean="0">
                <a:solidFill>
                  <a:srgbClr val="FF0000"/>
                </a:solidFill>
                <a:latin typeface="Arial" pitchFamily="34" charset="0"/>
                <a:cs typeface="Arial" pitchFamily="34" charset="0"/>
              </a:rPr>
              <a:t> (balance) from account) </a:t>
            </a:r>
          </a:p>
          <a:p>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solidFill>
                  <a:schemeClr val="tx1"/>
                </a:solidFill>
                <a:latin typeface="Arial" pitchFamily="34" charset="0"/>
                <a:cs typeface="Arial" pitchFamily="34" charset="0"/>
              </a:rPr>
              <a:t>Problem</a:t>
            </a:r>
            <a:r>
              <a:rPr lang="en-US" sz="2400" dirty="0" smtClean="0">
                <a:solidFill>
                  <a:schemeClr val="tx1"/>
                </a:solidFill>
                <a:latin typeface="Arial" pitchFamily="34" charset="0"/>
                <a:cs typeface="Arial" pitchFamily="34" charset="0"/>
              </a:rPr>
              <a:t>: as we delete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 from deposit, the average balance changes </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Solution used in SQL</a:t>
            </a:r>
            <a:r>
              <a:rPr lang="en-US" sz="2400" dirty="0" smtClean="0">
                <a:solidFill>
                  <a:schemeClr val="tx1"/>
                </a:solidFill>
                <a:latin typeface="Arial" pitchFamily="34" charset="0"/>
                <a:cs typeface="Arial" pitchFamily="34" charset="0"/>
              </a:rPr>
              <a:t>:</a:t>
            </a:r>
          </a:p>
          <a:p>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1. First, compute </a:t>
            </a:r>
            <a:r>
              <a:rPr lang="en-US" sz="2400" dirty="0" err="1" smtClean="0">
                <a:solidFill>
                  <a:schemeClr val="tx1"/>
                </a:solidFill>
                <a:latin typeface="Arial" pitchFamily="34" charset="0"/>
                <a:cs typeface="Arial" pitchFamily="34" charset="0"/>
              </a:rPr>
              <a:t>avg</a:t>
            </a:r>
            <a:r>
              <a:rPr lang="en-US" sz="2400" dirty="0" smtClean="0">
                <a:solidFill>
                  <a:schemeClr val="tx1"/>
                </a:solidFill>
                <a:latin typeface="Arial" pitchFamily="34" charset="0"/>
                <a:cs typeface="Arial" pitchFamily="34" charset="0"/>
              </a:rPr>
              <a:t> balance and find all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 to delete </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2</a:t>
            </a:r>
            <a:r>
              <a:rPr lang="en-US" sz="2400" dirty="0" smtClean="0">
                <a:solidFill>
                  <a:schemeClr val="tx1"/>
                </a:solidFill>
                <a:latin typeface="Arial" pitchFamily="34" charset="0"/>
                <a:cs typeface="Arial" pitchFamily="34" charset="0"/>
              </a:rPr>
              <a:t>. Next, delete all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 found above (without </a:t>
            </a:r>
            <a:r>
              <a:rPr lang="en-US" sz="2400" dirty="0" err="1" smtClean="0">
                <a:solidFill>
                  <a:schemeClr val="tx1"/>
                </a:solidFill>
                <a:latin typeface="Arial" pitchFamily="34" charset="0"/>
                <a:cs typeface="Arial" pitchFamily="34" charset="0"/>
              </a:rPr>
              <a:t>recomputing</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avg</a:t>
            </a:r>
            <a:r>
              <a:rPr lang="en-US" sz="2400" dirty="0" smtClean="0">
                <a:solidFill>
                  <a:schemeClr val="tx1"/>
                </a:solidFill>
                <a:latin typeface="Arial" pitchFamily="34" charset="0"/>
                <a:cs typeface="Arial" pitchFamily="34" charset="0"/>
              </a:rPr>
              <a:t> or retesting the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a:t>
            </a:r>
            <a:endParaRPr lang="en-US" sz="2400" dirty="0">
              <a:solidFill>
                <a:schemeClr val="tx1"/>
              </a:solidFill>
              <a:latin typeface="Arial" pitchFamily="34" charset="0"/>
              <a:cs typeface="Arial" pitchFamily="34"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447800"/>
          </a:xfrm>
        </p:spPr>
        <p:txBody>
          <a:bodyPr>
            <a:normAutofit/>
          </a:bodyPr>
          <a:lstStyle/>
          <a:p>
            <a:r>
              <a:rPr lang="en-US" b="1" u="sng" dirty="0" smtClean="0">
                <a:solidFill>
                  <a:schemeClr val="accent1"/>
                </a:solidFill>
                <a:latin typeface="Arial" pitchFamily="34" charset="0"/>
                <a:cs typeface="Arial" pitchFamily="34" charset="0"/>
              </a:rPr>
              <a:t>Modification </a:t>
            </a:r>
            <a:r>
              <a:rPr lang="en-US" b="1" u="sng" dirty="0" smtClean="0">
                <a:solidFill>
                  <a:schemeClr val="accent1"/>
                </a:solidFill>
                <a:latin typeface="Arial" pitchFamily="34" charset="0"/>
                <a:cs typeface="Arial" pitchFamily="34" charset="0"/>
              </a:rPr>
              <a:t>of the Database – Insertion</a:t>
            </a:r>
            <a:endParaRPr lang="en-US" b="1" u="sng" dirty="0">
              <a:solidFill>
                <a:schemeClr val="accent1"/>
              </a:solidFill>
              <a:latin typeface="Arial" pitchFamily="34" charset="0"/>
              <a:cs typeface="Arial" pitchFamily="34" charset="0"/>
            </a:endParaRPr>
          </a:p>
        </p:txBody>
      </p:sp>
      <p:sp>
        <p:nvSpPr>
          <p:cNvPr id="3" name="Text Placeholder 2"/>
          <p:cNvSpPr>
            <a:spLocks noGrp="1"/>
          </p:cNvSpPr>
          <p:nvPr>
            <p:ph type="body" idx="1"/>
          </p:nvPr>
        </p:nvSpPr>
        <p:spPr>
          <a:xfrm>
            <a:off x="304800" y="1600200"/>
            <a:ext cx="8183880" cy="4953000"/>
          </a:xfrm>
        </p:spPr>
        <p:txBody>
          <a:bodyPr>
            <a:normAutofit/>
          </a:bodyPr>
          <a:lstStyle/>
          <a:p>
            <a:pPr>
              <a:buFont typeface="Wingdings" pitchFamily="2" charset="2"/>
              <a:buChar char="v"/>
            </a:pPr>
            <a:r>
              <a:rPr lang="en-US" sz="2400" dirty="0" smtClean="0">
                <a:latin typeface="Arial" pitchFamily="34" charset="0"/>
                <a:cs typeface="Arial" pitchFamily="34" charset="0"/>
              </a:rPr>
              <a:t> </a:t>
            </a:r>
            <a:r>
              <a:rPr lang="en-US" sz="2400" dirty="0" smtClean="0">
                <a:solidFill>
                  <a:schemeClr val="tx1"/>
                </a:solidFill>
                <a:latin typeface="Arial" pitchFamily="34" charset="0"/>
                <a:cs typeface="Arial" pitchFamily="34" charset="0"/>
              </a:rPr>
              <a:t>Add </a:t>
            </a:r>
            <a:r>
              <a:rPr lang="en-US" sz="2400" dirty="0" smtClean="0">
                <a:solidFill>
                  <a:schemeClr val="tx1"/>
                </a:solidFill>
                <a:latin typeface="Arial" pitchFamily="34" charset="0"/>
                <a:cs typeface="Arial" pitchFamily="34" charset="0"/>
              </a:rPr>
              <a:t>a new </a:t>
            </a:r>
            <a:r>
              <a:rPr lang="en-US" sz="2400" dirty="0" err="1" smtClean="0">
                <a:solidFill>
                  <a:schemeClr val="tx1"/>
                </a:solidFill>
                <a:latin typeface="Arial" pitchFamily="34" charset="0"/>
                <a:cs typeface="Arial" pitchFamily="34" charset="0"/>
              </a:rPr>
              <a:t>tuple</a:t>
            </a:r>
            <a:r>
              <a:rPr lang="en-US" sz="2400" dirty="0" smtClean="0">
                <a:solidFill>
                  <a:schemeClr val="tx1"/>
                </a:solidFill>
                <a:latin typeface="Arial" pitchFamily="34" charset="0"/>
                <a:cs typeface="Arial" pitchFamily="34" charset="0"/>
              </a:rPr>
              <a:t> to </a:t>
            </a:r>
            <a:r>
              <a:rPr lang="en-US" sz="2400" dirty="0" smtClean="0">
                <a:solidFill>
                  <a:schemeClr val="tx1"/>
                </a:solidFill>
                <a:latin typeface="Arial" pitchFamily="34" charset="0"/>
                <a:cs typeface="Arial" pitchFamily="34" charset="0"/>
              </a:rPr>
              <a:t>account:</a:t>
            </a:r>
          </a:p>
          <a:p>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insert </a:t>
            </a:r>
            <a:r>
              <a:rPr lang="en-US" sz="2400" dirty="0" smtClean="0">
                <a:solidFill>
                  <a:srgbClr val="FF0000"/>
                </a:solidFill>
                <a:latin typeface="Arial" pitchFamily="34" charset="0"/>
                <a:cs typeface="Arial" pitchFamily="34" charset="0"/>
              </a:rPr>
              <a:t>into account values (‘A-9732’, ‘Perryridge’,1200) </a:t>
            </a:r>
            <a:r>
              <a:rPr lang="en-US" sz="2400" dirty="0" smtClean="0">
                <a:solidFill>
                  <a:srgbClr val="FF0000"/>
                </a:solidFill>
                <a:latin typeface="Arial" pitchFamily="34" charset="0"/>
                <a:cs typeface="Arial" pitchFamily="34" charset="0"/>
              </a:rPr>
              <a:t>or equivalently </a:t>
            </a:r>
          </a:p>
          <a:p>
            <a:r>
              <a:rPr lang="en-US" sz="2400" dirty="0" smtClean="0">
                <a:solidFill>
                  <a:srgbClr val="FF0000"/>
                </a:solidFill>
                <a:latin typeface="Arial" pitchFamily="34" charset="0"/>
                <a:cs typeface="Arial" pitchFamily="34" charset="0"/>
              </a:rPr>
              <a:t>insert </a:t>
            </a:r>
            <a:r>
              <a:rPr lang="en-US" sz="2400" dirty="0" smtClean="0">
                <a:solidFill>
                  <a:srgbClr val="FF0000"/>
                </a:solidFill>
                <a:latin typeface="Arial" pitchFamily="34" charset="0"/>
                <a:cs typeface="Arial" pitchFamily="34" charset="0"/>
              </a:rPr>
              <a:t>into account (branch-name, balance, account-number)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values </a:t>
            </a:r>
            <a:r>
              <a:rPr lang="en-US" sz="2400" dirty="0" smtClean="0">
                <a:solidFill>
                  <a:srgbClr val="FF0000"/>
                </a:solidFill>
                <a:latin typeface="Arial" pitchFamily="34" charset="0"/>
                <a:cs typeface="Arial" pitchFamily="34" charset="0"/>
              </a:rPr>
              <a:t>(‘</a:t>
            </a:r>
            <a:r>
              <a:rPr lang="en-US" sz="2400" dirty="0" err="1" smtClean="0">
                <a:solidFill>
                  <a:srgbClr val="FF0000"/>
                </a:solidFill>
                <a:latin typeface="Arial" pitchFamily="34" charset="0"/>
                <a:cs typeface="Arial" pitchFamily="34" charset="0"/>
              </a:rPr>
              <a:t>Perryridge</a:t>
            </a:r>
            <a:r>
              <a:rPr lang="en-US" sz="2400" dirty="0" smtClean="0">
                <a:solidFill>
                  <a:srgbClr val="FF0000"/>
                </a:solidFill>
                <a:latin typeface="Arial" pitchFamily="34" charset="0"/>
                <a:cs typeface="Arial" pitchFamily="34" charset="0"/>
              </a:rPr>
              <a:t>’, 1200, ‘A-9732’)  </a:t>
            </a:r>
            <a:endParaRPr lang="en-US" sz="2400" dirty="0" smtClean="0">
              <a:solidFill>
                <a:srgbClr val="FF0000"/>
              </a:solidFill>
              <a:latin typeface="Arial" pitchFamily="34" charset="0"/>
              <a:cs typeface="Arial" pitchFamily="34" charset="0"/>
            </a:endParaRPr>
          </a:p>
          <a:p>
            <a:endParaRPr lang="en-US" sz="2400" dirty="0" smtClean="0">
              <a:latin typeface="Arial" pitchFamily="34" charset="0"/>
              <a:cs typeface="Arial" pitchFamily="34" charset="0"/>
            </a:endParaRPr>
          </a:p>
          <a:p>
            <a:pPr>
              <a:buFont typeface="Wingdings" pitchFamily="2" charset="2"/>
              <a:buChar char="v"/>
            </a:pPr>
            <a:r>
              <a:rPr lang="en-US" sz="2400" dirty="0" smtClean="0">
                <a:solidFill>
                  <a:schemeClr val="tx1"/>
                </a:solidFill>
                <a:latin typeface="Arial" pitchFamily="34" charset="0"/>
                <a:cs typeface="Arial" pitchFamily="34" charset="0"/>
              </a:rPr>
              <a:t>Add </a:t>
            </a:r>
            <a:r>
              <a:rPr lang="en-US" sz="2400" dirty="0" smtClean="0">
                <a:solidFill>
                  <a:schemeClr val="tx1"/>
                </a:solidFill>
                <a:latin typeface="Arial" pitchFamily="34" charset="0"/>
                <a:cs typeface="Arial" pitchFamily="34" charset="0"/>
              </a:rPr>
              <a:t>a new </a:t>
            </a:r>
            <a:r>
              <a:rPr lang="en-US" sz="2400" dirty="0" err="1" smtClean="0">
                <a:solidFill>
                  <a:schemeClr val="tx1"/>
                </a:solidFill>
                <a:latin typeface="Arial" pitchFamily="34" charset="0"/>
                <a:cs typeface="Arial" pitchFamily="34" charset="0"/>
              </a:rPr>
              <a:t>tuple</a:t>
            </a:r>
            <a:r>
              <a:rPr lang="en-US" sz="2400" dirty="0" smtClean="0">
                <a:solidFill>
                  <a:schemeClr val="tx1"/>
                </a:solidFill>
                <a:latin typeface="Arial" pitchFamily="34" charset="0"/>
                <a:cs typeface="Arial" pitchFamily="34" charset="0"/>
              </a:rPr>
              <a:t> to account with balance set to null </a:t>
            </a:r>
            <a:endParaRPr lang="en-US" sz="2400" dirty="0" smtClean="0">
              <a:latin typeface="Arial" pitchFamily="34" charset="0"/>
              <a:cs typeface="Arial" pitchFamily="34" charset="0"/>
            </a:endParaRPr>
          </a:p>
          <a:p>
            <a:r>
              <a:rPr lang="en-US" sz="2400" dirty="0" smtClean="0">
                <a:solidFill>
                  <a:srgbClr val="FF0000"/>
                </a:solidFill>
                <a:latin typeface="Arial" pitchFamily="34" charset="0"/>
                <a:cs typeface="Arial" pitchFamily="34" charset="0"/>
              </a:rPr>
              <a:t>  insert </a:t>
            </a:r>
            <a:r>
              <a:rPr lang="en-US" sz="2400" dirty="0" smtClean="0">
                <a:solidFill>
                  <a:srgbClr val="FF0000"/>
                </a:solidFill>
                <a:latin typeface="Arial" pitchFamily="34" charset="0"/>
                <a:cs typeface="Arial" pitchFamily="34" charset="0"/>
              </a:rPr>
              <a:t>into account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    values </a:t>
            </a:r>
            <a:r>
              <a:rPr lang="en-US" sz="2400" dirty="0" smtClean="0">
                <a:solidFill>
                  <a:srgbClr val="FF0000"/>
                </a:solidFill>
                <a:latin typeface="Arial" pitchFamily="34" charset="0"/>
                <a:cs typeface="Arial" pitchFamily="34" charset="0"/>
              </a:rPr>
              <a:t>(‘A-777’,‘Perryridge’, null)</a:t>
            </a: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83880" cy="676656"/>
          </a:xfrm>
        </p:spPr>
        <p:txBody>
          <a:bodyPr>
            <a:normAutofit fontScale="90000"/>
          </a:bodyPr>
          <a:lstStyle/>
          <a:p>
            <a:r>
              <a:rPr lang="en-US" b="1" u="sng" dirty="0" smtClean="0">
                <a:solidFill>
                  <a:schemeClr val="accent1"/>
                </a:solidFill>
                <a:latin typeface="Arial" pitchFamily="34" charset="0"/>
                <a:cs typeface="Arial" pitchFamily="34" charset="0"/>
              </a:rPr>
              <a:t>Modification of the </a:t>
            </a:r>
            <a:r>
              <a:rPr lang="en-US" b="1" u="sng" dirty="0" smtClean="0">
                <a:solidFill>
                  <a:schemeClr val="accent1"/>
                </a:solidFill>
                <a:latin typeface="Arial" pitchFamily="34" charset="0"/>
                <a:cs typeface="Arial" pitchFamily="34" charset="0"/>
              </a:rPr>
              <a:t>Database– Updates</a:t>
            </a:r>
            <a:r>
              <a:rPr lang="en-US" dirty="0" smtClean="0"/>
              <a:t></a:t>
            </a:r>
            <a:endParaRPr lang="en-US" dirty="0"/>
          </a:p>
        </p:txBody>
      </p:sp>
      <p:sp>
        <p:nvSpPr>
          <p:cNvPr id="3" name="Text Placeholder 2"/>
          <p:cNvSpPr>
            <a:spLocks noGrp="1"/>
          </p:cNvSpPr>
          <p:nvPr>
            <p:ph type="body" idx="1"/>
          </p:nvPr>
        </p:nvSpPr>
        <p:spPr>
          <a:xfrm>
            <a:off x="457200" y="1219200"/>
            <a:ext cx="8183880" cy="3505200"/>
          </a:xfrm>
        </p:spPr>
        <p:txBody>
          <a:bodyPr>
            <a:noAutofit/>
          </a:bodyPr>
          <a:lstStyle/>
          <a:p>
            <a:pPr>
              <a:buFont typeface="Wingdings" pitchFamily="2" charset="2"/>
              <a:buChar char="q"/>
            </a:pPr>
            <a:r>
              <a:rPr lang="en-US" sz="2000" dirty="0" smtClean="0">
                <a:solidFill>
                  <a:schemeClr val="tx1"/>
                </a:solidFill>
                <a:latin typeface="Arial" pitchFamily="34" charset="0"/>
                <a:cs typeface="Arial" pitchFamily="34" charset="0"/>
              </a:rPr>
              <a:t>Increase </a:t>
            </a:r>
            <a:r>
              <a:rPr lang="en-US" sz="2000" dirty="0" smtClean="0">
                <a:solidFill>
                  <a:schemeClr val="tx1"/>
                </a:solidFill>
                <a:latin typeface="Arial" pitchFamily="34" charset="0"/>
                <a:cs typeface="Arial" pitchFamily="34" charset="0"/>
              </a:rPr>
              <a:t>all accounts with balances over $10,000 by 6%, all other accounts receive 5%. </a:t>
            </a:r>
          </a:p>
          <a:p>
            <a:endParaRPr lang="en-US" sz="2000" dirty="0" smtClean="0">
              <a:latin typeface="Arial" pitchFamily="34" charset="0"/>
              <a:cs typeface="Arial" pitchFamily="34" charset="0"/>
            </a:endParaRPr>
          </a:p>
          <a:p>
            <a:r>
              <a:rPr lang="en-US" sz="2000" u="sng" dirty="0" smtClean="0">
                <a:solidFill>
                  <a:schemeClr val="tx1"/>
                </a:solidFill>
                <a:latin typeface="Arial" pitchFamily="34" charset="0"/>
                <a:cs typeface="Arial" pitchFamily="34" charset="0"/>
              </a:rPr>
              <a:t>Write </a:t>
            </a:r>
            <a:r>
              <a:rPr lang="en-US" sz="2000" u="sng" dirty="0" smtClean="0">
                <a:solidFill>
                  <a:schemeClr val="tx1"/>
                </a:solidFill>
                <a:latin typeface="Arial" pitchFamily="34" charset="0"/>
                <a:cs typeface="Arial" pitchFamily="34" charset="0"/>
              </a:rPr>
              <a:t>two update statements: </a:t>
            </a:r>
            <a:endParaRPr lang="en-US" sz="2000" u="sng" dirty="0" smtClean="0">
              <a:solidFill>
                <a:schemeClr val="tx1"/>
              </a:solidFill>
              <a:latin typeface="Arial" pitchFamily="34" charset="0"/>
              <a:cs typeface="Arial" pitchFamily="34" charset="0"/>
            </a:endParaRPr>
          </a:p>
          <a:p>
            <a:endParaRPr lang="en-US" sz="2000" dirty="0" smtClean="0">
              <a:latin typeface="Arial" pitchFamily="34" charset="0"/>
              <a:cs typeface="Arial" pitchFamily="34" charset="0"/>
            </a:endParaRPr>
          </a:p>
          <a:p>
            <a:pPr>
              <a:buFont typeface="Arial" pitchFamily="34" charset="0"/>
              <a:buChar char="•"/>
            </a:pPr>
            <a:r>
              <a:rPr lang="en-US" sz="2000" dirty="0" smtClean="0">
                <a:solidFill>
                  <a:srgbClr val="FF0000"/>
                </a:solidFill>
                <a:latin typeface="Arial" pitchFamily="34" charset="0"/>
                <a:cs typeface="Arial" pitchFamily="34" charset="0"/>
              </a:rPr>
              <a:t> update </a:t>
            </a:r>
            <a:r>
              <a:rPr lang="en-US" sz="2000" dirty="0" smtClean="0">
                <a:solidFill>
                  <a:srgbClr val="FF0000"/>
                </a:solidFill>
                <a:latin typeface="Arial" pitchFamily="34" charset="0"/>
                <a:cs typeface="Arial" pitchFamily="34" charset="0"/>
              </a:rPr>
              <a:t>account </a:t>
            </a:r>
            <a:endParaRPr lang="en-US" sz="2000" dirty="0" smtClean="0">
              <a:solidFill>
                <a:srgbClr val="FF0000"/>
              </a:solidFill>
              <a:latin typeface="Arial" pitchFamily="34" charset="0"/>
              <a:cs typeface="Arial" pitchFamily="34" charset="0"/>
            </a:endParaRPr>
          </a:p>
          <a:p>
            <a:r>
              <a:rPr lang="en-US" sz="2000" dirty="0" smtClean="0">
                <a:solidFill>
                  <a:srgbClr val="FF0000"/>
                </a:solidFill>
                <a:latin typeface="Arial" pitchFamily="34" charset="0"/>
                <a:cs typeface="Arial" pitchFamily="34" charset="0"/>
              </a:rPr>
              <a:t>set </a:t>
            </a:r>
            <a:r>
              <a:rPr lang="en-US" sz="2000" dirty="0" smtClean="0">
                <a:solidFill>
                  <a:srgbClr val="FF0000"/>
                </a:solidFill>
                <a:latin typeface="Arial" pitchFamily="34" charset="0"/>
                <a:cs typeface="Arial" pitchFamily="34" charset="0"/>
              </a:rPr>
              <a:t>balance = balance ∗ 1.06 </a:t>
            </a:r>
            <a:endParaRPr lang="en-US" sz="2000" dirty="0" smtClean="0">
              <a:solidFill>
                <a:srgbClr val="FF0000"/>
              </a:solidFill>
              <a:latin typeface="Arial" pitchFamily="34" charset="0"/>
              <a:cs typeface="Arial" pitchFamily="34" charset="0"/>
            </a:endParaRPr>
          </a:p>
          <a:p>
            <a:r>
              <a:rPr lang="en-US" sz="2000" dirty="0" smtClean="0">
                <a:solidFill>
                  <a:srgbClr val="FF0000"/>
                </a:solidFill>
                <a:latin typeface="Arial" pitchFamily="34" charset="0"/>
                <a:cs typeface="Arial" pitchFamily="34" charset="0"/>
              </a:rPr>
              <a:t>where </a:t>
            </a:r>
            <a:r>
              <a:rPr lang="en-US" sz="2000" dirty="0" smtClean="0">
                <a:solidFill>
                  <a:srgbClr val="FF0000"/>
                </a:solidFill>
                <a:latin typeface="Arial" pitchFamily="34" charset="0"/>
                <a:cs typeface="Arial" pitchFamily="34" charset="0"/>
              </a:rPr>
              <a:t>balance &gt; 10000 </a:t>
            </a:r>
            <a:endParaRPr lang="en-US" sz="2000" dirty="0" smtClean="0">
              <a:solidFill>
                <a:srgbClr val="FF0000"/>
              </a:solidFill>
              <a:latin typeface="Arial" pitchFamily="34" charset="0"/>
              <a:cs typeface="Arial" pitchFamily="34" charset="0"/>
            </a:endParaRPr>
          </a:p>
          <a:p>
            <a:endParaRPr lang="en-US" sz="2000" dirty="0" smtClean="0">
              <a:solidFill>
                <a:srgbClr val="FF0000"/>
              </a:solidFill>
              <a:latin typeface="Arial" pitchFamily="34" charset="0"/>
              <a:cs typeface="Arial" pitchFamily="34" charset="0"/>
            </a:endParaRPr>
          </a:p>
          <a:p>
            <a:pPr>
              <a:buFont typeface="Arial" pitchFamily="34" charset="0"/>
              <a:buChar char="•"/>
            </a:pPr>
            <a:r>
              <a:rPr lang="en-US" sz="2000" dirty="0" smtClean="0">
                <a:solidFill>
                  <a:srgbClr val="FF0000"/>
                </a:solidFill>
                <a:latin typeface="Arial" pitchFamily="34" charset="0"/>
                <a:cs typeface="Arial" pitchFamily="34" charset="0"/>
              </a:rPr>
              <a:t> update account</a:t>
            </a:r>
          </a:p>
          <a:p>
            <a:r>
              <a:rPr lang="en-US" sz="2000" dirty="0" smtClean="0">
                <a:solidFill>
                  <a:srgbClr val="FF0000"/>
                </a:solidFill>
                <a:latin typeface="Arial" pitchFamily="34" charset="0"/>
                <a:cs typeface="Arial" pitchFamily="34" charset="0"/>
              </a:rPr>
              <a:t> </a:t>
            </a:r>
            <a:r>
              <a:rPr lang="en-US" sz="2000" dirty="0" smtClean="0">
                <a:solidFill>
                  <a:srgbClr val="FF0000"/>
                </a:solidFill>
                <a:latin typeface="Arial" pitchFamily="34" charset="0"/>
                <a:cs typeface="Arial" pitchFamily="34" charset="0"/>
              </a:rPr>
              <a:t>set balance = balance ∗ 1.05 </a:t>
            </a:r>
            <a:endParaRPr lang="en-US" sz="2000" dirty="0" smtClean="0">
              <a:solidFill>
                <a:srgbClr val="FF0000"/>
              </a:solidFill>
              <a:latin typeface="Arial" pitchFamily="34" charset="0"/>
              <a:cs typeface="Arial" pitchFamily="34" charset="0"/>
            </a:endParaRPr>
          </a:p>
          <a:p>
            <a:r>
              <a:rPr lang="en-US" sz="2000" dirty="0" smtClean="0">
                <a:solidFill>
                  <a:srgbClr val="FF0000"/>
                </a:solidFill>
                <a:latin typeface="Arial" pitchFamily="34" charset="0"/>
                <a:cs typeface="Arial" pitchFamily="34" charset="0"/>
              </a:rPr>
              <a:t>where </a:t>
            </a:r>
            <a:r>
              <a:rPr lang="en-US" sz="2000" dirty="0" smtClean="0">
                <a:solidFill>
                  <a:srgbClr val="FF0000"/>
                </a:solidFill>
                <a:latin typeface="Arial" pitchFamily="34" charset="0"/>
                <a:cs typeface="Arial" pitchFamily="34" charset="0"/>
              </a:rPr>
              <a:t>balance ≤ 10000 </a:t>
            </a:r>
            <a:endParaRPr lang="en-US" sz="2000" dirty="0" smtClean="0">
              <a:solidFill>
                <a:srgbClr val="FF0000"/>
              </a:solidFill>
              <a:latin typeface="Arial" pitchFamily="34" charset="0"/>
              <a:cs typeface="Arial" pitchFamily="34" charset="0"/>
            </a:endParaRPr>
          </a:p>
          <a:p>
            <a:endParaRPr lang="en-US" sz="2000" dirty="0" smtClean="0">
              <a:latin typeface="Arial" pitchFamily="34" charset="0"/>
              <a:cs typeface="Arial" pitchFamily="34" charset="0"/>
            </a:endParaRPr>
          </a:p>
          <a:p>
            <a:pPr>
              <a:buFont typeface="Wingdings" pitchFamily="2" charset="2"/>
              <a:buChar char="v"/>
            </a:pPr>
            <a:r>
              <a:rPr lang="en-US" sz="2000" dirty="0" smtClean="0">
                <a:latin typeface="Arial" pitchFamily="34" charset="0"/>
                <a:cs typeface="Arial" pitchFamily="34" charset="0"/>
              </a:rPr>
              <a:t> </a:t>
            </a:r>
            <a:r>
              <a:rPr lang="en-US" sz="2000" dirty="0" smtClean="0">
                <a:solidFill>
                  <a:schemeClr val="tx1"/>
                </a:solidFill>
                <a:latin typeface="Arial" pitchFamily="34" charset="0"/>
                <a:cs typeface="Arial" pitchFamily="34" charset="0"/>
              </a:rPr>
              <a:t>The order is important </a:t>
            </a:r>
            <a:endParaRPr lang="en-US" sz="2000" dirty="0" smtClean="0">
              <a:solidFill>
                <a:schemeClr val="tx1"/>
              </a:solidFill>
              <a:latin typeface="Arial" pitchFamily="34" charset="0"/>
              <a:cs typeface="Arial" pitchFamily="34" charset="0"/>
            </a:endParaRPr>
          </a:p>
          <a:p>
            <a:pPr>
              <a:buFont typeface="Wingdings" pitchFamily="2" charset="2"/>
              <a:buChar char="v"/>
            </a:pPr>
            <a:r>
              <a:rPr lang="en-US" sz="2000" dirty="0" smtClean="0">
                <a:solidFill>
                  <a:schemeClr val="tx1"/>
                </a:solidFill>
                <a:latin typeface="Arial" pitchFamily="34" charset="0"/>
                <a:cs typeface="Arial" pitchFamily="34" charset="0"/>
              </a:rPr>
              <a:t> </a:t>
            </a:r>
            <a:r>
              <a:rPr lang="en-US" sz="2000" dirty="0" smtClean="0">
                <a:solidFill>
                  <a:schemeClr val="tx1"/>
                </a:solidFill>
                <a:latin typeface="Arial" pitchFamily="34" charset="0"/>
                <a:cs typeface="Arial" pitchFamily="34" charset="0"/>
              </a:rPr>
              <a:t>Can be done better using the case statement (next slide)</a:t>
            </a:r>
            <a:endParaRPr lang="en-US" sz="2000" dirty="0">
              <a:solidFill>
                <a:schemeClr val="tx1"/>
              </a:solidFill>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 calcmode="lin" valueType="num">
                                      <p:cBhvr additive="base">
                                        <p:cTn id="1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pic>
        <p:nvPicPr>
          <p:cNvPr id="4" name="Picture 3" descr="thank-you-page-examples.jpg"/>
          <p:cNvPicPr>
            <a:picLocks noChangeAspect="1"/>
          </p:cNvPicPr>
          <p:nvPr/>
        </p:nvPicPr>
        <p:blipFill>
          <a:blip r:embed="rId2"/>
          <a:stretch>
            <a:fillRect/>
          </a:stretch>
        </p:blipFill>
        <p:spPr>
          <a:xfrm>
            <a:off x="381000" y="457200"/>
            <a:ext cx="8382000" cy="59436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83880" cy="576072"/>
          </a:xfrm>
        </p:spPr>
        <p:txBody>
          <a:bodyPr>
            <a:normAutofit fontScale="90000"/>
          </a:bodyPr>
          <a:lstStyle/>
          <a:p>
            <a:endParaRPr lang="en-US" dirty="0"/>
          </a:p>
        </p:txBody>
      </p:sp>
      <p:sp>
        <p:nvSpPr>
          <p:cNvPr id="3" name="Text Placeholder 2"/>
          <p:cNvSpPr>
            <a:spLocks noGrp="1"/>
          </p:cNvSpPr>
          <p:nvPr>
            <p:ph type="body" idx="1"/>
          </p:nvPr>
        </p:nvSpPr>
        <p:spPr>
          <a:xfrm>
            <a:off x="457200" y="1371600"/>
            <a:ext cx="8183880" cy="5105400"/>
          </a:xfrm>
        </p:spPr>
        <p:txBody>
          <a:bodyPr>
            <a:normAutofit/>
          </a:bodyPr>
          <a:lstStyle/>
          <a:p>
            <a:r>
              <a:rPr lang="en-US" sz="2200" dirty="0" smtClean="0">
                <a:solidFill>
                  <a:schemeClr val="tx1"/>
                </a:solidFill>
              </a:rPr>
              <a:t>create table </a:t>
            </a:r>
            <a:r>
              <a:rPr lang="en-US" sz="2200" dirty="0" smtClean="0">
                <a:solidFill>
                  <a:schemeClr val="tx1"/>
                </a:solidFill>
              </a:rPr>
              <a:t>account</a:t>
            </a:r>
          </a:p>
          <a:p>
            <a:r>
              <a:rPr lang="en-US" sz="2200" dirty="0" smtClean="0">
                <a:solidFill>
                  <a:schemeClr val="tx1"/>
                </a:solidFill>
              </a:rPr>
              <a:t> (</a:t>
            </a:r>
          </a:p>
          <a:p>
            <a:r>
              <a:rPr lang="en-US" sz="2200" dirty="0" smtClean="0">
                <a:solidFill>
                  <a:schemeClr val="tx1"/>
                </a:solidFill>
              </a:rPr>
              <a:t>Account-number char(10),</a:t>
            </a:r>
          </a:p>
          <a:p>
            <a:r>
              <a:rPr lang="en-US" sz="2200" dirty="0" smtClean="0">
                <a:solidFill>
                  <a:schemeClr val="tx1"/>
                </a:solidFill>
              </a:rPr>
              <a:t>branch-name char(15), </a:t>
            </a:r>
          </a:p>
          <a:p>
            <a:r>
              <a:rPr lang="en-US" sz="2200" dirty="0" smtClean="0">
                <a:solidFill>
                  <a:schemeClr val="tx1"/>
                </a:solidFill>
              </a:rPr>
              <a:t>balance numeric(12,2),</a:t>
            </a:r>
          </a:p>
          <a:p>
            <a:r>
              <a:rPr lang="en-US" sz="2200" dirty="0" smtClean="0">
                <a:solidFill>
                  <a:schemeClr val="tx1"/>
                </a:solidFill>
              </a:rPr>
              <a:t>primary </a:t>
            </a:r>
            <a:r>
              <a:rPr lang="en-US" sz="2200" dirty="0" smtClean="0">
                <a:solidFill>
                  <a:schemeClr val="tx1"/>
                </a:solidFill>
              </a:rPr>
              <a:t>key (</a:t>
            </a:r>
            <a:r>
              <a:rPr lang="en-US" sz="2200" dirty="0" smtClean="0">
                <a:solidFill>
                  <a:schemeClr val="tx1"/>
                </a:solidFill>
              </a:rPr>
              <a:t>account-number)</a:t>
            </a:r>
          </a:p>
          <a:p>
            <a:r>
              <a:rPr lang="en-US" sz="2200" dirty="0" smtClean="0">
                <a:solidFill>
                  <a:schemeClr val="tx1"/>
                </a:solidFill>
              </a:rPr>
              <a:t>) </a:t>
            </a:r>
          </a:p>
          <a:p>
            <a:endParaRPr lang="en-US" sz="2200" dirty="0" smtClean="0">
              <a:solidFill>
                <a:schemeClr val="tx1"/>
              </a:solidFill>
            </a:endParaRPr>
          </a:p>
          <a:p>
            <a:r>
              <a:rPr lang="en-US" sz="2200" dirty="0" smtClean="0">
                <a:solidFill>
                  <a:schemeClr val="tx1"/>
                </a:solidFill>
              </a:rPr>
              <a:t>create </a:t>
            </a:r>
            <a:r>
              <a:rPr lang="en-US" sz="2200" dirty="0" smtClean="0">
                <a:solidFill>
                  <a:schemeClr val="tx1"/>
                </a:solidFill>
              </a:rPr>
              <a:t>table </a:t>
            </a:r>
            <a:r>
              <a:rPr lang="en-US" sz="2200" dirty="0" smtClean="0">
                <a:solidFill>
                  <a:schemeClr val="tx1"/>
                </a:solidFill>
              </a:rPr>
              <a:t>depositor</a:t>
            </a:r>
          </a:p>
          <a:p>
            <a:r>
              <a:rPr lang="en-US" sz="2200" dirty="0" smtClean="0">
                <a:solidFill>
                  <a:schemeClr val="tx1"/>
                </a:solidFill>
              </a:rPr>
              <a:t>(</a:t>
            </a:r>
          </a:p>
          <a:p>
            <a:r>
              <a:rPr lang="en-US" sz="2200" dirty="0" smtClean="0">
                <a:solidFill>
                  <a:schemeClr val="tx1"/>
                </a:solidFill>
              </a:rPr>
              <a:t>customer-name char(20),</a:t>
            </a:r>
          </a:p>
          <a:p>
            <a:r>
              <a:rPr lang="en-US" sz="2200" dirty="0" smtClean="0">
                <a:solidFill>
                  <a:schemeClr val="tx1"/>
                </a:solidFill>
              </a:rPr>
              <a:t>Account-number char(20),</a:t>
            </a:r>
          </a:p>
          <a:p>
            <a:r>
              <a:rPr lang="en-US" sz="2200" dirty="0" smtClean="0">
                <a:solidFill>
                  <a:schemeClr val="tx1"/>
                </a:solidFill>
              </a:rPr>
              <a:t>primary </a:t>
            </a:r>
            <a:r>
              <a:rPr lang="en-US" sz="2200" dirty="0" smtClean="0">
                <a:solidFill>
                  <a:schemeClr val="tx1"/>
                </a:solidFill>
              </a:rPr>
              <a:t>key (customer-name, account-number</a:t>
            </a:r>
            <a:r>
              <a:rPr lang="en-US" sz="2200" dirty="0" smtClean="0">
                <a:solidFill>
                  <a:schemeClr val="tx1"/>
                </a:solidFill>
              </a:rPr>
              <a:t>)</a:t>
            </a:r>
          </a:p>
          <a:p>
            <a:r>
              <a:rPr lang="en-US" sz="2200" dirty="0" smtClean="0">
                <a:solidFill>
                  <a:schemeClr val="tx1"/>
                </a:solidFill>
              </a:rPr>
              <a:t>)</a:t>
            </a:r>
            <a:endParaRPr lang="en-US" sz="2200" dirty="0">
              <a:solidFill>
                <a:schemeClr val="tx1"/>
              </a:solidFill>
            </a:endParaRPr>
          </a:p>
        </p:txBody>
      </p:sp>
    </p:spTree>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676656"/>
          </a:xfrm>
        </p:spPr>
        <p:txBody>
          <a:bodyPr/>
          <a:lstStyle/>
          <a:p>
            <a:r>
              <a:rPr lang="en-US" b="1" u="sng" dirty="0" smtClean="0">
                <a:solidFill>
                  <a:schemeClr val="accent1"/>
                </a:solidFill>
              </a:rPr>
              <a:t>Basic </a:t>
            </a:r>
            <a:r>
              <a:rPr lang="en-US" b="1" u="sng" dirty="0" smtClean="0">
                <a:solidFill>
                  <a:schemeClr val="accent1"/>
                </a:solidFill>
              </a:rPr>
              <a:t>Structure of SQL Queries</a:t>
            </a:r>
            <a:endParaRPr lang="en-US" b="1" u="sng" dirty="0">
              <a:solidFill>
                <a:schemeClr val="accent1"/>
              </a:solidFill>
            </a:endParaRPr>
          </a:p>
        </p:txBody>
      </p:sp>
      <p:sp>
        <p:nvSpPr>
          <p:cNvPr id="3" name="Text Placeholder 2"/>
          <p:cNvSpPr>
            <a:spLocks noGrp="1"/>
          </p:cNvSpPr>
          <p:nvPr>
            <p:ph type="body" idx="1"/>
          </p:nvPr>
        </p:nvSpPr>
        <p:spPr>
          <a:xfrm>
            <a:off x="457200" y="1447800"/>
            <a:ext cx="8183880" cy="4724400"/>
          </a:xfrm>
        </p:spPr>
        <p:txBody>
          <a:bodyPr>
            <a:normAutofit/>
          </a:bodyPr>
          <a:lstStyle/>
          <a:p>
            <a:endParaRPr lang="en-US" sz="2400" dirty="0" smtClean="0">
              <a:solidFill>
                <a:srgbClr val="FF0000"/>
              </a:solidFill>
              <a:latin typeface="Arial Narrow" pitchFamily="34" charset="0"/>
              <a:cs typeface="Arial" pitchFamily="34" charset="0"/>
            </a:endParaRPr>
          </a:p>
          <a:p>
            <a:r>
              <a:rPr lang="en-US" sz="2400" dirty="0" smtClean="0">
                <a:solidFill>
                  <a:schemeClr val="tx1"/>
                </a:solidFill>
                <a:latin typeface="Arial" pitchFamily="34" charset="0"/>
                <a:cs typeface="Arial" pitchFamily="34" charset="0"/>
              </a:rPr>
              <a:t>The </a:t>
            </a:r>
            <a:r>
              <a:rPr lang="en-US" sz="2400" dirty="0" smtClean="0">
                <a:solidFill>
                  <a:schemeClr val="tx1"/>
                </a:solidFill>
                <a:latin typeface="Arial" pitchFamily="34" charset="0"/>
                <a:cs typeface="Arial" pitchFamily="34" charset="0"/>
              </a:rPr>
              <a:t>basic structure of an SQL expression consists of three clauses: </a:t>
            </a:r>
            <a:r>
              <a:rPr lang="en-US" sz="2400" dirty="0" smtClean="0">
                <a:solidFill>
                  <a:srgbClr val="FF0000"/>
                </a:solidFill>
                <a:latin typeface="Arial" pitchFamily="34" charset="0"/>
                <a:cs typeface="Arial" pitchFamily="34" charset="0"/>
              </a:rPr>
              <a:t>select, from, and where</a:t>
            </a:r>
            <a:r>
              <a:rPr lang="en-US" sz="2400" dirty="0" smtClean="0">
                <a:solidFill>
                  <a:srgbClr val="FF0000"/>
                </a:solidFill>
                <a:latin typeface="Arial" pitchFamily="34" charset="0"/>
                <a:cs typeface="Arial" pitchFamily="34" charset="0"/>
              </a:rPr>
              <a:t>.</a:t>
            </a:r>
          </a:p>
          <a:p>
            <a:endParaRPr lang="en-US" sz="2400" dirty="0" smtClean="0">
              <a:solidFill>
                <a:schemeClr val="tx1"/>
              </a:solidFill>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The </a:t>
            </a:r>
            <a:r>
              <a:rPr lang="en-US" sz="2400" dirty="0" smtClean="0">
                <a:solidFill>
                  <a:srgbClr val="FF0000"/>
                </a:solidFill>
                <a:latin typeface="Arial" pitchFamily="34" charset="0"/>
                <a:cs typeface="Arial" pitchFamily="34" charset="0"/>
              </a:rPr>
              <a:t>select</a:t>
            </a:r>
            <a:r>
              <a:rPr lang="en-US" sz="2400" dirty="0" smtClean="0">
                <a:solidFill>
                  <a:schemeClr val="tx1"/>
                </a:solidFill>
                <a:latin typeface="Arial" pitchFamily="34" charset="0"/>
                <a:cs typeface="Arial" pitchFamily="34" charset="0"/>
              </a:rPr>
              <a:t> clause corresponds to the projection operation of the relational algebra. It is used to list the attributes desired in the result of a query. </a:t>
            </a:r>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The </a:t>
            </a:r>
            <a:r>
              <a:rPr lang="en-US" sz="2400" dirty="0" smtClean="0">
                <a:solidFill>
                  <a:srgbClr val="FF0000"/>
                </a:solidFill>
                <a:latin typeface="Arial" pitchFamily="34" charset="0"/>
                <a:cs typeface="Arial" pitchFamily="34" charset="0"/>
              </a:rPr>
              <a:t>from </a:t>
            </a:r>
            <a:r>
              <a:rPr lang="en-US" sz="2400" dirty="0" smtClean="0">
                <a:solidFill>
                  <a:schemeClr val="tx1"/>
                </a:solidFill>
                <a:latin typeface="Arial" pitchFamily="34" charset="0"/>
                <a:cs typeface="Arial" pitchFamily="34" charset="0"/>
              </a:rPr>
              <a:t>clause corresponds to the Cartesian-product operation of the relational algebra. It lists the relations to be scanned in the evaluation of the expression. </a:t>
            </a:r>
            <a:endParaRPr lang="en-US" sz="2400" dirty="0" smtClean="0">
              <a:solidFill>
                <a:schemeClr val="tx1"/>
              </a:solidFill>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344" y="609600"/>
            <a:ext cx="8183880" cy="5435508"/>
          </a:xfrm>
        </p:spPr>
        <p:txBody>
          <a:bodyPr>
            <a:normAutofit/>
          </a:bodyPr>
          <a:lstStyle/>
          <a:p>
            <a:pPr>
              <a:buFont typeface="Wingdings" pitchFamily="2" charset="2"/>
              <a:buChar char="q"/>
            </a:pPr>
            <a:r>
              <a:rPr lang="en-US" sz="2400" dirty="0" smtClean="0">
                <a:solidFill>
                  <a:schemeClr val="tx1"/>
                </a:solidFill>
                <a:latin typeface="Arial" pitchFamily="34" charset="0"/>
                <a:cs typeface="Arial" pitchFamily="34" charset="0"/>
              </a:rPr>
              <a:t>The </a:t>
            </a:r>
            <a:r>
              <a:rPr lang="en-US" sz="2400" dirty="0" smtClean="0">
                <a:solidFill>
                  <a:srgbClr val="FF0000"/>
                </a:solidFill>
                <a:latin typeface="Arial" pitchFamily="34" charset="0"/>
                <a:cs typeface="Arial" pitchFamily="34" charset="0"/>
              </a:rPr>
              <a:t>where </a:t>
            </a:r>
            <a:r>
              <a:rPr lang="en-US" sz="2400" dirty="0" smtClean="0">
                <a:solidFill>
                  <a:schemeClr val="tx1"/>
                </a:solidFill>
                <a:latin typeface="Arial" pitchFamily="34" charset="0"/>
                <a:cs typeface="Arial" pitchFamily="34" charset="0"/>
              </a:rPr>
              <a:t>clause corresponds to the selection predicate of the relational algebra. It consists of a predicate involving attributes of the relations that appear in the from clause. That the term select has different meaning in SQL than in the relational algebra is an unfortunate historical fact. </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We </a:t>
            </a:r>
            <a:r>
              <a:rPr lang="en-US" sz="2400" dirty="0" smtClean="0">
                <a:solidFill>
                  <a:schemeClr val="tx1"/>
                </a:solidFill>
                <a:latin typeface="Arial" pitchFamily="34" charset="0"/>
                <a:cs typeface="Arial" pitchFamily="34" charset="0"/>
              </a:rPr>
              <a:t>emphasize the different interpretations here to minimize potential confusion. </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A </a:t>
            </a:r>
            <a:r>
              <a:rPr lang="en-US" sz="2400" dirty="0" smtClean="0">
                <a:solidFill>
                  <a:schemeClr val="tx1"/>
                </a:solidFill>
                <a:latin typeface="Arial" pitchFamily="34" charset="0"/>
                <a:cs typeface="Arial" pitchFamily="34" charset="0"/>
              </a:rPr>
              <a:t>typical SQL query has the </a:t>
            </a:r>
            <a:r>
              <a:rPr lang="en-US" sz="2400" dirty="0" smtClean="0">
                <a:solidFill>
                  <a:schemeClr val="tx1"/>
                </a:solidFill>
                <a:latin typeface="Arial" pitchFamily="34" charset="0"/>
                <a:cs typeface="Arial" pitchFamily="34" charset="0"/>
              </a:rPr>
              <a:t>form</a:t>
            </a:r>
          </a:p>
          <a:p>
            <a:r>
              <a:rPr lang="en-US" sz="2400" dirty="0" smtClean="0">
                <a:solidFill>
                  <a:schemeClr val="tx1"/>
                </a:solidFill>
                <a:latin typeface="Arial Narrow" pitchFamily="34" charset="0"/>
              </a:rPr>
              <a:t>	</a:t>
            </a:r>
          </a:p>
          <a:p>
            <a:r>
              <a:rPr lang="en-US" sz="2400" dirty="0" smtClean="0">
                <a:solidFill>
                  <a:schemeClr val="tx1"/>
                </a:solidFill>
                <a:latin typeface="Arial Narrow" pitchFamily="34" charset="0"/>
              </a:rPr>
              <a:t>	</a:t>
            </a:r>
            <a:r>
              <a:rPr lang="en-US" sz="2400" dirty="0" smtClean="0">
                <a:solidFill>
                  <a:srgbClr val="FF0000"/>
                </a:solidFill>
                <a:latin typeface="Arial Narrow" pitchFamily="34" charset="0"/>
              </a:rPr>
              <a:t>select  Al</a:t>
            </a:r>
            <a:r>
              <a:rPr lang="en-US" sz="2400" dirty="0" smtClean="0">
                <a:solidFill>
                  <a:srgbClr val="FF0000"/>
                </a:solidFill>
                <a:latin typeface="Arial Narrow" pitchFamily="34" charset="0"/>
              </a:rPr>
              <a:t>, </a:t>
            </a:r>
            <a:r>
              <a:rPr lang="en-US" sz="2400" dirty="0" err="1" smtClean="0">
                <a:solidFill>
                  <a:srgbClr val="FF0000"/>
                </a:solidFill>
                <a:latin typeface="Arial Narrow" pitchFamily="34" charset="0"/>
              </a:rPr>
              <a:t>Az</a:t>
            </a:r>
            <a:r>
              <a:rPr lang="en-US" sz="2400" dirty="0" smtClean="0">
                <a:solidFill>
                  <a:srgbClr val="FF0000"/>
                </a:solidFill>
                <a:latin typeface="Arial Narrow" pitchFamily="34" charset="0"/>
              </a:rPr>
              <a:t>,...,An </a:t>
            </a:r>
            <a:endParaRPr lang="en-US" sz="2400" dirty="0" smtClean="0">
              <a:solidFill>
                <a:srgbClr val="FF0000"/>
              </a:solidFill>
              <a:latin typeface="Arial Narrow" pitchFamily="34" charset="0"/>
            </a:endParaRPr>
          </a:p>
          <a:p>
            <a:r>
              <a:rPr lang="en-US" sz="2400" dirty="0" smtClean="0">
                <a:solidFill>
                  <a:srgbClr val="FF0000"/>
                </a:solidFill>
                <a:latin typeface="Arial Narrow" pitchFamily="34" charset="0"/>
              </a:rPr>
              <a:t>	from T1, </a:t>
            </a:r>
            <a:r>
              <a:rPr lang="en-US" sz="2400" dirty="0" smtClean="0">
                <a:solidFill>
                  <a:srgbClr val="FF0000"/>
                </a:solidFill>
                <a:latin typeface="Arial Narrow" pitchFamily="34" charset="0"/>
              </a:rPr>
              <a:t>T2,...,Tm </a:t>
            </a:r>
            <a:endParaRPr lang="en-US" sz="2400" dirty="0" smtClean="0">
              <a:solidFill>
                <a:srgbClr val="FF0000"/>
              </a:solidFill>
              <a:latin typeface="Arial Narrow" pitchFamily="34" charset="0"/>
            </a:endParaRPr>
          </a:p>
          <a:p>
            <a:r>
              <a:rPr lang="en-US" sz="2400" dirty="0" smtClean="0">
                <a:solidFill>
                  <a:srgbClr val="FF0000"/>
                </a:solidFill>
                <a:latin typeface="Arial Narrow" pitchFamily="34" charset="0"/>
              </a:rPr>
              <a:t>	where </a:t>
            </a:r>
            <a:r>
              <a:rPr lang="en-US" sz="2400" dirty="0" smtClean="0">
                <a:solidFill>
                  <a:srgbClr val="FF0000"/>
                </a:solidFill>
                <a:latin typeface="Arial Narrow" pitchFamily="34" charset="0"/>
              </a:rPr>
              <a:t>P</a:t>
            </a:r>
          </a:p>
          <a:p>
            <a:endParaRPr lang="en-US" sz="2000" dirty="0">
              <a:latin typeface="Arial Narrow" pitchFamily="34" charset="0"/>
            </a:endParaRP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676656"/>
          </a:xfrm>
        </p:spPr>
        <p:txBody>
          <a:bodyPr/>
          <a:lstStyle/>
          <a:p>
            <a:r>
              <a:rPr lang="en-US" b="1" u="sng" dirty="0" smtClean="0">
                <a:solidFill>
                  <a:schemeClr val="accent1"/>
                </a:solidFill>
              </a:rPr>
              <a:t>The select </a:t>
            </a:r>
            <a:r>
              <a:rPr lang="en-US" b="1" u="sng" dirty="0" smtClean="0">
                <a:solidFill>
                  <a:schemeClr val="accent1"/>
                </a:solidFill>
              </a:rPr>
              <a:t>Clause</a:t>
            </a:r>
            <a:endParaRPr lang="en-US" b="1" u="sng" dirty="0">
              <a:solidFill>
                <a:schemeClr val="accent1"/>
              </a:solidFill>
            </a:endParaRPr>
          </a:p>
        </p:txBody>
      </p:sp>
      <p:sp>
        <p:nvSpPr>
          <p:cNvPr id="3" name="Text Placeholder 2"/>
          <p:cNvSpPr>
            <a:spLocks noGrp="1"/>
          </p:cNvSpPr>
          <p:nvPr>
            <p:ph type="body" idx="1"/>
          </p:nvPr>
        </p:nvSpPr>
        <p:spPr>
          <a:xfrm>
            <a:off x="381000" y="1447800"/>
            <a:ext cx="8183880" cy="4800600"/>
          </a:xfrm>
        </p:spPr>
        <p:txBody>
          <a:bodyPr>
            <a:normAutofit/>
          </a:bodyPr>
          <a:lstStyle/>
          <a:p>
            <a:endParaRPr lang="en-US" dirty="0" smtClean="0">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Question :</a:t>
            </a:r>
          </a:p>
          <a:p>
            <a:r>
              <a:rPr lang="en-US" sz="2400" dirty="0" smtClean="0">
                <a:solidFill>
                  <a:srgbClr val="FF0000"/>
                </a:solidFill>
                <a:latin typeface="Arial" pitchFamily="34" charset="0"/>
                <a:cs typeface="Arial" pitchFamily="34" charset="0"/>
              </a:rPr>
              <a:t>Find </a:t>
            </a:r>
            <a:r>
              <a:rPr lang="en-US" sz="2400" dirty="0" smtClean="0">
                <a:solidFill>
                  <a:srgbClr val="FF0000"/>
                </a:solidFill>
                <a:latin typeface="Arial" pitchFamily="34" charset="0"/>
                <a:cs typeface="Arial" pitchFamily="34" charset="0"/>
              </a:rPr>
              <a:t>the names of all branches in the </a:t>
            </a:r>
            <a:r>
              <a:rPr lang="en-US" sz="2400" dirty="0" smtClean="0">
                <a:solidFill>
                  <a:srgbClr val="FF0000"/>
                </a:solidFill>
                <a:latin typeface="Arial" pitchFamily="34" charset="0"/>
                <a:cs typeface="Arial" pitchFamily="34" charset="0"/>
              </a:rPr>
              <a:t>loan relation</a:t>
            </a:r>
            <a:r>
              <a:rPr lang="en-US" sz="2400" dirty="0" smtClean="0">
                <a:solidFill>
                  <a:srgbClr val="FF0000"/>
                </a:solidFill>
                <a:latin typeface="Arial" pitchFamily="34" charset="0"/>
                <a:cs typeface="Arial" pitchFamily="34" charset="0"/>
              </a:rPr>
              <a:t>": </a:t>
            </a:r>
            <a:endParaRPr lang="en-US" sz="2400" dirty="0" smtClean="0">
              <a:solidFill>
                <a:srgbClr val="FF0000"/>
              </a:solidFill>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Answer:</a:t>
            </a:r>
            <a:endParaRPr lang="en-US" sz="2400" b="1" u="sng"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select branch-name</a:t>
            </a:r>
          </a:p>
          <a:p>
            <a:r>
              <a:rPr lang="en-US" sz="2400" dirty="0" smtClean="0">
                <a:solidFill>
                  <a:srgbClr val="FF0000"/>
                </a:solidFill>
                <a:latin typeface="Arial" pitchFamily="34" charset="0"/>
                <a:cs typeface="Arial" pitchFamily="34" charset="0"/>
              </a:rPr>
              <a:t> 	from loan</a:t>
            </a:r>
          </a:p>
          <a:p>
            <a:endParaRPr lang="en-US" sz="2400" dirty="0" smtClean="0">
              <a:solidFill>
                <a:srgbClr val="FF0000"/>
              </a:solidFill>
              <a:latin typeface="Arial" pitchFamily="34" charset="0"/>
              <a:cs typeface="Arial" pitchFamily="34" charset="0"/>
            </a:endParaRPr>
          </a:p>
          <a:p>
            <a:r>
              <a:rPr lang="en-US" sz="2400" b="1" u="sng" dirty="0" smtClean="0">
                <a:solidFill>
                  <a:schemeClr val="tx1"/>
                </a:solidFill>
                <a:latin typeface="Arial" pitchFamily="34" charset="0"/>
                <a:cs typeface="Arial" pitchFamily="34" charset="0"/>
              </a:rPr>
              <a:t>Question :</a:t>
            </a:r>
          </a:p>
          <a:p>
            <a:r>
              <a:rPr lang="en-US" sz="2400" dirty="0" smtClean="0">
                <a:solidFill>
                  <a:srgbClr val="FF0000"/>
                </a:solidFill>
                <a:latin typeface="Arial" pitchFamily="34" charset="0"/>
                <a:cs typeface="Arial" pitchFamily="34" charset="0"/>
              </a:rPr>
              <a:t>Find the names of all </a:t>
            </a:r>
            <a:r>
              <a:rPr lang="en-US" sz="2400" dirty="0" smtClean="0">
                <a:solidFill>
                  <a:srgbClr val="FF0000"/>
                </a:solidFill>
                <a:latin typeface="Arial" pitchFamily="34" charset="0"/>
                <a:cs typeface="Arial" pitchFamily="34" charset="0"/>
              </a:rPr>
              <a:t>customer </a:t>
            </a:r>
            <a:r>
              <a:rPr lang="en-US" sz="2400" dirty="0" smtClean="0">
                <a:solidFill>
                  <a:srgbClr val="FF0000"/>
                </a:solidFill>
                <a:latin typeface="Arial" pitchFamily="34" charset="0"/>
                <a:cs typeface="Arial" pitchFamily="34" charset="0"/>
              </a:rPr>
              <a:t>in the </a:t>
            </a:r>
            <a:r>
              <a:rPr lang="en-US" sz="2400" dirty="0" smtClean="0">
                <a:solidFill>
                  <a:srgbClr val="FF0000"/>
                </a:solidFill>
                <a:latin typeface="Arial" pitchFamily="34" charset="0"/>
                <a:cs typeface="Arial" pitchFamily="34" charset="0"/>
              </a:rPr>
              <a:t>borrower </a:t>
            </a:r>
            <a:r>
              <a:rPr lang="en-US" sz="2400" dirty="0" smtClean="0">
                <a:solidFill>
                  <a:srgbClr val="FF0000"/>
                </a:solidFill>
                <a:latin typeface="Arial" pitchFamily="34" charset="0"/>
                <a:cs typeface="Arial" pitchFamily="34" charset="0"/>
              </a:rPr>
              <a:t>relation": </a:t>
            </a:r>
          </a:p>
          <a:p>
            <a:r>
              <a:rPr lang="en-US" sz="2400" b="1" u="sng" dirty="0" smtClean="0">
                <a:solidFill>
                  <a:schemeClr val="tx1"/>
                </a:solidFill>
                <a:latin typeface="Arial" pitchFamily="34" charset="0"/>
                <a:cs typeface="Arial" pitchFamily="34" charset="0"/>
              </a:rPr>
              <a:t>Answer:</a:t>
            </a:r>
          </a:p>
          <a:p>
            <a:r>
              <a:rPr lang="en-US" sz="2400" dirty="0" smtClean="0">
                <a:solidFill>
                  <a:srgbClr val="FF0000"/>
                </a:solidFill>
                <a:latin typeface="Arial" pitchFamily="34" charset="0"/>
                <a:cs typeface="Arial" pitchFamily="34" charset="0"/>
              </a:rPr>
              <a:t>	select </a:t>
            </a:r>
            <a:r>
              <a:rPr lang="en-US" sz="2400" dirty="0" smtClean="0">
                <a:solidFill>
                  <a:srgbClr val="FF0000"/>
                </a:solidFill>
                <a:latin typeface="Arial" pitchFamily="34" charset="0"/>
                <a:cs typeface="Arial" pitchFamily="34" charset="0"/>
              </a:rPr>
              <a:t>customer-name</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from </a:t>
            </a:r>
            <a:r>
              <a:rPr lang="en-US" sz="2400" dirty="0" smtClean="0">
                <a:solidFill>
                  <a:srgbClr val="FF0000"/>
                </a:solidFill>
                <a:latin typeface="Arial" pitchFamily="34" charset="0"/>
                <a:cs typeface="Arial" pitchFamily="34" charset="0"/>
              </a:rPr>
              <a:t>borrower</a:t>
            </a:r>
            <a:endParaRPr lang="en-US" sz="2400" dirty="0" smtClean="0">
              <a:solidFill>
                <a:srgbClr val="FF0000"/>
              </a:solidFill>
              <a:latin typeface="Arial" pitchFamily="34" charset="0"/>
              <a:cs typeface="Arial" pitchFamily="34" charset="0"/>
            </a:endParaRPr>
          </a:p>
          <a:p>
            <a:endParaRPr lang="en-US" sz="2400" dirty="0" smtClean="0">
              <a:solidFill>
                <a:srgbClr val="FF0000"/>
              </a:solidFill>
              <a:latin typeface="Arial" pitchFamily="34" charset="0"/>
              <a:cs typeface="Arial" pitchFamily="34" charset="0"/>
            </a:endParaRPr>
          </a:p>
          <a:p>
            <a:endParaRPr lang="en-US" dirty="0">
              <a:solidFill>
                <a:srgbClr val="FF0000"/>
              </a:solidFill>
              <a:latin typeface="Arial" pitchFamily="34" charset="0"/>
              <a:cs typeface="Arial" pitchFamily="34" charset="0"/>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3">
                                            <p:txEl>
                                              <p:pRg st="10" end="10"/>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83880" cy="676656"/>
          </a:xfrm>
        </p:spPr>
        <p:txBody>
          <a:bodyPr/>
          <a:lstStyle/>
          <a:p>
            <a:r>
              <a:rPr lang="en-US" b="1" u="sng" dirty="0" smtClean="0">
                <a:solidFill>
                  <a:schemeClr val="accent1"/>
                </a:solidFill>
              </a:rPr>
              <a:t>The select Clause (Cont.)</a:t>
            </a:r>
            <a:endParaRPr lang="en-US" dirty="0"/>
          </a:p>
        </p:txBody>
      </p:sp>
      <p:sp>
        <p:nvSpPr>
          <p:cNvPr id="3" name="Text Placeholder 2"/>
          <p:cNvSpPr>
            <a:spLocks noGrp="1"/>
          </p:cNvSpPr>
          <p:nvPr>
            <p:ph type="body" idx="1"/>
          </p:nvPr>
        </p:nvSpPr>
        <p:spPr>
          <a:xfrm>
            <a:off x="468344" y="1600200"/>
            <a:ext cx="8183880" cy="4444908"/>
          </a:xfrm>
        </p:spPr>
        <p:txBody>
          <a:bodyPr>
            <a:normAutofit/>
          </a:bodyPr>
          <a:lstStyle/>
          <a:p>
            <a:pPr>
              <a:buFont typeface="Wingdings" pitchFamily="2" charset="2"/>
              <a:buChar char="q"/>
            </a:pPr>
            <a:r>
              <a:rPr lang="en-US" sz="2400" dirty="0" smtClean="0">
                <a:solidFill>
                  <a:schemeClr val="tx1"/>
                </a:solidFill>
                <a:latin typeface="Arial" pitchFamily="34" charset="0"/>
                <a:cs typeface="Arial" pitchFamily="34" charset="0"/>
              </a:rPr>
              <a:t>In those cases where we want to force the elimination of duplicates, we insert the keyword distinct after select</a:t>
            </a:r>
            <a:r>
              <a:rPr lang="en-US" sz="2400" dirty="0" smtClean="0">
                <a:solidFill>
                  <a:schemeClr val="tx1"/>
                </a:solidFill>
                <a:latin typeface="Arial" pitchFamily="34" charset="0"/>
                <a:cs typeface="Arial" pitchFamily="34" charset="0"/>
              </a:rPr>
              <a:t>.</a:t>
            </a:r>
          </a:p>
          <a:p>
            <a:r>
              <a:rPr lang="en-US" sz="2400" dirty="0" smtClean="0">
                <a:solidFill>
                  <a:schemeClr val="tx1"/>
                </a:solidFill>
                <a:latin typeface="Arial" pitchFamily="34" charset="0"/>
                <a:cs typeface="Arial" pitchFamily="34" charset="0"/>
              </a:rPr>
              <a:t>We </a:t>
            </a:r>
            <a:r>
              <a:rPr lang="en-US" sz="2400" dirty="0" smtClean="0">
                <a:solidFill>
                  <a:schemeClr val="tx1"/>
                </a:solidFill>
                <a:latin typeface="Arial" pitchFamily="34" charset="0"/>
                <a:cs typeface="Arial" pitchFamily="34" charset="0"/>
              </a:rPr>
              <a:t>can rewrite the preceding query as </a:t>
            </a:r>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select distinct branch-name</a:t>
            </a:r>
          </a:p>
          <a:p>
            <a:r>
              <a:rPr lang="en-US" sz="2400" dirty="0" smtClean="0">
                <a:solidFill>
                  <a:srgbClr val="FF0000"/>
                </a:solidFill>
                <a:latin typeface="Arial" pitchFamily="34" charset="0"/>
                <a:cs typeface="Arial" pitchFamily="34" charset="0"/>
              </a:rPr>
              <a:t> 	from loan</a:t>
            </a:r>
          </a:p>
          <a:p>
            <a:endParaRPr lang="en-US" sz="2400" dirty="0" smtClean="0">
              <a:latin typeface="Arial" pitchFamily="34" charset="0"/>
              <a:cs typeface="Arial" pitchFamily="34" charset="0"/>
            </a:endParaRPr>
          </a:p>
          <a:p>
            <a:pPr>
              <a:buFont typeface="Wingdings" pitchFamily="2" charset="2"/>
              <a:buChar char="q"/>
            </a:pPr>
            <a:r>
              <a:rPr lang="en-US" sz="2400" dirty="0" smtClean="0">
                <a:latin typeface="Arial" pitchFamily="34" charset="0"/>
                <a:cs typeface="Arial" pitchFamily="34" charset="0"/>
              </a:rPr>
              <a:t> </a:t>
            </a:r>
            <a:r>
              <a:rPr lang="en-US" sz="2400" dirty="0" smtClean="0">
                <a:solidFill>
                  <a:schemeClr val="tx1"/>
                </a:solidFill>
                <a:latin typeface="Arial" pitchFamily="34" charset="0"/>
                <a:cs typeface="Arial" pitchFamily="34" charset="0"/>
              </a:rPr>
              <a:t>If </a:t>
            </a:r>
            <a:r>
              <a:rPr lang="en-US" sz="2400" dirty="0" smtClean="0">
                <a:solidFill>
                  <a:schemeClr val="tx1"/>
                </a:solidFill>
                <a:latin typeface="Arial" pitchFamily="34" charset="0"/>
                <a:cs typeface="Arial" pitchFamily="34" charset="0"/>
              </a:rPr>
              <a:t>we want duplicates removed. SQL allows us to use the keyword all to specify explicitly that duplicates are not removed: </a:t>
            </a:r>
            <a:endParaRPr lang="en-US" sz="2400" dirty="0" smtClean="0">
              <a:solidFill>
                <a:schemeClr val="tx1"/>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select </a:t>
            </a:r>
            <a:r>
              <a:rPr lang="en-US" sz="2400" dirty="0" smtClean="0">
                <a:solidFill>
                  <a:srgbClr val="FF0000"/>
                </a:solidFill>
                <a:latin typeface="Arial" pitchFamily="34" charset="0"/>
                <a:cs typeface="Arial" pitchFamily="34" charset="0"/>
              </a:rPr>
              <a:t>all branch-name </a:t>
            </a:r>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	from loan</a:t>
            </a:r>
            <a:endParaRPr lang="en-US" sz="2400" dirty="0">
              <a:solidFill>
                <a:srgbClr val="FF0000"/>
              </a:solidFill>
              <a:latin typeface="Arial" pitchFamily="34" charset="0"/>
              <a:cs typeface="Arial" pitchFamily="34" charset="0"/>
            </a:endParaRPr>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676656"/>
          </a:xfrm>
        </p:spPr>
        <p:txBody>
          <a:bodyPr/>
          <a:lstStyle/>
          <a:p>
            <a:r>
              <a:rPr lang="en-US" b="1" u="sng" dirty="0" smtClean="0">
                <a:solidFill>
                  <a:schemeClr val="accent1"/>
                </a:solidFill>
              </a:rPr>
              <a:t>The select </a:t>
            </a:r>
            <a:r>
              <a:rPr lang="en-US" b="1" u="sng" dirty="0" smtClean="0">
                <a:solidFill>
                  <a:schemeClr val="accent1"/>
                </a:solidFill>
              </a:rPr>
              <a:t>Clause </a:t>
            </a:r>
            <a:r>
              <a:rPr lang="en-US" b="1" u="sng" dirty="0" smtClean="0">
                <a:solidFill>
                  <a:schemeClr val="accent1"/>
                </a:solidFill>
              </a:rPr>
              <a:t>(Cont.)</a:t>
            </a:r>
            <a:endParaRPr lang="en-US" b="1" u="sng" dirty="0">
              <a:solidFill>
                <a:schemeClr val="accent1"/>
              </a:solidFill>
            </a:endParaRPr>
          </a:p>
        </p:txBody>
      </p:sp>
      <p:sp>
        <p:nvSpPr>
          <p:cNvPr id="3" name="Text Placeholder 2"/>
          <p:cNvSpPr>
            <a:spLocks noGrp="1"/>
          </p:cNvSpPr>
          <p:nvPr>
            <p:ph type="body" idx="1"/>
          </p:nvPr>
        </p:nvSpPr>
        <p:spPr>
          <a:xfrm>
            <a:off x="457200" y="1524000"/>
            <a:ext cx="8183880" cy="4953000"/>
          </a:xfrm>
        </p:spPr>
        <p:txBody>
          <a:bodyPr>
            <a:normAutofit/>
          </a:bodyPr>
          <a:lstStyle/>
          <a:p>
            <a:pPr>
              <a:buFont typeface="Wingdings" pitchFamily="2" charset="2"/>
              <a:buChar char="q"/>
            </a:pPr>
            <a:r>
              <a:rPr lang="en-US" sz="2400" dirty="0" smtClean="0">
                <a:solidFill>
                  <a:schemeClr val="tx1"/>
                </a:solidFill>
                <a:latin typeface="Arial" pitchFamily="34" charset="0"/>
                <a:cs typeface="Arial" pitchFamily="34" charset="0"/>
              </a:rPr>
              <a:t>An asterisk in the </a:t>
            </a:r>
            <a:r>
              <a:rPr lang="en-US" sz="2400" dirty="0" smtClean="0">
                <a:solidFill>
                  <a:srgbClr val="C00000"/>
                </a:solidFill>
                <a:latin typeface="Arial" pitchFamily="34" charset="0"/>
                <a:cs typeface="Arial" pitchFamily="34" charset="0"/>
              </a:rPr>
              <a:t>select</a:t>
            </a:r>
            <a:r>
              <a:rPr lang="en-US" sz="2400" dirty="0" smtClean="0">
                <a:solidFill>
                  <a:schemeClr val="tx1"/>
                </a:solidFill>
                <a:latin typeface="Arial" pitchFamily="34" charset="0"/>
                <a:cs typeface="Arial" pitchFamily="34" charset="0"/>
              </a:rPr>
              <a:t> clause denotes “all attributes” </a:t>
            </a:r>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r>
              <a:rPr lang="en-US" sz="2400" dirty="0" smtClean="0"/>
              <a:t>	</a:t>
            </a:r>
            <a:r>
              <a:rPr lang="en-US" sz="2400" dirty="0" smtClean="0">
                <a:solidFill>
                  <a:srgbClr val="FF0000"/>
                </a:solidFill>
              </a:rPr>
              <a:t>select </a:t>
            </a:r>
            <a:r>
              <a:rPr lang="en-US" sz="2400" dirty="0" smtClean="0">
                <a:solidFill>
                  <a:srgbClr val="FF0000"/>
                </a:solidFill>
              </a:rPr>
              <a:t>* from loan</a:t>
            </a:r>
            <a:endParaRPr lang="en-US" sz="2400" dirty="0" smtClean="0">
              <a:solidFill>
                <a:srgbClr val="FF0000"/>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The </a:t>
            </a:r>
            <a:r>
              <a:rPr lang="en-US" sz="2400" dirty="0" smtClean="0">
                <a:solidFill>
                  <a:srgbClr val="C00000"/>
                </a:solidFill>
                <a:latin typeface="Arial" pitchFamily="34" charset="0"/>
                <a:cs typeface="Arial" pitchFamily="34" charset="0"/>
              </a:rPr>
              <a:t>select</a:t>
            </a:r>
            <a:r>
              <a:rPr lang="en-US" sz="2400" dirty="0" smtClean="0">
                <a:solidFill>
                  <a:schemeClr val="tx1"/>
                </a:solidFill>
                <a:latin typeface="Arial" pitchFamily="34" charset="0"/>
                <a:cs typeface="Arial" pitchFamily="34" charset="0"/>
              </a:rPr>
              <a:t> clause may also contain arithmetic expressions involving the operators *, -, *, and / operating on constants or attributes of </a:t>
            </a:r>
            <a:r>
              <a:rPr lang="en-US" sz="2400" dirty="0" err="1" smtClean="0">
                <a:solidFill>
                  <a:schemeClr val="tx1"/>
                </a:solidFill>
                <a:latin typeface="Arial" pitchFamily="34" charset="0"/>
                <a:cs typeface="Arial" pitchFamily="34" charset="0"/>
              </a:rPr>
              <a:t>tuples</a:t>
            </a:r>
            <a:r>
              <a:rPr lang="en-US" sz="2400" dirty="0" smtClean="0">
                <a:solidFill>
                  <a:schemeClr val="tx1"/>
                </a:solidFill>
                <a:latin typeface="Arial" pitchFamily="34" charset="0"/>
                <a:cs typeface="Arial" pitchFamily="34" charset="0"/>
              </a:rPr>
              <a:t>.</a:t>
            </a:r>
          </a:p>
          <a:p>
            <a:r>
              <a:rPr lang="en-US" sz="2400" dirty="0" smtClean="0">
                <a:solidFill>
                  <a:schemeClr val="tx1"/>
                </a:solidFill>
                <a:latin typeface="Arial" pitchFamily="34" charset="0"/>
                <a:cs typeface="Arial" pitchFamily="34" charset="0"/>
              </a:rPr>
              <a:t>For </a:t>
            </a:r>
            <a:r>
              <a:rPr lang="en-US" sz="2400" dirty="0" smtClean="0">
                <a:solidFill>
                  <a:schemeClr val="tx1"/>
                </a:solidFill>
                <a:latin typeface="Arial" pitchFamily="34" charset="0"/>
                <a:cs typeface="Arial" pitchFamily="34" charset="0"/>
              </a:rPr>
              <a:t>example, the </a:t>
            </a:r>
            <a:r>
              <a:rPr lang="en-US" sz="2400" dirty="0" smtClean="0">
                <a:solidFill>
                  <a:schemeClr val="tx1"/>
                </a:solidFill>
                <a:latin typeface="Arial" pitchFamily="34" charset="0"/>
                <a:cs typeface="Arial" pitchFamily="34" charset="0"/>
              </a:rPr>
              <a:t>query</a:t>
            </a:r>
          </a:p>
          <a:p>
            <a:r>
              <a:rPr lang="en-US" sz="2400" dirty="0" smtClean="0">
                <a:latin typeface="Arial" pitchFamily="34" charset="0"/>
                <a:cs typeface="Arial" pitchFamily="34" charset="0"/>
              </a:rPr>
              <a:t>  	 </a:t>
            </a:r>
            <a:r>
              <a:rPr lang="en-US" sz="2400" dirty="0" smtClean="0">
                <a:solidFill>
                  <a:srgbClr val="FF0000"/>
                </a:solidFill>
                <a:latin typeface="Arial" pitchFamily="34" charset="0"/>
                <a:cs typeface="Arial" pitchFamily="34" charset="0"/>
              </a:rPr>
              <a:t>select loan-number</a:t>
            </a:r>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branch-name</a:t>
            </a:r>
            <a:r>
              <a:rPr lang="en-US" sz="2400" dirty="0" smtClean="0">
                <a:solidFill>
                  <a:srgbClr val="FF0000"/>
                </a:solidFill>
                <a:latin typeface="Arial" pitchFamily="34" charset="0"/>
                <a:cs typeface="Arial" pitchFamily="34" charset="0"/>
              </a:rPr>
              <a:t>, amount * </a:t>
            </a:r>
            <a:r>
              <a:rPr lang="en-US" sz="2400" dirty="0" smtClean="0">
                <a:solidFill>
                  <a:srgbClr val="FF0000"/>
                </a:solidFill>
                <a:latin typeface="Arial" pitchFamily="34" charset="0"/>
                <a:cs typeface="Arial" pitchFamily="34" charset="0"/>
              </a:rPr>
              <a:t>100</a:t>
            </a:r>
          </a:p>
          <a:p>
            <a:r>
              <a:rPr lang="en-US" sz="2400" dirty="0" smtClean="0">
                <a:solidFill>
                  <a:srgbClr val="FF0000"/>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 from loan</a:t>
            </a:r>
            <a:endParaRPr lang="en-US" sz="2400" dirty="0">
              <a:solidFill>
                <a:srgbClr val="FF0000"/>
              </a:solidFill>
              <a:latin typeface="Arial" pitchFamily="34" charset="0"/>
              <a:cs typeface="Arial" pitchFamily="34"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 calcmode="lin" valueType="num">
                                      <p:cBhvr additive="base">
                                        <p:cTn id="1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491</TotalTime>
  <Words>1691</Words>
  <Application>Microsoft Office PowerPoint</Application>
  <PresentationFormat>On-screen Show (4:3)</PresentationFormat>
  <Paragraphs>308</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Aspect</vt:lpstr>
      <vt:lpstr>Cse312 (L)</vt:lpstr>
      <vt:lpstr>Slide 2</vt:lpstr>
      <vt:lpstr>Table Create :</vt:lpstr>
      <vt:lpstr>Slide 4</vt:lpstr>
      <vt:lpstr>Basic Structure of SQL Queries</vt:lpstr>
      <vt:lpstr>Slide 6</vt:lpstr>
      <vt:lpstr>The select Clause</vt:lpstr>
      <vt:lpstr>The select Clause (Cont.)</vt:lpstr>
      <vt:lpstr>The select Clause (Cont.)</vt:lpstr>
      <vt:lpstr>The where Clause: </vt:lpstr>
      <vt:lpstr>Slide 11</vt:lpstr>
      <vt:lpstr>Slide 12</vt:lpstr>
      <vt:lpstr>The from Clause</vt:lpstr>
      <vt:lpstr>Slide 14</vt:lpstr>
      <vt:lpstr>The Rename Operation</vt:lpstr>
      <vt:lpstr>Tuple Variables</vt:lpstr>
      <vt:lpstr>Question: Find the names of all branches that have greater assets than some branch located in Brooklyn.   Answer: select distinct T.branch-name from branch as T, branch as S  where T.assets &gt; S.assets and S.branch-city = ‘Brooklyn’ </vt:lpstr>
      <vt:lpstr>String Operations</vt:lpstr>
      <vt:lpstr>Ordering the Display of Tuples</vt:lpstr>
      <vt:lpstr>Set Operations</vt:lpstr>
      <vt:lpstr>Set Operations</vt:lpstr>
      <vt:lpstr>Answer :  (select customer-name from depositor)  intersect (select customer-name from borrower)    Question: Find all customers who have an account but no loan.   Answer : (select customer-name from depositor) except  (select customer-name from borrower) </vt:lpstr>
      <vt:lpstr>Aggregate Functions</vt:lpstr>
      <vt:lpstr>Aggregate Functions (Cont.) </vt:lpstr>
      <vt:lpstr>Aggregate Functions – Group By </vt:lpstr>
      <vt:lpstr>Aggregate Functions – Having Clause</vt:lpstr>
      <vt:lpstr>Example Query </vt:lpstr>
      <vt:lpstr>Example Query</vt:lpstr>
      <vt:lpstr>Set Comparison</vt:lpstr>
      <vt:lpstr> Example Query</vt:lpstr>
      <vt:lpstr>Example Queries</vt:lpstr>
      <vt:lpstr>Modification of the Database – Deletion</vt:lpstr>
      <vt:lpstr>Example Query</vt:lpstr>
      <vt:lpstr>Modification of the Database – Insertion</vt:lpstr>
      <vt:lpstr>Modification of the Database– Updates</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Sadia Rahman</dc:creator>
  <cp:lastModifiedBy>Sadia Rahman</cp:lastModifiedBy>
  <cp:revision>55</cp:revision>
  <dcterms:created xsi:type="dcterms:W3CDTF">2006-08-16T00:00:00Z</dcterms:created>
  <dcterms:modified xsi:type="dcterms:W3CDTF">2020-01-21T23:34:59Z</dcterms:modified>
</cp:coreProperties>
</file>