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62" r:id="rId4"/>
    <p:sldId id="261" r:id="rId5"/>
    <p:sldId id="265" r:id="rId6"/>
    <p:sldId id="263" r:id="rId7"/>
    <p:sldId id="260" r:id="rId8"/>
    <p:sldId id="264" r:id="rId9"/>
    <p:sldId id="269" r:id="rId10"/>
    <p:sldId id="266" r:id="rId11"/>
    <p:sldId id="271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E770-3FC5-40FC-8F8E-9098D8B0E84C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44B56-7169-48E3-9624-180C6842C8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8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E1FE4-9FD2-4B79-BC26-13F3FC86661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2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5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6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6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7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9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2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5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8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3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7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11179-5EFB-4BC7-AEF7-1451B47649F1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F29FE-D7E5-4FC8-8D52-88A3D7E64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65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910" y="1214438"/>
            <a:ext cx="9144000" cy="2387600"/>
          </a:xfrm>
        </p:spPr>
        <p:txBody>
          <a:bodyPr/>
          <a:lstStyle/>
          <a:p>
            <a:r>
              <a:rPr lang="en-US" dirty="0" smtClean="0"/>
              <a:t>Bankers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87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2789" y="1093561"/>
            <a:ext cx="44387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P2                 6 0 0   &lt;= 5 3 2 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202287" y="1271458"/>
            <a:ext cx="1043189" cy="16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099256" y="2768958"/>
            <a:ext cx="1043189" cy="16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62788" y="2591060"/>
            <a:ext cx="90494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P3                 </a:t>
            </a:r>
            <a:r>
              <a:rPr lang="en-US" sz="2800" b="1" dirty="0"/>
              <a:t>0</a:t>
            </a:r>
            <a:r>
              <a:rPr lang="en-US" sz="2800" b="1" dirty="0" smtClean="0"/>
              <a:t> </a:t>
            </a:r>
            <a:r>
              <a:rPr lang="en-US" sz="2800" b="1" dirty="0"/>
              <a:t>1</a:t>
            </a:r>
            <a:r>
              <a:rPr lang="en-US" sz="2800" b="1" dirty="0" smtClean="0"/>
              <a:t> </a:t>
            </a:r>
            <a:r>
              <a:rPr lang="en-US" sz="2800" b="1" dirty="0"/>
              <a:t>1</a:t>
            </a:r>
            <a:r>
              <a:rPr lang="en-US" sz="2800" b="1" dirty="0" smtClean="0"/>
              <a:t>   &lt;= 5 3 2</a:t>
            </a:r>
          </a:p>
          <a:p>
            <a:r>
              <a:rPr lang="en-US" sz="2800" dirty="0" smtClean="0"/>
              <a:t>                                              Available[n]= Available + Allocation</a:t>
            </a:r>
          </a:p>
          <a:p>
            <a:r>
              <a:rPr lang="en-US" sz="2800" dirty="0" smtClean="0"/>
              <a:t>		  		           	     = 5 3 2  + 2 1 1</a:t>
            </a:r>
          </a:p>
          <a:p>
            <a:r>
              <a:rPr lang="en-US" sz="2800" dirty="0" smtClean="0"/>
              <a:t>				                = 7  </a:t>
            </a:r>
            <a:r>
              <a:rPr lang="en-US" sz="2800" dirty="0"/>
              <a:t>4</a:t>
            </a:r>
            <a:r>
              <a:rPr lang="en-US" sz="2800" dirty="0" smtClean="0"/>
              <a:t>  </a:t>
            </a:r>
            <a:r>
              <a:rPr lang="en-US" sz="2800" dirty="0"/>
              <a:t>3</a:t>
            </a:r>
            <a:endParaRPr lang="en-US" sz="2800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764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206360"/>
              </p:ext>
            </p:extLst>
          </p:nvPr>
        </p:nvGraphicFramePr>
        <p:xfrm>
          <a:off x="1223495" y="719666"/>
          <a:ext cx="9994005" cy="46301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3      3      2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5       3      2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1         2         2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7       4       3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/>
                        <a:t>     0        0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270457" y="2279561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0456" y="2897746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70456" y="4093335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70456" y="3475150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5"/>
          <p:cNvSpPr/>
          <p:nvPr/>
        </p:nvSpPr>
        <p:spPr>
          <a:xfrm>
            <a:off x="2112135" y="1326524"/>
            <a:ext cx="1043189" cy="193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59757" y="1161504"/>
            <a:ext cx="90494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P4                 4 3 </a:t>
            </a:r>
            <a:r>
              <a:rPr lang="en-US" sz="2800" b="1" dirty="0"/>
              <a:t>1</a:t>
            </a:r>
            <a:r>
              <a:rPr lang="en-US" sz="2800" b="1" dirty="0" smtClean="0"/>
              <a:t>   &lt;= 5 3 2</a:t>
            </a:r>
          </a:p>
          <a:p>
            <a:r>
              <a:rPr lang="en-US" sz="2800" dirty="0" smtClean="0"/>
              <a:t>                                              Available[n]= Available + Allocation				                      = 7  </a:t>
            </a:r>
            <a:r>
              <a:rPr lang="en-US" sz="2800" dirty="0"/>
              <a:t>4</a:t>
            </a:r>
            <a:r>
              <a:rPr lang="en-US" sz="2800" dirty="0" smtClean="0"/>
              <a:t>  3 + 0 0 2</a:t>
            </a:r>
          </a:p>
          <a:p>
            <a:endParaRPr lang="en-US" sz="2800" dirty="0" smtClean="0"/>
          </a:p>
          <a:p>
            <a:r>
              <a:rPr lang="en-US" sz="2800" b="1" dirty="0" smtClean="0"/>
              <a:t>                                                                   = 7 4 5</a:t>
            </a:r>
          </a:p>
          <a:p>
            <a:r>
              <a:rPr lang="en-US" sz="2800" b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6405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54793"/>
              </p:ext>
            </p:extLst>
          </p:nvPr>
        </p:nvGraphicFramePr>
        <p:xfrm>
          <a:off x="1223495" y="719666"/>
          <a:ext cx="9994005" cy="46301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3       3          2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5       3         2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1         2        2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7       4         3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/>
                        <a:t>     0        0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7        4        5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244699" y="2331076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44698" y="3462271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0456" y="2897746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70456" y="4093335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09091" y="4748010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8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2788" y="1093561"/>
            <a:ext cx="101827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P0                 </a:t>
            </a:r>
            <a:r>
              <a:rPr lang="en-US" sz="2800" b="1" dirty="0"/>
              <a:t>7</a:t>
            </a:r>
            <a:r>
              <a:rPr lang="en-US" sz="2800" b="1" dirty="0" smtClean="0"/>
              <a:t> </a:t>
            </a:r>
            <a:r>
              <a:rPr lang="en-US" sz="2800" b="1" dirty="0"/>
              <a:t>4</a:t>
            </a:r>
            <a:r>
              <a:rPr lang="en-US" sz="2800" b="1" dirty="0" smtClean="0"/>
              <a:t> </a:t>
            </a:r>
            <a:r>
              <a:rPr lang="en-US" sz="2800" b="1" dirty="0"/>
              <a:t>3</a:t>
            </a:r>
            <a:r>
              <a:rPr lang="en-US" sz="2800" b="1" dirty="0" smtClean="0"/>
              <a:t>   &lt;= 7 4 5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 </a:t>
            </a:r>
            <a:r>
              <a:rPr lang="en-US" sz="2800" dirty="0" smtClean="0"/>
              <a:t>Available[n]= Available + Allocation</a:t>
            </a:r>
          </a:p>
          <a:p>
            <a:r>
              <a:rPr lang="en-US" sz="2800" dirty="0" smtClean="0"/>
              <a:t>		  		           	     = 7 4 5  + 0 </a:t>
            </a:r>
            <a:r>
              <a:rPr lang="en-US" sz="2800" dirty="0"/>
              <a:t>1</a:t>
            </a:r>
            <a:r>
              <a:rPr lang="en-US" sz="2800" dirty="0" smtClean="0"/>
              <a:t> </a:t>
            </a:r>
            <a:r>
              <a:rPr lang="en-US" sz="2800" dirty="0"/>
              <a:t>0</a:t>
            </a:r>
            <a:endParaRPr lang="en-US" sz="2800" dirty="0" smtClean="0"/>
          </a:p>
          <a:p>
            <a:r>
              <a:rPr lang="en-US" sz="2800" dirty="0" smtClean="0"/>
              <a:t>				                = 7  5  5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202287" y="1271458"/>
            <a:ext cx="1043189" cy="16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2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2798"/>
              </p:ext>
            </p:extLst>
          </p:nvPr>
        </p:nvGraphicFramePr>
        <p:xfrm>
          <a:off x="1223495" y="719666"/>
          <a:ext cx="9994005" cy="46301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3       3          2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5       3         2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1         2         2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7       4         3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/>
                        <a:t>     0        0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7        4        5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7         5       5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270456" y="2897746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0456" y="4093335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09091" y="4748010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270455" y="2383665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44698" y="3462271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9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5"/>
          <p:cNvSpPr/>
          <p:nvPr/>
        </p:nvSpPr>
        <p:spPr>
          <a:xfrm>
            <a:off x="1803041" y="1210614"/>
            <a:ext cx="1043189" cy="16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6398" y="1044339"/>
            <a:ext cx="90494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P2                6 0 0   &lt;= 7 5 5</a:t>
            </a:r>
          </a:p>
          <a:p>
            <a:r>
              <a:rPr lang="en-US" sz="2800" dirty="0" smtClean="0"/>
              <a:t>                                              Available[n]= Available + Allocation</a:t>
            </a:r>
          </a:p>
          <a:p>
            <a:r>
              <a:rPr lang="en-US" sz="2800" dirty="0" smtClean="0"/>
              <a:t>		  		           	     = 7 </a:t>
            </a:r>
            <a:r>
              <a:rPr lang="en-US" sz="2800" dirty="0"/>
              <a:t>5</a:t>
            </a:r>
            <a:r>
              <a:rPr lang="en-US" sz="2800" dirty="0" smtClean="0"/>
              <a:t> </a:t>
            </a:r>
            <a:r>
              <a:rPr lang="en-US" sz="2800" dirty="0"/>
              <a:t>5</a:t>
            </a:r>
            <a:r>
              <a:rPr lang="en-US" sz="2800" dirty="0" smtClean="0"/>
              <a:t>  + 3 0 2</a:t>
            </a:r>
          </a:p>
          <a:p>
            <a:r>
              <a:rPr lang="en-US" sz="2800" dirty="0" smtClean="0"/>
              <a:t>				                = 10  5  7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4203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455435"/>
              </p:ext>
            </p:extLst>
          </p:nvPr>
        </p:nvGraphicFramePr>
        <p:xfrm>
          <a:off x="1184856" y="695458"/>
          <a:ext cx="9839460" cy="422554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67892"/>
                <a:gridCol w="1967892"/>
                <a:gridCol w="1967892"/>
                <a:gridCol w="1967892"/>
                <a:gridCol w="1967892"/>
              </a:tblGrid>
              <a:tr h="56201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620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6201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3       3          2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56201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5       3         2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</a:t>
                      </a:r>
                      <a:r>
                        <a:rPr lang="en-US" sz="2400" b="1" dirty="0" smtClean="0"/>
                        <a:t>2         2</a:t>
                      </a:r>
                      <a:endParaRPr lang="en-US" sz="2400" b="1" dirty="0"/>
                    </a:p>
                  </a:txBody>
                  <a:tcPr/>
                </a:tc>
              </a:tr>
              <a:tr h="56201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7       4         3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/>
                        <a:t>     0        0</a:t>
                      </a:r>
                      <a:endParaRPr lang="en-US" sz="2400" b="1" dirty="0"/>
                    </a:p>
                  </a:txBody>
                  <a:tcPr/>
                </a:tc>
              </a:tr>
              <a:tr h="56201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7        4        5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56201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7         5       5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044742" y="4906851"/>
            <a:ext cx="2228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10          5          7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511119" y="5509770"/>
            <a:ext cx="9302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system is in a safe state </a:t>
            </a:r>
            <a:r>
              <a:rPr lang="en-US" sz="2400" b="1" dirty="0" smtClean="0"/>
              <a:t>since </a:t>
            </a:r>
            <a:r>
              <a:rPr lang="en-US" sz="2400" b="1" dirty="0"/>
              <a:t>the sequence &lt; </a:t>
            </a:r>
            <a:r>
              <a:rPr lang="en-US" sz="2400" b="1" i="1" dirty="0"/>
              <a:t>P</a:t>
            </a:r>
            <a:r>
              <a:rPr lang="en-US" sz="2400" b="1" baseline="-25000" dirty="0"/>
              <a:t>1</a:t>
            </a:r>
            <a:r>
              <a:rPr lang="en-US" sz="2400" b="1" dirty="0"/>
              <a:t>, </a:t>
            </a:r>
            <a:r>
              <a:rPr lang="en-US" sz="2400" b="1" i="1" dirty="0"/>
              <a:t>P</a:t>
            </a:r>
            <a:r>
              <a:rPr lang="en-US" sz="2400" b="1" baseline="-25000" dirty="0"/>
              <a:t>3</a:t>
            </a:r>
            <a:r>
              <a:rPr lang="en-US" sz="2400" b="1" dirty="0"/>
              <a:t>, </a:t>
            </a:r>
            <a:r>
              <a:rPr lang="en-US" sz="2400" b="1" i="1" dirty="0"/>
              <a:t>P</a:t>
            </a:r>
            <a:r>
              <a:rPr lang="en-US" sz="2400" b="1" baseline="-25000" dirty="0"/>
              <a:t>4</a:t>
            </a:r>
            <a:r>
              <a:rPr lang="en-US" sz="2400" b="1" dirty="0"/>
              <a:t>, </a:t>
            </a:r>
            <a:r>
              <a:rPr lang="en-US" sz="2400" b="1" i="1" dirty="0"/>
              <a:t>P</a:t>
            </a:r>
            <a:r>
              <a:rPr lang="en-US" sz="2400" b="1" baseline="-25000" dirty="0"/>
              <a:t>0</a:t>
            </a:r>
            <a:r>
              <a:rPr lang="en-US" sz="2400" b="1" dirty="0"/>
              <a:t>, </a:t>
            </a:r>
            <a:r>
              <a:rPr lang="en-US" sz="2400" b="1" i="1" dirty="0"/>
              <a:t>P</a:t>
            </a:r>
            <a:r>
              <a:rPr lang="en-US" sz="2400" b="1" baseline="-25000" dirty="0"/>
              <a:t>2</a:t>
            </a:r>
            <a:r>
              <a:rPr lang="en-US" sz="2400" b="1" dirty="0"/>
              <a:t>&gt; satisfies safety criteria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06912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 is in a safe state since the sequence &lt;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4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/>
              <a:t>0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&gt; satisfies safety criteria</a:t>
            </a:r>
            <a:endParaRPr lang="en-US" baseline="-25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5014" y="1674253"/>
            <a:ext cx="59500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For, Exercise 02</a:t>
            </a:r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Q1</a:t>
            </a:r>
            <a:r>
              <a:rPr lang="en-US" sz="2800" b="1" dirty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Find Out Need matrix and</a:t>
            </a:r>
          </a:p>
          <a:p>
            <a:r>
              <a:rPr lang="en-US" sz="2800" dirty="0" smtClean="0"/>
              <a:t>Is </a:t>
            </a:r>
            <a:r>
              <a:rPr lang="en-US" sz="2800" dirty="0"/>
              <a:t>the system in a safe state ?</a:t>
            </a:r>
          </a:p>
        </p:txBody>
      </p:sp>
    </p:spTree>
    <p:extLst>
      <p:ext uri="{BB962C8B-B14F-4D97-AF65-F5344CB8AC3E}">
        <p14:creationId xmlns:p14="http://schemas.microsoft.com/office/powerpoint/2010/main" val="112185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2546350" y="277813"/>
            <a:ext cx="766445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Example of Banker</a:t>
            </a:r>
            <a:r>
              <a:rPr lang="ja-JP" altLang="en-US" smtClean="0"/>
              <a:t>’</a:t>
            </a:r>
            <a:r>
              <a:rPr lang="en-US" altLang="ja-JP" dirty="0" smtClean="0"/>
              <a:t>s Algorithm</a:t>
            </a:r>
            <a:endParaRPr lang="en-US" dirty="0" smtClean="0"/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231" y="1231699"/>
            <a:ext cx="11287997" cy="4924402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5 processes </a:t>
            </a:r>
            <a:r>
              <a:rPr lang="en-US" i="1" dirty="0" smtClean="0"/>
              <a:t>P</a:t>
            </a:r>
            <a:r>
              <a:rPr lang="en-US" baseline="-25000" dirty="0" smtClean="0"/>
              <a:t>0  </a:t>
            </a:r>
            <a:r>
              <a:rPr lang="en-US" dirty="0" smtClean="0"/>
              <a:t>through </a:t>
            </a:r>
            <a:r>
              <a:rPr lang="en-US" i="1" dirty="0" smtClean="0"/>
              <a:t>P</a:t>
            </a:r>
            <a:r>
              <a:rPr lang="en-US" baseline="-25000" dirty="0" smtClean="0"/>
              <a:t>4</a:t>
            </a:r>
            <a:r>
              <a:rPr lang="en-US" dirty="0" smtClean="0"/>
              <a:t>; 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      3 resource types: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              </a:t>
            </a:r>
            <a:r>
              <a:rPr lang="en-US" i="1" dirty="0" smtClean="0"/>
              <a:t>A</a:t>
            </a:r>
            <a:r>
              <a:rPr lang="en-US" dirty="0" smtClean="0"/>
              <a:t> (10 instances),  </a:t>
            </a:r>
            <a:r>
              <a:rPr lang="en-US" i="1" dirty="0" smtClean="0"/>
              <a:t>B</a:t>
            </a:r>
            <a:r>
              <a:rPr lang="en-US" dirty="0" smtClean="0"/>
              <a:t> (5instances),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 (7 instances) The content of the matrix </a:t>
            </a:r>
            <a:r>
              <a:rPr lang="en-US" b="1" i="1" dirty="0" smtClean="0"/>
              <a:t>Need</a:t>
            </a:r>
            <a:r>
              <a:rPr lang="en-US" dirty="0" smtClean="0"/>
              <a:t> is defined to be </a:t>
            </a:r>
            <a:r>
              <a:rPr lang="en-US" b="1" i="1" dirty="0" smtClean="0"/>
              <a:t>Max</a:t>
            </a:r>
            <a:r>
              <a:rPr lang="en-US" b="1" dirty="0" smtClean="0"/>
              <a:t> – </a:t>
            </a:r>
            <a:r>
              <a:rPr lang="en-US" b="1" i="1" dirty="0" smtClean="0"/>
              <a:t>Allocation</a:t>
            </a:r>
            <a:endParaRPr lang="en-US" b="1" dirty="0" smtClean="0"/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endParaRPr lang="en-US" dirty="0" smtClean="0"/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 Snapshot at time </a:t>
            </a:r>
            <a:r>
              <a:rPr lang="en-US" i="1" dirty="0" smtClean="0"/>
              <a:t>T</a:t>
            </a:r>
            <a:r>
              <a:rPr lang="en-US" baseline="-25000" dirty="0" smtClean="0"/>
              <a:t>0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			</a:t>
            </a:r>
            <a:r>
              <a:rPr lang="en-US" i="1" u="sng" dirty="0" smtClean="0"/>
              <a:t>Allocation</a:t>
            </a:r>
            <a:r>
              <a:rPr lang="en-US" i="1" dirty="0" smtClean="0"/>
              <a:t>	  </a:t>
            </a:r>
            <a:r>
              <a:rPr lang="en-US" i="1" u="sng" dirty="0" smtClean="0"/>
              <a:t>Max</a:t>
            </a:r>
            <a:r>
              <a:rPr lang="en-US" i="1" dirty="0" smtClean="0"/>
              <a:t>	</a:t>
            </a:r>
            <a:r>
              <a:rPr lang="en-US" i="1" u="sng" dirty="0" smtClean="0"/>
              <a:t>Available</a:t>
            </a:r>
            <a:endParaRPr lang="en-US" i="1" dirty="0" smtClean="0"/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i="1" dirty="0" smtClean="0"/>
              <a:t>			A B C	       A B C 	A B C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baseline="-25000" dirty="0" smtClean="0"/>
              <a:t>0	</a:t>
            </a:r>
            <a:r>
              <a:rPr lang="en-US" dirty="0" smtClean="0"/>
              <a:t>0 1 0	         7 5 3 	3 3 2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baseline="-25000" dirty="0" smtClean="0"/>
              <a:t>1	</a:t>
            </a:r>
            <a:r>
              <a:rPr lang="en-US" dirty="0" smtClean="0"/>
              <a:t>2 0 0 	        3 2 2  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	3 0 2 	        9 0 2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	2 1 1 	        2 2 2</a:t>
            </a:r>
          </a:p>
          <a:p>
            <a:pPr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dirty="0" smtClean="0"/>
              <a:t>		 </a:t>
            </a:r>
            <a:r>
              <a:rPr lang="en-US" i="1" dirty="0" smtClean="0"/>
              <a:t>P</a:t>
            </a:r>
            <a:r>
              <a:rPr lang="en-US" baseline="-25000" dirty="0" smtClean="0"/>
              <a:t>4</a:t>
            </a:r>
            <a:r>
              <a:rPr lang="en-US" dirty="0" smtClean="0"/>
              <a:t>	0 0 2	         4 3 3  		</a:t>
            </a:r>
          </a:p>
        </p:txBody>
      </p:sp>
    </p:spTree>
    <p:extLst>
      <p:ext uri="{BB962C8B-B14F-4D97-AF65-F5344CB8AC3E}">
        <p14:creationId xmlns:p14="http://schemas.microsoft.com/office/powerpoint/2010/main" val="7503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51366"/>
              </p:ext>
            </p:extLst>
          </p:nvPr>
        </p:nvGraphicFramePr>
        <p:xfrm>
          <a:off x="1297904" y="706789"/>
          <a:ext cx="8927920" cy="45060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5584"/>
                <a:gridCol w="1785584"/>
                <a:gridCol w="1785584"/>
                <a:gridCol w="1785584"/>
                <a:gridCol w="1785584"/>
              </a:tblGrid>
              <a:tr h="56137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Process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Allocation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Available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Need</a:t>
                      </a:r>
                      <a:endParaRPr lang="en-US" sz="2800" dirty="0"/>
                    </a:p>
                  </a:txBody>
                  <a:tcPr/>
                </a:tc>
              </a:tr>
              <a:tr h="561372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</a:t>
                      </a:r>
                      <a:r>
                        <a:rPr lang="en-US" sz="2400" b="1" baseline="0" dirty="0" smtClean="0"/>
                        <a:t>      B       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A</a:t>
                      </a:r>
                      <a:r>
                        <a:rPr lang="en-US" sz="2400" b="1" baseline="0" dirty="0" smtClean="0"/>
                        <a:t>      B       C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</a:t>
                      </a:r>
                      <a:r>
                        <a:rPr lang="en-US" sz="2400" b="1" baseline="0" dirty="0" smtClean="0"/>
                        <a:t>      B       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A</a:t>
                      </a:r>
                      <a:r>
                        <a:rPr lang="en-US" sz="2400" b="1" baseline="0" dirty="0" smtClean="0"/>
                        <a:t>      B       C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56137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2          0           3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12          5           5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r>
                        <a:rPr lang="en-US" sz="1800" b="1" baseline="0" dirty="0" smtClean="0"/>
                        <a:t>           3         1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r>
                        <a:rPr lang="en-US" sz="1800" b="1" baseline="0" dirty="0" smtClean="0"/>
                        <a:t>        5           2</a:t>
                      </a:r>
                      <a:endParaRPr lang="en-US" sz="1800" b="1" dirty="0"/>
                    </a:p>
                  </a:txBody>
                  <a:tcPr/>
                </a:tc>
              </a:tr>
              <a:tr h="56137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1          3           0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5          3            1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6           6          1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4          0          1</a:t>
                      </a:r>
                      <a:endParaRPr lang="en-US" sz="1800" b="1" dirty="0"/>
                    </a:p>
                  </a:txBody>
                  <a:tcPr/>
                </a:tc>
              </a:tr>
              <a:tr h="56137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0          1          1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7           3            2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7          2         1</a:t>
                      </a:r>
                      <a:endParaRPr lang="en-US" sz="1800" b="1" dirty="0"/>
                    </a:p>
                  </a:txBody>
                  <a:tcPr/>
                </a:tc>
              </a:tr>
              <a:tr h="56137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1          3           1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5           4            4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4          1          3</a:t>
                      </a:r>
                      <a:endParaRPr lang="en-US" sz="1800" b="1" dirty="0"/>
                    </a:p>
                  </a:txBody>
                  <a:tcPr/>
                </a:tc>
              </a:tr>
              <a:tr h="56137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5          0           0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10        10           5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5         10        5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4254" y="5782614"/>
            <a:ext cx="4675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Safe Sequence-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87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9" t="59343" r="9854" b="24507"/>
          <a:stretch/>
        </p:blipFill>
        <p:spPr>
          <a:xfrm>
            <a:off x="-1" y="180305"/>
            <a:ext cx="7817925" cy="341290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95559"/>
              </p:ext>
            </p:extLst>
          </p:nvPr>
        </p:nvGraphicFramePr>
        <p:xfrm>
          <a:off x="3487313" y="3205289"/>
          <a:ext cx="5193048" cy="3028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016"/>
                <a:gridCol w="1731016"/>
                <a:gridCol w="1731016"/>
              </a:tblGrid>
              <a:tr h="391933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</a:t>
                      </a:r>
                      <a:endParaRPr lang="en-US" dirty="0"/>
                    </a:p>
                  </a:txBody>
                  <a:tcPr/>
                </a:tc>
              </a:tr>
              <a:tr h="6764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B C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B C D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91933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1 1 0 1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0 0 1 0</a:t>
                      </a:r>
                      <a:endParaRPr lang="en-US" dirty="0"/>
                    </a:p>
                  </a:txBody>
                  <a:tcPr/>
                </a:tc>
              </a:tr>
              <a:tr h="391933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0 0  1 0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0 0 0 1</a:t>
                      </a:r>
                      <a:endParaRPr lang="en-US" dirty="0"/>
                    </a:p>
                  </a:txBody>
                  <a:tcPr/>
                </a:tc>
              </a:tr>
              <a:tr h="391933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0 0 0 0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0 0 0 1</a:t>
                      </a:r>
                      <a:endParaRPr lang="en-US" dirty="0"/>
                    </a:p>
                  </a:txBody>
                  <a:tcPr/>
                </a:tc>
              </a:tr>
              <a:tr h="391933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0 0 0 0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0 0 0 1</a:t>
                      </a:r>
                      <a:endParaRPr lang="en-US" dirty="0"/>
                    </a:p>
                  </a:txBody>
                  <a:tcPr/>
                </a:tc>
              </a:tr>
              <a:tr h="391933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0 0 0 1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1 0</a:t>
                      </a:r>
                      <a:r>
                        <a:rPr lang="en-US" baseline="0" dirty="0" smtClean="0"/>
                        <a:t> 0 0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92" y="4417454"/>
            <a:ext cx="2112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A(3), B(2), C(4), D(2)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90329"/>
              </p:ext>
            </p:extLst>
          </p:nvPr>
        </p:nvGraphicFramePr>
        <p:xfrm>
          <a:off x="9280660" y="2803897"/>
          <a:ext cx="2032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Available</a:t>
                      </a:r>
                      <a:endParaRPr lang="en-US" dirty="0"/>
                    </a:p>
                  </a:txBody>
                  <a:tcPr/>
                </a:tc>
              </a:tr>
              <a:tr h="454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B C 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1 3 0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3 2 3 1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3 2 4 1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3 2 4 1</a:t>
                      </a:r>
                    </a:p>
                    <a:p>
                      <a:r>
                        <a:rPr lang="en-US" dirty="0" smtClean="0"/>
                        <a:t>3 2 4 1</a:t>
                      </a:r>
                    </a:p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2 4 2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327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8262" y="2162509"/>
            <a:ext cx="849950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Q2: </a:t>
            </a:r>
            <a:r>
              <a:rPr lang="en-US" sz="3200" dirty="0"/>
              <a:t>Can request for </a:t>
            </a:r>
            <a:r>
              <a:rPr lang="en-US" sz="3200" dirty="0" smtClean="0"/>
              <a:t>(</a:t>
            </a:r>
            <a:r>
              <a:rPr lang="en-US" sz="3200" dirty="0" smtClean="0"/>
              <a:t>1,0,2</a:t>
            </a:r>
            <a:r>
              <a:rPr lang="en-US" sz="3200" dirty="0" smtClean="0"/>
              <a:t>) </a:t>
            </a:r>
            <a:r>
              <a:rPr lang="en-US" sz="3200" dirty="0"/>
              <a:t>by </a:t>
            </a:r>
            <a:r>
              <a:rPr lang="en-US" sz="3200" b="1" i="1" dirty="0" smtClean="0"/>
              <a:t>P</a:t>
            </a:r>
            <a:r>
              <a:rPr lang="en-US" sz="3200" b="1" baseline="-25000" dirty="0"/>
              <a:t>1</a:t>
            </a:r>
            <a:r>
              <a:rPr lang="en-US" sz="3200" dirty="0" smtClean="0"/>
              <a:t> </a:t>
            </a:r>
            <a:r>
              <a:rPr lang="en-US" sz="3200" dirty="0"/>
              <a:t>be </a:t>
            </a:r>
            <a:r>
              <a:rPr lang="en-US" sz="3200" dirty="0" smtClean="0"/>
              <a:t>immediately </a:t>
            </a:r>
          </a:p>
          <a:p>
            <a:r>
              <a:rPr lang="en-US" sz="3200" dirty="0" smtClean="0"/>
              <a:t>granted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7282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871753"/>
              </p:ext>
            </p:extLst>
          </p:nvPr>
        </p:nvGraphicFramePr>
        <p:xfrm>
          <a:off x="1223495" y="719666"/>
          <a:ext cx="7995204" cy="482363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1         2         2</a:t>
                      </a:r>
                      <a:endParaRPr lang="en-US" sz="2400" b="1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3"/>
                      </a:pPr>
                      <a:r>
                        <a:rPr lang="en-US" sz="2400" b="1" dirty="0" smtClean="0"/>
                        <a:t>      0         2</a:t>
                      </a:r>
                    </a:p>
                    <a:p>
                      <a:pPr marL="457200" indent="-457200">
                        <a:buAutoNum type="arabicPlain" startAt="3"/>
                      </a:pP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0         0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360608" y="2895600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238706"/>
              </p:ext>
            </p:extLst>
          </p:nvPr>
        </p:nvGraphicFramePr>
        <p:xfrm>
          <a:off x="9724623" y="743798"/>
          <a:ext cx="1998801" cy="46313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</a:tblGrid>
              <a:tr h="78878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42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 startAt="3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3   2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60607" y="5044226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1107583"/>
            <a:ext cx="10606825" cy="5069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If request &lt;=</a:t>
            </a:r>
            <a:r>
              <a:rPr lang="en-US" sz="3200" b="1" dirty="0"/>
              <a:t> </a:t>
            </a:r>
            <a:r>
              <a:rPr lang="en-US" sz="3200" b="1" dirty="0" smtClean="0"/>
              <a:t>NEED  </a:t>
            </a:r>
          </a:p>
          <a:p>
            <a:pPr marL="0" indent="0">
              <a:buNone/>
            </a:pPr>
            <a:r>
              <a:rPr lang="en-US" sz="3200" b="1" dirty="0"/>
              <a:t>If request </a:t>
            </a:r>
            <a:r>
              <a:rPr lang="en-US" sz="3200" b="1" dirty="0" smtClean="0"/>
              <a:t>&lt;= Available</a:t>
            </a:r>
            <a:endParaRPr lang="en-US" sz="3200" b="1" dirty="0"/>
          </a:p>
          <a:p>
            <a:endParaRPr lang="en-US" sz="3200" b="1" dirty="0" smtClean="0">
              <a:solidFill>
                <a:srgbClr val="00B050"/>
              </a:solidFill>
            </a:endParaRPr>
          </a:p>
          <a:p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3200" b="1" dirty="0" smtClean="0">
                <a:solidFill>
                  <a:srgbClr val="00B050"/>
                </a:solidFill>
              </a:rPr>
              <a:t>Available</a:t>
            </a:r>
            <a:r>
              <a:rPr lang="en-US" sz="3200" dirty="0" smtClean="0"/>
              <a:t> = 3 3 2 – 1 0 2 = 2 3 0</a:t>
            </a:r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Allocation</a:t>
            </a:r>
            <a:r>
              <a:rPr lang="en-US" sz="3200" dirty="0" smtClean="0"/>
              <a:t>= 2 0 0 + 1 0 2 = 3 0 2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NEED</a:t>
            </a:r>
            <a:r>
              <a:rPr lang="en-US" sz="3200" dirty="0" smtClean="0"/>
              <a:t> = 1 </a:t>
            </a:r>
            <a:r>
              <a:rPr lang="en-US" sz="32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2</a:t>
            </a:r>
            <a:r>
              <a:rPr lang="en-US" sz="3200" dirty="0" smtClean="0"/>
              <a:t> – 1 0 2 = 0 </a:t>
            </a:r>
            <a:r>
              <a:rPr lang="en-US" sz="3200" dirty="0"/>
              <a:t>2</a:t>
            </a:r>
            <a:r>
              <a:rPr lang="en-US" sz="3200" dirty="0" smtClean="0"/>
              <a:t> 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0368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140731"/>
              </p:ext>
            </p:extLst>
          </p:nvPr>
        </p:nvGraphicFramePr>
        <p:xfrm>
          <a:off x="1223495" y="719666"/>
          <a:ext cx="7995204" cy="482363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3          0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        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0         2         0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3"/>
                      </a:pPr>
                      <a:r>
                        <a:rPr lang="en-US" sz="2400" b="1" dirty="0" smtClean="0"/>
                        <a:t>      0         2</a:t>
                      </a:r>
                    </a:p>
                    <a:p>
                      <a:pPr marL="457200" indent="-457200">
                        <a:buAutoNum type="arabicPlain" startAt="3"/>
                      </a:pP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2400" b="1" smtClean="0">
                          <a:solidFill>
                            <a:schemeClr val="tx1"/>
                          </a:solidFill>
                        </a:rPr>
                        <a:t>0         0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360608" y="2895600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37311"/>
              </p:ext>
            </p:extLst>
          </p:nvPr>
        </p:nvGraphicFramePr>
        <p:xfrm>
          <a:off x="9724623" y="743798"/>
          <a:ext cx="1998801" cy="46313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</a:tblGrid>
              <a:tr h="78878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42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 startAt="3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3   2</a:t>
                      </a: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 startAt="2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3   0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9736428" y="2292439"/>
            <a:ext cx="1584102" cy="103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64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341" y="1262129"/>
            <a:ext cx="10290220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Q1: </a:t>
            </a:r>
            <a:r>
              <a:rPr lang="en-US" sz="2800" dirty="0" smtClean="0"/>
              <a:t>Is the system in a safe state ?</a:t>
            </a:r>
          </a:p>
          <a:p>
            <a:r>
              <a:rPr lang="en-US" sz="2800" dirty="0" smtClean="0"/>
              <a:t>                               /</a:t>
            </a:r>
          </a:p>
          <a:p>
            <a:r>
              <a:rPr lang="en-US" sz="2800" dirty="0" smtClean="0"/>
              <a:t>The system is in a safe state since the sequence &lt; </a:t>
            </a:r>
            <a:r>
              <a:rPr lang="en-US" sz="2800" i="1" dirty="0" smtClean="0"/>
              <a:t>P</a:t>
            </a:r>
            <a:r>
              <a:rPr lang="en-US" sz="2800" baseline="-25000" dirty="0"/>
              <a:t>1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baseline="-25000" dirty="0"/>
              <a:t>3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&gt; satisfies safety criteria</a:t>
            </a: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Q2: </a:t>
            </a:r>
            <a:r>
              <a:rPr lang="en-US" sz="2800" dirty="0" smtClean="0"/>
              <a:t>Can request for (3,3,0) by </a:t>
            </a:r>
            <a:r>
              <a:rPr lang="en-US" sz="2800" b="1" i="1" dirty="0" smtClean="0"/>
              <a:t>P</a:t>
            </a:r>
            <a:r>
              <a:rPr lang="en-US" sz="2800" b="1" baseline="-25000" dirty="0"/>
              <a:t>2</a:t>
            </a:r>
            <a:r>
              <a:rPr lang="en-US" sz="2800" dirty="0" smtClean="0"/>
              <a:t> be granted?</a:t>
            </a:r>
          </a:p>
          <a:p>
            <a:endParaRPr lang="en-US" sz="2800" baseline="-250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49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044263" y="1311069"/>
            <a:ext cx="105156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NEED </a:t>
            </a:r>
            <a:r>
              <a:rPr lang="en-US" sz="3600" b="1" dirty="0" smtClean="0"/>
              <a:t>= MAX – ALLOCATION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>
                <a:solidFill>
                  <a:srgbClr val="00B050"/>
                </a:solidFill>
              </a:rPr>
              <a:t>Available[</a:t>
            </a:r>
            <a:r>
              <a:rPr lang="en-US" sz="3600" b="1" dirty="0">
                <a:solidFill>
                  <a:srgbClr val="00B050"/>
                </a:solidFill>
              </a:rPr>
              <a:t>n</a:t>
            </a:r>
            <a:r>
              <a:rPr lang="en-US" sz="3600" b="1" dirty="0" smtClean="0">
                <a:solidFill>
                  <a:srgbClr val="00B050"/>
                </a:solidFill>
              </a:rPr>
              <a:t>] </a:t>
            </a:r>
            <a:r>
              <a:rPr lang="en-US" sz="3600" b="1" dirty="0" smtClean="0"/>
              <a:t>= Available[n-1]+Allocation[n] 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349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936994"/>
              </p:ext>
            </p:extLst>
          </p:nvPr>
        </p:nvGraphicFramePr>
        <p:xfrm>
          <a:off x="1223495" y="719666"/>
          <a:ext cx="9994005" cy="46301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3      3      2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</a:t>
                      </a:r>
                      <a:r>
                        <a:rPr lang="en-US" sz="2400" b="1" dirty="0" smtClean="0"/>
                        <a:t>   2          </a:t>
                      </a:r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6          0         0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</a:t>
                      </a:r>
                      <a:r>
                        <a:rPr lang="en-US" sz="2400" b="1" dirty="0" smtClean="0"/>
                        <a:t>          1       </a:t>
                      </a:r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1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13" y="1915778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P0                 7 4 3   &lt;= 3 3 2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815921" y="2112135"/>
            <a:ext cx="1043189" cy="16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87144" y="605306"/>
            <a:ext cx="4237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NEED &lt;= Available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8921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67008"/>
              </p:ext>
            </p:extLst>
          </p:nvPr>
        </p:nvGraphicFramePr>
        <p:xfrm>
          <a:off x="1223495" y="719666"/>
          <a:ext cx="9994005" cy="46301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3      3      2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1         2        2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/>
                        <a:t>     0        0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47730" y="2266681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4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P1                 1 2 2   &lt;= 3 3 2  </a:t>
            </a:r>
          </a:p>
          <a:p>
            <a:pPr marL="0" indent="0">
              <a:buNone/>
            </a:pPr>
            <a:r>
              <a:rPr lang="en-US" dirty="0" smtClean="0"/>
              <a:t>				Available= Available + Allocation</a:t>
            </a:r>
          </a:p>
          <a:p>
            <a:pPr marL="0" indent="0">
              <a:buNone/>
            </a:pPr>
            <a:r>
              <a:rPr lang="en-US" dirty="0" smtClean="0"/>
              <a:t>		  		           	     = 3 3 2  + 2 0 0</a:t>
            </a:r>
          </a:p>
          <a:p>
            <a:pPr marL="0" indent="0">
              <a:buNone/>
            </a:pPr>
            <a:r>
              <a:rPr lang="en-US" dirty="0" smtClean="0"/>
              <a:t>				                = 5  3  2</a:t>
            </a:r>
          </a:p>
          <a:p>
            <a:pPr marL="0" indent="0">
              <a:buNone/>
            </a:pPr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700011" y="1970468"/>
            <a:ext cx="1043189" cy="16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455153"/>
              </p:ext>
            </p:extLst>
          </p:nvPr>
        </p:nvGraphicFramePr>
        <p:xfrm>
          <a:off x="1223495" y="719666"/>
          <a:ext cx="9994005" cy="46301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98801"/>
                <a:gridCol w="1998801"/>
                <a:gridCol w="1998801"/>
                <a:gridCol w="1998801"/>
                <a:gridCol w="1998801"/>
              </a:tblGrid>
              <a:tr h="6294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Process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Allocation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Max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Available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NEED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13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     B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B  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    B    C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7        5        3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3      3      2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7          4</a:t>
                      </a:r>
                      <a:r>
                        <a:rPr lang="en-US" sz="2400" b="1" baseline="0" dirty="0" smtClean="0"/>
                        <a:t>       3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2          0</a:t>
                      </a:r>
                      <a:r>
                        <a:rPr lang="en-US" sz="2400" b="1" baseline="0" dirty="0" smtClean="0"/>
                        <a:t>         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3         2        2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5       3      2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         </a:t>
                      </a:r>
                      <a:r>
                        <a:rPr lang="en-US" sz="2400" b="1" dirty="0" smtClean="0"/>
                        <a:t>2         2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P2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lain" startAt="6"/>
                      </a:pPr>
                      <a:r>
                        <a:rPr lang="en-US" sz="2400" b="1" dirty="0" smtClean="0"/>
                        <a:t>     0        0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P3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2          1         1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2         2         2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0          1       1</a:t>
                      </a:r>
                      <a:endParaRPr lang="en-US" sz="2400" b="1" dirty="0"/>
                    </a:p>
                  </a:txBody>
                  <a:tcPr/>
                </a:tc>
              </a:tr>
              <a:tr h="6294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P4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0          0         2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4         3         3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4         3        1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69" y="1289353"/>
            <a:ext cx="2047741" cy="85351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270457" y="2279561"/>
            <a:ext cx="759853" cy="373487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0456" y="2897746"/>
            <a:ext cx="759853" cy="37348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1137</Words>
  <Application>Microsoft Office PowerPoint</Application>
  <PresentationFormat>Widescreen</PresentationFormat>
  <Paragraphs>409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Times New Roman</vt:lpstr>
      <vt:lpstr>Office Theme</vt:lpstr>
      <vt:lpstr>Bankers Algorithm</vt:lpstr>
      <vt:lpstr>Example of Banker’s Algorithm</vt:lpstr>
      <vt:lpstr>PowerPoint Presentation</vt:lpstr>
      <vt:lpstr>NEED = MAX – ALLOCATION  Available[n] = Available[n-1]+Allocation[n]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Bankers Algorithm</dc:title>
  <dc:creator>DCL</dc:creator>
  <cp:lastModifiedBy>DCL</cp:lastModifiedBy>
  <cp:revision>45</cp:revision>
  <dcterms:created xsi:type="dcterms:W3CDTF">2020-11-13T08:59:30Z</dcterms:created>
  <dcterms:modified xsi:type="dcterms:W3CDTF">2020-11-21T05:26:27Z</dcterms:modified>
</cp:coreProperties>
</file>