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6B03-AA8B-44FD-9F4A-27A710259E43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CBE6-3565-44F8-9F6B-8FF507554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6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6B03-AA8B-44FD-9F4A-27A710259E43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CBE6-3565-44F8-9F6B-8FF507554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1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6B03-AA8B-44FD-9F4A-27A710259E43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CBE6-3565-44F8-9F6B-8FF507554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31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6B03-AA8B-44FD-9F4A-27A710259E43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CBE6-3565-44F8-9F6B-8FF507554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69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6B03-AA8B-44FD-9F4A-27A710259E43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CBE6-3565-44F8-9F6B-8FF507554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8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6B03-AA8B-44FD-9F4A-27A710259E43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CBE6-3565-44F8-9F6B-8FF507554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6B03-AA8B-44FD-9F4A-27A710259E43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CBE6-3565-44F8-9F6B-8FF507554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29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6B03-AA8B-44FD-9F4A-27A710259E43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CBE6-3565-44F8-9F6B-8FF507554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6B03-AA8B-44FD-9F4A-27A710259E43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CBE6-3565-44F8-9F6B-8FF507554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33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6B03-AA8B-44FD-9F4A-27A710259E43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CBE6-3565-44F8-9F6B-8FF507554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6B03-AA8B-44FD-9F4A-27A710259E43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CBE6-3565-44F8-9F6B-8FF507554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59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E6B03-AA8B-44FD-9F4A-27A710259E43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2CBE6-3565-44F8-9F6B-8FF507554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5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MMU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721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540388" y="0"/>
            <a:ext cx="749042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/>
            <a:r>
              <a:rPr lang="en-PH" dirty="0"/>
              <a:t>                   </a:t>
            </a:r>
            <a:r>
              <a:rPr lang="en-PH" sz="2000" dirty="0"/>
              <a:t> </a:t>
            </a:r>
            <a:r>
              <a:rPr lang="en-PH" sz="2000" b="1" u="sng" dirty="0" smtClean="0">
                <a:solidFill>
                  <a:srgbClr val="FF0000"/>
                </a:solidFill>
              </a:rPr>
              <a:t>Memory Block           Size</a:t>
            </a:r>
            <a:endParaRPr lang="en-PH" sz="2000" b="1" u="sng" dirty="0">
              <a:solidFill>
                <a:srgbClr val="FF0000"/>
              </a:solidFill>
            </a:endParaRPr>
          </a:p>
          <a:p>
            <a:pPr eaLnBrk="1" hangingPunct="1"/>
            <a:r>
              <a:rPr lang="en-PH" sz="2000" dirty="0"/>
              <a:t>                      Block 1                    50k</a:t>
            </a:r>
          </a:p>
          <a:p>
            <a:pPr eaLnBrk="1" hangingPunct="1"/>
            <a:r>
              <a:rPr lang="en-PH" sz="2000" dirty="0"/>
              <a:t>                      Block 2                  200k </a:t>
            </a:r>
          </a:p>
          <a:p>
            <a:pPr eaLnBrk="1" hangingPunct="1"/>
            <a:r>
              <a:rPr lang="en-PH" sz="2000" dirty="0"/>
              <a:t>                      Block 3                    70k</a:t>
            </a:r>
          </a:p>
          <a:p>
            <a:pPr eaLnBrk="1" hangingPunct="1"/>
            <a:r>
              <a:rPr lang="en-PH" sz="2000" dirty="0"/>
              <a:t>                      Block 4                  115k</a:t>
            </a:r>
          </a:p>
          <a:p>
            <a:pPr eaLnBrk="1" hangingPunct="1"/>
            <a:r>
              <a:rPr lang="en-PH" sz="2000" dirty="0"/>
              <a:t>                      Block 5                    15k</a:t>
            </a:r>
          </a:p>
          <a:p>
            <a:pPr eaLnBrk="1" hangingPunct="1"/>
            <a:r>
              <a:rPr lang="en-PH" sz="2000" dirty="0"/>
              <a:t/>
            </a:r>
            <a:br>
              <a:rPr lang="en-PH" sz="2000" dirty="0"/>
            </a:b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626506" y="360608"/>
          <a:ext cx="6337966" cy="45877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87243"/>
                <a:gridCol w="1254250"/>
                <a:gridCol w="1014074"/>
                <a:gridCol w="1067447"/>
                <a:gridCol w="1147505"/>
                <a:gridCol w="1067447"/>
              </a:tblGrid>
              <a:tr h="6727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50k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200k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70k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115k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15k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31066" y="2054180"/>
          <a:ext cx="3409035" cy="4572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36345"/>
                <a:gridCol w="1136345"/>
                <a:gridCol w="1136345"/>
              </a:tblGrid>
              <a:tr h="813965">
                <a:tc>
                  <a:txBody>
                    <a:bodyPr/>
                    <a:lstStyle/>
                    <a:p>
                      <a:r>
                        <a:rPr lang="en-US" dirty="0" smtClean="0"/>
                        <a:t>List of Jobs/Process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TAT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493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540388" y="0"/>
            <a:ext cx="749042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/>
            <a:r>
              <a:rPr lang="en-PH" dirty="0"/>
              <a:t>                    </a:t>
            </a:r>
            <a:r>
              <a:rPr lang="en-PH" b="1" u="sng" dirty="0" smtClean="0">
                <a:solidFill>
                  <a:srgbClr val="FF0000"/>
                </a:solidFill>
              </a:rPr>
              <a:t>Memory Block           Size</a:t>
            </a:r>
            <a:endParaRPr lang="en-PH" b="1" u="sng" dirty="0">
              <a:solidFill>
                <a:srgbClr val="FF0000"/>
              </a:solidFill>
            </a:endParaRPr>
          </a:p>
          <a:p>
            <a:pPr eaLnBrk="1" hangingPunct="1"/>
            <a:r>
              <a:rPr lang="en-PH" dirty="0"/>
              <a:t>                      Block 1                    50k</a:t>
            </a:r>
          </a:p>
          <a:p>
            <a:pPr eaLnBrk="1" hangingPunct="1"/>
            <a:r>
              <a:rPr lang="en-PH" dirty="0"/>
              <a:t>                      Block 2                  200k </a:t>
            </a:r>
          </a:p>
          <a:p>
            <a:pPr eaLnBrk="1" hangingPunct="1"/>
            <a:r>
              <a:rPr lang="en-PH" dirty="0"/>
              <a:t>                      Block 3                    70k</a:t>
            </a:r>
          </a:p>
          <a:p>
            <a:pPr eaLnBrk="1" hangingPunct="1"/>
            <a:r>
              <a:rPr lang="en-PH" dirty="0"/>
              <a:t>                      Block 4                  115k</a:t>
            </a:r>
          </a:p>
          <a:p>
            <a:pPr eaLnBrk="1" hangingPunct="1"/>
            <a:r>
              <a:rPr lang="en-PH" dirty="0"/>
              <a:t>                      Block 5                    15k</a:t>
            </a:r>
          </a:p>
          <a:p>
            <a:pPr eaLnBrk="1" hangingPunct="1"/>
            <a:r>
              <a:rPr lang="en-PH" dirty="0"/>
              <a:t/>
            </a:r>
            <a:br>
              <a:rPr lang="en-PH" dirty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564149"/>
              </p:ext>
            </p:extLst>
          </p:nvPr>
        </p:nvGraphicFramePr>
        <p:xfrm>
          <a:off x="5046957" y="1313644"/>
          <a:ext cx="6713411" cy="4587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759854"/>
                <a:gridCol w="1210614"/>
                <a:gridCol w="978794"/>
                <a:gridCol w="1030310"/>
                <a:gridCol w="1107583"/>
                <a:gridCol w="1030310"/>
                <a:gridCol w="595946"/>
              </a:tblGrid>
              <a:tr h="6727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50k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200k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70k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115k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15k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p10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62885" y="2286000"/>
          <a:ext cx="340903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345"/>
                <a:gridCol w="1136345"/>
                <a:gridCol w="1136345"/>
              </a:tblGrid>
              <a:tr h="813965">
                <a:tc>
                  <a:txBody>
                    <a:bodyPr/>
                    <a:lstStyle/>
                    <a:p>
                      <a:r>
                        <a:rPr lang="en-US" dirty="0" smtClean="0"/>
                        <a:t>List of Jobs/Process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TAT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34897" y="618186"/>
            <a:ext cx="3490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B050"/>
                </a:solidFill>
              </a:rPr>
              <a:t>WORST FIT</a:t>
            </a:r>
            <a:endParaRPr lang="en-US" sz="2800" b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980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115385" y="154268"/>
            <a:ext cx="628332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/>
            <a:r>
              <a:rPr lang="en-PH" dirty="0"/>
              <a:t>                    </a:t>
            </a:r>
            <a:r>
              <a:rPr lang="en-PH" b="1" u="sng" dirty="0" smtClean="0">
                <a:solidFill>
                  <a:srgbClr val="FF0000"/>
                </a:solidFill>
              </a:rPr>
              <a:t>Memory Block           Size</a:t>
            </a:r>
            <a:endParaRPr lang="en-PH" b="1" u="sng" dirty="0">
              <a:solidFill>
                <a:srgbClr val="FF0000"/>
              </a:solidFill>
            </a:endParaRPr>
          </a:p>
          <a:p>
            <a:pPr eaLnBrk="1" hangingPunct="1"/>
            <a:r>
              <a:rPr lang="en-PH" dirty="0"/>
              <a:t>                      Block 1                    50k</a:t>
            </a:r>
          </a:p>
          <a:p>
            <a:pPr eaLnBrk="1" hangingPunct="1"/>
            <a:r>
              <a:rPr lang="en-PH" dirty="0"/>
              <a:t>                      Block 2                  200k </a:t>
            </a:r>
          </a:p>
          <a:p>
            <a:pPr eaLnBrk="1" hangingPunct="1"/>
            <a:r>
              <a:rPr lang="en-PH" dirty="0"/>
              <a:t>                      Block 3                    70k</a:t>
            </a:r>
          </a:p>
          <a:p>
            <a:pPr eaLnBrk="1" hangingPunct="1"/>
            <a:r>
              <a:rPr lang="en-PH" dirty="0"/>
              <a:t>                      Block 4                  115k</a:t>
            </a:r>
          </a:p>
          <a:p>
            <a:pPr eaLnBrk="1" hangingPunct="1"/>
            <a:r>
              <a:rPr lang="en-PH" dirty="0"/>
              <a:t>                      Block 5                    15k</a:t>
            </a:r>
          </a:p>
          <a:p>
            <a:pPr eaLnBrk="1" hangingPunct="1"/>
            <a:r>
              <a:rPr lang="en-PH" dirty="0"/>
              <a:t/>
            </a:r>
            <a:br>
              <a:rPr lang="en-PH" dirty="0"/>
            </a:br>
            <a:endParaRPr lang="en-US" dirty="0"/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905" y="2761165"/>
            <a:ext cx="4362450" cy="380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044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620" y="1867436"/>
            <a:ext cx="7670442" cy="24936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>
                <a:solidFill>
                  <a:srgbClr val="00B050"/>
                </a:solidFill>
              </a:rPr>
              <a:t>FIRST FIT</a:t>
            </a:r>
          </a:p>
          <a:p>
            <a:pPr marL="0" indent="0" algn="ctr"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HOW!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064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540388" y="0"/>
            <a:ext cx="749042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/>
            <a:r>
              <a:rPr lang="en-PH" dirty="0"/>
              <a:t>                   </a:t>
            </a:r>
            <a:r>
              <a:rPr lang="en-PH" sz="2000" dirty="0"/>
              <a:t> </a:t>
            </a:r>
            <a:r>
              <a:rPr lang="en-PH" sz="2000" b="1" u="sng" dirty="0" smtClean="0">
                <a:solidFill>
                  <a:srgbClr val="FF0000"/>
                </a:solidFill>
              </a:rPr>
              <a:t>Memory Block           Size</a:t>
            </a:r>
            <a:endParaRPr lang="en-PH" sz="2000" b="1" u="sng" dirty="0">
              <a:solidFill>
                <a:srgbClr val="FF0000"/>
              </a:solidFill>
            </a:endParaRPr>
          </a:p>
          <a:p>
            <a:pPr eaLnBrk="1" hangingPunct="1"/>
            <a:r>
              <a:rPr lang="en-PH" sz="2000" dirty="0"/>
              <a:t>                      Block 1                    50k</a:t>
            </a:r>
          </a:p>
          <a:p>
            <a:pPr eaLnBrk="1" hangingPunct="1"/>
            <a:r>
              <a:rPr lang="en-PH" sz="2000" dirty="0"/>
              <a:t>                      Block 2                  200k </a:t>
            </a:r>
          </a:p>
          <a:p>
            <a:pPr eaLnBrk="1" hangingPunct="1"/>
            <a:r>
              <a:rPr lang="en-PH" sz="2000" dirty="0"/>
              <a:t>                      Block 3                    70k</a:t>
            </a:r>
          </a:p>
          <a:p>
            <a:pPr eaLnBrk="1" hangingPunct="1"/>
            <a:r>
              <a:rPr lang="en-PH" sz="2000" dirty="0"/>
              <a:t>                      Block 4                  115k</a:t>
            </a:r>
          </a:p>
          <a:p>
            <a:pPr eaLnBrk="1" hangingPunct="1"/>
            <a:r>
              <a:rPr lang="en-PH" sz="2000" dirty="0"/>
              <a:t>                      Block 5                    15k</a:t>
            </a:r>
          </a:p>
          <a:p>
            <a:pPr eaLnBrk="1" hangingPunct="1"/>
            <a:r>
              <a:rPr lang="en-PH" sz="2000" dirty="0"/>
              <a:t/>
            </a:r>
            <a:br>
              <a:rPr lang="en-PH" sz="2000" dirty="0"/>
            </a:b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797436"/>
              </p:ext>
            </p:extLst>
          </p:nvPr>
        </p:nvGraphicFramePr>
        <p:xfrm>
          <a:off x="5626506" y="360608"/>
          <a:ext cx="6337966" cy="45877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87243"/>
                <a:gridCol w="1254250"/>
                <a:gridCol w="1014074"/>
                <a:gridCol w="1067447"/>
                <a:gridCol w="1147505"/>
                <a:gridCol w="1067447"/>
              </a:tblGrid>
              <a:tr h="6727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50k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200k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70k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115k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15k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50727"/>
              </p:ext>
            </p:extLst>
          </p:nvPr>
        </p:nvGraphicFramePr>
        <p:xfrm>
          <a:off x="631066" y="2054180"/>
          <a:ext cx="3409035" cy="4572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36345"/>
                <a:gridCol w="1136345"/>
                <a:gridCol w="1136345"/>
              </a:tblGrid>
              <a:tr h="813965">
                <a:tc>
                  <a:txBody>
                    <a:bodyPr/>
                    <a:lstStyle/>
                    <a:p>
                      <a:r>
                        <a:rPr lang="en-US" dirty="0" smtClean="0"/>
                        <a:t>List of Jobs/Process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TAT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p1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100k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p2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10k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p3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35k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p4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15k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p5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23k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p6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6k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p7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25k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p8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55k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p9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88k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p10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100k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42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540388" y="0"/>
            <a:ext cx="749042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/>
            <a:r>
              <a:rPr lang="en-PH" dirty="0"/>
              <a:t>                    </a:t>
            </a:r>
            <a:r>
              <a:rPr lang="en-PH" b="1" u="sng" dirty="0" smtClean="0">
                <a:solidFill>
                  <a:srgbClr val="FF0000"/>
                </a:solidFill>
              </a:rPr>
              <a:t>Memory Block           Size</a:t>
            </a:r>
            <a:endParaRPr lang="en-PH" b="1" u="sng" dirty="0">
              <a:solidFill>
                <a:srgbClr val="FF0000"/>
              </a:solidFill>
            </a:endParaRPr>
          </a:p>
          <a:p>
            <a:pPr eaLnBrk="1" hangingPunct="1"/>
            <a:r>
              <a:rPr lang="en-PH" dirty="0"/>
              <a:t>                      Block 1                    50k</a:t>
            </a:r>
          </a:p>
          <a:p>
            <a:pPr eaLnBrk="1" hangingPunct="1"/>
            <a:r>
              <a:rPr lang="en-PH" dirty="0"/>
              <a:t>                      Block 2                  200k </a:t>
            </a:r>
          </a:p>
          <a:p>
            <a:pPr eaLnBrk="1" hangingPunct="1"/>
            <a:r>
              <a:rPr lang="en-PH" dirty="0"/>
              <a:t>                      Block 3                    70k</a:t>
            </a:r>
          </a:p>
          <a:p>
            <a:pPr eaLnBrk="1" hangingPunct="1"/>
            <a:r>
              <a:rPr lang="en-PH" dirty="0"/>
              <a:t>                      Block 4                  115k</a:t>
            </a:r>
          </a:p>
          <a:p>
            <a:pPr eaLnBrk="1" hangingPunct="1"/>
            <a:r>
              <a:rPr lang="en-PH" dirty="0"/>
              <a:t>                      Block 5                    15k</a:t>
            </a:r>
          </a:p>
          <a:p>
            <a:pPr eaLnBrk="1" hangingPunct="1"/>
            <a:r>
              <a:rPr lang="en-PH" dirty="0"/>
              <a:t/>
            </a:r>
            <a:br>
              <a:rPr lang="en-PH" dirty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846426"/>
              </p:ext>
            </p:extLst>
          </p:nvPr>
        </p:nvGraphicFramePr>
        <p:xfrm>
          <a:off x="5021200" y="1056067"/>
          <a:ext cx="6713411" cy="47170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759854"/>
                <a:gridCol w="1210614"/>
                <a:gridCol w="978794"/>
                <a:gridCol w="1030310"/>
                <a:gridCol w="1107583"/>
                <a:gridCol w="1030310"/>
                <a:gridCol w="595946"/>
              </a:tblGrid>
              <a:tr h="6727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50k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200k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70k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115k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15k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p10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p10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p10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791139"/>
              </p:ext>
            </p:extLst>
          </p:nvPr>
        </p:nvGraphicFramePr>
        <p:xfrm>
          <a:off x="862885" y="2286000"/>
          <a:ext cx="340903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345"/>
                <a:gridCol w="1136345"/>
                <a:gridCol w="1136345"/>
              </a:tblGrid>
              <a:tr h="813965">
                <a:tc>
                  <a:txBody>
                    <a:bodyPr/>
                    <a:lstStyle/>
                    <a:p>
                      <a:r>
                        <a:rPr lang="en-US" dirty="0" smtClean="0"/>
                        <a:t>List of Jobs/Process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TAT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98536" y="450761"/>
            <a:ext cx="3490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B050"/>
                </a:solidFill>
              </a:rPr>
              <a:t>FIRST FIT</a:t>
            </a:r>
            <a:endParaRPr lang="en-US" sz="2800" b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82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620" y="1867436"/>
            <a:ext cx="7670442" cy="24936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>
                <a:solidFill>
                  <a:srgbClr val="FFC000"/>
                </a:solidFill>
              </a:rPr>
              <a:t>BEST FIT</a:t>
            </a:r>
          </a:p>
          <a:p>
            <a:pPr marL="0" indent="0" algn="ctr"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HOW!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981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540388" y="0"/>
            <a:ext cx="749042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/>
            <a:r>
              <a:rPr lang="en-PH" dirty="0"/>
              <a:t>                   </a:t>
            </a:r>
            <a:r>
              <a:rPr lang="en-PH" sz="2000" dirty="0"/>
              <a:t> </a:t>
            </a:r>
            <a:r>
              <a:rPr lang="en-PH" sz="2000" b="1" u="sng" dirty="0" smtClean="0">
                <a:solidFill>
                  <a:srgbClr val="FF0000"/>
                </a:solidFill>
              </a:rPr>
              <a:t>Memory Block           Size</a:t>
            </a:r>
            <a:endParaRPr lang="en-PH" sz="2000" b="1" u="sng" dirty="0">
              <a:solidFill>
                <a:srgbClr val="FF0000"/>
              </a:solidFill>
            </a:endParaRPr>
          </a:p>
          <a:p>
            <a:pPr eaLnBrk="1" hangingPunct="1"/>
            <a:r>
              <a:rPr lang="en-PH" sz="2000" dirty="0"/>
              <a:t>                      Block 1                    50k</a:t>
            </a:r>
          </a:p>
          <a:p>
            <a:pPr eaLnBrk="1" hangingPunct="1"/>
            <a:r>
              <a:rPr lang="en-PH" sz="2000" dirty="0"/>
              <a:t>                      Block 2                  200k </a:t>
            </a:r>
          </a:p>
          <a:p>
            <a:pPr eaLnBrk="1" hangingPunct="1"/>
            <a:r>
              <a:rPr lang="en-PH" sz="2000" dirty="0"/>
              <a:t>                      Block 3                    70k</a:t>
            </a:r>
          </a:p>
          <a:p>
            <a:pPr eaLnBrk="1" hangingPunct="1"/>
            <a:r>
              <a:rPr lang="en-PH" sz="2000" dirty="0"/>
              <a:t>                      Block 4                  115k</a:t>
            </a:r>
          </a:p>
          <a:p>
            <a:pPr eaLnBrk="1" hangingPunct="1"/>
            <a:r>
              <a:rPr lang="en-PH" sz="2000" dirty="0"/>
              <a:t>                      Block 5                    15k</a:t>
            </a:r>
          </a:p>
          <a:p>
            <a:pPr eaLnBrk="1" hangingPunct="1"/>
            <a:r>
              <a:rPr lang="en-PH" sz="2000" dirty="0"/>
              <a:t/>
            </a:r>
            <a:br>
              <a:rPr lang="en-PH" sz="2000" dirty="0"/>
            </a:b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626506" y="360608"/>
          <a:ext cx="6337966" cy="45877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87243"/>
                <a:gridCol w="1254250"/>
                <a:gridCol w="1014074"/>
                <a:gridCol w="1067447"/>
                <a:gridCol w="1147505"/>
                <a:gridCol w="1067447"/>
              </a:tblGrid>
              <a:tr h="6727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50k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200k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70k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115k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15k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31066" y="2054180"/>
          <a:ext cx="3409035" cy="4572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36345"/>
                <a:gridCol w="1136345"/>
                <a:gridCol w="1136345"/>
              </a:tblGrid>
              <a:tr h="813965">
                <a:tc>
                  <a:txBody>
                    <a:bodyPr/>
                    <a:lstStyle/>
                    <a:p>
                      <a:r>
                        <a:rPr lang="en-US" dirty="0" smtClean="0"/>
                        <a:t>List of Jobs/Process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TAT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376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540388" y="0"/>
            <a:ext cx="749042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/>
            <a:r>
              <a:rPr lang="en-PH" dirty="0"/>
              <a:t>                    </a:t>
            </a:r>
            <a:r>
              <a:rPr lang="en-PH" b="1" u="sng" dirty="0" smtClean="0">
                <a:solidFill>
                  <a:srgbClr val="FF0000"/>
                </a:solidFill>
              </a:rPr>
              <a:t>Memory Block           Size</a:t>
            </a:r>
            <a:endParaRPr lang="en-PH" b="1" u="sng" dirty="0">
              <a:solidFill>
                <a:srgbClr val="FF0000"/>
              </a:solidFill>
            </a:endParaRPr>
          </a:p>
          <a:p>
            <a:pPr eaLnBrk="1" hangingPunct="1"/>
            <a:r>
              <a:rPr lang="en-PH" dirty="0"/>
              <a:t>                      Block 1                    50k</a:t>
            </a:r>
          </a:p>
          <a:p>
            <a:pPr eaLnBrk="1" hangingPunct="1"/>
            <a:r>
              <a:rPr lang="en-PH" dirty="0"/>
              <a:t>                      Block 2                  200k </a:t>
            </a:r>
          </a:p>
          <a:p>
            <a:pPr eaLnBrk="1" hangingPunct="1"/>
            <a:r>
              <a:rPr lang="en-PH" dirty="0"/>
              <a:t>                      Block 3                    70k</a:t>
            </a:r>
          </a:p>
          <a:p>
            <a:pPr eaLnBrk="1" hangingPunct="1"/>
            <a:r>
              <a:rPr lang="en-PH" dirty="0"/>
              <a:t>                      Block 4                  115k</a:t>
            </a:r>
          </a:p>
          <a:p>
            <a:pPr eaLnBrk="1" hangingPunct="1"/>
            <a:r>
              <a:rPr lang="en-PH" dirty="0"/>
              <a:t>                      Block 5                    15k</a:t>
            </a:r>
          </a:p>
          <a:p>
            <a:pPr eaLnBrk="1" hangingPunct="1"/>
            <a:r>
              <a:rPr lang="en-PH" dirty="0"/>
              <a:t/>
            </a:r>
            <a:br>
              <a:rPr lang="en-PH" dirty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447376"/>
              </p:ext>
            </p:extLst>
          </p:nvPr>
        </p:nvGraphicFramePr>
        <p:xfrm>
          <a:off x="5059836" y="1107582"/>
          <a:ext cx="6713411" cy="458772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759854"/>
                <a:gridCol w="1210614"/>
                <a:gridCol w="978794"/>
                <a:gridCol w="1030310"/>
                <a:gridCol w="1107583"/>
                <a:gridCol w="1030310"/>
                <a:gridCol w="595946"/>
              </a:tblGrid>
              <a:tr h="6727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50k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200k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70k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115k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15k</a:t>
                      </a:r>
                      <a:endParaRPr lang="en-U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698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62885" y="2286000"/>
          <a:ext cx="340903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345"/>
                <a:gridCol w="1136345"/>
                <a:gridCol w="1136345"/>
              </a:tblGrid>
              <a:tr h="813965">
                <a:tc>
                  <a:txBody>
                    <a:bodyPr/>
                    <a:lstStyle/>
                    <a:p>
                      <a:r>
                        <a:rPr lang="en-US" dirty="0" smtClean="0"/>
                        <a:t>List of Jobs/Process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TAT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46544">
                <a:tc>
                  <a:txBody>
                    <a:bodyPr/>
                    <a:lstStyle/>
                    <a:p>
                      <a:r>
                        <a:rPr lang="en-US" dirty="0" smtClean="0"/>
                        <a:t>p10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598536" y="450761"/>
            <a:ext cx="3490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B050"/>
                </a:solidFill>
              </a:rPr>
              <a:t>BEST FIT</a:t>
            </a:r>
            <a:endParaRPr lang="en-US" sz="2800" b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385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620" y="1867436"/>
            <a:ext cx="7670442" cy="24936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>
                <a:solidFill>
                  <a:srgbClr val="FFC000"/>
                </a:solidFill>
              </a:rPr>
              <a:t>WORST FIT</a:t>
            </a:r>
          </a:p>
          <a:p>
            <a:pPr marL="0" indent="0" algn="ctr"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HOW!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362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418</Words>
  <Application>Microsoft Office PowerPoint</Application>
  <PresentationFormat>Widescreen</PresentationFormat>
  <Paragraphs>416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PGothic</vt:lpstr>
      <vt:lpstr>Arial</vt:lpstr>
      <vt:lpstr>Calibri</vt:lpstr>
      <vt:lpstr>Calibri Light</vt:lpstr>
      <vt:lpstr>Tahoma</vt:lpstr>
      <vt:lpstr>Office Theme</vt:lpstr>
      <vt:lpstr>MMU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MMU</dc:title>
  <dc:creator>DCL</dc:creator>
  <cp:lastModifiedBy>DCL</cp:lastModifiedBy>
  <cp:revision>10</cp:revision>
  <dcterms:created xsi:type="dcterms:W3CDTF">2020-11-20T07:47:22Z</dcterms:created>
  <dcterms:modified xsi:type="dcterms:W3CDTF">2020-11-21T05:19:29Z</dcterms:modified>
</cp:coreProperties>
</file>