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8A0-C74F-4625-B2EB-6EFA5EEC3F6D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AB456-F00E-40F5-B8CC-7687769C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2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8A0-C74F-4625-B2EB-6EFA5EEC3F6D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AB456-F00E-40F5-B8CC-7687769C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512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8A0-C74F-4625-B2EB-6EFA5EEC3F6D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AB456-F00E-40F5-B8CC-7687769C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882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8A0-C74F-4625-B2EB-6EFA5EEC3F6D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AB456-F00E-40F5-B8CC-7687769C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14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8A0-C74F-4625-B2EB-6EFA5EEC3F6D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AB456-F00E-40F5-B8CC-7687769C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28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8A0-C74F-4625-B2EB-6EFA5EEC3F6D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AB456-F00E-40F5-B8CC-7687769C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2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8A0-C74F-4625-B2EB-6EFA5EEC3F6D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AB456-F00E-40F5-B8CC-7687769C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49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8A0-C74F-4625-B2EB-6EFA5EEC3F6D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AB456-F00E-40F5-B8CC-7687769C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4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8A0-C74F-4625-B2EB-6EFA5EEC3F6D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AB456-F00E-40F5-B8CC-7687769C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362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8A0-C74F-4625-B2EB-6EFA5EEC3F6D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AB456-F00E-40F5-B8CC-7687769C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9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8A0-C74F-4625-B2EB-6EFA5EEC3F6D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AB456-F00E-40F5-B8CC-7687769C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4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888A0-C74F-4625-B2EB-6EFA5EEC3F6D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AB456-F00E-40F5-B8CC-7687769C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15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1080" y="2400300"/>
            <a:ext cx="10058400" cy="9596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 smtClean="0">
                <a:solidFill>
                  <a:srgbClr val="002060"/>
                </a:solidFill>
              </a:rPr>
              <a:t>DATABASE NORMALIZATION</a:t>
            </a:r>
            <a:endParaRPr lang="en-US" sz="6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04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First Normal Form(1 NF)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8900"/>
            <a:ext cx="10515600" cy="4818063"/>
          </a:xfrm>
        </p:spPr>
        <p:txBody>
          <a:bodyPr/>
          <a:lstStyle/>
          <a:p>
            <a:r>
              <a:rPr lang="en-US" dirty="0" smtClean="0"/>
              <a:t>A relation is in 1NF if it contains an atomic value</a:t>
            </a:r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 smtClean="0"/>
              <a:t>The following </a:t>
            </a:r>
            <a:r>
              <a:rPr lang="en-US" dirty="0" err="1" smtClean="0"/>
              <a:t>Course_Content</a:t>
            </a:r>
            <a:r>
              <a:rPr lang="en-US" dirty="0" smtClean="0"/>
              <a:t> is not in 1NF because the Content attribute contains multiple values: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202866"/>
              </p:ext>
            </p:extLst>
          </p:nvPr>
        </p:nvGraphicFramePr>
        <p:xfrm>
          <a:off x="3505200" y="3627966"/>
          <a:ext cx="4572000" cy="142169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</a:tblGrid>
              <a:tr h="365712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</a:rPr>
                        <a:t>Course</a:t>
                      </a:r>
                      <a:endParaRPr 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</a:rPr>
                        <a:t>Content</a:t>
                      </a:r>
                      <a:endParaRPr 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50729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</a:rPr>
                        <a:t>Programming</a:t>
                      </a:r>
                      <a:endParaRPr 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</a:rPr>
                        <a:t>Java,</a:t>
                      </a:r>
                      <a:r>
                        <a:rPr lang="en-US" sz="2400" baseline="0" dirty="0" smtClean="0">
                          <a:solidFill>
                            <a:sysClr val="windowText" lastClr="000000"/>
                          </a:solidFill>
                        </a:rPr>
                        <a:t> C++</a:t>
                      </a:r>
                      <a:endParaRPr 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65712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</a:rPr>
                        <a:t>Web</a:t>
                      </a:r>
                      <a:endParaRPr 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</a:rPr>
                        <a:t>HTML, PHP, ASP</a:t>
                      </a:r>
                      <a:endParaRPr 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6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24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1NF Example(Cont..)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1900"/>
            <a:ext cx="10515600" cy="4945063"/>
          </a:xfrm>
        </p:spPr>
        <p:txBody>
          <a:bodyPr/>
          <a:lstStyle/>
          <a:p>
            <a:r>
              <a:rPr lang="en-US" dirty="0" smtClean="0"/>
              <a:t>The below relation is in 1NF: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532449"/>
              </p:ext>
            </p:extLst>
          </p:nvPr>
        </p:nvGraphicFramePr>
        <p:xfrm>
          <a:off x="3225800" y="2002366"/>
          <a:ext cx="4572000" cy="279329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</a:tblGrid>
              <a:tr h="3657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</a:rPr>
                        <a:t>Course</a:t>
                      </a:r>
                      <a:endParaRPr 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</a:rPr>
                        <a:t>Content</a:t>
                      </a:r>
                      <a:endParaRPr 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50729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</a:rPr>
                        <a:t>Programming</a:t>
                      </a:r>
                      <a:endParaRPr 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</a:rPr>
                        <a:t>Java,</a:t>
                      </a:r>
                      <a:r>
                        <a:rPr lang="en-US" sz="24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657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</a:rPr>
                        <a:t>Programming</a:t>
                      </a:r>
                      <a:endParaRPr 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ysClr val="windowText" lastClr="000000"/>
                          </a:solidFill>
                        </a:rPr>
                        <a:t>C++</a:t>
                      </a:r>
                      <a:endParaRPr lang="en-US" sz="24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657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</a:rPr>
                        <a:t>Web</a:t>
                      </a:r>
                      <a:endParaRPr 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</a:rPr>
                        <a:t>HTML</a:t>
                      </a:r>
                    </a:p>
                  </a:txBody>
                  <a:tcPr/>
                </a:tc>
              </a:tr>
              <a:tr h="3657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</a:rPr>
                        <a:t>Web</a:t>
                      </a:r>
                      <a:endParaRPr 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</a:rPr>
                        <a:t>PHP</a:t>
                      </a:r>
                    </a:p>
                  </a:txBody>
                  <a:tcPr/>
                </a:tc>
              </a:tr>
              <a:tr h="3657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</a:rPr>
                        <a:t>Web</a:t>
                      </a:r>
                      <a:endParaRPr 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</a:rPr>
                        <a:t>ASP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993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Second Normal Forms(2NF)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8400"/>
            <a:ext cx="10515600" cy="5008563"/>
          </a:xfrm>
        </p:spPr>
        <p:txBody>
          <a:bodyPr/>
          <a:lstStyle/>
          <a:p>
            <a:r>
              <a:rPr lang="en-US" dirty="0" smtClean="0"/>
              <a:t>The table should be in the First Normal Form.</a:t>
            </a:r>
          </a:p>
          <a:p>
            <a:r>
              <a:rPr lang="en-US" dirty="0" smtClean="0"/>
              <a:t>There should be no Partial Dependency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69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97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Prime &amp; Non Prime Attributes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4900"/>
            <a:ext cx="10515600" cy="507206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Prime Attributes: </a:t>
            </a:r>
            <a:r>
              <a:rPr lang="en-US" sz="2400" dirty="0" smtClean="0"/>
              <a:t>The attributes which are used to form a candidate key are called Prime Attributes.</a:t>
            </a:r>
          </a:p>
          <a:p>
            <a:pPr marL="0" indent="0">
              <a:buNone/>
            </a:pPr>
            <a:r>
              <a:rPr lang="en-US" sz="2400" b="1" dirty="0" smtClean="0"/>
              <a:t>Non-Prime Attributes: </a:t>
            </a:r>
            <a:r>
              <a:rPr lang="en-US" sz="2400" dirty="0" smtClean="0"/>
              <a:t>The attributes which do not form a candidate key are called Non-Prime Attributes.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89583"/>
              </p:ext>
            </p:extLst>
          </p:nvPr>
        </p:nvGraphicFramePr>
        <p:xfrm>
          <a:off x="1612900" y="3069166"/>
          <a:ext cx="8128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8600"/>
                <a:gridCol w="2362200"/>
                <a:gridCol w="22352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Roll No.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First Name of Student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Last Name of Student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Course Code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Anik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Ahmed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Anik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Ahmed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Shourav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Hossain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C80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7900" y="5054600"/>
            <a:ext cx="8902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/>
              <a:t>Prime Attribute: Roll No., Course Code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/>
              <a:t>Non-Prime Attribute: </a:t>
            </a:r>
            <a:r>
              <a:rPr lang="en-US" sz="2400" dirty="0" smtClean="0"/>
              <a:t>First Name of Student, Last Name of Student</a:t>
            </a:r>
          </a:p>
        </p:txBody>
      </p:sp>
    </p:spTree>
    <p:extLst>
      <p:ext uri="{BB962C8B-B14F-4D97-AF65-F5344CB8AC3E}">
        <p14:creationId xmlns:p14="http://schemas.microsoft.com/office/powerpoint/2010/main" val="364090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32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Functional Dependency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8400"/>
            <a:ext cx="10693400" cy="5008563"/>
          </a:xfrm>
        </p:spPr>
        <p:txBody>
          <a:bodyPr/>
          <a:lstStyle/>
          <a:p>
            <a:r>
              <a:rPr lang="en-US" dirty="0" smtClean="0"/>
              <a:t>A dependency FD: X   Y means that the values of Y are determined by the values of X. Two tuples sharing the same values of X will necessarily have the same values of Y.</a:t>
            </a:r>
          </a:p>
          <a:p>
            <a:r>
              <a:rPr lang="en-US" dirty="0" smtClean="0"/>
              <a:t>We illustrate this as: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X   Y   (read as: X determines Y    or Y depend on X)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064000" y="1371600"/>
            <a:ext cx="2032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358900" y="3200400"/>
            <a:ext cx="2032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10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87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Partial Dependency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1100"/>
            <a:ext cx="10515600" cy="5537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If a non-prime attribute can be determined by the part of the candidate key in a relation, it is known as </a:t>
            </a:r>
            <a:r>
              <a:rPr lang="en-US" sz="2400" b="1" dirty="0" smtClean="0"/>
              <a:t>Partial Dependency.</a:t>
            </a:r>
          </a:p>
          <a:p>
            <a:pPr marL="0" indent="0">
              <a:buNone/>
            </a:pPr>
            <a:r>
              <a:rPr lang="en-US" sz="2400" dirty="0" smtClean="0"/>
              <a:t>Example: Suppose there is a relation </a:t>
            </a:r>
            <a:r>
              <a:rPr lang="en-US" sz="2400" b="1" dirty="0" smtClean="0"/>
              <a:t>R </a:t>
            </a:r>
            <a:r>
              <a:rPr lang="en-US" sz="2400" dirty="0" smtClean="0"/>
              <a:t>with attributes A, B &amp; C.</a:t>
            </a:r>
          </a:p>
          <a:p>
            <a:pPr marL="0" indent="0">
              <a:buNone/>
            </a:pPr>
            <a:r>
              <a:rPr lang="en-US" sz="2400" b="1" dirty="0" smtClean="0"/>
              <a:t>R(A,B,C)</a:t>
            </a:r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en-US" sz="2400" b="1" dirty="0" smtClean="0"/>
              <a:t>Where,</a:t>
            </a:r>
          </a:p>
          <a:p>
            <a:pPr marL="0" indent="0">
              <a:buNone/>
            </a:pPr>
            <a:r>
              <a:rPr lang="en-US" sz="2400" b="1" dirty="0" smtClean="0"/>
              <a:t>		{AB} </a:t>
            </a:r>
            <a:r>
              <a:rPr lang="en-US" sz="2400" dirty="0" smtClean="0"/>
              <a:t>is a candidate key.</a:t>
            </a:r>
          </a:p>
          <a:p>
            <a:pPr marL="0" indent="0">
              <a:buNone/>
            </a:pPr>
            <a:r>
              <a:rPr lang="en-US" sz="2400" b="1" dirty="0" smtClean="0"/>
              <a:t>{C} is a </a:t>
            </a:r>
            <a:r>
              <a:rPr lang="en-US" sz="2400" dirty="0" smtClean="0"/>
              <a:t>non-prime attribute.</a:t>
            </a:r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en-US" sz="2400" b="1" dirty="0" smtClean="0"/>
              <a:t>Then,</a:t>
            </a:r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en-US" sz="2400" b="1" dirty="0" smtClean="0"/>
              <a:t>	 {A,B} </a:t>
            </a:r>
            <a:r>
              <a:rPr lang="en-US" sz="2400" dirty="0" smtClean="0"/>
              <a:t>are the</a:t>
            </a:r>
            <a:r>
              <a:rPr lang="en-US" sz="2400" dirty="0"/>
              <a:t> </a:t>
            </a:r>
            <a:r>
              <a:rPr lang="en-US" sz="2400" dirty="0" smtClean="0"/>
              <a:t>prime attributes</a:t>
            </a:r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en-US" sz="2400" b="1" dirty="0" smtClean="0"/>
              <a:t>	</a:t>
            </a:r>
            <a:r>
              <a:rPr lang="en-US" sz="2400" dirty="0" smtClean="0"/>
              <a:t> A   C is a Partial Dependency</a:t>
            </a:r>
            <a:r>
              <a:rPr lang="en-US" sz="2400" b="1" dirty="0" smtClean="0"/>
              <a:t>.</a:t>
            </a:r>
          </a:p>
          <a:p>
            <a:pPr marL="0" indent="0">
              <a:buNone/>
            </a:pPr>
            <a:endParaRPr lang="en-US" sz="2400" b="1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984500" y="5372100"/>
            <a:ext cx="2032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2578100" y="5499100"/>
            <a:ext cx="279400" cy="254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765300" y="5753100"/>
            <a:ext cx="1625600" cy="55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Part of a candidate key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390900" y="5499100"/>
            <a:ext cx="1409700" cy="444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521200" y="5943600"/>
            <a:ext cx="2324100" cy="55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Non-prime attribute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98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Example of 2NF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2305686"/>
              </p:ext>
            </p:extLst>
          </p:nvPr>
        </p:nvGraphicFramePr>
        <p:xfrm>
          <a:off x="838200" y="1028700"/>
          <a:ext cx="843280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8200"/>
                <a:gridCol w="2108200"/>
                <a:gridCol w="2108200"/>
                <a:gridCol w="2108200"/>
              </a:tblGrid>
              <a:tr h="319617">
                <a:tc>
                  <a:txBody>
                    <a:bodyPr/>
                    <a:lstStyle/>
                    <a:p>
                      <a:r>
                        <a:rPr lang="en-US" b="1" u="sng" dirty="0" err="1" smtClean="0"/>
                        <a:t>CourseID</a:t>
                      </a:r>
                      <a:endParaRPr lang="en-US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sng" dirty="0" err="1" smtClean="0"/>
                        <a:t>SemesterID</a:t>
                      </a:r>
                      <a:endParaRPr lang="en-US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StudentNo</a:t>
                      </a:r>
                      <a:r>
                        <a:rPr lang="en-US" b="1" dirty="0" smtClean="0"/>
                        <a:t>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CourseName</a:t>
                      </a:r>
                      <a:endParaRPr lang="en-US" b="1" dirty="0"/>
                    </a:p>
                  </a:txBody>
                  <a:tcPr/>
                </a:tc>
              </a:tr>
              <a:tr h="319617">
                <a:tc>
                  <a:txBody>
                    <a:bodyPr/>
                    <a:lstStyle/>
                    <a:p>
                      <a:r>
                        <a:rPr lang="en-US" dirty="0" smtClean="0"/>
                        <a:t>IT101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DBMS</a:t>
                      </a:r>
                      <a:endParaRPr lang="en-US" dirty="0"/>
                    </a:p>
                  </a:txBody>
                  <a:tcPr/>
                </a:tc>
              </a:tr>
              <a:tr h="319617">
                <a:tc>
                  <a:txBody>
                    <a:bodyPr/>
                    <a:lstStyle/>
                    <a:p>
                      <a:r>
                        <a:rPr lang="en-US" dirty="0" smtClean="0"/>
                        <a:t>IT101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DBMS</a:t>
                      </a:r>
                      <a:endParaRPr lang="en-US" dirty="0"/>
                    </a:p>
                  </a:txBody>
                  <a:tcPr/>
                </a:tc>
              </a:tr>
              <a:tr h="319617">
                <a:tc>
                  <a:txBody>
                    <a:bodyPr/>
                    <a:lstStyle/>
                    <a:p>
                      <a:r>
                        <a:rPr lang="en-US" dirty="0" smtClean="0"/>
                        <a:t>IT102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Web </a:t>
                      </a:r>
                      <a:r>
                        <a:rPr lang="en-US" dirty="0" err="1" smtClean="0"/>
                        <a:t>Prog</a:t>
                      </a:r>
                      <a:endParaRPr lang="en-US" dirty="0"/>
                    </a:p>
                  </a:txBody>
                  <a:tcPr/>
                </a:tc>
              </a:tr>
              <a:tr h="319617">
                <a:tc>
                  <a:txBody>
                    <a:bodyPr/>
                    <a:lstStyle/>
                    <a:p>
                      <a:r>
                        <a:rPr lang="en-US" dirty="0" smtClean="0"/>
                        <a:t>IT102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Web </a:t>
                      </a:r>
                      <a:r>
                        <a:rPr lang="en-US" dirty="0" err="1" smtClean="0"/>
                        <a:t>Prog</a:t>
                      </a:r>
                      <a:endParaRPr lang="en-US" dirty="0"/>
                    </a:p>
                  </a:txBody>
                  <a:tcPr/>
                </a:tc>
              </a:tr>
              <a:tr h="319617">
                <a:tc>
                  <a:txBody>
                    <a:bodyPr/>
                    <a:lstStyle/>
                    <a:p>
                      <a:r>
                        <a:rPr lang="en-US" dirty="0" smtClean="0"/>
                        <a:t>IT103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201401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Networking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Left Brace 4"/>
          <p:cNvSpPr/>
          <p:nvPr/>
        </p:nvSpPr>
        <p:spPr>
          <a:xfrm rot="16200000">
            <a:off x="2679700" y="1511300"/>
            <a:ext cx="520700" cy="4203700"/>
          </a:xfrm>
          <a:prstGeom prst="leftBrace">
            <a:avLst>
              <a:gd name="adj1" fmla="val 8333"/>
              <a:gd name="adj2" fmla="val 49691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47899" y="3873500"/>
            <a:ext cx="138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Primary Key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199" y="4534932"/>
            <a:ext cx="8890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Course Name depends on only </a:t>
            </a:r>
            <a:r>
              <a:rPr lang="en-US" dirty="0" err="1" smtClean="0"/>
              <a:t>CourseID</a:t>
            </a:r>
            <a:r>
              <a:rPr lang="en-US" dirty="0" smtClean="0"/>
              <a:t>, a part of the primary key, not the whole</a:t>
            </a:r>
          </a:p>
          <a:p>
            <a:r>
              <a:rPr lang="en-US" dirty="0" smtClean="0"/>
              <a:t>Primary {</a:t>
            </a:r>
            <a:r>
              <a:rPr lang="en-US" dirty="0" err="1" smtClean="0"/>
              <a:t>CourseID</a:t>
            </a:r>
            <a:r>
              <a:rPr lang="en-US" dirty="0" smtClean="0"/>
              <a:t>, </a:t>
            </a:r>
            <a:r>
              <a:rPr lang="en-US" dirty="0" err="1" smtClean="0"/>
              <a:t>SemesterID</a:t>
            </a:r>
            <a:r>
              <a:rPr lang="en-US" dirty="0" smtClean="0"/>
              <a:t>}. It’s called partial dependency.</a:t>
            </a:r>
          </a:p>
          <a:p>
            <a:r>
              <a:rPr lang="en-US" dirty="0" smtClean="0"/>
              <a:t>Solution: </a:t>
            </a:r>
          </a:p>
          <a:p>
            <a:r>
              <a:rPr lang="en-US" dirty="0"/>
              <a:t>	</a:t>
            </a:r>
            <a:r>
              <a:rPr lang="en-US" dirty="0" smtClean="0"/>
              <a:t>Remove </a:t>
            </a:r>
            <a:r>
              <a:rPr lang="en-US" dirty="0" err="1" smtClean="0"/>
              <a:t>CourseID</a:t>
            </a:r>
            <a:r>
              <a:rPr lang="en-US" dirty="0" smtClean="0"/>
              <a:t> and Course Name together to create new table.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57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51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Example of 2NF(Cont..)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1839131"/>
              </p:ext>
            </p:extLst>
          </p:nvPr>
        </p:nvGraphicFramePr>
        <p:xfrm>
          <a:off x="546100" y="1930400"/>
          <a:ext cx="421640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8200"/>
                <a:gridCol w="2108200"/>
              </a:tblGrid>
              <a:tr h="319617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CourseID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CourseName</a:t>
                      </a:r>
                      <a:endParaRPr lang="en-US" b="1" dirty="0"/>
                    </a:p>
                  </a:txBody>
                  <a:tcPr/>
                </a:tc>
              </a:tr>
              <a:tr h="319617">
                <a:tc>
                  <a:txBody>
                    <a:bodyPr/>
                    <a:lstStyle/>
                    <a:p>
                      <a:r>
                        <a:rPr lang="en-US" dirty="0" smtClean="0"/>
                        <a:t>IT101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DBMS</a:t>
                      </a:r>
                      <a:endParaRPr lang="en-US" dirty="0"/>
                    </a:p>
                  </a:txBody>
                  <a:tcPr/>
                </a:tc>
              </a:tr>
              <a:tr h="319617">
                <a:tc>
                  <a:txBody>
                    <a:bodyPr/>
                    <a:lstStyle/>
                    <a:p>
                      <a:r>
                        <a:rPr lang="en-US" dirty="0" smtClean="0"/>
                        <a:t>IT101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DBMS</a:t>
                      </a:r>
                      <a:endParaRPr lang="en-US" dirty="0"/>
                    </a:p>
                  </a:txBody>
                  <a:tcPr/>
                </a:tc>
              </a:tr>
              <a:tr h="319617">
                <a:tc>
                  <a:txBody>
                    <a:bodyPr/>
                    <a:lstStyle/>
                    <a:p>
                      <a:r>
                        <a:rPr lang="en-US" dirty="0" smtClean="0"/>
                        <a:t>IT102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Web </a:t>
                      </a:r>
                      <a:r>
                        <a:rPr lang="en-US" dirty="0" err="1" smtClean="0"/>
                        <a:t>Prog</a:t>
                      </a:r>
                      <a:endParaRPr lang="en-US" dirty="0"/>
                    </a:p>
                  </a:txBody>
                  <a:tcPr/>
                </a:tc>
              </a:tr>
              <a:tr h="319617">
                <a:tc>
                  <a:txBody>
                    <a:bodyPr/>
                    <a:lstStyle/>
                    <a:p>
                      <a:r>
                        <a:rPr lang="en-US" dirty="0" smtClean="0"/>
                        <a:t>IT102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Web </a:t>
                      </a:r>
                      <a:r>
                        <a:rPr lang="en-US" dirty="0" err="1" smtClean="0"/>
                        <a:t>Prog</a:t>
                      </a:r>
                      <a:endParaRPr lang="en-US" dirty="0"/>
                    </a:p>
                  </a:txBody>
                  <a:tcPr/>
                </a:tc>
              </a:tr>
              <a:tr h="319617">
                <a:tc>
                  <a:txBody>
                    <a:bodyPr/>
                    <a:lstStyle/>
                    <a:p>
                      <a:r>
                        <a:rPr lang="en-US" dirty="0" smtClean="0"/>
                        <a:t>IT103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Networking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739329"/>
              </p:ext>
            </p:extLst>
          </p:nvPr>
        </p:nvGraphicFramePr>
        <p:xfrm>
          <a:off x="6985000" y="1130300"/>
          <a:ext cx="436880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4600"/>
                <a:gridCol w="1854200"/>
                <a:gridCol w="1270000"/>
              </a:tblGrid>
              <a:tr h="319617">
                <a:tc>
                  <a:txBody>
                    <a:bodyPr/>
                    <a:lstStyle/>
                    <a:p>
                      <a:r>
                        <a:rPr lang="en-US" b="1" u="sng" dirty="0" err="1" smtClean="0"/>
                        <a:t>CourseID</a:t>
                      </a:r>
                      <a:endParaRPr lang="en-US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sng" dirty="0" err="1" smtClean="0"/>
                        <a:t>SemesterID</a:t>
                      </a:r>
                      <a:endParaRPr lang="en-US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StudentNo</a:t>
                      </a:r>
                      <a:r>
                        <a:rPr lang="en-US" b="1" dirty="0" smtClean="0"/>
                        <a:t>.</a:t>
                      </a:r>
                      <a:endParaRPr lang="en-US" b="1" dirty="0"/>
                    </a:p>
                  </a:txBody>
                  <a:tcPr/>
                </a:tc>
              </a:tr>
              <a:tr h="319617">
                <a:tc>
                  <a:txBody>
                    <a:bodyPr/>
                    <a:lstStyle/>
                    <a:p>
                      <a:r>
                        <a:rPr lang="en-US" dirty="0" smtClean="0"/>
                        <a:t>IT101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  <a:tr h="319617">
                <a:tc>
                  <a:txBody>
                    <a:bodyPr/>
                    <a:lstStyle/>
                    <a:p>
                      <a:r>
                        <a:rPr lang="en-US" dirty="0" smtClean="0"/>
                        <a:t>IT101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  <a:tr h="319617">
                <a:tc>
                  <a:txBody>
                    <a:bodyPr/>
                    <a:lstStyle/>
                    <a:p>
                      <a:r>
                        <a:rPr lang="en-US" dirty="0" smtClean="0"/>
                        <a:t>IT102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  <a:tr h="319617">
                <a:tc>
                  <a:txBody>
                    <a:bodyPr/>
                    <a:lstStyle/>
                    <a:p>
                      <a:r>
                        <a:rPr lang="en-US" dirty="0" smtClean="0"/>
                        <a:t>IT102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</a:tr>
              <a:tr h="319617">
                <a:tc>
                  <a:txBody>
                    <a:bodyPr/>
                    <a:lstStyle/>
                    <a:p>
                      <a:r>
                        <a:rPr lang="en-US" dirty="0" smtClean="0"/>
                        <a:t>IT103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201401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2217209"/>
              </p:ext>
            </p:extLst>
          </p:nvPr>
        </p:nvGraphicFramePr>
        <p:xfrm>
          <a:off x="6972300" y="4076700"/>
          <a:ext cx="42164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8200"/>
                <a:gridCol w="2108200"/>
              </a:tblGrid>
              <a:tr h="319617">
                <a:tc>
                  <a:txBody>
                    <a:bodyPr/>
                    <a:lstStyle/>
                    <a:p>
                      <a:r>
                        <a:rPr lang="en-US" b="1" u="sng" dirty="0" err="1" smtClean="0"/>
                        <a:t>CourseID</a:t>
                      </a:r>
                      <a:endParaRPr lang="en-US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CourseName</a:t>
                      </a:r>
                      <a:endParaRPr lang="en-US" b="1" dirty="0"/>
                    </a:p>
                  </a:txBody>
                  <a:tcPr/>
                </a:tc>
              </a:tr>
              <a:tr h="319617">
                <a:tc>
                  <a:txBody>
                    <a:bodyPr/>
                    <a:lstStyle/>
                    <a:p>
                      <a:r>
                        <a:rPr lang="en-US" dirty="0" smtClean="0"/>
                        <a:t>IT101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DBMS</a:t>
                      </a:r>
                      <a:endParaRPr lang="en-US" dirty="0"/>
                    </a:p>
                  </a:txBody>
                  <a:tcPr/>
                </a:tc>
              </a:tr>
              <a:tr h="319617">
                <a:tc>
                  <a:txBody>
                    <a:bodyPr/>
                    <a:lstStyle/>
                    <a:p>
                      <a:r>
                        <a:rPr lang="en-US" dirty="0" smtClean="0"/>
                        <a:t>IT102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Web </a:t>
                      </a:r>
                      <a:r>
                        <a:rPr lang="en-US" dirty="0" err="1" smtClean="0"/>
                        <a:t>Prog</a:t>
                      </a:r>
                      <a:endParaRPr lang="en-US" dirty="0"/>
                    </a:p>
                  </a:txBody>
                  <a:tcPr/>
                </a:tc>
              </a:tr>
              <a:tr h="319617">
                <a:tc>
                  <a:txBody>
                    <a:bodyPr/>
                    <a:lstStyle/>
                    <a:p>
                      <a:r>
                        <a:rPr lang="en-US" dirty="0" smtClean="0"/>
                        <a:t>IT103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Networking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5029200" y="3505200"/>
            <a:ext cx="1549400" cy="1117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Elbow Connector 8"/>
          <p:cNvCxnSpPr/>
          <p:nvPr/>
        </p:nvCxnSpPr>
        <p:spPr>
          <a:xfrm rot="16200000" flipH="1">
            <a:off x="7893050" y="3473450"/>
            <a:ext cx="762000" cy="419100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721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422" y="2711426"/>
            <a:ext cx="9454627" cy="317075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69493" y="1009934"/>
            <a:ext cx="855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NF: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56346" y="1815152"/>
            <a:ext cx="2109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                               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56345" y="2184484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  <a:r>
              <a:rPr lang="en-US" dirty="0" smtClean="0"/>
              <a:t>                               Z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2665371" y="1893040"/>
            <a:ext cx="1091821" cy="1950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2665371" y="2195215"/>
            <a:ext cx="1091821" cy="1950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9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287" y="692196"/>
            <a:ext cx="6946697" cy="2296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54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53197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What is Normalization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257300"/>
            <a:ext cx="10236200" cy="5056294"/>
          </a:xfrm>
        </p:spPr>
        <p:txBody>
          <a:bodyPr/>
          <a:lstStyle/>
          <a:p>
            <a:r>
              <a:rPr lang="en-US" b="1" dirty="0" smtClean="0"/>
              <a:t>NORMALIZATION </a:t>
            </a:r>
            <a:r>
              <a:rPr lang="en-US" dirty="0" smtClean="0"/>
              <a:t>is a database design technique that organizes tables in a manner that reduces redundancy and dependency of data</a:t>
            </a:r>
          </a:p>
          <a:p>
            <a:r>
              <a:rPr lang="en-US" dirty="0" smtClean="0"/>
              <a:t>Normalization divides larger table into smaller tables and links using relationships</a:t>
            </a:r>
          </a:p>
          <a:p>
            <a:r>
              <a:rPr lang="en-US" dirty="0" smtClean="0"/>
              <a:t>The purpose of Normalization is to eliminate redundant data and ensure data is stored logically.</a:t>
            </a:r>
          </a:p>
          <a:p>
            <a:r>
              <a:rPr lang="en-US" dirty="0" smtClean="0"/>
              <a:t>The inventor of the relational model </a:t>
            </a:r>
            <a:r>
              <a:rPr lang="en-US" dirty="0" err="1" smtClean="0"/>
              <a:t>E.F.Codd</a:t>
            </a:r>
            <a:r>
              <a:rPr lang="en-US" dirty="0" smtClean="0"/>
              <a:t> proposed the theory of Normalization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30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078" y="682389"/>
            <a:ext cx="9857621" cy="509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88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263" y="450375"/>
            <a:ext cx="9106827" cy="1568640"/>
          </a:xfrm>
          <a:prstGeom prst="rect">
            <a:avLst/>
          </a:prstGeom>
        </p:spPr>
      </p:pic>
      <p:sp>
        <p:nvSpPr>
          <p:cNvPr id="3" name="Down Arrow 2"/>
          <p:cNvSpPr/>
          <p:nvPr/>
        </p:nvSpPr>
        <p:spPr>
          <a:xfrm>
            <a:off x="5240740" y="234741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204" y="3543278"/>
            <a:ext cx="10723739" cy="2147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32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402" y="764274"/>
            <a:ext cx="10929561" cy="5063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78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7918" y="545910"/>
            <a:ext cx="9010690" cy="3130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57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893" y="1754500"/>
            <a:ext cx="6763816" cy="3626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94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467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Redundancy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7830"/>
            <a:ext cx="4318000" cy="4792663"/>
          </a:xfrm>
        </p:spPr>
        <p:txBody>
          <a:bodyPr/>
          <a:lstStyle/>
          <a:p>
            <a:r>
              <a:rPr lang="en-US" dirty="0" smtClean="0"/>
              <a:t>Row level Redundancy: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561774"/>
              </p:ext>
            </p:extLst>
          </p:nvPr>
        </p:nvGraphicFramePr>
        <p:xfrm>
          <a:off x="838200" y="3031066"/>
          <a:ext cx="3898899" cy="1845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9633"/>
                <a:gridCol w="1299633"/>
                <a:gridCol w="1299633"/>
              </a:tblGrid>
              <a:tr h="461434">
                <a:tc>
                  <a:txBody>
                    <a:bodyPr/>
                    <a:lstStyle/>
                    <a:p>
                      <a:r>
                        <a:rPr lang="en-US" dirty="0" smtClean="0"/>
                        <a:t>SID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</a:tr>
              <a:tr h="461434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</a:tr>
              <a:tr h="461434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Tailor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461434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5943600" y="1697830"/>
            <a:ext cx="5829300" cy="5908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If the SID is primary key to each row you can use it to remove duplicates as shown below: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091685"/>
              </p:ext>
            </p:extLst>
          </p:nvPr>
        </p:nvGraphicFramePr>
        <p:xfrm>
          <a:off x="6540500" y="3647281"/>
          <a:ext cx="4533900" cy="1485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300"/>
                <a:gridCol w="1511300"/>
                <a:gridCol w="1511300"/>
              </a:tblGrid>
              <a:tr h="4953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SID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SName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Tailor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29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87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Redundancy(Cont..)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6500"/>
            <a:ext cx="10515600" cy="4970463"/>
          </a:xfrm>
        </p:spPr>
        <p:txBody>
          <a:bodyPr/>
          <a:lstStyle/>
          <a:p>
            <a:r>
              <a:rPr lang="en-US" dirty="0" smtClean="0"/>
              <a:t>Column Level Redundancy:</a:t>
            </a:r>
          </a:p>
          <a:p>
            <a:r>
              <a:rPr lang="en-US" dirty="0" smtClean="0"/>
              <a:t>Now Rows are same but in column level because of Sid is primary key but columns are same: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372469"/>
              </p:ext>
            </p:extLst>
          </p:nvPr>
        </p:nvGraphicFramePr>
        <p:xfrm>
          <a:off x="1536700" y="2929466"/>
          <a:ext cx="9144002" cy="2874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6"/>
                <a:gridCol w="1306286"/>
                <a:gridCol w="1306286"/>
                <a:gridCol w="1306286"/>
                <a:gridCol w="1306286"/>
                <a:gridCol w="1306286"/>
                <a:gridCol w="1306286"/>
              </a:tblGrid>
              <a:tr h="56856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Salary</a:t>
                      </a:r>
                      <a:endParaRPr lang="en-US" dirty="0"/>
                    </a:p>
                  </a:txBody>
                  <a:tcPr/>
                </a:tc>
              </a:tr>
              <a:tr h="5764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DBMS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/>
                </a:tc>
              </a:tr>
              <a:tr h="5764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50000</a:t>
                      </a:r>
                      <a:endParaRPr lang="en-US" dirty="0"/>
                    </a:p>
                  </a:txBody>
                  <a:tcPr/>
                </a:tc>
              </a:tr>
              <a:tr h="5764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DBMS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/>
                </a:tc>
              </a:tr>
              <a:tr h="5764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DBMS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84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43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What is Anomaly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1900"/>
            <a:ext cx="10515600" cy="4945063"/>
          </a:xfrm>
        </p:spPr>
        <p:txBody>
          <a:bodyPr/>
          <a:lstStyle/>
          <a:p>
            <a:r>
              <a:rPr lang="en-US" dirty="0" smtClean="0"/>
              <a:t>Problems that can occur in poorly planned, unnormalized databases where all the data is stored in one table.</a:t>
            </a:r>
          </a:p>
          <a:p>
            <a:r>
              <a:rPr lang="en-US" dirty="0" smtClean="0"/>
              <a:t>Types of Anomalies: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1.Insert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2. Delete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3. Update</a:t>
            </a:r>
          </a:p>
        </p:txBody>
      </p:sp>
    </p:spTree>
    <p:extLst>
      <p:ext uri="{BB962C8B-B14F-4D97-AF65-F5344CB8AC3E}">
        <p14:creationId xmlns:p14="http://schemas.microsoft.com/office/powerpoint/2010/main" val="77417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277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Insertion Anomaly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2118227"/>
              </p:ext>
            </p:extLst>
          </p:nvPr>
        </p:nvGraphicFramePr>
        <p:xfrm>
          <a:off x="838200" y="2006600"/>
          <a:ext cx="10668000" cy="3682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613833">
                <a:tc>
                  <a:txBody>
                    <a:bodyPr/>
                    <a:lstStyle/>
                    <a:p>
                      <a:r>
                        <a:rPr lang="en-US" dirty="0" smtClean="0"/>
                        <a:t>Sid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Salary</a:t>
                      </a:r>
                      <a:endParaRPr lang="en-US" dirty="0"/>
                    </a:p>
                  </a:txBody>
                  <a:tcPr/>
                </a:tc>
              </a:tr>
              <a:tr h="61383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DBMS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Ahmed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/>
                </a:tc>
              </a:tr>
              <a:tr h="613833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Aneel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28000</a:t>
                      </a:r>
                      <a:endParaRPr lang="en-US" dirty="0"/>
                    </a:p>
                  </a:txBody>
                  <a:tcPr/>
                </a:tc>
              </a:tr>
              <a:tr h="613833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Urmila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DBMS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Ahmed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/>
                </a:tc>
              </a:tr>
              <a:tr h="613833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Shourav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DBMS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Ahmed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/>
                </a:tc>
              </a:tr>
              <a:tr h="6138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F3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Arun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29000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28700" y="1231900"/>
            <a:ext cx="370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Table: University</a:t>
            </a:r>
            <a:endParaRPr lang="en-US" sz="2400" b="1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912100" y="5676900"/>
            <a:ext cx="520700" cy="279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912100" y="5956300"/>
            <a:ext cx="2336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Insertion Anomaly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28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0225"/>
            <a:ext cx="10515600" cy="56197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Delete Anomaly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6607650"/>
              </p:ext>
            </p:extLst>
          </p:nvPr>
        </p:nvGraphicFramePr>
        <p:xfrm>
          <a:off x="685800" y="1739900"/>
          <a:ext cx="10668000" cy="3069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613833">
                <a:tc>
                  <a:txBody>
                    <a:bodyPr/>
                    <a:lstStyle/>
                    <a:p>
                      <a:r>
                        <a:rPr lang="en-US" dirty="0" smtClean="0"/>
                        <a:t>Sid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Salary</a:t>
                      </a:r>
                      <a:endParaRPr lang="en-US" dirty="0"/>
                    </a:p>
                  </a:txBody>
                  <a:tcPr/>
                </a:tc>
              </a:tr>
              <a:tr h="61383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DBMS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Ahmed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/>
                </a:tc>
              </a:tr>
              <a:tr h="613833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KK</a:t>
                      </a:r>
                      <a:endParaRPr 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Deletion Anomaly</a:t>
                      </a:r>
                      <a:endParaRPr 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13833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Urmila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DBMS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Ahmed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/>
                </a:tc>
              </a:tr>
              <a:tr h="613833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Shourav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DBMS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Ahmed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762000" y="317500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73300" y="3175000"/>
            <a:ext cx="35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22400" y="5118100"/>
            <a:ext cx="604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SQL: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DELETE FROM </a:t>
            </a:r>
            <a:r>
              <a:rPr lang="en-US" sz="2400" b="1" i="1" dirty="0" smtClean="0">
                <a:solidFill>
                  <a:srgbClr val="C00000"/>
                </a:solidFill>
              </a:rPr>
              <a:t>University</a:t>
            </a:r>
            <a:r>
              <a:rPr lang="en-US" sz="2400" b="1" dirty="0" smtClean="0">
                <a:solidFill>
                  <a:srgbClr val="C00000"/>
                </a:solidFill>
              </a:rPr>
              <a:t> WHERE Sid=2;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46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32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Update Anomaly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255570"/>
              </p:ext>
            </p:extLst>
          </p:nvPr>
        </p:nvGraphicFramePr>
        <p:xfrm>
          <a:off x="685800" y="1498600"/>
          <a:ext cx="10668000" cy="3069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613833">
                <a:tc>
                  <a:txBody>
                    <a:bodyPr/>
                    <a:lstStyle/>
                    <a:p>
                      <a:r>
                        <a:rPr lang="en-US" dirty="0" smtClean="0"/>
                        <a:t>Sid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Salary</a:t>
                      </a:r>
                      <a:endParaRPr lang="en-US" dirty="0"/>
                    </a:p>
                  </a:txBody>
                  <a:tcPr/>
                </a:tc>
              </a:tr>
              <a:tr h="61383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DBMS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Ahmed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613833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Aneel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28000</a:t>
                      </a:r>
                      <a:endParaRPr lang="en-US" dirty="0"/>
                    </a:p>
                  </a:txBody>
                  <a:tcPr/>
                </a:tc>
              </a:tr>
              <a:tr h="613833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Urmila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DBMS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Ahmed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613833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Shourav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DBMS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Ahmed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52600" y="4889500"/>
            <a:ext cx="604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SQL: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UPDATE </a:t>
            </a:r>
            <a:r>
              <a:rPr lang="en-US" sz="2400" b="1" i="1" dirty="0" smtClean="0">
                <a:solidFill>
                  <a:srgbClr val="C00000"/>
                </a:solidFill>
              </a:rPr>
              <a:t>University</a:t>
            </a:r>
            <a:r>
              <a:rPr lang="en-US" sz="2400" b="1" dirty="0" smtClean="0">
                <a:solidFill>
                  <a:srgbClr val="C00000"/>
                </a:solidFill>
              </a:rPr>
              <a:t> SET Salary=40000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WHERE Fid=“F1”;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4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51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Normal Forms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27100" y="1282700"/>
            <a:ext cx="10515600" cy="4957763"/>
          </a:xfrm>
        </p:spPr>
        <p:txBody>
          <a:bodyPr/>
          <a:lstStyle/>
          <a:p>
            <a:r>
              <a:rPr lang="en-US" sz="1800" dirty="0"/>
              <a:t>There are the </a:t>
            </a:r>
            <a:r>
              <a:rPr lang="en-US" sz="1800" dirty="0" smtClean="0"/>
              <a:t>following four </a:t>
            </a:r>
            <a:r>
              <a:rPr lang="en-US" sz="1800" dirty="0"/>
              <a:t>types of normal forms</a:t>
            </a:r>
            <a:r>
              <a:rPr lang="en-US" sz="1800" dirty="0" smtClean="0"/>
              <a:t>: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470" y="1996879"/>
            <a:ext cx="5087060" cy="2800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68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</TotalTime>
  <Words>746</Words>
  <Application>Microsoft Office PowerPoint</Application>
  <PresentationFormat>Widescreen</PresentationFormat>
  <Paragraphs>326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DATABASE NORMALIZATION</vt:lpstr>
      <vt:lpstr>What is Normalization</vt:lpstr>
      <vt:lpstr>Redundancy</vt:lpstr>
      <vt:lpstr>Redundancy(Cont..)</vt:lpstr>
      <vt:lpstr>What is Anomaly</vt:lpstr>
      <vt:lpstr>Insertion Anomaly</vt:lpstr>
      <vt:lpstr>Delete Anomaly</vt:lpstr>
      <vt:lpstr>Update Anomaly</vt:lpstr>
      <vt:lpstr>Normal Forms</vt:lpstr>
      <vt:lpstr>First Normal Form(1 NF)</vt:lpstr>
      <vt:lpstr>1NF Example(Cont..)</vt:lpstr>
      <vt:lpstr>Second Normal Forms(2NF)</vt:lpstr>
      <vt:lpstr>Prime &amp; Non Prime Attributes</vt:lpstr>
      <vt:lpstr>Functional Dependency</vt:lpstr>
      <vt:lpstr>Partial Dependency</vt:lpstr>
      <vt:lpstr>Example of 2NF</vt:lpstr>
      <vt:lpstr>Example of 2NF(Cont..)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NORMALIZATION</dc:title>
  <dc:creator>USER</dc:creator>
  <cp:lastModifiedBy>noor kibria</cp:lastModifiedBy>
  <cp:revision>35</cp:revision>
  <dcterms:created xsi:type="dcterms:W3CDTF">2020-08-17T19:20:22Z</dcterms:created>
  <dcterms:modified xsi:type="dcterms:W3CDTF">2020-11-24T13:09:13Z</dcterms:modified>
</cp:coreProperties>
</file>