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notesMasterIdLst>
    <p:notesMasterId r:id="rId51"/>
  </p:notesMasterIdLst>
  <p:sldIdLst>
    <p:sldId id="310" r:id="rId2"/>
    <p:sldId id="257" r:id="rId3"/>
    <p:sldId id="258" r:id="rId4"/>
    <p:sldId id="260" r:id="rId5"/>
    <p:sldId id="301" r:id="rId6"/>
    <p:sldId id="261" r:id="rId7"/>
    <p:sldId id="263" r:id="rId8"/>
    <p:sldId id="264" r:id="rId9"/>
    <p:sldId id="294" r:id="rId10"/>
    <p:sldId id="265" r:id="rId11"/>
    <p:sldId id="267" r:id="rId12"/>
    <p:sldId id="268" r:id="rId13"/>
    <p:sldId id="266" r:id="rId14"/>
    <p:sldId id="298" r:id="rId15"/>
    <p:sldId id="269" r:id="rId16"/>
    <p:sldId id="270" r:id="rId17"/>
    <p:sldId id="271" r:id="rId18"/>
    <p:sldId id="274" r:id="rId19"/>
    <p:sldId id="272" r:id="rId20"/>
    <p:sldId id="273" r:id="rId21"/>
    <p:sldId id="275" r:id="rId22"/>
    <p:sldId id="276" r:id="rId23"/>
    <p:sldId id="285" r:id="rId24"/>
    <p:sldId id="286" r:id="rId25"/>
    <p:sldId id="277" r:id="rId26"/>
    <p:sldId id="279" r:id="rId27"/>
    <p:sldId id="280" r:id="rId28"/>
    <p:sldId id="281" r:id="rId29"/>
    <p:sldId id="278" r:id="rId30"/>
    <p:sldId id="287" r:id="rId31"/>
    <p:sldId id="303" r:id="rId32"/>
    <p:sldId id="304" r:id="rId33"/>
    <p:sldId id="305" r:id="rId34"/>
    <p:sldId id="282" r:id="rId35"/>
    <p:sldId id="283" r:id="rId36"/>
    <p:sldId id="284" r:id="rId37"/>
    <p:sldId id="288" r:id="rId38"/>
    <p:sldId id="290" r:id="rId39"/>
    <p:sldId id="291" r:id="rId40"/>
    <p:sldId id="292" r:id="rId41"/>
    <p:sldId id="293" r:id="rId42"/>
    <p:sldId id="295" r:id="rId43"/>
    <p:sldId id="306" r:id="rId44"/>
    <p:sldId id="309" r:id="rId45"/>
    <p:sldId id="296" r:id="rId46"/>
    <p:sldId id="307" r:id="rId47"/>
    <p:sldId id="308" r:id="rId48"/>
    <p:sldId id="311" r:id="rId49"/>
    <p:sldId id="302" r:id="rId5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FF"/>
    <a:srgbClr val="006699"/>
    <a:srgbClr val="CCFFFF"/>
    <a:srgbClr val="33CCCC"/>
    <a:srgbClr val="00FFCC"/>
    <a:srgbClr val="CC00FF"/>
    <a:srgbClr val="9966FF"/>
    <a:srgbClr val="CC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8" d="100"/>
          <a:sy n="68" d="100"/>
        </p:scale>
        <p:origin x="-1144" y="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706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22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06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06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706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90EBD31-93CB-475F-A812-BE6C9203403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220FF9E0-2988-4363-9E91-538D8412B530}" type="slidenum">
              <a:rPr lang="en-US"/>
              <a:pPr/>
              <a:t>24</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smtClean="0">
                <a:solidFill>
                  <a:srgbClr val="CC0099"/>
                </a:solidFill>
              </a:rPr>
              <a:t>– synthetic becoz Does not give a measure of actual number of births any woman will have all through her reproductive years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ADD7C73-853E-464A-831B-174A7A78566A}"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0046299-753B-40CB-9E6B-8E5300A044BF}"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FBEC881-A45F-4EB3-8CAF-3E6DB97C153C}"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E8C0755E-8653-40E3-BA67-39BE31F1BD13}"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981200"/>
            <a:ext cx="8229600" cy="3886200"/>
          </a:xfrm>
        </p:spPr>
        <p:txBody>
          <a:bodyPr/>
          <a:lstStyle/>
          <a:p>
            <a:pPr lvl="0"/>
            <a:endParaRPr lang="en-US" noProof="0" smtClean="0"/>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9E53910A-772A-4312-A4B1-F72F3F497E30}"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9237F88-318B-4C08-A6CC-F981F6B8C6F8}"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2B7E5B0-50DD-4B09-B47A-B1BC645990E1}"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7073453-A4DB-4DFB-8904-0E7344EDF05E}"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989828D5-538F-4512-B769-5DA8457ED37C}"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14EA2DA2-3679-4D04-8268-8E7EE4771541}"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86B3FD79-8F1F-4FCB-8260-2ACDB409AF35}"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D7B60A3-2690-40D5-A325-4017F016EA29}"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1372280-DB3F-4E69-8184-22F121B9EF04}"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96A1E93-88A0-42AC-BFC4-F1A3D2D7DAD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dostogirharun@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4"/>
          <p:cNvSpPr/>
          <p:nvPr/>
        </p:nvSpPr>
        <p:spPr>
          <a:xfrm>
            <a:off x="381000" y="1600200"/>
            <a:ext cx="8382000" cy="2800767"/>
          </a:xfrm>
          <a:prstGeom prst="rect">
            <a:avLst/>
          </a:prstGeom>
        </p:spPr>
        <p:txBody>
          <a:bodyPr wrap="square">
            <a:spAutoFit/>
          </a:bodyPr>
          <a:lstStyle/>
          <a:p>
            <a:pPr algn="ctr"/>
            <a:r>
              <a:rPr lang="en-US" sz="8800" dirty="0" smtClean="0"/>
              <a:t>Fertility &amp;Its calculation</a:t>
            </a:r>
            <a:endParaRPr lang="en-US" sz="8800" b="1" dirty="0">
              <a:latin typeface="+mj-lt"/>
            </a:endParaRPr>
          </a:p>
        </p:txBody>
      </p:sp>
      <p:sp>
        <p:nvSpPr>
          <p:cNvPr id="6" name="Rectangle 5"/>
          <p:cNvSpPr/>
          <p:nvPr/>
        </p:nvSpPr>
        <p:spPr>
          <a:xfrm>
            <a:off x="609600" y="4419600"/>
            <a:ext cx="7902031" cy="1477328"/>
          </a:xfrm>
          <a:prstGeom prst="rect">
            <a:avLst/>
          </a:prstGeom>
        </p:spPr>
        <p:txBody>
          <a:bodyPr wrap="square">
            <a:spAutoFit/>
          </a:bodyPr>
          <a:lstStyle/>
          <a:p>
            <a:pPr eaLnBrk="1" fontAlgn="auto" hangingPunct="1">
              <a:spcAft>
                <a:spcPts val="0"/>
              </a:spcAft>
              <a:defRPr/>
            </a:pPr>
            <a:r>
              <a:rPr lang="en-US" dirty="0" smtClean="0"/>
              <a:t>Dostogir Harun</a:t>
            </a:r>
          </a:p>
          <a:p>
            <a:pPr eaLnBrk="1" fontAlgn="auto" hangingPunct="1">
              <a:spcAft>
                <a:spcPts val="0"/>
              </a:spcAft>
              <a:defRPr/>
            </a:pPr>
            <a:r>
              <a:rPr lang="en-US" dirty="0" smtClean="0"/>
              <a:t>Assistant Professor</a:t>
            </a:r>
          </a:p>
          <a:p>
            <a:pPr eaLnBrk="1" fontAlgn="auto" hangingPunct="1">
              <a:spcAft>
                <a:spcPts val="0"/>
              </a:spcAft>
              <a:defRPr/>
            </a:pPr>
            <a:r>
              <a:rPr lang="en-US" dirty="0" smtClean="0"/>
              <a:t>Department of Public Health, DIU</a:t>
            </a:r>
          </a:p>
          <a:p>
            <a:pPr eaLnBrk="1" fontAlgn="auto" hangingPunct="1">
              <a:spcAft>
                <a:spcPts val="0"/>
              </a:spcAft>
              <a:defRPr/>
            </a:pPr>
            <a:r>
              <a:rPr lang="en-US" sz="1800" dirty="0" smtClean="0"/>
              <a:t>Email</a:t>
            </a:r>
            <a:r>
              <a:rPr lang="en-US" sz="1800" b="1" dirty="0" smtClean="0"/>
              <a:t>: </a:t>
            </a:r>
            <a:r>
              <a:rPr lang="en-US" sz="1800" b="1" dirty="0" smtClean="0">
                <a:hlinkClick r:id="rId2"/>
              </a:rPr>
              <a:t>dostogirharun@gmail.com</a:t>
            </a:r>
            <a:endParaRPr lang="en-US" sz="1800" b="1" dirty="0" smtClean="0"/>
          </a:p>
          <a:p>
            <a:pPr eaLnBrk="1" fontAlgn="auto" hangingPunct="1">
              <a:spcAft>
                <a:spcPts val="0"/>
              </a:spcAft>
              <a:defRPr/>
            </a:pPr>
            <a:r>
              <a:rPr lang="en-US" dirty="0" smtClean="0"/>
              <a:t>Cell: </a:t>
            </a:r>
            <a:r>
              <a:rPr lang="en-US" b="1" dirty="0" smtClean="0"/>
              <a:t>01556 636 545</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304800"/>
            <a:ext cx="8229600" cy="533400"/>
          </a:xfrm>
        </p:spPr>
        <p:txBody>
          <a:bodyPr>
            <a:normAutofit fontScale="90000"/>
          </a:bodyPr>
          <a:lstStyle/>
          <a:p>
            <a:pPr eaLnBrk="1" hangingPunct="1"/>
            <a:r>
              <a:rPr lang="en-US" b="1" dirty="0" smtClean="0"/>
              <a:t>Crude Birth Rate (CBR)</a:t>
            </a:r>
          </a:p>
        </p:txBody>
      </p:sp>
      <p:sp>
        <p:nvSpPr>
          <p:cNvPr id="31747" name="Rectangle 3"/>
          <p:cNvSpPr>
            <a:spLocks noGrp="1" noChangeArrowheads="1"/>
          </p:cNvSpPr>
          <p:nvPr>
            <p:ph idx="1"/>
          </p:nvPr>
        </p:nvSpPr>
        <p:spPr>
          <a:xfrm>
            <a:off x="304800" y="1143000"/>
            <a:ext cx="8534400" cy="5410200"/>
          </a:xfrm>
        </p:spPr>
        <p:txBody>
          <a:bodyPr/>
          <a:lstStyle/>
          <a:p>
            <a:pPr algn="just" eaLnBrk="1" hangingPunct="1">
              <a:buFont typeface="Wingdings" pitchFamily="2" charset="2"/>
              <a:buNone/>
            </a:pPr>
            <a:r>
              <a:rPr lang="en-US" sz="2800" dirty="0" smtClean="0"/>
              <a:t>   The number of live births per 1000 population in a specified area at a specified year</a:t>
            </a:r>
          </a:p>
          <a:p>
            <a:pPr eaLnBrk="1" hangingPunct="1">
              <a:buFont typeface="Wingdings" pitchFamily="2" charset="2"/>
              <a:buNone/>
            </a:pPr>
            <a:r>
              <a:rPr lang="en-US" sz="2800" dirty="0" smtClean="0"/>
              <a:t>                      B</a:t>
            </a:r>
          </a:p>
          <a:p>
            <a:pPr eaLnBrk="1" hangingPunct="1">
              <a:buFont typeface="Wingdings" pitchFamily="2" charset="2"/>
              <a:buNone/>
            </a:pPr>
            <a:r>
              <a:rPr lang="en-US" sz="2800" dirty="0" smtClean="0"/>
              <a:t>    CBR = --------------- X 1000</a:t>
            </a:r>
          </a:p>
          <a:p>
            <a:pPr eaLnBrk="1" hangingPunct="1">
              <a:buFont typeface="Wingdings" pitchFamily="2" charset="2"/>
              <a:buNone/>
            </a:pPr>
            <a:r>
              <a:rPr lang="en-US" sz="2800" dirty="0" smtClean="0"/>
              <a:t>                      P</a:t>
            </a:r>
          </a:p>
          <a:p>
            <a:pPr eaLnBrk="1" hangingPunct="1">
              <a:buFont typeface="Wingdings" pitchFamily="2" charset="2"/>
              <a:buNone/>
            </a:pPr>
            <a:r>
              <a:rPr lang="en-US" sz="2800" dirty="0" smtClean="0"/>
              <a:t>Where, </a:t>
            </a:r>
          </a:p>
          <a:p>
            <a:pPr eaLnBrk="1" hangingPunct="1">
              <a:buFont typeface="Wingdings" pitchFamily="2" charset="2"/>
              <a:buNone/>
            </a:pPr>
            <a:r>
              <a:rPr lang="en-US" sz="2800" dirty="0" smtClean="0"/>
              <a:t>    B = the total number of live birth during the   calendar year</a:t>
            </a:r>
          </a:p>
          <a:p>
            <a:pPr eaLnBrk="1" hangingPunct="1">
              <a:buFont typeface="Wingdings" pitchFamily="2" charset="2"/>
              <a:buNone/>
            </a:pPr>
            <a:r>
              <a:rPr lang="en-US" sz="2800" dirty="0" smtClean="0"/>
              <a:t>	P = the total population at the middle of the year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blinds(horizontal)">
                                      <p:cBhvr>
                                        <p:cTn id="7" dur="1000"/>
                                        <p:tgtEl>
                                          <p:spTgt spid="31747">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1747">
                                            <p:txEl>
                                              <p:pRg st="1" end="1"/>
                                            </p:txEl>
                                          </p:spTgt>
                                        </p:tgtEl>
                                        <p:attrNameLst>
                                          <p:attrName>style.visibility</p:attrName>
                                        </p:attrNameLst>
                                      </p:cBhvr>
                                      <p:to>
                                        <p:strVal val="visible"/>
                                      </p:to>
                                    </p:set>
                                    <p:animEffect transition="in" filter="blinds(horizontal)">
                                      <p:cBhvr>
                                        <p:cTn id="10" dur="1000"/>
                                        <p:tgtEl>
                                          <p:spTgt spid="31747">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1747">
                                            <p:txEl>
                                              <p:pRg st="2" end="2"/>
                                            </p:txEl>
                                          </p:spTgt>
                                        </p:tgtEl>
                                        <p:attrNameLst>
                                          <p:attrName>style.visibility</p:attrName>
                                        </p:attrNameLst>
                                      </p:cBhvr>
                                      <p:to>
                                        <p:strVal val="visible"/>
                                      </p:to>
                                    </p:set>
                                    <p:animEffect transition="in" filter="blinds(horizontal)">
                                      <p:cBhvr>
                                        <p:cTn id="13" dur="1000"/>
                                        <p:tgtEl>
                                          <p:spTgt spid="31747">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1747">
                                            <p:txEl>
                                              <p:pRg st="3" end="3"/>
                                            </p:txEl>
                                          </p:spTgt>
                                        </p:tgtEl>
                                        <p:attrNameLst>
                                          <p:attrName>style.visibility</p:attrName>
                                        </p:attrNameLst>
                                      </p:cBhvr>
                                      <p:to>
                                        <p:strVal val="visible"/>
                                      </p:to>
                                    </p:set>
                                    <p:animEffect transition="in" filter="blinds(horizontal)">
                                      <p:cBhvr>
                                        <p:cTn id="16" dur="1000"/>
                                        <p:tgtEl>
                                          <p:spTgt spid="31747">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1747">
                                            <p:txEl>
                                              <p:pRg st="4" end="4"/>
                                            </p:txEl>
                                          </p:spTgt>
                                        </p:tgtEl>
                                        <p:attrNameLst>
                                          <p:attrName>style.visibility</p:attrName>
                                        </p:attrNameLst>
                                      </p:cBhvr>
                                      <p:to>
                                        <p:strVal val="visible"/>
                                      </p:to>
                                    </p:set>
                                    <p:animEffect transition="in" filter="blinds(horizontal)">
                                      <p:cBhvr>
                                        <p:cTn id="19" dur="1000"/>
                                        <p:tgtEl>
                                          <p:spTgt spid="31747">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1747">
                                            <p:txEl>
                                              <p:pRg st="5" end="5"/>
                                            </p:txEl>
                                          </p:spTgt>
                                        </p:tgtEl>
                                        <p:attrNameLst>
                                          <p:attrName>style.visibility</p:attrName>
                                        </p:attrNameLst>
                                      </p:cBhvr>
                                      <p:to>
                                        <p:strVal val="visible"/>
                                      </p:to>
                                    </p:set>
                                    <p:animEffect transition="in" filter="blinds(horizontal)">
                                      <p:cBhvr>
                                        <p:cTn id="22" dur="1000"/>
                                        <p:tgtEl>
                                          <p:spTgt spid="31747">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1747">
                                            <p:txEl>
                                              <p:pRg st="6" end="6"/>
                                            </p:txEl>
                                          </p:spTgt>
                                        </p:tgtEl>
                                        <p:attrNameLst>
                                          <p:attrName>style.visibility</p:attrName>
                                        </p:attrNameLst>
                                      </p:cBhvr>
                                      <p:to>
                                        <p:strVal val="visible"/>
                                      </p:to>
                                    </p:set>
                                    <p:animEffect transition="in" filter="blinds(horizontal)">
                                      <p:cBhvr>
                                        <p:cTn id="25" dur="1000"/>
                                        <p:tgtEl>
                                          <p:spTgt spid="317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457200"/>
            <a:ext cx="8229600" cy="685800"/>
          </a:xfrm>
        </p:spPr>
        <p:txBody>
          <a:bodyPr>
            <a:normAutofit fontScale="90000"/>
          </a:bodyPr>
          <a:lstStyle/>
          <a:p>
            <a:pPr eaLnBrk="1" hangingPunct="1"/>
            <a:r>
              <a:rPr lang="en-US" sz="4000" b="1" dirty="0" smtClean="0"/>
              <a:t>Exercise : CBR</a:t>
            </a:r>
          </a:p>
        </p:txBody>
      </p:sp>
      <p:sp>
        <p:nvSpPr>
          <p:cNvPr id="14339" name="Rectangle 3"/>
          <p:cNvSpPr>
            <a:spLocks noGrp="1" noChangeArrowheads="1"/>
          </p:cNvSpPr>
          <p:nvPr>
            <p:ph idx="1"/>
          </p:nvPr>
        </p:nvSpPr>
        <p:spPr>
          <a:xfrm>
            <a:off x="457200" y="1066800"/>
            <a:ext cx="8229600" cy="1752600"/>
          </a:xfrm>
        </p:spPr>
        <p:txBody>
          <a:bodyPr/>
          <a:lstStyle/>
          <a:p>
            <a:pPr eaLnBrk="1" hangingPunct="1">
              <a:buFont typeface="Wingdings" pitchFamily="2" charset="2"/>
              <a:buNone/>
            </a:pPr>
            <a:endParaRPr lang="en-US" dirty="0" smtClean="0"/>
          </a:p>
          <a:p>
            <a:pPr eaLnBrk="1" hangingPunct="1"/>
            <a:r>
              <a:rPr lang="en-US" dirty="0" smtClean="0"/>
              <a:t>Use the following data to calculate the CBR per 1,000</a:t>
            </a:r>
          </a:p>
        </p:txBody>
      </p:sp>
      <p:sp>
        <p:nvSpPr>
          <p:cNvPr id="14340" name="Text Box 5"/>
          <p:cNvSpPr txBox="1">
            <a:spLocks noChangeArrowheads="1"/>
          </p:cNvSpPr>
          <p:nvPr/>
        </p:nvSpPr>
        <p:spPr bwMode="auto">
          <a:xfrm>
            <a:off x="609600" y="2819400"/>
            <a:ext cx="8077200" cy="3448050"/>
          </a:xfrm>
          <a:prstGeom prst="rect">
            <a:avLst/>
          </a:prstGeom>
          <a:solidFill>
            <a:srgbClr val="CCECFF"/>
          </a:solidFill>
          <a:ln w="9525">
            <a:noFill/>
            <a:miter lim="800000"/>
            <a:headEnd/>
            <a:tailEnd/>
          </a:ln>
        </p:spPr>
        <p:txBody>
          <a:bodyPr>
            <a:spAutoFit/>
          </a:bodyPr>
          <a:lstStyle/>
          <a:p>
            <a:pPr algn="ctr"/>
            <a:r>
              <a:rPr lang="en-US" sz="4000" dirty="0"/>
              <a:t>Island of Mauritius, 1985</a:t>
            </a:r>
          </a:p>
          <a:p>
            <a:r>
              <a:rPr lang="en-US" sz="3600" dirty="0"/>
              <a:t>	</a:t>
            </a:r>
          </a:p>
          <a:p>
            <a:r>
              <a:rPr lang="en-US" sz="3600" dirty="0"/>
              <a:t>Total Births: 18,247</a:t>
            </a:r>
          </a:p>
          <a:p>
            <a:r>
              <a:rPr lang="en-US" sz="3600" dirty="0"/>
              <a:t>Total female population: 491,310</a:t>
            </a:r>
          </a:p>
          <a:p>
            <a:r>
              <a:rPr lang="en-US" sz="3600" dirty="0"/>
              <a:t>Total male population: 493,900</a:t>
            </a:r>
          </a:p>
          <a:p>
            <a:endParaRPr lang="en-US" sz="3600" dirty="0"/>
          </a:p>
        </p:txBody>
      </p:sp>
      <p:sp>
        <p:nvSpPr>
          <p:cNvPr id="14341" name="Line 6"/>
          <p:cNvSpPr>
            <a:spLocks noChangeShapeType="1"/>
          </p:cNvSpPr>
          <p:nvPr/>
        </p:nvSpPr>
        <p:spPr bwMode="auto">
          <a:xfrm>
            <a:off x="762000" y="3657600"/>
            <a:ext cx="7848600" cy="0"/>
          </a:xfrm>
          <a:prstGeom prst="line">
            <a:avLst/>
          </a:prstGeom>
          <a:noFill/>
          <a:ln w="38100">
            <a:solidFill>
              <a:srgbClr val="CC0099"/>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274638"/>
            <a:ext cx="8229600" cy="792162"/>
          </a:xfrm>
        </p:spPr>
        <p:txBody>
          <a:bodyPr/>
          <a:lstStyle/>
          <a:p>
            <a:pPr eaLnBrk="1" hangingPunct="1"/>
            <a:r>
              <a:rPr lang="en-US" u="sng" dirty="0" smtClean="0"/>
              <a:t>Solution</a:t>
            </a:r>
          </a:p>
        </p:txBody>
      </p:sp>
      <p:sp>
        <p:nvSpPr>
          <p:cNvPr id="15363" name="Rectangle 3"/>
          <p:cNvSpPr>
            <a:spLocks noGrp="1" noChangeArrowheads="1"/>
          </p:cNvSpPr>
          <p:nvPr>
            <p:ph idx="1"/>
          </p:nvPr>
        </p:nvSpPr>
        <p:spPr>
          <a:xfrm>
            <a:off x="457200" y="1524000"/>
            <a:ext cx="8229600" cy="4876800"/>
          </a:xfrm>
        </p:spPr>
        <p:txBody>
          <a:bodyPr>
            <a:normAutofit/>
          </a:bodyPr>
          <a:lstStyle/>
          <a:p>
            <a:pPr eaLnBrk="1" hangingPunct="1">
              <a:buFont typeface="Wingdings" pitchFamily="2" charset="2"/>
              <a:buNone/>
            </a:pPr>
            <a:r>
              <a:rPr lang="en-US" dirty="0" smtClean="0"/>
              <a:t>    		    18247	</a:t>
            </a:r>
          </a:p>
          <a:p>
            <a:pPr eaLnBrk="1" hangingPunct="1">
              <a:buFont typeface="Wingdings" pitchFamily="2" charset="2"/>
              <a:buNone/>
            </a:pPr>
            <a:r>
              <a:rPr lang="en-US" dirty="0" smtClean="0"/>
              <a:t>    CBR = --------------- X 1000</a:t>
            </a:r>
          </a:p>
          <a:p>
            <a:pPr eaLnBrk="1" hangingPunct="1">
              <a:buFont typeface="Wingdings" pitchFamily="2" charset="2"/>
              <a:buNone/>
            </a:pPr>
            <a:r>
              <a:rPr lang="en-US" dirty="0" smtClean="0"/>
              <a:t>                   985210</a:t>
            </a:r>
          </a:p>
          <a:p>
            <a:pPr eaLnBrk="1" hangingPunct="1">
              <a:buFont typeface="Wingdings" pitchFamily="2" charset="2"/>
              <a:buNone/>
            </a:pPr>
            <a:r>
              <a:rPr lang="en-US" b="1" dirty="0" smtClean="0"/>
              <a:t>              </a:t>
            </a:r>
            <a:r>
              <a:rPr lang="en-US" b="1" dirty="0" smtClean="0"/>
              <a:t>=18.5 births/1,000 </a:t>
            </a:r>
            <a:r>
              <a:rPr lang="en-US" b="1" dirty="0" smtClean="0"/>
              <a:t>population</a:t>
            </a:r>
          </a:p>
          <a:p>
            <a:pPr eaLnBrk="1" hangingPunct="1">
              <a:buFont typeface="Wingdings" pitchFamily="2" charset="2"/>
              <a:buNone/>
            </a:pPr>
            <a:endParaRPr lang="en-US" b="1" dirty="0" smtClean="0"/>
          </a:p>
          <a:p>
            <a:pPr eaLnBrk="1" hangingPunct="1">
              <a:buFont typeface="Wingdings" pitchFamily="2" charset="2"/>
              <a:buNone/>
            </a:pPr>
            <a:r>
              <a:rPr lang="en-US" b="1" dirty="0" smtClean="0"/>
              <a:t>Baby girls-5000		 baby boys 4800</a:t>
            </a:r>
          </a:p>
          <a:p>
            <a:pPr eaLnBrk="1" hangingPunct="1">
              <a:buFont typeface="Wingdings" pitchFamily="2" charset="2"/>
              <a:buNone/>
            </a:pPr>
            <a:r>
              <a:rPr lang="en-US" b="1" dirty="0" smtClean="0"/>
              <a:t>Male population 	220000 </a:t>
            </a:r>
          </a:p>
          <a:p>
            <a:pPr eaLnBrk="1" hangingPunct="1">
              <a:buFont typeface="Wingdings" pitchFamily="2" charset="2"/>
              <a:buNone/>
            </a:pPr>
            <a:r>
              <a:rPr lang="en-US" b="1" dirty="0" smtClean="0"/>
              <a:t>female population 	2300000</a:t>
            </a:r>
            <a:endParaRPr lang="en-US" dirty="0" smtClean="0"/>
          </a:p>
          <a:p>
            <a:pPr lvl="1" eaLnBrk="1" hangingPunct="1"/>
            <a:endParaRPr lang="en-US" sz="3200" dirty="0" smtClean="0"/>
          </a:p>
          <a:p>
            <a:pPr eaLnBrk="1" hangingPunct="1">
              <a:buFont typeface="Wingdings" pitchFamily="2" charset="2"/>
              <a:buNone/>
            </a:pPr>
            <a:endParaRPr lang="en-US"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4"/>
          <p:cNvSpPr>
            <a:spLocks noGrp="1" noChangeArrowheads="1"/>
          </p:cNvSpPr>
          <p:nvPr>
            <p:ph type="title"/>
          </p:nvPr>
        </p:nvSpPr>
        <p:spPr>
          <a:xfrm>
            <a:off x="457200" y="304800"/>
            <a:ext cx="8229600" cy="685800"/>
          </a:xfrm>
          <a:noFill/>
        </p:spPr>
        <p:txBody>
          <a:bodyPr>
            <a:noAutofit/>
          </a:bodyPr>
          <a:lstStyle/>
          <a:p>
            <a:pPr eaLnBrk="1" hangingPunct="1"/>
            <a:r>
              <a:rPr lang="en-US" sz="4000" b="1" dirty="0" smtClean="0"/>
              <a:t>Crude Birth Rate (CBR)</a:t>
            </a:r>
          </a:p>
        </p:txBody>
      </p:sp>
      <p:sp>
        <p:nvSpPr>
          <p:cNvPr id="16386" name="Rectangle 3"/>
          <p:cNvSpPr>
            <a:spLocks noGrp="1" noChangeArrowheads="1"/>
          </p:cNvSpPr>
          <p:nvPr>
            <p:ph idx="1"/>
          </p:nvPr>
        </p:nvSpPr>
        <p:spPr>
          <a:xfrm>
            <a:off x="457200" y="1295400"/>
            <a:ext cx="8305800" cy="5105400"/>
          </a:xfrm>
        </p:spPr>
        <p:txBody>
          <a:bodyPr/>
          <a:lstStyle/>
          <a:p>
            <a:pPr marL="225425" indent="-225425" eaLnBrk="1" hangingPunct="1"/>
            <a:r>
              <a:rPr lang="en-US" b="1" dirty="0" smtClean="0"/>
              <a:t>Why ‘crude’?</a:t>
            </a:r>
          </a:p>
          <a:p>
            <a:pPr marL="225425" indent="-225425" algn="just" eaLnBrk="1" hangingPunct="1">
              <a:buFont typeface="Wingdings" pitchFamily="2" charset="2"/>
              <a:buNone/>
            </a:pPr>
            <a:r>
              <a:rPr lang="en-US" dirty="0" smtClean="0"/>
              <a:t>• </a:t>
            </a:r>
            <a:r>
              <a:rPr lang="en-US" sz="2800" dirty="0" smtClean="0"/>
              <a:t>It includes all ages and both sexes in the denominator</a:t>
            </a:r>
          </a:p>
          <a:p>
            <a:pPr marL="225425" indent="-225425" algn="just" eaLnBrk="1" hangingPunct="1">
              <a:buFont typeface="Wingdings" pitchFamily="2" charset="2"/>
              <a:buNone/>
            </a:pPr>
            <a:r>
              <a:rPr lang="en-US" sz="2800" dirty="0" smtClean="0"/>
              <a:t>• Does not take into account proportion in the population 'at risk’ of having birth</a:t>
            </a:r>
          </a:p>
          <a:p>
            <a:pPr marL="225425" indent="-225425" algn="just" eaLnBrk="1" hangingPunct="1">
              <a:buFont typeface="Wingdings" pitchFamily="2" charset="2"/>
              <a:buNone/>
            </a:pPr>
            <a:r>
              <a:rPr lang="en-US" sz="2800" dirty="0" smtClean="0"/>
              <a:t>• Ignores the population age structure</a:t>
            </a:r>
          </a:p>
          <a:p>
            <a:pPr marL="225425" indent="-225425" algn="just" eaLnBrk="1" hangingPunct="1">
              <a:buFont typeface="Wingdings" pitchFamily="2" charset="2"/>
              <a:buNone/>
            </a:pPr>
            <a:r>
              <a:rPr lang="en-US" sz="2800" dirty="0" smtClean="0"/>
              <a:t>• Not good for comparing fertility across populations, as variations in age distribution of  the populations being compared will affect the birth rate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title"/>
          </p:nvPr>
        </p:nvSpPr>
        <p:spPr>
          <a:xfrm>
            <a:off x="457200" y="457200"/>
            <a:ext cx="8229600" cy="609600"/>
          </a:xfrm>
          <a:noFill/>
        </p:spPr>
        <p:txBody>
          <a:bodyPr>
            <a:normAutofit fontScale="90000"/>
          </a:bodyPr>
          <a:lstStyle/>
          <a:p>
            <a:pPr eaLnBrk="1" hangingPunct="1"/>
            <a:r>
              <a:rPr lang="en-US" dirty="0" smtClean="0"/>
              <a:t>Crude Birth Rate (CBR)</a:t>
            </a:r>
          </a:p>
        </p:txBody>
      </p:sp>
      <p:sp>
        <p:nvSpPr>
          <p:cNvPr id="17410" name="Rectangle 2"/>
          <p:cNvSpPr>
            <a:spLocks noGrp="1" noChangeArrowheads="1"/>
          </p:cNvSpPr>
          <p:nvPr>
            <p:ph idx="1"/>
          </p:nvPr>
        </p:nvSpPr>
        <p:spPr>
          <a:xfrm>
            <a:off x="228600" y="1676400"/>
            <a:ext cx="8610600" cy="3962400"/>
          </a:xfrm>
        </p:spPr>
        <p:txBody>
          <a:bodyPr/>
          <a:lstStyle/>
          <a:p>
            <a:pPr eaLnBrk="1" hangingPunct="1"/>
            <a:r>
              <a:rPr lang="en-US" b="1" dirty="0" smtClean="0"/>
              <a:t>Despite crudeness, often used because:</a:t>
            </a:r>
          </a:p>
          <a:p>
            <a:pPr eaLnBrk="1" hangingPunct="1">
              <a:buFont typeface="Wingdings" pitchFamily="2" charset="2"/>
              <a:buNone/>
            </a:pPr>
            <a:r>
              <a:rPr lang="en-US" dirty="0" smtClean="0"/>
              <a:t>• It is very easy to understand</a:t>
            </a:r>
          </a:p>
          <a:p>
            <a:pPr algn="just" eaLnBrk="1" hangingPunct="1">
              <a:buFont typeface="Wingdings" pitchFamily="2" charset="2"/>
              <a:buNone/>
            </a:pPr>
            <a:r>
              <a:rPr lang="en-US" dirty="0" smtClean="0"/>
              <a:t>• Only requires two pieces of information population size and the number of births in that year</a:t>
            </a:r>
          </a:p>
          <a:p>
            <a:pPr eaLnBrk="1" hangingPunct="1">
              <a:buFont typeface="Wingdings" pitchFamily="2" charset="2"/>
              <a:buNone/>
            </a:pPr>
            <a:r>
              <a:rPr lang="en-US" dirty="0" smtClean="0"/>
              <a:t> </a:t>
            </a:r>
          </a:p>
          <a:p>
            <a:pPr eaLnBrk="1" hangingPunct="1">
              <a:buFont typeface="Wingdings" pitchFamily="2" charset="2"/>
              <a:buNone/>
            </a:pP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304800"/>
            <a:ext cx="8229600" cy="685800"/>
          </a:xfrm>
        </p:spPr>
        <p:txBody>
          <a:bodyPr>
            <a:normAutofit fontScale="90000"/>
          </a:bodyPr>
          <a:lstStyle/>
          <a:p>
            <a:pPr eaLnBrk="1" hangingPunct="1"/>
            <a:r>
              <a:rPr lang="en-US" sz="4000" b="1" dirty="0" smtClean="0"/>
              <a:t>General Fertility Rate (GFR)</a:t>
            </a:r>
          </a:p>
        </p:txBody>
      </p:sp>
      <p:sp>
        <p:nvSpPr>
          <p:cNvPr id="18435" name="Rectangle 3"/>
          <p:cNvSpPr>
            <a:spLocks noGrp="1" noChangeArrowheads="1"/>
          </p:cNvSpPr>
          <p:nvPr>
            <p:ph idx="1"/>
          </p:nvPr>
        </p:nvSpPr>
        <p:spPr>
          <a:xfrm>
            <a:off x="381000" y="1219200"/>
            <a:ext cx="8534400" cy="5334000"/>
          </a:xfrm>
        </p:spPr>
        <p:txBody>
          <a:bodyPr>
            <a:normAutofit/>
          </a:bodyPr>
          <a:lstStyle/>
          <a:p>
            <a:pPr marL="1588" indent="-1588" algn="just" eaLnBrk="1" hangingPunct="1">
              <a:lnSpc>
                <a:spcPct val="90000"/>
              </a:lnSpc>
              <a:buFont typeface="Wingdings" pitchFamily="2" charset="2"/>
              <a:buNone/>
            </a:pPr>
            <a:r>
              <a:rPr lang="en-US" sz="2800" dirty="0" smtClean="0"/>
              <a:t>The general fertility rate (also called the fertility rate) is the number of live births per 1000 women in child bearing age (15-49) in a given year.</a:t>
            </a:r>
          </a:p>
          <a:p>
            <a:pPr marL="1588" indent="-1588" eaLnBrk="1" hangingPunct="1">
              <a:lnSpc>
                <a:spcPct val="90000"/>
              </a:lnSpc>
              <a:spcBef>
                <a:spcPct val="5000"/>
              </a:spcBef>
              <a:buFont typeface="Wingdings" pitchFamily="2" charset="2"/>
              <a:buNone/>
            </a:pPr>
            <a:r>
              <a:rPr lang="en-US" sz="2800" dirty="0" smtClean="0"/>
              <a:t>                       B</a:t>
            </a:r>
          </a:p>
          <a:p>
            <a:pPr marL="1588" indent="-1588" eaLnBrk="1" hangingPunct="1">
              <a:lnSpc>
                <a:spcPct val="90000"/>
              </a:lnSpc>
              <a:spcBef>
                <a:spcPct val="5000"/>
              </a:spcBef>
              <a:buFont typeface="Wingdings" pitchFamily="2" charset="2"/>
              <a:buNone/>
            </a:pPr>
            <a:r>
              <a:rPr lang="en-US" sz="2800" dirty="0" smtClean="0"/>
              <a:t>GFR = ------------------- X 1000</a:t>
            </a:r>
          </a:p>
          <a:p>
            <a:pPr marL="1588" indent="-1588" eaLnBrk="1" hangingPunct="1">
              <a:lnSpc>
                <a:spcPct val="90000"/>
              </a:lnSpc>
              <a:spcBef>
                <a:spcPct val="5000"/>
              </a:spcBef>
              <a:buFont typeface="Wingdings" pitchFamily="2" charset="2"/>
              <a:buNone/>
            </a:pPr>
            <a:r>
              <a:rPr lang="en-US" sz="2800" dirty="0" smtClean="0"/>
              <a:t>                 P </a:t>
            </a:r>
            <a:r>
              <a:rPr lang="en-US" sz="2800" baseline="-25000" dirty="0" smtClean="0"/>
              <a:t>(15-49)</a:t>
            </a:r>
          </a:p>
          <a:p>
            <a:pPr marL="1588" indent="-1588" eaLnBrk="1" hangingPunct="1">
              <a:lnSpc>
                <a:spcPct val="90000"/>
              </a:lnSpc>
              <a:buFont typeface="Wingdings" pitchFamily="2" charset="2"/>
              <a:buNone/>
            </a:pPr>
            <a:r>
              <a:rPr lang="en-US" sz="2800" dirty="0" smtClean="0"/>
              <a:t>Where, </a:t>
            </a:r>
          </a:p>
          <a:p>
            <a:pPr marL="1588" indent="-1588" eaLnBrk="1" hangingPunct="1">
              <a:lnSpc>
                <a:spcPct val="90000"/>
              </a:lnSpc>
              <a:buFont typeface="Wingdings" pitchFamily="2" charset="2"/>
              <a:buNone/>
            </a:pPr>
            <a:r>
              <a:rPr lang="en-US" sz="2800" dirty="0" smtClean="0"/>
              <a:t>		B = the total number of live birth</a:t>
            </a:r>
          </a:p>
          <a:p>
            <a:pPr marL="1588" indent="-1588" eaLnBrk="1" hangingPunct="1">
              <a:lnSpc>
                <a:spcPct val="90000"/>
              </a:lnSpc>
              <a:buFont typeface="Wingdings" pitchFamily="2" charset="2"/>
              <a:buNone/>
            </a:pPr>
            <a:r>
              <a:rPr lang="en-US" sz="2800" dirty="0" smtClean="0"/>
              <a:t>		P </a:t>
            </a:r>
            <a:r>
              <a:rPr lang="en-US" sz="2800" baseline="-25000" dirty="0" smtClean="0"/>
              <a:t>(15-49)</a:t>
            </a:r>
            <a:r>
              <a:rPr lang="en-US" sz="2800" dirty="0" smtClean="0"/>
              <a:t> = the number of women of child 			                bearing age (15-49)</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title"/>
          </p:nvPr>
        </p:nvSpPr>
        <p:spPr>
          <a:xfrm>
            <a:off x="457200" y="304800"/>
            <a:ext cx="8229600" cy="609600"/>
          </a:xfrm>
          <a:noFill/>
        </p:spPr>
        <p:txBody>
          <a:bodyPr>
            <a:normAutofit fontScale="90000"/>
          </a:bodyPr>
          <a:lstStyle/>
          <a:p>
            <a:pPr eaLnBrk="1" hangingPunct="1"/>
            <a:r>
              <a:rPr lang="en-US" sz="4000" dirty="0" smtClean="0"/>
              <a:t>Exercise: GFR</a:t>
            </a:r>
          </a:p>
        </p:txBody>
      </p:sp>
      <p:sp>
        <p:nvSpPr>
          <p:cNvPr id="19459" name="Rectangle 3"/>
          <p:cNvSpPr>
            <a:spLocks noGrp="1" noChangeArrowheads="1"/>
          </p:cNvSpPr>
          <p:nvPr>
            <p:ph type="body" sz="half" idx="1"/>
          </p:nvPr>
        </p:nvSpPr>
        <p:spPr>
          <a:xfrm>
            <a:off x="685800" y="1066800"/>
            <a:ext cx="8229600" cy="762000"/>
          </a:xfrm>
        </p:spPr>
        <p:txBody>
          <a:bodyPr/>
          <a:lstStyle/>
          <a:p>
            <a:pPr eaLnBrk="1" hangingPunct="1">
              <a:lnSpc>
                <a:spcPct val="90000"/>
              </a:lnSpc>
            </a:pPr>
            <a:r>
              <a:rPr lang="en-US" sz="2400" b="1" dirty="0" smtClean="0"/>
              <a:t>Use the following data to calculate the GFR per 1,000 women aged 15–49</a:t>
            </a:r>
          </a:p>
        </p:txBody>
      </p:sp>
      <p:graphicFrame>
        <p:nvGraphicFramePr>
          <p:cNvPr id="37174" name="Group 310"/>
          <p:cNvGraphicFramePr>
            <a:graphicFrameLocks noGrp="1"/>
          </p:cNvGraphicFramePr>
          <p:nvPr>
            <p:ph sz="half" idx="2"/>
          </p:nvPr>
        </p:nvGraphicFramePr>
        <p:xfrm>
          <a:off x="609600" y="1905000"/>
          <a:ext cx="8077200" cy="4582160"/>
        </p:xfrm>
        <a:graphic>
          <a:graphicData uri="http://schemas.openxmlformats.org/drawingml/2006/table">
            <a:tbl>
              <a:tblPr/>
              <a:tblGrid>
                <a:gridCol w="2190750"/>
                <a:gridCol w="2692400"/>
                <a:gridCol w="3194050"/>
              </a:tblGrid>
              <a:tr h="86360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cs typeface="Times New Roman" pitchFamily="18" charset="0"/>
                        </a:rPr>
                        <a:t>Age</a:t>
                      </a:r>
                      <a:endParaRPr kumimoji="0" lang="en-US" sz="24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No of women (000)</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No of live births</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r>
              <a:tr h="37782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15-19</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20</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160</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782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20-24</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18</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1200</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782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25-29</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14</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800</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782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30-34</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8</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46</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782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35-39</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6</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35</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782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40-44</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782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45-49</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3</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782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Total</a:t>
                      </a:r>
                      <a:endParaRPr kumimoji="0" lang="en-US" sz="2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73</a:t>
                      </a:r>
                      <a:endParaRPr kumimoji="0" lang="en-US" sz="2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2256</a:t>
                      </a:r>
                      <a:endParaRPr kumimoji="0" lang="en-US" sz="2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74638"/>
            <a:ext cx="8229600" cy="639762"/>
          </a:xfrm>
        </p:spPr>
        <p:txBody>
          <a:bodyPr>
            <a:normAutofit fontScale="90000"/>
          </a:bodyPr>
          <a:lstStyle/>
          <a:p>
            <a:pPr eaLnBrk="1" hangingPunct="1"/>
            <a:r>
              <a:rPr lang="en-US" u="sng" dirty="0" smtClean="0"/>
              <a:t>Solution</a:t>
            </a:r>
          </a:p>
        </p:txBody>
      </p:sp>
      <p:sp>
        <p:nvSpPr>
          <p:cNvPr id="20483" name="Rectangle 3"/>
          <p:cNvSpPr>
            <a:spLocks noGrp="1" noChangeArrowheads="1"/>
          </p:cNvSpPr>
          <p:nvPr>
            <p:ph idx="1"/>
          </p:nvPr>
        </p:nvSpPr>
        <p:spPr>
          <a:xfrm>
            <a:off x="609600" y="1295400"/>
            <a:ext cx="8229600" cy="4724400"/>
          </a:xfrm>
        </p:spPr>
        <p:txBody>
          <a:bodyPr/>
          <a:lstStyle/>
          <a:p>
            <a:pPr eaLnBrk="1" hangingPunct="1">
              <a:buFont typeface="Wingdings" pitchFamily="2" charset="2"/>
              <a:buNone/>
            </a:pPr>
            <a:r>
              <a:rPr lang="en-US" dirty="0" smtClean="0"/>
              <a:t>			 B</a:t>
            </a:r>
          </a:p>
          <a:p>
            <a:pPr eaLnBrk="1" hangingPunct="1">
              <a:buFont typeface="Wingdings" pitchFamily="2" charset="2"/>
              <a:buNone/>
            </a:pPr>
            <a:r>
              <a:rPr lang="en-US" dirty="0" smtClean="0"/>
              <a:t>GFR = ------------------- X 1000</a:t>
            </a:r>
          </a:p>
          <a:p>
            <a:pPr eaLnBrk="1" hangingPunct="1">
              <a:buFont typeface="Wingdings" pitchFamily="2" charset="2"/>
              <a:buNone/>
            </a:pPr>
            <a:r>
              <a:rPr lang="en-US" dirty="0" smtClean="0"/>
              <a:t>                 P </a:t>
            </a:r>
            <a:r>
              <a:rPr lang="en-US" baseline="-25000" dirty="0" smtClean="0"/>
              <a:t>(15-49)</a:t>
            </a:r>
            <a:endParaRPr lang="en-US" dirty="0" smtClean="0"/>
          </a:p>
          <a:p>
            <a:pPr eaLnBrk="1" hangingPunct="1">
              <a:buFont typeface="Wingdings" pitchFamily="2" charset="2"/>
              <a:buNone/>
            </a:pPr>
            <a:r>
              <a:rPr lang="en-US" dirty="0" smtClean="0"/>
              <a:t>			2256                  </a:t>
            </a:r>
          </a:p>
          <a:p>
            <a:pPr eaLnBrk="1" hangingPunct="1">
              <a:buFont typeface="Wingdings" pitchFamily="2" charset="2"/>
              <a:buNone/>
            </a:pPr>
            <a:r>
              <a:rPr lang="en-US" dirty="0" smtClean="0"/>
              <a:t>		=------------------- X 1000</a:t>
            </a:r>
          </a:p>
          <a:p>
            <a:pPr eaLnBrk="1" hangingPunct="1">
              <a:buFont typeface="Wingdings" pitchFamily="2" charset="2"/>
              <a:buNone/>
            </a:pPr>
            <a:r>
              <a:rPr lang="en-US" dirty="0" smtClean="0"/>
              <a:t>		       73000</a:t>
            </a:r>
          </a:p>
          <a:p>
            <a:pPr eaLnBrk="1" hangingPunct="1">
              <a:buFont typeface="Wingdings" pitchFamily="2" charset="2"/>
              <a:buNone/>
            </a:pPr>
            <a:r>
              <a:rPr lang="en-US" dirty="0" smtClean="0"/>
              <a:t>		</a:t>
            </a:r>
            <a:r>
              <a:rPr lang="en-US" b="1" dirty="0" smtClean="0"/>
              <a:t>= 30.9/1000 women</a:t>
            </a: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4"/>
          <p:cNvSpPr>
            <a:spLocks noGrp="1" noChangeArrowheads="1"/>
          </p:cNvSpPr>
          <p:nvPr>
            <p:ph type="title"/>
          </p:nvPr>
        </p:nvSpPr>
        <p:spPr>
          <a:xfrm>
            <a:off x="457200" y="457200"/>
            <a:ext cx="8229600" cy="685800"/>
          </a:xfrm>
          <a:noFill/>
        </p:spPr>
        <p:txBody>
          <a:bodyPr>
            <a:normAutofit fontScale="90000"/>
          </a:bodyPr>
          <a:lstStyle/>
          <a:p>
            <a:pPr eaLnBrk="1" hangingPunct="1"/>
            <a:r>
              <a:rPr lang="en-US" sz="4000" dirty="0" smtClean="0"/>
              <a:t>GFR: advantage and limitations</a:t>
            </a:r>
          </a:p>
        </p:txBody>
      </p:sp>
      <p:sp>
        <p:nvSpPr>
          <p:cNvPr id="21506" name="Rectangle 3"/>
          <p:cNvSpPr>
            <a:spLocks noGrp="1" noChangeArrowheads="1"/>
          </p:cNvSpPr>
          <p:nvPr>
            <p:ph idx="1"/>
          </p:nvPr>
        </p:nvSpPr>
        <p:spPr>
          <a:xfrm>
            <a:off x="457200" y="1371600"/>
            <a:ext cx="8229600" cy="5029200"/>
          </a:xfrm>
        </p:spPr>
        <p:txBody>
          <a:bodyPr/>
          <a:lstStyle/>
          <a:p>
            <a:pPr algn="just" eaLnBrk="1" hangingPunct="1">
              <a:lnSpc>
                <a:spcPct val="90000"/>
              </a:lnSpc>
            </a:pPr>
            <a:r>
              <a:rPr lang="en-US" sz="2800" dirty="0" smtClean="0"/>
              <a:t>More refined measure than CBR to compare fertility across populations </a:t>
            </a:r>
          </a:p>
          <a:p>
            <a:pPr algn="just" eaLnBrk="1" hangingPunct="1">
              <a:lnSpc>
                <a:spcPct val="90000"/>
              </a:lnSpc>
            </a:pPr>
            <a:r>
              <a:rPr lang="en-US" sz="2800" dirty="0" smtClean="0"/>
              <a:t>But Need more data to calculate GFR than CBR</a:t>
            </a:r>
          </a:p>
          <a:p>
            <a:pPr algn="just" eaLnBrk="1" hangingPunct="1">
              <a:lnSpc>
                <a:spcPct val="90000"/>
              </a:lnSpc>
            </a:pPr>
            <a:r>
              <a:rPr lang="en-US" sz="2800" dirty="0" smtClean="0"/>
              <a:t>Require age composition of the female population</a:t>
            </a:r>
          </a:p>
          <a:p>
            <a:pPr algn="just" eaLnBrk="1" hangingPunct="1">
              <a:lnSpc>
                <a:spcPct val="90000"/>
              </a:lnSpc>
            </a:pPr>
            <a:r>
              <a:rPr lang="en-US" sz="2800" dirty="0" smtClean="0"/>
              <a:t>Comparisons using GFR is misleading because births are not spread evenly over the reproductive age range</a:t>
            </a:r>
          </a:p>
          <a:p>
            <a:pPr algn="just" eaLnBrk="1" hangingPunct="1">
              <a:lnSpc>
                <a:spcPct val="90000"/>
              </a:lnSpc>
              <a:buFont typeface="Wingdings" pitchFamily="2" charset="2"/>
              <a:buNone/>
            </a:pPr>
            <a:r>
              <a:rPr lang="en-US" sz="2800" dirty="0" smtClean="0"/>
              <a:t>			To overcome this need another measure that will consider fertility rates for each group</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04800" y="457200"/>
            <a:ext cx="8610600" cy="533400"/>
          </a:xfrm>
        </p:spPr>
        <p:txBody>
          <a:bodyPr>
            <a:normAutofit fontScale="90000"/>
          </a:bodyPr>
          <a:lstStyle/>
          <a:p>
            <a:pPr eaLnBrk="1" hangingPunct="1"/>
            <a:r>
              <a:rPr lang="en-US" sz="4000" dirty="0" smtClean="0"/>
              <a:t>General marital fertility rate (GMFR)</a:t>
            </a:r>
          </a:p>
        </p:txBody>
      </p:sp>
      <p:sp>
        <p:nvSpPr>
          <p:cNvPr id="22531" name="Rectangle 3"/>
          <p:cNvSpPr>
            <a:spLocks noGrp="1" noChangeArrowheads="1"/>
          </p:cNvSpPr>
          <p:nvPr>
            <p:ph idx="1"/>
          </p:nvPr>
        </p:nvSpPr>
        <p:spPr>
          <a:xfrm>
            <a:off x="457200" y="1219200"/>
            <a:ext cx="8229600" cy="5334000"/>
          </a:xfrm>
        </p:spPr>
        <p:txBody>
          <a:bodyPr/>
          <a:lstStyle/>
          <a:p>
            <a:pPr marL="1588" indent="-1588" eaLnBrk="1" hangingPunct="1">
              <a:buFont typeface="Wingdings" pitchFamily="2" charset="2"/>
              <a:buNone/>
            </a:pPr>
            <a:r>
              <a:rPr lang="en-US" dirty="0" smtClean="0"/>
              <a:t>It is defined as number of live birth per 1000 married women of child bearing age in  a given year. </a:t>
            </a:r>
          </a:p>
          <a:p>
            <a:pPr marL="1588" indent="-1588" eaLnBrk="1" hangingPunct="1">
              <a:buFont typeface="Wingdings" pitchFamily="2" charset="2"/>
              <a:buNone/>
            </a:pPr>
            <a:r>
              <a:rPr lang="en-US" dirty="0" smtClean="0"/>
              <a:t>                   Total number of live birth </a:t>
            </a:r>
          </a:p>
          <a:p>
            <a:pPr marL="1588" indent="-1588" eaLnBrk="1" hangingPunct="1">
              <a:buFont typeface="Wingdings" pitchFamily="2" charset="2"/>
              <a:buNone/>
            </a:pPr>
            <a:r>
              <a:rPr lang="en-US" dirty="0" smtClean="0"/>
              <a:t>GMFR = --------------------------------------X1000</a:t>
            </a:r>
          </a:p>
          <a:p>
            <a:pPr marL="1588" indent="-1588" eaLnBrk="1" hangingPunct="1">
              <a:buFont typeface="Wingdings" pitchFamily="2" charset="2"/>
              <a:buNone/>
            </a:pPr>
            <a:r>
              <a:rPr lang="en-US" dirty="0" smtClean="0"/>
              <a:t>              Mid year population of married </a:t>
            </a:r>
          </a:p>
          <a:p>
            <a:pPr marL="1588" indent="-1588" eaLnBrk="1" hangingPunct="1">
              <a:buFont typeface="Wingdings" pitchFamily="2" charset="2"/>
              <a:buNone/>
            </a:pPr>
            <a:r>
              <a:rPr lang="en-US" dirty="0" smtClean="0"/>
              <a:t>               women of child bearing age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28600"/>
            <a:ext cx="8229600" cy="533400"/>
          </a:xfrm>
        </p:spPr>
        <p:txBody>
          <a:bodyPr>
            <a:normAutofit fontScale="90000"/>
          </a:bodyPr>
          <a:lstStyle/>
          <a:p>
            <a:pPr eaLnBrk="1" hangingPunct="1"/>
            <a:r>
              <a:rPr lang="en-US" sz="3600" b="1" u="sng" dirty="0" smtClean="0"/>
              <a:t>Fertility &amp; Fecundity</a:t>
            </a:r>
          </a:p>
        </p:txBody>
      </p:sp>
      <p:sp>
        <p:nvSpPr>
          <p:cNvPr id="5123" name="Rectangle 3"/>
          <p:cNvSpPr>
            <a:spLocks noGrp="1" noChangeArrowheads="1"/>
          </p:cNvSpPr>
          <p:nvPr>
            <p:ph idx="1"/>
          </p:nvPr>
        </p:nvSpPr>
        <p:spPr>
          <a:xfrm>
            <a:off x="304800" y="1066800"/>
            <a:ext cx="8610600" cy="5486400"/>
          </a:xfrm>
        </p:spPr>
        <p:txBody>
          <a:bodyPr>
            <a:normAutofit/>
          </a:bodyPr>
          <a:lstStyle/>
          <a:p>
            <a:pPr marL="0" indent="0" algn="just" eaLnBrk="1" hangingPunct="1">
              <a:buFont typeface="Wingdings" pitchFamily="2" charset="2"/>
              <a:buNone/>
            </a:pPr>
            <a:r>
              <a:rPr lang="en-US" sz="2800" b="1" dirty="0" smtClean="0"/>
              <a:t>Fertility</a:t>
            </a:r>
          </a:p>
          <a:p>
            <a:pPr marL="0" indent="0" algn="just" eaLnBrk="1" hangingPunct="1">
              <a:buFont typeface="Wingdings" pitchFamily="2" charset="2"/>
              <a:buNone/>
            </a:pPr>
            <a:r>
              <a:rPr lang="en-US" sz="2600" dirty="0" smtClean="0"/>
              <a:t>Fertility refers to the actual reproductive performance of a population, based on the number of live births that occur. </a:t>
            </a:r>
          </a:p>
          <a:p>
            <a:pPr marL="0" indent="0" algn="just" eaLnBrk="1" hangingPunct="1">
              <a:buFont typeface="Wingdings" pitchFamily="2" charset="2"/>
              <a:buNone/>
            </a:pPr>
            <a:r>
              <a:rPr lang="en-US" sz="2600" dirty="0" smtClean="0"/>
              <a:t>or the number of live births a woman has actually had </a:t>
            </a:r>
          </a:p>
          <a:p>
            <a:pPr marL="0" indent="0" algn="just" eaLnBrk="1" hangingPunct="1">
              <a:spcBef>
                <a:spcPct val="35000"/>
              </a:spcBef>
              <a:buFont typeface="Wingdings" pitchFamily="2" charset="2"/>
              <a:buNone/>
            </a:pPr>
            <a:endParaRPr lang="en-US" sz="2800" b="1" dirty="0" smtClean="0"/>
          </a:p>
          <a:p>
            <a:pPr marL="0" indent="0" algn="just" eaLnBrk="1" hangingPunct="1">
              <a:spcBef>
                <a:spcPct val="35000"/>
              </a:spcBef>
              <a:buFont typeface="Wingdings" pitchFamily="2" charset="2"/>
              <a:buNone/>
            </a:pPr>
            <a:r>
              <a:rPr lang="en-US" sz="2800" b="1" dirty="0" smtClean="0"/>
              <a:t>Fecundity</a:t>
            </a:r>
          </a:p>
          <a:p>
            <a:pPr marL="0" indent="0" algn="just" eaLnBrk="1" hangingPunct="1">
              <a:buFont typeface="Wingdings" pitchFamily="2" charset="2"/>
              <a:buNone/>
            </a:pPr>
            <a:r>
              <a:rPr lang="en-US" sz="2600" dirty="0" smtClean="0"/>
              <a:t>The physiological capability to reproduce.</a:t>
            </a:r>
          </a:p>
          <a:p>
            <a:pPr marL="0" indent="0" algn="just" eaLnBrk="1" hangingPunct="1">
              <a:spcBef>
                <a:spcPct val="50000"/>
              </a:spcBef>
              <a:buFont typeface="Wingdings" pitchFamily="2" charset="2"/>
              <a:buNone/>
            </a:pPr>
            <a:r>
              <a:rPr lang="en-US" sz="2600" dirty="0" smtClean="0"/>
              <a:t>So fecundity refers to the </a:t>
            </a:r>
            <a:r>
              <a:rPr lang="en-US" sz="2600" b="1" dirty="0" smtClean="0"/>
              <a:t>potential production</a:t>
            </a:r>
            <a:r>
              <a:rPr lang="en-US" sz="2600" dirty="0" smtClean="0"/>
              <a:t>, and fertility to </a:t>
            </a:r>
            <a:r>
              <a:rPr lang="en-US" sz="2600" b="1" dirty="0" smtClean="0"/>
              <a:t>actual production</a:t>
            </a:r>
            <a:r>
              <a:rPr lang="en-US" sz="2600" dirty="0" smtClean="0"/>
              <a:t>, of live offspring.</a:t>
            </a:r>
          </a:p>
          <a:p>
            <a:pPr marL="0" indent="0" algn="just" eaLnBrk="1" hangingPunct="1">
              <a:spcBef>
                <a:spcPct val="50000"/>
              </a:spcBef>
              <a:buFont typeface="Wingdings" pitchFamily="2" charset="2"/>
              <a:buNone/>
            </a:pPr>
            <a:r>
              <a:rPr lang="en-US" sz="2600" dirty="0" smtClean="0"/>
              <a:t>Still births, fetal deaths and abortions are not included in the measurement of fertility in a population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28600" y="228600"/>
            <a:ext cx="8610600" cy="609600"/>
          </a:xfrm>
        </p:spPr>
        <p:txBody>
          <a:bodyPr>
            <a:normAutofit fontScale="90000"/>
          </a:bodyPr>
          <a:lstStyle/>
          <a:p>
            <a:pPr eaLnBrk="1" hangingPunct="1"/>
            <a:r>
              <a:rPr lang="en-US" sz="4000" b="1" dirty="0" smtClean="0"/>
              <a:t>Age specific fertility rate (ASFR)</a:t>
            </a:r>
          </a:p>
        </p:txBody>
      </p:sp>
      <p:sp>
        <p:nvSpPr>
          <p:cNvPr id="23555" name="Rectangle 3"/>
          <p:cNvSpPr>
            <a:spLocks noGrp="1" noChangeArrowheads="1"/>
          </p:cNvSpPr>
          <p:nvPr>
            <p:ph idx="1"/>
          </p:nvPr>
        </p:nvSpPr>
        <p:spPr>
          <a:xfrm>
            <a:off x="381000" y="1295400"/>
            <a:ext cx="8458200" cy="5257800"/>
          </a:xfrm>
        </p:spPr>
        <p:txBody>
          <a:bodyPr/>
          <a:lstStyle/>
          <a:p>
            <a:pPr marL="1588" indent="-1588" algn="just" eaLnBrk="1" hangingPunct="1">
              <a:lnSpc>
                <a:spcPct val="90000"/>
              </a:lnSpc>
              <a:buFont typeface="Wingdings" pitchFamily="2" charset="2"/>
              <a:buNone/>
            </a:pPr>
            <a:r>
              <a:rPr lang="en-US" sz="3600" dirty="0" smtClean="0"/>
              <a:t>It is defined as number of births per 1000 women of the specified age group.</a:t>
            </a:r>
          </a:p>
          <a:p>
            <a:pPr marL="1588" indent="-1588" eaLnBrk="1" hangingPunct="1">
              <a:lnSpc>
                <a:spcPct val="90000"/>
              </a:lnSpc>
              <a:buFont typeface="Wingdings" pitchFamily="2" charset="2"/>
              <a:buNone/>
            </a:pPr>
            <a:r>
              <a:rPr lang="en-US" dirty="0" smtClean="0"/>
              <a:t>                    </a:t>
            </a:r>
            <a:r>
              <a:rPr lang="en-US" b="1" dirty="0" smtClean="0"/>
              <a:t>Bi</a:t>
            </a:r>
          </a:p>
          <a:p>
            <a:pPr marL="1588" indent="-1588" eaLnBrk="1" hangingPunct="1">
              <a:lnSpc>
                <a:spcPct val="90000"/>
              </a:lnSpc>
              <a:buFont typeface="Wingdings" pitchFamily="2" charset="2"/>
              <a:buNone/>
            </a:pPr>
            <a:r>
              <a:rPr lang="en-US" b="1" dirty="0" smtClean="0"/>
              <a:t>  ASFR = ------------- X 1000</a:t>
            </a:r>
          </a:p>
          <a:p>
            <a:pPr marL="1588" indent="-1588" eaLnBrk="1" hangingPunct="1">
              <a:lnSpc>
                <a:spcPct val="90000"/>
              </a:lnSpc>
              <a:buFont typeface="Wingdings" pitchFamily="2" charset="2"/>
              <a:buNone/>
            </a:pPr>
            <a:r>
              <a:rPr lang="en-US" b="1" dirty="0" smtClean="0"/>
              <a:t>                    Pi</a:t>
            </a:r>
          </a:p>
          <a:p>
            <a:pPr marL="1588" indent="-1588" eaLnBrk="1" hangingPunct="1">
              <a:lnSpc>
                <a:spcPct val="90000"/>
              </a:lnSpc>
              <a:buFont typeface="Wingdings" pitchFamily="2" charset="2"/>
              <a:buNone/>
            </a:pPr>
            <a:r>
              <a:rPr lang="en-US" dirty="0" smtClean="0"/>
              <a:t>Where, </a:t>
            </a:r>
          </a:p>
          <a:p>
            <a:pPr marL="1588" indent="-1588" algn="just" eaLnBrk="1" hangingPunct="1">
              <a:lnSpc>
                <a:spcPct val="90000"/>
              </a:lnSpc>
              <a:buFont typeface="Wingdings" pitchFamily="2" charset="2"/>
              <a:buNone/>
            </a:pPr>
            <a:r>
              <a:rPr lang="en-US" dirty="0" smtClean="0"/>
              <a:t>	</a:t>
            </a:r>
            <a:r>
              <a:rPr lang="en-US" b="1" dirty="0" smtClean="0"/>
              <a:t>Bi</a:t>
            </a:r>
            <a:r>
              <a:rPr lang="en-US" dirty="0" smtClean="0"/>
              <a:t> = the number of live births to women of the     specified age interval (usually 5 years)</a:t>
            </a:r>
          </a:p>
          <a:p>
            <a:pPr marL="1588" indent="-1588" algn="just" eaLnBrk="1" hangingPunct="1">
              <a:lnSpc>
                <a:spcPct val="90000"/>
              </a:lnSpc>
              <a:buFont typeface="Wingdings" pitchFamily="2" charset="2"/>
              <a:buNone/>
            </a:pPr>
            <a:r>
              <a:rPr lang="en-US" dirty="0" smtClean="0"/>
              <a:t>	</a:t>
            </a:r>
            <a:r>
              <a:rPr lang="en-US" b="1" dirty="0" smtClean="0"/>
              <a:t>Pi</a:t>
            </a:r>
            <a:r>
              <a:rPr lang="en-US" dirty="0" smtClean="0"/>
              <a:t> = the number of women of the specified age interval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p:cNvSpPr>
            <a:spLocks noGrp="1" noChangeArrowheads="1"/>
          </p:cNvSpPr>
          <p:nvPr>
            <p:ph type="title"/>
          </p:nvPr>
        </p:nvSpPr>
        <p:spPr>
          <a:xfrm>
            <a:off x="457200" y="457200"/>
            <a:ext cx="8229600" cy="685800"/>
          </a:xfrm>
          <a:noFill/>
        </p:spPr>
        <p:txBody>
          <a:bodyPr>
            <a:normAutofit fontScale="90000"/>
          </a:bodyPr>
          <a:lstStyle/>
          <a:p>
            <a:pPr eaLnBrk="1" hangingPunct="1"/>
            <a:r>
              <a:rPr lang="en-US" sz="4000" b="1" u="sng" smtClean="0">
                <a:solidFill>
                  <a:schemeClr val="accent2"/>
                </a:solidFill>
              </a:rPr>
              <a:t>Exercise: (ASFR)</a:t>
            </a:r>
          </a:p>
        </p:txBody>
      </p:sp>
      <p:graphicFrame>
        <p:nvGraphicFramePr>
          <p:cNvPr id="43171" name="Group 163"/>
          <p:cNvGraphicFramePr>
            <a:graphicFrameLocks noGrp="1"/>
          </p:cNvGraphicFramePr>
          <p:nvPr>
            <p:ph type="tbl" idx="1"/>
          </p:nvPr>
        </p:nvGraphicFramePr>
        <p:xfrm>
          <a:off x="457200" y="1981200"/>
          <a:ext cx="8229600" cy="4453573"/>
        </p:xfrm>
        <a:graphic>
          <a:graphicData uri="http://schemas.openxmlformats.org/drawingml/2006/table">
            <a:tbl>
              <a:tblPr/>
              <a:tblGrid>
                <a:gridCol w="2232025"/>
                <a:gridCol w="2743200"/>
                <a:gridCol w="3254375"/>
              </a:tblGrid>
              <a:tr h="735013">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Age</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No of women (000)</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No of live births</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r>
              <a:tr h="387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15-19</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20</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160</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7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20-24</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18</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1200</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7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25-29</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14</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800</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7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30-34</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8</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46</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7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35-39</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6</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35</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7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40-44</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73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45-49</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3</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9738">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Total</a:t>
                      </a:r>
                      <a:endParaRPr kumimoji="0" lang="en-US" sz="2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73</a:t>
                      </a:r>
                      <a:endParaRPr kumimoji="0" lang="en-US" sz="2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2256</a:t>
                      </a:r>
                      <a:endParaRPr kumimoji="0" lang="en-US" sz="2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4621" name="Rectangle 151"/>
          <p:cNvSpPr>
            <a:spLocks noChangeArrowheads="1"/>
          </p:cNvSpPr>
          <p:nvPr/>
        </p:nvSpPr>
        <p:spPr bwMode="auto">
          <a:xfrm>
            <a:off x="533400" y="1295400"/>
            <a:ext cx="8077200" cy="457200"/>
          </a:xfrm>
          <a:prstGeom prst="rect">
            <a:avLst/>
          </a:prstGeom>
          <a:noFill/>
          <a:ln w="9525">
            <a:noFill/>
            <a:miter lim="800000"/>
            <a:headEnd/>
            <a:tailEnd/>
          </a:ln>
        </p:spPr>
        <p:txBody>
          <a:bodyPr>
            <a:spAutoFit/>
          </a:bodyPr>
          <a:lstStyle/>
          <a:p>
            <a:r>
              <a:rPr lang="en-US" sz="2400" b="1"/>
              <a:t>Use the following data calculate the ASFR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457200"/>
            <a:ext cx="8229600" cy="609600"/>
          </a:xfrm>
        </p:spPr>
        <p:txBody>
          <a:bodyPr>
            <a:normAutofit fontScale="90000"/>
          </a:bodyPr>
          <a:lstStyle/>
          <a:p>
            <a:pPr eaLnBrk="1" hangingPunct="1"/>
            <a:r>
              <a:rPr lang="en-US" sz="4000" u="sng" smtClean="0"/>
              <a:t>Solution</a:t>
            </a:r>
          </a:p>
        </p:txBody>
      </p:sp>
      <p:graphicFrame>
        <p:nvGraphicFramePr>
          <p:cNvPr id="44113" name="Group 81"/>
          <p:cNvGraphicFramePr>
            <a:graphicFrameLocks noGrp="1"/>
          </p:cNvGraphicFramePr>
          <p:nvPr>
            <p:ph type="tbl" idx="1"/>
          </p:nvPr>
        </p:nvGraphicFramePr>
        <p:xfrm>
          <a:off x="342900" y="1295400"/>
          <a:ext cx="8496300" cy="5113974"/>
        </p:xfrm>
        <a:graphic>
          <a:graphicData uri="http://schemas.openxmlformats.org/drawingml/2006/table">
            <a:tbl>
              <a:tblPr/>
              <a:tblGrid>
                <a:gridCol w="993775"/>
                <a:gridCol w="2632075"/>
                <a:gridCol w="2674938"/>
                <a:gridCol w="2195512"/>
              </a:tblGrid>
              <a:tr h="744538">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Age</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No of women (000)</a:t>
                      </a:r>
                    </a:p>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No of live births</a:t>
                      </a:r>
                    </a:p>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rPr>
                        <a:t>ASFR/1000</a:t>
                      </a:r>
                    </a:p>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rPr>
                        <a:t>(2/1)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r>
              <a:tr h="5270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15-19</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20</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160</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bg2"/>
                          </a:solidFill>
                          <a:effectLst/>
                          <a:latin typeface="Arial" charset="0"/>
                        </a:rPr>
                        <a:t>8.0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270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20-24</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18</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1200</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bg2"/>
                          </a:solidFill>
                          <a:effectLst/>
                          <a:latin typeface="Arial" charset="0"/>
                        </a:rPr>
                        <a:t>66.7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28638">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25-29</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14</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800</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bg2"/>
                          </a:solidFill>
                          <a:effectLst/>
                          <a:latin typeface="Arial" charset="0"/>
                        </a:rPr>
                        <a:t>57.14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270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30-34</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8</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46</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bg2"/>
                          </a:solidFill>
                          <a:effectLst/>
                          <a:latin typeface="Arial" charset="0"/>
                        </a:rPr>
                        <a:t>5.75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270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35-39</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6</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35</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bg2"/>
                          </a:solidFill>
                          <a:effectLst/>
                          <a:latin typeface="Arial" charset="0"/>
                        </a:rPr>
                        <a:t>5.83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270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40-44</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bg2"/>
                          </a:solidFill>
                          <a:effectLst/>
                          <a:latin typeface="Arial" charset="0"/>
                        </a:rPr>
                        <a:t>2.5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28638">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45-49</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3</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bg2"/>
                          </a:solidFill>
                          <a:effectLst/>
                          <a:latin typeface="Arial" charset="0"/>
                        </a:rPr>
                        <a:t>1.67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8488">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Total</a:t>
                      </a:r>
                      <a:endParaRPr kumimoji="0" lang="en-US" sz="2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73</a:t>
                      </a:r>
                      <a:endParaRPr kumimoji="0" lang="en-US" sz="2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2256</a:t>
                      </a:r>
                      <a:endParaRPr kumimoji="0" lang="en-US" sz="2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rPr>
                        <a:t>147.59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4"/>
          <p:cNvSpPr>
            <a:spLocks noGrp="1" noChangeArrowheads="1"/>
          </p:cNvSpPr>
          <p:nvPr>
            <p:ph type="title"/>
          </p:nvPr>
        </p:nvSpPr>
        <p:spPr>
          <a:xfrm>
            <a:off x="457200" y="457200"/>
            <a:ext cx="8229600" cy="609600"/>
          </a:xfrm>
          <a:noFill/>
        </p:spPr>
        <p:txBody>
          <a:bodyPr>
            <a:normAutofit fontScale="90000"/>
          </a:bodyPr>
          <a:lstStyle/>
          <a:p>
            <a:pPr eaLnBrk="1" hangingPunct="1"/>
            <a:r>
              <a:rPr lang="en-US" sz="3600" b="1" dirty="0" smtClean="0"/>
              <a:t>Age specific fertility rate (ASFR):</a:t>
            </a:r>
          </a:p>
        </p:txBody>
      </p:sp>
      <p:sp>
        <p:nvSpPr>
          <p:cNvPr id="26626" name="Rectangle 3"/>
          <p:cNvSpPr>
            <a:spLocks noGrp="1" noChangeArrowheads="1"/>
          </p:cNvSpPr>
          <p:nvPr>
            <p:ph idx="1"/>
          </p:nvPr>
        </p:nvSpPr>
        <p:spPr>
          <a:xfrm>
            <a:off x="457200" y="1295400"/>
            <a:ext cx="8229600" cy="5257800"/>
          </a:xfrm>
        </p:spPr>
        <p:txBody>
          <a:bodyPr/>
          <a:lstStyle/>
          <a:p>
            <a:pPr algn="just" eaLnBrk="1" hangingPunct="1">
              <a:buFont typeface="Wingdings" pitchFamily="2" charset="2"/>
              <a:buNone/>
            </a:pPr>
            <a:endParaRPr lang="en-US" dirty="0" smtClean="0"/>
          </a:p>
          <a:p>
            <a:pPr algn="just" eaLnBrk="1" hangingPunct="1"/>
            <a:r>
              <a:rPr lang="en-US" dirty="0" smtClean="0"/>
              <a:t>The great inconvenience of ASFRs is that they are not a single number but a set of at least 7. this makes comparisons complex and tedious</a:t>
            </a:r>
          </a:p>
          <a:p>
            <a:pPr algn="just" eaLnBrk="1" hangingPunct="1">
              <a:buFont typeface="Wingdings" pitchFamily="2" charset="2"/>
              <a:buNone/>
            </a:pPr>
            <a:r>
              <a:rPr lang="en-US" dirty="0" smtClean="0"/>
              <a:t>			- But this can be overcome by using the Total Fertility Rate (TFR)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304800"/>
            <a:ext cx="8229600" cy="762000"/>
          </a:xfrm>
        </p:spPr>
        <p:txBody>
          <a:bodyPr/>
          <a:lstStyle/>
          <a:p>
            <a:pPr eaLnBrk="1" hangingPunct="1"/>
            <a:r>
              <a:rPr lang="en-US" dirty="0" smtClean="0"/>
              <a:t>Total Fertility Rate (TFR)</a:t>
            </a:r>
          </a:p>
        </p:txBody>
      </p:sp>
      <p:sp>
        <p:nvSpPr>
          <p:cNvPr id="27651" name="Rectangle 3"/>
          <p:cNvSpPr>
            <a:spLocks noGrp="1" noChangeArrowheads="1"/>
          </p:cNvSpPr>
          <p:nvPr>
            <p:ph idx="1"/>
          </p:nvPr>
        </p:nvSpPr>
        <p:spPr>
          <a:xfrm>
            <a:off x="457200" y="1219200"/>
            <a:ext cx="8229600" cy="4648200"/>
          </a:xfrm>
        </p:spPr>
        <p:txBody>
          <a:bodyPr/>
          <a:lstStyle/>
          <a:p>
            <a:pPr marL="58738" indent="1588" eaLnBrk="1" hangingPunct="1">
              <a:buFont typeface="Wingdings" pitchFamily="2" charset="2"/>
              <a:buNone/>
            </a:pPr>
            <a:r>
              <a:rPr lang="en-US" dirty="0" smtClean="0"/>
              <a:t>      TFR------</a:t>
            </a:r>
            <a:r>
              <a:rPr lang="en-US" u="sng" dirty="0" smtClean="0"/>
              <a:t>combined ASFR for all ages</a:t>
            </a:r>
          </a:p>
          <a:p>
            <a:pPr marL="58738" indent="1588" algn="just" eaLnBrk="1" hangingPunct="1">
              <a:buFont typeface="Wingdings" pitchFamily="2" charset="2"/>
              <a:buNone/>
            </a:pPr>
            <a:endParaRPr lang="en-US" dirty="0" smtClean="0"/>
          </a:p>
          <a:p>
            <a:pPr marL="58738" indent="1588" algn="just" eaLnBrk="1" hangingPunct="1">
              <a:buFont typeface="Wingdings" pitchFamily="2" charset="2"/>
              <a:buNone/>
            </a:pPr>
            <a:r>
              <a:rPr lang="en-US" dirty="0" smtClean="0"/>
              <a:t>– How many children women have had at the end of reproductive years</a:t>
            </a:r>
            <a:endParaRPr lang="en-US" u="sng" dirty="0" smtClean="0"/>
          </a:p>
          <a:p>
            <a:pPr marL="58738" indent="1588" algn="just" eaLnBrk="1" hangingPunct="1">
              <a:buFont typeface="Wingdings" pitchFamily="2" charset="2"/>
              <a:buNone/>
            </a:pPr>
            <a:r>
              <a:rPr lang="en-US" dirty="0" smtClean="0"/>
              <a:t>– Best single measure to compare fertility across populations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304800"/>
            <a:ext cx="8229600" cy="762000"/>
          </a:xfrm>
        </p:spPr>
        <p:txBody>
          <a:bodyPr/>
          <a:lstStyle/>
          <a:p>
            <a:pPr eaLnBrk="1" hangingPunct="1"/>
            <a:r>
              <a:rPr lang="en-US" u="sng" smtClean="0"/>
              <a:t>Total Fertility Rate (TFR)</a:t>
            </a:r>
          </a:p>
        </p:txBody>
      </p:sp>
      <p:sp>
        <p:nvSpPr>
          <p:cNvPr id="28675" name="Rectangle 3"/>
          <p:cNvSpPr>
            <a:spLocks noGrp="1" noChangeArrowheads="1"/>
          </p:cNvSpPr>
          <p:nvPr>
            <p:ph idx="1"/>
          </p:nvPr>
        </p:nvSpPr>
        <p:spPr>
          <a:xfrm>
            <a:off x="457200" y="1219200"/>
            <a:ext cx="8229600" cy="4648200"/>
          </a:xfrm>
        </p:spPr>
        <p:txBody>
          <a:bodyPr>
            <a:normAutofit/>
          </a:bodyPr>
          <a:lstStyle/>
          <a:p>
            <a:pPr marL="58738" indent="1588" algn="just" eaLnBrk="1" hangingPunct="1">
              <a:buFont typeface="Wingdings" pitchFamily="2" charset="2"/>
              <a:buNone/>
            </a:pPr>
            <a:r>
              <a:rPr lang="en-US" sz="2800" dirty="0" smtClean="0"/>
              <a:t>TFR represents the average number of children a women (or a group of women) would have if she were to pass through her reproductive years bearing children at the same rate as the women now each age group</a:t>
            </a:r>
            <a:endParaRPr lang="en-US" sz="2800" dirty="0"/>
          </a:p>
          <a:p>
            <a:pPr marL="58738" indent="1588" algn="just" eaLnBrk="1" hangingPunct="1">
              <a:buFont typeface="Wingdings" pitchFamily="2" charset="2"/>
              <a:buNone/>
            </a:pPr>
            <a:endParaRPr lang="en-US" sz="2800" dirty="0" smtClean="0"/>
          </a:p>
          <a:p>
            <a:pPr marL="58738" indent="1588" algn="just" eaLnBrk="1" hangingPunct="1">
              <a:buFont typeface="Wingdings" pitchFamily="2" charset="2"/>
              <a:buNone/>
            </a:pPr>
            <a:r>
              <a:rPr lang="en-US" sz="2800" dirty="0" smtClean="0"/>
              <a:t>This measure given the approximate magnitude of completed family size.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304800"/>
            <a:ext cx="8229600" cy="762000"/>
          </a:xfrm>
        </p:spPr>
        <p:txBody>
          <a:bodyPr/>
          <a:lstStyle/>
          <a:p>
            <a:pPr eaLnBrk="1" hangingPunct="1"/>
            <a:r>
              <a:rPr lang="en-US" dirty="0" smtClean="0"/>
              <a:t>Total Fertility Rate (TFR)</a:t>
            </a:r>
          </a:p>
        </p:txBody>
      </p:sp>
      <p:sp>
        <p:nvSpPr>
          <p:cNvPr id="29699" name="Rectangle 3"/>
          <p:cNvSpPr>
            <a:spLocks noGrp="1" noChangeArrowheads="1"/>
          </p:cNvSpPr>
          <p:nvPr>
            <p:ph idx="1"/>
          </p:nvPr>
        </p:nvSpPr>
        <p:spPr>
          <a:xfrm>
            <a:off x="457200" y="1219200"/>
            <a:ext cx="8229600" cy="5257800"/>
          </a:xfrm>
        </p:spPr>
        <p:txBody>
          <a:bodyPr/>
          <a:lstStyle/>
          <a:p>
            <a:pPr marL="58738" indent="1588" algn="just" eaLnBrk="1" hangingPunct="1">
              <a:buFont typeface="Wingdings" pitchFamily="2" charset="2"/>
              <a:buNone/>
            </a:pPr>
            <a:r>
              <a:rPr lang="en-US" dirty="0" smtClean="0"/>
              <a:t>It is calculated by adding up age specific fertility rate and multiplying the sum by 5 (as the age interval is 5 years). </a:t>
            </a:r>
          </a:p>
          <a:p>
            <a:pPr marL="58738" indent="1588" algn="just" eaLnBrk="1" hangingPunct="1">
              <a:buFont typeface="Wingdings" pitchFamily="2" charset="2"/>
              <a:buNone/>
            </a:pPr>
            <a:r>
              <a:rPr lang="en-US" dirty="0" smtClean="0"/>
              <a:t>It is usually expressed as per women instead of per 1000 women. </a:t>
            </a:r>
          </a:p>
          <a:p>
            <a:pPr marL="58738" indent="1588" eaLnBrk="1" hangingPunct="1">
              <a:buFont typeface="Wingdings" pitchFamily="2" charset="2"/>
              <a:buNone/>
            </a:pPr>
            <a:r>
              <a:rPr lang="en-US" dirty="0" smtClean="0">
                <a:sym typeface="Symbol" pitchFamily="18" charset="2"/>
              </a:rPr>
              <a:t>                   </a:t>
            </a:r>
            <a:r>
              <a:rPr lang="en-US" dirty="0" smtClean="0"/>
              <a:t>ASFR X 5</a:t>
            </a:r>
          </a:p>
          <a:p>
            <a:pPr marL="58738" indent="1588" eaLnBrk="1" hangingPunct="1">
              <a:buFont typeface="Wingdings" pitchFamily="2" charset="2"/>
              <a:buNone/>
            </a:pPr>
            <a:r>
              <a:rPr lang="en-US" dirty="0" smtClean="0"/>
              <a:t>TFR = --------------------------</a:t>
            </a:r>
          </a:p>
          <a:p>
            <a:pPr marL="58738" indent="1588" eaLnBrk="1" hangingPunct="1">
              <a:buFont typeface="Wingdings" pitchFamily="2" charset="2"/>
              <a:buNone/>
            </a:pPr>
            <a:r>
              <a:rPr lang="en-US" dirty="0" smtClean="0"/>
              <a:t>                       1000</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304800"/>
            <a:ext cx="8229600" cy="609600"/>
          </a:xfrm>
          <a:noFill/>
        </p:spPr>
        <p:txBody>
          <a:bodyPr>
            <a:noAutofit/>
          </a:bodyPr>
          <a:lstStyle/>
          <a:p>
            <a:pPr eaLnBrk="1" hangingPunct="1"/>
            <a:r>
              <a:rPr lang="en-US" sz="4000" dirty="0" smtClean="0"/>
              <a:t>Exercise: TFR</a:t>
            </a:r>
          </a:p>
        </p:txBody>
      </p:sp>
      <p:sp>
        <p:nvSpPr>
          <p:cNvPr id="30723" name="Rectangle 3"/>
          <p:cNvSpPr>
            <a:spLocks noGrp="1" noChangeArrowheads="1"/>
          </p:cNvSpPr>
          <p:nvPr>
            <p:ph type="body" sz="half" idx="1"/>
          </p:nvPr>
        </p:nvSpPr>
        <p:spPr>
          <a:xfrm>
            <a:off x="685800" y="1066800"/>
            <a:ext cx="8229600" cy="762000"/>
          </a:xfrm>
        </p:spPr>
        <p:txBody>
          <a:bodyPr/>
          <a:lstStyle/>
          <a:p>
            <a:pPr eaLnBrk="1" hangingPunct="1"/>
            <a:r>
              <a:rPr lang="en-US" sz="2800" b="1" smtClean="0"/>
              <a:t>Use the following data to calculate the TFR </a:t>
            </a:r>
          </a:p>
        </p:txBody>
      </p:sp>
      <p:graphicFrame>
        <p:nvGraphicFramePr>
          <p:cNvPr id="50227" name="Group 51"/>
          <p:cNvGraphicFramePr>
            <a:graphicFrameLocks noGrp="1"/>
          </p:cNvGraphicFramePr>
          <p:nvPr>
            <p:ph sz="half" idx="2"/>
          </p:nvPr>
        </p:nvGraphicFramePr>
        <p:xfrm>
          <a:off x="609600" y="1905000"/>
          <a:ext cx="8077200" cy="4582160"/>
        </p:xfrm>
        <a:graphic>
          <a:graphicData uri="http://schemas.openxmlformats.org/drawingml/2006/table">
            <a:tbl>
              <a:tblPr/>
              <a:tblGrid>
                <a:gridCol w="2190750"/>
                <a:gridCol w="2692400"/>
                <a:gridCol w="3194050"/>
              </a:tblGrid>
              <a:tr h="86360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Age</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No of women (000)</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No of live births</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r>
              <a:tr h="37782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15-19</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20</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160</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782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20-24</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18</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1200</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782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25-29</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14</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800</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782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30-34</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8</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46</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782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35-39</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6</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35</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782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40-44</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782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45-49</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3</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782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Total</a:t>
                      </a:r>
                      <a:endParaRPr kumimoji="0" lang="en-US" sz="2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73</a:t>
                      </a:r>
                      <a:endParaRPr kumimoji="0" lang="en-US" sz="2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2256</a:t>
                      </a:r>
                      <a:endParaRPr kumimoji="0" lang="en-US" sz="2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304800"/>
            <a:ext cx="8229600" cy="609600"/>
          </a:xfrm>
        </p:spPr>
        <p:txBody>
          <a:bodyPr>
            <a:noAutofit/>
          </a:bodyPr>
          <a:lstStyle/>
          <a:p>
            <a:pPr eaLnBrk="1" hangingPunct="1"/>
            <a:r>
              <a:rPr lang="en-US" sz="4000" b="1" dirty="0" smtClean="0"/>
              <a:t>Solution</a:t>
            </a:r>
          </a:p>
        </p:txBody>
      </p:sp>
      <p:graphicFrame>
        <p:nvGraphicFramePr>
          <p:cNvPr id="51262" name="Group 62"/>
          <p:cNvGraphicFramePr>
            <a:graphicFrameLocks noGrp="1"/>
          </p:cNvGraphicFramePr>
          <p:nvPr>
            <p:ph type="tbl" idx="1"/>
          </p:nvPr>
        </p:nvGraphicFramePr>
        <p:xfrm>
          <a:off x="228600" y="1295400"/>
          <a:ext cx="8831263" cy="5113974"/>
        </p:xfrm>
        <a:graphic>
          <a:graphicData uri="http://schemas.openxmlformats.org/drawingml/2006/table">
            <a:tbl>
              <a:tblPr/>
              <a:tblGrid>
                <a:gridCol w="1050925"/>
                <a:gridCol w="2632075"/>
                <a:gridCol w="2574925"/>
                <a:gridCol w="2573338"/>
              </a:tblGrid>
              <a:tr h="744538">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Age</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No of women (000)</a:t>
                      </a:r>
                    </a:p>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No of live births</a:t>
                      </a:r>
                    </a:p>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rPr>
                        <a:t>ASFR/1000</a:t>
                      </a:r>
                    </a:p>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rPr>
                        <a:t>(2/1)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r>
              <a:tr h="5270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15-19</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20</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160</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rPr>
                        <a:t>8.0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270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20-24</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18</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1200</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rPr>
                        <a:t>66.7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28638">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25-29</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14</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800</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rPr>
                        <a:t>57.14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270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30-34</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8</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46</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rPr>
                        <a:t>5.75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270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35-39</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6</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35</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rPr>
                        <a:t>5.83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2705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40-44</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rPr>
                        <a:t>2.5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28638">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45-49</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3</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rPr>
                        <a:t>1.67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8488">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Total</a:t>
                      </a:r>
                      <a:endParaRPr kumimoji="0" lang="en-US" sz="2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73</a:t>
                      </a:r>
                      <a:endParaRPr kumimoji="0" lang="en-US" sz="2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2256</a:t>
                      </a:r>
                      <a:endParaRPr kumimoji="0" lang="en-US" sz="2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rPr>
                        <a:t>147.59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457200"/>
            <a:ext cx="8229600" cy="914400"/>
          </a:xfrm>
        </p:spPr>
        <p:txBody>
          <a:bodyPr/>
          <a:lstStyle/>
          <a:p>
            <a:pPr eaLnBrk="1" hangingPunct="1"/>
            <a:r>
              <a:rPr lang="en-US" dirty="0" smtClean="0"/>
              <a:t>Solution</a:t>
            </a:r>
          </a:p>
        </p:txBody>
      </p:sp>
      <p:sp>
        <p:nvSpPr>
          <p:cNvPr id="32771" name="Rectangle 3"/>
          <p:cNvSpPr>
            <a:spLocks noGrp="1" noChangeArrowheads="1"/>
          </p:cNvSpPr>
          <p:nvPr>
            <p:ph idx="1"/>
          </p:nvPr>
        </p:nvSpPr>
        <p:spPr/>
        <p:txBody>
          <a:bodyPr/>
          <a:lstStyle/>
          <a:p>
            <a:pPr eaLnBrk="1" hangingPunct="1">
              <a:lnSpc>
                <a:spcPct val="90000"/>
              </a:lnSpc>
              <a:buFont typeface="Wingdings" pitchFamily="2" charset="2"/>
              <a:buNone/>
            </a:pPr>
            <a:r>
              <a:rPr lang="en-US" dirty="0" smtClean="0">
                <a:sym typeface="Symbol" pitchFamily="18" charset="2"/>
              </a:rPr>
              <a:t>               </a:t>
            </a:r>
            <a:r>
              <a:rPr lang="en-US" dirty="0" smtClean="0"/>
              <a:t>ASFR X 5</a:t>
            </a:r>
          </a:p>
          <a:p>
            <a:pPr eaLnBrk="1" hangingPunct="1">
              <a:lnSpc>
                <a:spcPct val="90000"/>
              </a:lnSpc>
              <a:buFont typeface="Wingdings" pitchFamily="2" charset="2"/>
              <a:buNone/>
            </a:pPr>
            <a:r>
              <a:rPr lang="en-US" dirty="0" smtClean="0"/>
              <a:t>TFR = --------------------------</a:t>
            </a:r>
          </a:p>
          <a:p>
            <a:pPr eaLnBrk="1" hangingPunct="1">
              <a:lnSpc>
                <a:spcPct val="90000"/>
              </a:lnSpc>
              <a:buFont typeface="Wingdings" pitchFamily="2" charset="2"/>
              <a:buNone/>
            </a:pPr>
            <a:r>
              <a:rPr lang="en-US" dirty="0" smtClean="0"/>
              <a:t>                       1000</a:t>
            </a:r>
          </a:p>
          <a:p>
            <a:pPr eaLnBrk="1" hangingPunct="1">
              <a:lnSpc>
                <a:spcPct val="90000"/>
              </a:lnSpc>
              <a:buFont typeface="Wingdings" pitchFamily="2" charset="2"/>
              <a:buNone/>
            </a:pPr>
            <a:r>
              <a:rPr lang="en-US" dirty="0" smtClean="0">
                <a:sym typeface="Symbol" pitchFamily="18" charset="2"/>
              </a:rPr>
              <a:t>                  147.59</a:t>
            </a:r>
            <a:r>
              <a:rPr lang="en-US" dirty="0" smtClean="0"/>
              <a:t>X 5</a:t>
            </a:r>
          </a:p>
          <a:p>
            <a:pPr eaLnBrk="1" hangingPunct="1">
              <a:lnSpc>
                <a:spcPct val="90000"/>
              </a:lnSpc>
              <a:buFont typeface="Wingdings" pitchFamily="2" charset="2"/>
              <a:buNone/>
            </a:pPr>
            <a:r>
              <a:rPr lang="en-US" dirty="0" smtClean="0"/>
              <a:t>		= --------------------------</a:t>
            </a:r>
          </a:p>
          <a:p>
            <a:pPr eaLnBrk="1" hangingPunct="1">
              <a:lnSpc>
                <a:spcPct val="90000"/>
              </a:lnSpc>
              <a:buFont typeface="Wingdings" pitchFamily="2" charset="2"/>
              <a:buNone/>
            </a:pPr>
            <a:r>
              <a:rPr lang="en-US" dirty="0" smtClean="0"/>
              <a:t>                       1000</a:t>
            </a:r>
          </a:p>
          <a:p>
            <a:pPr eaLnBrk="1" hangingPunct="1">
              <a:lnSpc>
                <a:spcPct val="90000"/>
              </a:lnSpc>
              <a:buFont typeface="Wingdings" pitchFamily="2" charset="2"/>
              <a:buNone/>
            </a:pPr>
            <a:r>
              <a:rPr lang="en-US" dirty="0" smtClean="0"/>
              <a:t>		= 0.737 child per woman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457200"/>
            <a:ext cx="8229600" cy="457200"/>
          </a:xfrm>
        </p:spPr>
        <p:txBody>
          <a:bodyPr>
            <a:normAutofit fontScale="90000"/>
          </a:bodyPr>
          <a:lstStyle/>
          <a:p>
            <a:pPr eaLnBrk="1" hangingPunct="1"/>
            <a:r>
              <a:rPr lang="en-US" sz="3200" b="1" u="sng" dirty="0" smtClean="0"/>
              <a:t>Fertility &amp; Fecundity</a:t>
            </a:r>
          </a:p>
        </p:txBody>
      </p:sp>
      <p:sp>
        <p:nvSpPr>
          <p:cNvPr id="6147" name="Rectangle 3"/>
          <p:cNvSpPr>
            <a:spLocks noGrp="1" noChangeArrowheads="1"/>
          </p:cNvSpPr>
          <p:nvPr>
            <p:ph idx="1"/>
          </p:nvPr>
        </p:nvSpPr>
        <p:spPr>
          <a:xfrm>
            <a:off x="457200" y="1066800"/>
            <a:ext cx="8229600" cy="5410200"/>
          </a:xfrm>
        </p:spPr>
        <p:txBody>
          <a:bodyPr/>
          <a:lstStyle/>
          <a:p>
            <a:pPr algn="just" eaLnBrk="1" hangingPunct="1"/>
            <a:r>
              <a:rPr lang="en-US" sz="2800" dirty="0" smtClean="0"/>
              <a:t>It is thought that the maximum number of children an average woman can theoretically produce is about fifteen if she starts childbearing as soon as possible after menarche </a:t>
            </a:r>
          </a:p>
          <a:p>
            <a:pPr algn="just" eaLnBrk="1" hangingPunct="1"/>
            <a:r>
              <a:rPr lang="en-US" sz="2800" dirty="0" smtClean="0"/>
              <a:t>According to the </a:t>
            </a:r>
            <a:r>
              <a:rPr lang="en-US" sz="2800" i="1" dirty="0" smtClean="0"/>
              <a:t>Guinness Book of Records</a:t>
            </a:r>
            <a:r>
              <a:rPr lang="en-US" sz="2800" dirty="0" smtClean="0"/>
              <a:t>, the greatest number ever officially recorded is sixty-nine by a woman living near Moscow during the eighteenth century (sixteen pairs of twins, seven sets of triplets and four sets of quadruplets). </a:t>
            </a:r>
          </a:p>
          <a:p>
            <a:pPr algn="just" eaLnBrk="1" hangingPunct="1"/>
            <a:r>
              <a:rPr lang="en-US" sz="2800" dirty="0" smtClean="0"/>
              <a:t>The highest recorded average for any population is about ten births per woman among the </a:t>
            </a:r>
            <a:r>
              <a:rPr lang="en-US" sz="2800" dirty="0" err="1" smtClean="0"/>
              <a:t>Hutterites</a:t>
            </a:r>
            <a:r>
              <a:rPr lang="en-US" sz="2800" dirty="0" smtClean="0"/>
              <a: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304800"/>
            <a:ext cx="8229600" cy="762000"/>
          </a:xfrm>
        </p:spPr>
        <p:txBody>
          <a:bodyPr/>
          <a:lstStyle/>
          <a:p>
            <a:pPr eaLnBrk="1" hangingPunct="1"/>
            <a:r>
              <a:rPr lang="en-US" dirty="0" smtClean="0"/>
              <a:t>Total Fertility Rate (TFR)</a:t>
            </a:r>
          </a:p>
        </p:txBody>
      </p:sp>
      <p:sp>
        <p:nvSpPr>
          <p:cNvPr id="33795" name="Rectangle 3"/>
          <p:cNvSpPr>
            <a:spLocks noGrp="1" noChangeArrowheads="1"/>
          </p:cNvSpPr>
          <p:nvPr>
            <p:ph idx="1"/>
          </p:nvPr>
        </p:nvSpPr>
        <p:spPr>
          <a:xfrm>
            <a:off x="457200" y="1219200"/>
            <a:ext cx="8229600" cy="4648200"/>
          </a:xfrm>
        </p:spPr>
        <p:txBody>
          <a:bodyPr/>
          <a:lstStyle/>
          <a:p>
            <a:pPr marL="58738" indent="1588" algn="just" eaLnBrk="1" hangingPunct="1">
              <a:buFont typeface="Wingdings" pitchFamily="2" charset="2"/>
              <a:buNone/>
            </a:pPr>
            <a:r>
              <a:rPr lang="en-US" b="1" dirty="0" smtClean="0"/>
              <a:t>Advantage</a:t>
            </a:r>
          </a:p>
          <a:p>
            <a:pPr marL="58738" indent="1588" algn="just" eaLnBrk="1" hangingPunct="1">
              <a:buFont typeface="Wingdings" pitchFamily="2" charset="2"/>
              <a:buNone/>
            </a:pPr>
            <a:r>
              <a:rPr lang="en-US" dirty="0" smtClean="0"/>
              <a:t>	-A single figure measure. Easy to compare</a:t>
            </a:r>
          </a:p>
          <a:p>
            <a:pPr marL="58738" indent="1588" algn="just" eaLnBrk="1" hangingPunct="1">
              <a:buFont typeface="Wingdings" pitchFamily="2" charset="2"/>
              <a:buNone/>
            </a:pPr>
            <a:r>
              <a:rPr lang="en-US" dirty="0" smtClean="0"/>
              <a:t>	-Consider age structure (GFR partially and CBR not at all)</a:t>
            </a:r>
          </a:p>
          <a:p>
            <a:pPr marL="58738" indent="1588" algn="just" eaLnBrk="1" hangingPunct="1">
              <a:buFont typeface="Wingdings" pitchFamily="2" charset="2"/>
              <a:buNone/>
            </a:pPr>
            <a:r>
              <a:rPr lang="en-US" b="1" dirty="0" smtClean="0"/>
              <a:t>Disadvantage</a:t>
            </a:r>
          </a:p>
          <a:p>
            <a:pPr marL="58738" indent="1588" algn="just" eaLnBrk="1" hangingPunct="1">
              <a:buFont typeface="Wingdings" pitchFamily="2" charset="2"/>
              <a:buNone/>
            </a:pPr>
            <a:r>
              <a:rPr lang="en-US" dirty="0" smtClean="0"/>
              <a:t>	-Requires a lot of data: births by age of mother and women by age group</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457200"/>
            <a:ext cx="8229600" cy="838200"/>
          </a:xfrm>
        </p:spPr>
        <p:txBody>
          <a:bodyPr/>
          <a:lstStyle/>
          <a:p>
            <a:pPr eaLnBrk="1" hangingPunct="1"/>
            <a:r>
              <a:rPr lang="en-US" sz="4000" smtClean="0"/>
              <a:t>Current fertility rates of Bangladesh</a:t>
            </a:r>
          </a:p>
        </p:txBody>
      </p:sp>
      <p:graphicFrame>
        <p:nvGraphicFramePr>
          <p:cNvPr id="79219" name="Group 371"/>
          <p:cNvGraphicFramePr>
            <a:graphicFrameLocks noGrp="1"/>
          </p:cNvGraphicFramePr>
          <p:nvPr>
            <p:ph type="tbl" idx="1"/>
          </p:nvPr>
        </p:nvGraphicFramePr>
        <p:xfrm>
          <a:off x="914400" y="1981200"/>
          <a:ext cx="7391400" cy="4114800"/>
        </p:xfrm>
        <a:graphic>
          <a:graphicData uri="http://schemas.openxmlformats.org/drawingml/2006/table">
            <a:tbl>
              <a:tblPr/>
              <a:tblGrid>
                <a:gridCol w="1847850"/>
                <a:gridCol w="1597025"/>
                <a:gridCol w="1865313"/>
                <a:gridCol w="2081212"/>
              </a:tblGrid>
              <a:tr h="338138">
                <a:tc row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690563" algn="l"/>
                        </a:tabLst>
                      </a:pPr>
                      <a:r>
                        <a:rPr kumimoji="0" lang="en-US" sz="24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Age group</a:t>
                      </a:r>
                      <a:endParaRPr kumimoji="0" lang="en-US" sz="24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EEC00"/>
                    </a:solidFill>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690563" algn="l"/>
                        </a:tabLst>
                      </a:pPr>
                      <a:r>
                        <a:rPr kumimoji="0" lang="en-US" sz="2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Residence</a:t>
                      </a:r>
                      <a:endParaRPr kumimoji="0" lang="en-US" sz="24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hMerge="1">
                  <a:txBody>
                    <a:bodyPr/>
                    <a:lstStyle/>
                    <a:p>
                      <a:endParaRPr lang="en-US"/>
                    </a:p>
                  </a:txBody>
                  <a:tcPr/>
                </a:tc>
                <a:tc row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690563" algn="l"/>
                        </a:tabLst>
                      </a:pPr>
                      <a:r>
                        <a:rPr kumimoji="0" lang="en-US" sz="2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Total</a:t>
                      </a:r>
                      <a:endParaRPr kumimoji="0" lang="en-US" sz="24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EEC00"/>
                    </a:solidFill>
                  </a:tcPr>
                </a:tc>
              </a:tr>
              <a:tr h="339725">
                <a:tc vMerge="1">
                  <a:txBody>
                    <a:bodyPr/>
                    <a:lstStyle/>
                    <a:p>
                      <a:endParaRPr lang="en-US"/>
                    </a:p>
                  </a:txBody>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tab pos="690563" algn="l"/>
                        </a:tabLst>
                      </a:pPr>
                      <a:r>
                        <a:rPr kumimoji="0" lang="en-US" sz="2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Urban</a:t>
                      </a:r>
                      <a:endParaRPr kumimoji="0" lang="en-US" sz="24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EEC00"/>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tab pos="690563" algn="l"/>
                        </a:tabLst>
                      </a:pPr>
                      <a:r>
                        <a:rPr kumimoji="0" lang="en-US" sz="2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Rural</a:t>
                      </a:r>
                      <a:endParaRPr kumimoji="0" lang="en-US" sz="24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EEC00"/>
                    </a:solidFill>
                  </a:tcPr>
                </a:tc>
                <a:tc vMerge="1">
                  <a:txBody>
                    <a:bodyPr/>
                    <a:lstStyle/>
                    <a:p>
                      <a:endParaRPr lang="en-US"/>
                    </a:p>
                  </a:txBody>
                  <a:tcPr/>
                </a:tc>
              </a:tr>
              <a:tr h="3381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690563" algn="l"/>
                        </a:tabLst>
                      </a:pPr>
                      <a:r>
                        <a:rPr kumimoji="0" lang="en-US" sz="2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15-19</a:t>
                      </a:r>
                      <a:endParaRPr kumimoji="0" lang="en-US" sz="24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cap="flat">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CCFF66"/>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tab pos="690563" algn="l"/>
                        </a:tabLst>
                      </a:pPr>
                      <a:r>
                        <a:rPr kumimoji="0" lang="en-US" sz="2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90</a:t>
                      </a:r>
                      <a:endParaRPr kumimoji="0" lang="en-US" sz="24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tab pos="690563" algn="l"/>
                          <a:tab pos="1074738" algn="l"/>
                        </a:tabLst>
                      </a:pPr>
                      <a:r>
                        <a:rPr kumimoji="0" lang="en-US" sz="2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137</a:t>
                      </a:r>
                      <a:endParaRPr kumimoji="0" lang="en-US" sz="24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tab pos="690563" algn="l"/>
                        </a:tabLst>
                      </a:pPr>
                      <a:r>
                        <a:rPr kumimoji="0" lang="en-US" sz="2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126</a:t>
                      </a:r>
                      <a:endParaRPr kumimoji="0" lang="en-US" sz="24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a:noFill/>
                    </a:lnL>
                    <a:lnR cap="flat">
                      <a:noFill/>
                    </a:lnR>
                    <a:lnT w="12700" cap="flat" cmpd="sng" algn="ctr">
                      <a:solidFill>
                        <a:schemeClr val="tx1"/>
                      </a:solidFill>
                      <a:prstDash val="solid"/>
                      <a:round/>
                      <a:headEnd type="none" w="med" len="med"/>
                      <a:tailEnd type="none" w="med" len="med"/>
                    </a:lnT>
                    <a:lnB>
                      <a:noFill/>
                    </a:lnB>
                    <a:lnTlToBr>
                      <a:noFill/>
                    </a:lnTlToBr>
                    <a:lnBlToTr>
                      <a:noFill/>
                    </a:lnBlToTr>
                    <a:solidFill>
                      <a:srgbClr val="CCFF66"/>
                    </a:solidFill>
                  </a:tcPr>
                </a:tc>
              </a:tr>
              <a:tr h="3381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690563" algn="l"/>
                        </a:tabLst>
                      </a:pPr>
                      <a:r>
                        <a:rPr kumimoji="0" lang="en-US" sz="2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20-24</a:t>
                      </a:r>
                      <a:endParaRPr kumimoji="0" lang="en-US" sz="24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cap="flat">
                      <a:noFill/>
                    </a:lnL>
                    <a:lnR>
                      <a:noFill/>
                    </a:lnR>
                    <a:lnT>
                      <a:noFill/>
                    </a:lnT>
                    <a:lnB>
                      <a:noFill/>
                    </a:lnB>
                    <a:lnTlToBr>
                      <a:noFill/>
                    </a:lnTlToBr>
                    <a:lnBlToTr>
                      <a:noFill/>
                    </a:lnBlToTr>
                    <a:solidFill>
                      <a:srgbClr val="CCFF66"/>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tab pos="690563" algn="l"/>
                        </a:tabLst>
                      </a:pPr>
                      <a:r>
                        <a:rPr kumimoji="0" lang="en-US" sz="2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161</a:t>
                      </a:r>
                      <a:endParaRPr kumimoji="0" lang="en-US" sz="24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tab pos="690563" algn="l"/>
                          <a:tab pos="1074738" algn="l"/>
                        </a:tabLst>
                      </a:pPr>
                      <a:r>
                        <a:rPr kumimoji="0" lang="en-US" sz="24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177</a:t>
                      </a:r>
                      <a:endParaRPr kumimoji="0" lang="en-US" sz="24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tab pos="690563" algn="l"/>
                        </a:tabLst>
                      </a:pPr>
                      <a:r>
                        <a:rPr kumimoji="0" lang="en-US" sz="2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173</a:t>
                      </a:r>
                      <a:endParaRPr kumimoji="0" lang="en-US" sz="24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a:noFill/>
                    </a:lnL>
                    <a:lnR cap="flat">
                      <a:noFill/>
                    </a:lnR>
                    <a:lnT>
                      <a:noFill/>
                    </a:lnT>
                    <a:lnB>
                      <a:noFill/>
                    </a:lnB>
                    <a:lnTlToBr>
                      <a:noFill/>
                    </a:lnTlToBr>
                    <a:lnBlToTr>
                      <a:noFill/>
                    </a:lnBlToTr>
                    <a:solidFill>
                      <a:srgbClr val="CCFF66"/>
                    </a:solidFill>
                  </a:tcPr>
                </a:tc>
              </a:tr>
              <a:tr h="3397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690563" algn="l"/>
                        </a:tabLst>
                      </a:pPr>
                      <a:r>
                        <a:rPr kumimoji="0" lang="en-US" sz="2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25-29</a:t>
                      </a:r>
                      <a:endParaRPr kumimoji="0" lang="en-US" sz="24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cap="flat">
                      <a:noFill/>
                    </a:lnL>
                    <a:lnR>
                      <a:noFill/>
                    </a:lnR>
                    <a:lnT>
                      <a:noFill/>
                    </a:lnT>
                    <a:lnB>
                      <a:noFill/>
                    </a:lnB>
                    <a:lnTlToBr>
                      <a:noFill/>
                    </a:lnTlToBr>
                    <a:lnBlToTr>
                      <a:noFill/>
                    </a:lnBlToTr>
                    <a:solidFill>
                      <a:srgbClr val="CCFF66"/>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tab pos="690563" algn="l"/>
                        </a:tabLst>
                      </a:pPr>
                      <a:r>
                        <a:rPr kumimoji="0" lang="en-US" sz="2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123</a:t>
                      </a:r>
                      <a:endParaRPr kumimoji="0" lang="en-US" sz="24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tab pos="690563" algn="l"/>
                          <a:tab pos="1074738" algn="l"/>
                        </a:tabLst>
                      </a:pPr>
                      <a:r>
                        <a:rPr kumimoji="0" lang="en-US" sz="24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129</a:t>
                      </a:r>
                      <a:endParaRPr kumimoji="0" lang="en-US" sz="24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tab pos="690563" algn="l"/>
                        </a:tabLst>
                      </a:pPr>
                      <a:r>
                        <a:rPr kumimoji="0" lang="en-US" sz="2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127</a:t>
                      </a:r>
                      <a:endParaRPr kumimoji="0" lang="en-US" sz="24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a:noFill/>
                    </a:lnL>
                    <a:lnR cap="flat">
                      <a:noFill/>
                    </a:lnR>
                    <a:lnT>
                      <a:noFill/>
                    </a:lnT>
                    <a:lnB>
                      <a:noFill/>
                    </a:lnB>
                    <a:lnTlToBr>
                      <a:noFill/>
                    </a:lnTlToBr>
                    <a:lnBlToTr>
                      <a:noFill/>
                    </a:lnBlToTr>
                    <a:solidFill>
                      <a:srgbClr val="CCFF66"/>
                    </a:solidFill>
                  </a:tcPr>
                </a:tc>
              </a:tr>
              <a:tr h="3381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690563" algn="l"/>
                        </a:tabLst>
                      </a:pPr>
                      <a:r>
                        <a:rPr kumimoji="0" lang="en-US" sz="2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30-34</a:t>
                      </a:r>
                      <a:endParaRPr kumimoji="0" lang="en-US" sz="24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cap="flat">
                      <a:noFill/>
                    </a:lnL>
                    <a:lnR>
                      <a:noFill/>
                    </a:lnR>
                    <a:lnT>
                      <a:noFill/>
                    </a:lnT>
                    <a:lnB>
                      <a:noFill/>
                    </a:lnB>
                    <a:lnTlToBr>
                      <a:noFill/>
                    </a:lnTlToBr>
                    <a:lnBlToTr>
                      <a:noFill/>
                    </a:lnBlToTr>
                    <a:solidFill>
                      <a:srgbClr val="CCFF66"/>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tab pos="690563" algn="l"/>
                        </a:tabLst>
                      </a:pPr>
                      <a:r>
                        <a:rPr kumimoji="0" lang="en-US" sz="2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66</a:t>
                      </a:r>
                      <a:endParaRPr kumimoji="0" lang="en-US" sz="24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tab pos="690563" algn="l"/>
                          <a:tab pos="1074738" algn="l"/>
                        </a:tabLst>
                      </a:pPr>
                      <a:r>
                        <a:rPr kumimoji="0" lang="en-US" sz="24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71</a:t>
                      </a:r>
                      <a:endParaRPr kumimoji="0" lang="en-US" sz="24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tab pos="690563" algn="l"/>
                        </a:tabLst>
                      </a:pPr>
                      <a:r>
                        <a:rPr kumimoji="0" lang="en-US" sz="2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70</a:t>
                      </a:r>
                      <a:endParaRPr kumimoji="0" lang="en-US" sz="24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a:noFill/>
                    </a:lnL>
                    <a:lnR cap="flat">
                      <a:noFill/>
                    </a:lnR>
                    <a:lnT>
                      <a:noFill/>
                    </a:lnT>
                    <a:lnB>
                      <a:noFill/>
                    </a:lnB>
                    <a:lnTlToBr>
                      <a:noFill/>
                    </a:lnTlToBr>
                    <a:lnBlToTr>
                      <a:noFill/>
                    </a:lnBlToTr>
                    <a:solidFill>
                      <a:srgbClr val="CCFF66"/>
                    </a:solidFill>
                  </a:tcPr>
                </a:tc>
              </a:tr>
              <a:tr h="3381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690563" algn="l"/>
                        </a:tabLst>
                      </a:pPr>
                      <a:r>
                        <a:rPr kumimoji="0" lang="en-US" sz="2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35-39</a:t>
                      </a:r>
                      <a:endParaRPr kumimoji="0" lang="en-US" sz="24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cap="flat">
                      <a:noFill/>
                    </a:lnL>
                    <a:lnR>
                      <a:noFill/>
                    </a:lnR>
                    <a:lnT>
                      <a:noFill/>
                    </a:lnT>
                    <a:lnB>
                      <a:noFill/>
                    </a:lnB>
                    <a:lnTlToBr>
                      <a:noFill/>
                    </a:lnTlToBr>
                    <a:lnBlToTr>
                      <a:noFill/>
                    </a:lnBlToTr>
                    <a:solidFill>
                      <a:srgbClr val="CCFF66"/>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tab pos="690563" algn="l"/>
                        </a:tabLst>
                      </a:pPr>
                      <a:r>
                        <a:rPr kumimoji="0" lang="en-US" sz="2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31</a:t>
                      </a:r>
                      <a:endParaRPr kumimoji="0" lang="en-US" sz="24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tab pos="690563" algn="l"/>
                          <a:tab pos="1074738" algn="l"/>
                        </a:tabLst>
                      </a:pPr>
                      <a:r>
                        <a:rPr kumimoji="0" lang="en-US" sz="24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35</a:t>
                      </a:r>
                      <a:endParaRPr kumimoji="0" lang="en-US" sz="24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tab pos="690563" algn="l"/>
                        </a:tabLst>
                      </a:pPr>
                      <a:r>
                        <a:rPr kumimoji="0" lang="en-US" sz="2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34</a:t>
                      </a:r>
                      <a:endParaRPr kumimoji="0" lang="en-US" sz="24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a:noFill/>
                    </a:lnL>
                    <a:lnR cap="flat">
                      <a:noFill/>
                    </a:lnR>
                    <a:lnT>
                      <a:noFill/>
                    </a:lnT>
                    <a:lnB>
                      <a:noFill/>
                    </a:lnB>
                    <a:lnTlToBr>
                      <a:noFill/>
                    </a:lnTlToBr>
                    <a:lnBlToTr>
                      <a:noFill/>
                    </a:lnBlToTr>
                    <a:solidFill>
                      <a:srgbClr val="CCFF66"/>
                    </a:solidFill>
                  </a:tcPr>
                </a:tc>
              </a:tr>
              <a:tr h="3397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690563" algn="l"/>
                        </a:tabLst>
                      </a:pPr>
                      <a:r>
                        <a:rPr kumimoji="0" lang="en-US" sz="2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40-44</a:t>
                      </a:r>
                      <a:endParaRPr kumimoji="0" lang="en-US" sz="24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cap="flat">
                      <a:noFill/>
                    </a:lnL>
                    <a:lnR>
                      <a:noFill/>
                    </a:lnR>
                    <a:lnT>
                      <a:noFill/>
                    </a:lnT>
                    <a:lnB>
                      <a:noFill/>
                    </a:lnB>
                    <a:lnTlToBr>
                      <a:noFill/>
                    </a:lnTlToBr>
                    <a:lnBlToTr>
                      <a:noFill/>
                    </a:lnBlToTr>
                    <a:solidFill>
                      <a:srgbClr val="CCFF66"/>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tab pos="690563" algn="l"/>
                        </a:tabLst>
                      </a:pPr>
                      <a:r>
                        <a:rPr kumimoji="0" lang="en-US" sz="2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7</a:t>
                      </a:r>
                      <a:endParaRPr kumimoji="0" lang="en-US" sz="24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tab pos="690563" algn="l"/>
                          <a:tab pos="1074738" algn="l"/>
                        </a:tabLst>
                      </a:pPr>
                      <a:r>
                        <a:rPr kumimoji="0" lang="en-US" sz="24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11</a:t>
                      </a:r>
                      <a:endParaRPr kumimoji="0" lang="en-US" sz="24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tab pos="690563" algn="l"/>
                        </a:tabLst>
                      </a:pPr>
                      <a:r>
                        <a:rPr kumimoji="0" lang="en-US" sz="2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10</a:t>
                      </a:r>
                      <a:endParaRPr kumimoji="0" lang="en-US" sz="24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a:noFill/>
                    </a:lnL>
                    <a:lnR cap="flat">
                      <a:noFill/>
                    </a:lnR>
                    <a:lnT>
                      <a:noFill/>
                    </a:lnT>
                    <a:lnB>
                      <a:noFill/>
                    </a:lnB>
                    <a:lnTlToBr>
                      <a:noFill/>
                    </a:lnTlToBr>
                    <a:lnBlToTr>
                      <a:noFill/>
                    </a:lnBlToTr>
                    <a:solidFill>
                      <a:srgbClr val="CCFF66"/>
                    </a:solidFill>
                  </a:tcPr>
                </a:tc>
              </a:tr>
              <a:tr h="39370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690563" algn="l"/>
                        </a:tabLst>
                      </a:pPr>
                      <a:r>
                        <a:rPr kumimoji="0" lang="en-US" sz="2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45-49</a:t>
                      </a:r>
                      <a:endParaRPr kumimoji="0" lang="en-US" sz="24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cap="flat">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CCFF66"/>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tab pos="690563" algn="l"/>
                        </a:tabLst>
                      </a:pPr>
                      <a:r>
                        <a:rPr kumimoji="0" lang="en-US" sz="2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0</a:t>
                      </a:r>
                      <a:endParaRPr kumimoji="0" lang="en-US" sz="24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tab pos="690563" algn="l"/>
                          <a:tab pos="1074738" algn="l"/>
                        </a:tabLst>
                      </a:pPr>
                      <a:r>
                        <a:rPr kumimoji="0" lang="en-US" sz="2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1</a:t>
                      </a:r>
                      <a:endParaRPr kumimoji="0" lang="en-US" sz="24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tab pos="690563" algn="l"/>
                        </a:tabLst>
                      </a:pPr>
                      <a:r>
                        <a:rPr kumimoji="0" lang="en-US" sz="2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1</a:t>
                      </a:r>
                      <a:endParaRPr kumimoji="0" lang="en-US" sz="24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solidFill>
                      <a:srgbClr val="CCFF66"/>
                    </a:solidFill>
                  </a:tcPr>
                </a:tc>
              </a:tr>
            </a:tbl>
          </a:graphicData>
        </a:graphic>
      </p:graphicFrame>
      <p:sp>
        <p:nvSpPr>
          <p:cNvPr id="34860" name="Text Box 366"/>
          <p:cNvSpPr txBox="1">
            <a:spLocks noChangeArrowheads="1"/>
          </p:cNvSpPr>
          <p:nvPr/>
        </p:nvSpPr>
        <p:spPr bwMode="auto">
          <a:xfrm>
            <a:off x="685800" y="1524000"/>
            <a:ext cx="7848600" cy="366713"/>
          </a:xfrm>
          <a:prstGeom prst="rect">
            <a:avLst/>
          </a:prstGeom>
          <a:noFill/>
          <a:ln w="9525">
            <a:noFill/>
            <a:miter lim="800000"/>
            <a:headEnd/>
            <a:tailEnd/>
          </a:ln>
        </p:spPr>
        <p:txBody>
          <a:bodyPr>
            <a:spAutoFit/>
          </a:bodyPr>
          <a:lstStyle/>
          <a:p>
            <a:pPr>
              <a:spcBef>
                <a:spcPct val="50000"/>
              </a:spcBef>
            </a:pPr>
            <a:r>
              <a:rPr lang="en-US"/>
              <a:t>Age-specific fertility rates per 1000 women, by residence, Bangladesh 2007</a:t>
            </a:r>
          </a:p>
        </p:txBody>
      </p:sp>
      <p:sp>
        <p:nvSpPr>
          <p:cNvPr id="34861" name="Text Box 367"/>
          <p:cNvSpPr txBox="1">
            <a:spLocks noChangeArrowheads="1"/>
          </p:cNvSpPr>
          <p:nvPr/>
        </p:nvSpPr>
        <p:spPr bwMode="auto">
          <a:xfrm>
            <a:off x="1219200" y="6248400"/>
            <a:ext cx="3657600" cy="366713"/>
          </a:xfrm>
          <a:prstGeom prst="rect">
            <a:avLst/>
          </a:prstGeom>
          <a:noFill/>
          <a:ln w="9525">
            <a:noFill/>
            <a:miter lim="800000"/>
            <a:headEnd/>
            <a:tailEnd/>
          </a:ln>
        </p:spPr>
        <p:txBody>
          <a:bodyPr>
            <a:spAutoFit/>
          </a:bodyPr>
          <a:lstStyle/>
          <a:p>
            <a:pPr>
              <a:spcBef>
                <a:spcPct val="50000"/>
              </a:spcBef>
            </a:pPr>
            <a:endParaRPr lang="en-US"/>
          </a:p>
        </p:txBody>
      </p:sp>
      <p:sp>
        <p:nvSpPr>
          <p:cNvPr id="34862" name="Text Box 368"/>
          <p:cNvSpPr txBox="1">
            <a:spLocks noChangeArrowheads="1"/>
          </p:cNvSpPr>
          <p:nvPr/>
        </p:nvSpPr>
        <p:spPr bwMode="auto">
          <a:xfrm>
            <a:off x="990600" y="6248400"/>
            <a:ext cx="3276600" cy="274638"/>
          </a:xfrm>
          <a:prstGeom prst="rect">
            <a:avLst/>
          </a:prstGeom>
          <a:noFill/>
          <a:ln w="9525">
            <a:noFill/>
            <a:miter lim="800000"/>
            <a:headEnd/>
            <a:tailEnd/>
          </a:ln>
        </p:spPr>
        <p:txBody>
          <a:bodyPr>
            <a:spAutoFit/>
          </a:bodyPr>
          <a:lstStyle/>
          <a:p>
            <a:pPr>
              <a:spcBef>
                <a:spcPct val="50000"/>
              </a:spcBef>
            </a:pPr>
            <a:r>
              <a:rPr lang="en-US" sz="1200" i="1"/>
              <a:t>Source: BDHS 2007</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sz="4000" smtClean="0"/>
              <a:t>Current fertility rates of Bangladesh</a:t>
            </a:r>
          </a:p>
        </p:txBody>
      </p:sp>
      <p:graphicFrame>
        <p:nvGraphicFramePr>
          <p:cNvPr id="81257" name="Group 361"/>
          <p:cNvGraphicFramePr>
            <a:graphicFrameLocks noGrp="1"/>
          </p:cNvGraphicFramePr>
          <p:nvPr>
            <p:ph type="tbl" idx="1"/>
          </p:nvPr>
        </p:nvGraphicFramePr>
        <p:xfrm>
          <a:off x="685800" y="1828800"/>
          <a:ext cx="7772400" cy="3885883"/>
        </p:xfrm>
        <a:graphic>
          <a:graphicData uri="http://schemas.openxmlformats.org/drawingml/2006/table">
            <a:tbl>
              <a:tblPr/>
              <a:tblGrid>
                <a:gridCol w="1943100"/>
                <a:gridCol w="1943100"/>
                <a:gridCol w="1943100"/>
                <a:gridCol w="1943100"/>
              </a:tblGrid>
              <a:tr h="746125">
                <a:tc row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690563" algn="l"/>
                        </a:tabLst>
                      </a:pPr>
                      <a:r>
                        <a:rPr kumimoji="0" lang="en-US" sz="24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Age group</a:t>
                      </a:r>
                      <a:endParaRPr kumimoji="0" lang="en-US" sz="2400" b="1"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33CCCC"/>
                    </a:solidFill>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690563" algn="l"/>
                        </a:tabLst>
                      </a:pPr>
                      <a:r>
                        <a:rPr kumimoji="0" lang="en-US" sz="24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Residence</a:t>
                      </a:r>
                      <a:endParaRPr kumimoji="0" lang="en-US" sz="2400" b="1"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CCCC"/>
                    </a:solidFill>
                  </a:tcPr>
                </a:tc>
                <a:tc hMerge="1">
                  <a:txBody>
                    <a:bodyPr/>
                    <a:lstStyle/>
                    <a:p>
                      <a:endParaRPr lang="en-US"/>
                    </a:p>
                  </a:txBody>
                  <a:tcPr/>
                </a:tc>
                <a:tc row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690563" algn="l"/>
                        </a:tabLst>
                      </a:pPr>
                      <a:r>
                        <a:rPr kumimoji="0" lang="en-US" sz="24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Total</a:t>
                      </a:r>
                      <a:endParaRPr kumimoji="0" lang="en-US" sz="2400" b="1"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33CCCC"/>
                    </a:solidFill>
                  </a:tcPr>
                </a:tc>
              </a:tr>
              <a:tr h="747713">
                <a:tc vMerge="1">
                  <a:txBody>
                    <a:bodyPr/>
                    <a:lstStyle/>
                    <a:p>
                      <a:endParaRPr lang="en-US"/>
                    </a:p>
                  </a:txBody>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690563" algn="l"/>
                        </a:tabLst>
                      </a:pPr>
                      <a:r>
                        <a:rPr kumimoji="0" lang="en-US" sz="24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Urban</a:t>
                      </a:r>
                      <a:endParaRPr kumimoji="0" lang="en-US" sz="2400" b="1"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690563" algn="l"/>
                        </a:tabLst>
                      </a:pPr>
                      <a:r>
                        <a:rPr kumimoji="0" lang="en-US" sz="24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Rural</a:t>
                      </a:r>
                      <a:endParaRPr kumimoji="0" lang="en-US" sz="2400" b="1"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CCFFFF"/>
                    </a:solidFill>
                  </a:tcPr>
                </a:tc>
                <a:tc vMerge="1">
                  <a:txBody>
                    <a:bodyPr/>
                    <a:lstStyle/>
                    <a:p>
                      <a:endParaRPr lang="en-US"/>
                    </a:p>
                  </a:txBody>
                  <a:tcPr/>
                </a:tc>
              </a:tr>
              <a:tr h="7461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690563" algn="l"/>
                        </a:tabLst>
                      </a:pPr>
                      <a:r>
                        <a:rPr kumimoji="0" lang="en-US" sz="24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TFR</a:t>
                      </a:r>
                      <a:endParaRPr kumimoji="0" lang="en-US" sz="2400" b="1"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CC"/>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690563" algn="l"/>
                        </a:tabLst>
                      </a:pPr>
                      <a:r>
                        <a:rPr kumimoji="0" lang="en-US" sz="24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2.028 (2019)</a:t>
                      </a:r>
                      <a:endParaRPr kumimoji="0" lang="en-US" sz="2400" b="1"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690563" algn="l"/>
                          <a:tab pos="1074738" algn="l"/>
                        </a:tabLst>
                      </a:pPr>
                      <a:r>
                        <a:rPr kumimoji="0" lang="en-US" sz="24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2.8</a:t>
                      </a:r>
                      <a:endParaRPr kumimoji="0" lang="en-US" sz="2400" b="1"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690563" algn="l"/>
                        </a:tabLst>
                      </a:pPr>
                      <a:r>
                        <a:rPr kumimoji="0" lang="en-US" sz="24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2.7/woman</a:t>
                      </a:r>
                      <a:endParaRPr kumimoji="0" lang="en-US" sz="2400" b="1"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CC"/>
                    </a:solidFill>
                  </a:tcPr>
                </a:tc>
              </a:tr>
              <a:tr h="7477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690563" algn="l"/>
                        </a:tabLst>
                      </a:pPr>
                      <a:r>
                        <a:rPr kumimoji="0" lang="en-US" sz="24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GFR</a:t>
                      </a:r>
                      <a:endParaRPr kumimoji="0" lang="en-US" sz="2400" b="1"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CC"/>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690563" algn="l"/>
                        </a:tabLst>
                      </a:pPr>
                      <a:r>
                        <a:rPr kumimoji="0" lang="en-US" sz="24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92</a:t>
                      </a:r>
                      <a:endParaRPr kumimoji="0" lang="en-US" sz="2400" b="1"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690563" algn="l"/>
                          <a:tab pos="1074738" algn="l"/>
                        </a:tabLst>
                      </a:pPr>
                      <a:r>
                        <a:rPr kumimoji="0" lang="en-US" sz="24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109</a:t>
                      </a:r>
                      <a:endParaRPr kumimoji="0" lang="en-US" sz="2400" b="1"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690563" algn="l"/>
                        </a:tabLst>
                      </a:pPr>
                      <a:r>
                        <a:rPr kumimoji="0" lang="en-US" sz="24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105/1000 women</a:t>
                      </a:r>
                      <a:endParaRPr kumimoji="0" lang="en-US" sz="2400" b="1"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CC"/>
                    </a:solidFill>
                  </a:tcPr>
                </a:tc>
              </a:tr>
              <a:tr h="7461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690563" algn="l"/>
                        </a:tabLst>
                      </a:pPr>
                      <a:r>
                        <a:rPr kumimoji="0" lang="en-US" sz="24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CBR</a:t>
                      </a:r>
                      <a:endParaRPr kumimoji="0" lang="en-US" sz="2400" b="1"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00FFCC"/>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690563" algn="l"/>
                        </a:tabLst>
                      </a:pPr>
                      <a:r>
                        <a:rPr kumimoji="0" lang="en-US" sz="24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24.7</a:t>
                      </a:r>
                      <a:endParaRPr kumimoji="0" lang="en-US" sz="2400" b="1"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690563" algn="l"/>
                          <a:tab pos="1074738" algn="l"/>
                        </a:tabLst>
                      </a:pPr>
                      <a:r>
                        <a:rPr kumimoji="0" lang="en-US" sz="24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26.5</a:t>
                      </a:r>
                      <a:endParaRPr kumimoji="0" lang="en-US" sz="2400" b="1"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690563" algn="l"/>
                        </a:tabLst>
                      </a:pPr>
                      <a:r>
                        <a:rPr kumimoji="0" lang="en-US" sz="24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26.1/1000 population</a:t>
                      </a:r>
                      <a:endParaRPr kumimoji="0" lang="en-US" sz="2400" b="1"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00FFCC"/>
                    </a:solidFill>
                  </a:tcPr>
                </a:tc>
              </a:tr>
            </a:tbl>
          </a:graphicData>
        </a:graphic>
      </p:graphicFrame>
      <p:sp>
        <p:nvSpPr>
          <p:cNvPr id="35872" name="Text Box 359"/>
          <p:cNvSpPr txBox="1">
            <a:spLocks noChangeArrowheads="1"/>
          </p:cNvSpPr>
          <p:nvPr/>
        </p:nvSpPr>
        <p:spPr bwMode="auto">
          <a:xfrm>
            <a:off x="990600" y="6248400"/>
            <a:ext cx="3276600" cy="274638"/>
          </a:xfrm>
          <a:prstGeom prst="rect">
            <a:avLst/>
          </a:prstGeom>
          <a:noFill/>
          <a:ln w="9525">
            <a:noFill/>
            <a:miter lim="800000"/>
            <a:headEnd/>
            <a:tailEnd/>
          </a:ln>
        </p:spPr>
        <p:txBody>
          <a:bodyPr>
            <a:spAutoFit/>
          </a:bodyPr>
          <a:lstStyle/>
          <a:p>
            <a:pPr>
              <a:spcBef>
                <a:spcPct val="50000"/>
              </a:spcBef>
            </a:pPr>
            <a:r>
              <a:rPr lang="en-US" sz="1200" i="1"/>
              <a:t>Source: BDHS 2007</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Grp="1" noChangeArrowheads="1"/>
          </p:cNvSpPr>
          <p:nvPr>
            <p:ph type="title"/>
          </p:nvPr>
        </p:nvSpPr>
        <p:spPr>
          <a:xfrm>
            <a:off x="457200" y="304800"/>
            <a:ext cx="8229600" cy="914400"/>
          </a:xfrm>
        </p:spPr>
        <p:txBody>
          <a:bodyPr>
            <a:noAutofit/>
          </a:bodyPr>
          <a:lstStyle/>
          <a:p>
            <a:pPr eaLnBrk="1" hangingPunct="1"/>
            <a:r>
              <a:rPr lang="en-US" sz="4000" dirty="0" smtClean="0"/>
              <a:t>Trends in Total Fertility Rate of Bangladesh 1971 to 2007</a:t>
            </a:r>
          </a:p>
        </p:txBody>
      </p:sp>
      <p:graphicFrame>
        <p:nvGraphicFramePr>
          <p:cNvPr id="1026" name="Object 4"/>
          <p:cNvGraphicFramePr>
            <a:graphicFrameLocks noChangeAspect="1"/>
          </p:cNvGraphicFramePr>
          <p:nvPr>
            <p:ph idx="1"/>
          </p:nvPr>
        </p:nvGraphicFramePr>
        <p:xfrm>
          <a:off x="381000" y="1939925"/>
          <a:ext cx="8226425" cy="4202113"/>
        </p:xfrm>
        <a:graphic>
          <a:graphicData uri="http://schemas.openxmlformats.org/presentationml/2006/ole">
            <p:oleObj spid="_x0000_s1026" name="Chart" r:id="rId3" imgW="4848225" imgH="2476500" progId="Excel.Sheet.8">
              <p:embed/>
            </p:oleObj>
          </a:graphicData>
        </a:graphic>
      </p:graphicFrame>
      <p:sp>
        <p:nvSpPr>
          <p:cNvPr id="1028" name="Text Box 7"/>
          <p:cNvSpPr txBox="1">
            <a:spLocks noChangeArrowheads="1"/>
          </p:cNvSpPr>
          <p:nvPr/>
        </p:nvSpPr>
        <p:spPr bwMode="auto">
          <a:xfrm>
            <a:off x="990600" y="6248400"/>
            <a:ext cx="3276600" cy="274638"/>
          </a:xfrm>
          <a:prstGeom prst="rect">
            <a:avLst/>
          </a:prstGeom>
          <a:noFill/>
          <a:ln w="9525">
            <a:noFill/>
            <a:miter lim="800000"/>
            <a:headEnd/>
            <a:tailEnd/>
          </a:ln>
        </p:spPr>
        <p:txBody>
          <a:bodyPr>
            <a:spAutoFit/>
          </a:bodyPr>
          <a:lstStyle/>
          <a:p>
            <a:pPr>
              <a:spcBef>
                <a:spcPct val="50000"/>
              </a:spcBef>
            </a:pPr>
            <a:r>
              <a:rPr lang="en-US" sz="1200" i="1" dirty="0"/>
              <a:t>Source: BDHS 2007</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228600"/>
            <a:ext cx="8229600" cy="838200"/>
          </a:xfrm>
        </p:spPr>
        <p:txBody>
          <a:bodyPr>
            <a:normAutofit/>
          </a:bodyPr>
          <a:lstStyle/>
          <a:p>
            <a:pPr eaLnBrk="1" hangingPunct="1"/>
            <a:r>
              <a:rPr lang="en-US" sz="4000" b="1" dirty="0" smtClean="0"/>
              <a:t>Reproduction Rates</a:t>
            </a:r>
          </a:p>
        </p:txBody>
      </p:sp>
      <p:sp>
        <p:nvSpPr>
          <p:cNvPr id="36867" name="Rectangle 3"/>
          <p:cNvSpPr>
            <a:spLocks noGrp="1" noChangeArrowheads="1"/>
          </p:cNvSpPr>
          <p:nvPr>
            <p:ph idx="1"/>
          </p:nvPr>
        </p:nvSpPr>
        <p:spPr>
          <a:xfrm>
            <a:off x="152400" y="1143000"/>
            <a:ext cx="8839200" cy="5181600"/>
          </a:xfrm>
        </p:spPr>
        <p:txBody>
          <a:bodyPr>
            <a:normAutofit/>
          </a:bodyPr>
          <a:lstStyle/>
          <a:p>
            <a:pPr eaLnBrk="1" hangingPunct="1"/>
            <a:r>
              <a:rPr lang="en-US" sz="2800" dirty="0" smtClean="0"/>
              <a:t>Number of births in a population depends upon the number of women in reproductive age. The reproduction depends on the number of female children born. There are two incidence of reproduction.</a:t>
            </a:r>
          </a:p>
          <a:p>
            <a:pPr algn="just" eaLnBrk="1" hangingPunct="1"/>
            <a:endParaRPr lang="en-US" sz="2800" dirty="0" smtClean="0"/>
          </a:p>
          <a:p>
            <a:pPr algn="just" eaLnBrk="1" hangingPunct="1"/>
            <a:r>
              <a:rPr lang="en-US" sz="2800" dirty="0" smtClean="0"/>
              <a:t>Gross Reproduction Rate (GRR)</a:t>
            </a:r>
          </a:p>
          <a:p>
            <a:pPr algn="just" eaLnBrk="1" hangingPunct="1"/>
            <a:endParaRPr lang="en-US" sz="2800" dirty="0" smtClean="0"/>
          </a:p>
          <a:p>
            <a:pPr algn="just" eaLnBrk="1" hangingPunct="1"/>
            <a:r>
              <a:rPr lang="en-US" sz="2800" dirty="0" smtClean="0"/>
              <a:t>Net Reproduction Rate (NRR)</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304800"/>
            <a:ext cx="8229600" cy="685800"/>
          </a:xfrm>
        </p:spPr>
        <p:txBody>
          <a:bodyPr>
            <a:noAutofit/>
          </a:bodyPr>
          <a:lstStyle/>
          <a:p>
            <a:pPr eaLnBrk="1" hangingPunct="1"/>
            <a:r>
              <a:rPr lang="en-US" sz="4000" dirty="0" smtClean="0"/>
              <a:t>Gross Reproduction Rate (GRR)</a:t>
            </a:r>
          </a:p>
        </p:txBody>
      </p:sp>
      <p:sp>
        <p:nvSpPr>
          <p:cNvPr id="37891" name="Rectangle 3"/>
          <p:cNvSpPr>
            <a:spLocks noGrp="1" noChangeArrowheads="1"/>
          </p:cNvSpPr>
          <p:nvPr>
            <p:ph idx="1"/>
          </p:nvPr>
        </p:nvSpPr>
        <p:spPr>
          <a:xfrm>
            <a:off x="457200" y="1371600"/>
            <a:ext cx="8229600" cy="5257800"/>
          </a:xfrm>
        </p:spPr>
        <p:txBody>
          <a:bodyPr>
            <a:normAutofit/>
          </a:bodyPr>
          <a:lstStyle/>
          <a:p>
            <a:pPr algn="just" eaLnBrk="1" hangingPunct="1"/>
            <a:endParaRPr lang="en-US" sz="2800" dirty="0" smtClean="0"/>
          </a:p>
          <a:p>
            <a:pPr algn="just" eaLnBrk="1" hangingPunct="1"/>
            <a:r>
              <a:rPr lang="en-US" sz="2800" dirty="0" smtClean="0"/>
              <a:t>This measure is very similar to the TFR except that it considers only female births rather than all births</a:t>
            </a:r>
          </a:p>
          <a:p>
            <a:pPr algn="just" eaLnBrk="1" hangingPunct="1"/>
            <a:endParaRPr lang="en-US" sz="2800" dirty="0" smtClean="0"/>
          </a:p>
          <a:p>
            <a:pPr algn="just" eaLnBrk="1" hangingPunct="1"/>
            <a:r>
              <a:rPr lang="en-US" sz="2800" dirty="0" smtClean="0"/>
              <a:t>Gross reproduction rate is the average number of daughters that would born alive to a woman (or group of women), if they survive to the end of the reproductive period and if throughout their lives they are subjected to current ASFRs.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228600"/>
            <a:ext cx="8229600" cy="609600"/>
          </a:xfrm>
        </p:spPr>
        <p:txBody>
          <a:bodyPr>
            <a:noAutofit/>
          </a:bodyPr>
          <a:lstStyle/>
          <a:p>
            <a:pPr eaLnBrk="1" hangingPunct="1"/>
            <a:r>
              <a:rPr lang="en-US" sz="4000" b="1" dirty="0" smtClean="0"/>
              <a:t>Formula </a:t>
            </a:r>
          </a:p>
        </p:txBody>
      </p:sp>
      <p:sp>
        <p:nvSpPr>
          <p:cNvPr id="38915" name="Rectangle 3"/>
          <p:cNvSpPr>
            <a:spLocks noGrp="1" noChangeArrowheads="1"/>
          </p:cNvSpPr>
          <p:nvPr>
            <p:ph idx="1"/>
          </p:nvPr>
        </p:nvSpPr>
        <p:spPr>
          <a:xfrm>
            <a:off x="457200" y="1143000"/>
            <a:ext cx="8229600" cy="5029200"/>
          </a:xfrm>
        </p:spPr>
        <p:txBody>
          <a:bodyPr/>
          <a:lstStyle/>
          <a:p>
            <a:pPr eaLnBrk="1" hangingPunct="1">
              <a:lnSpc>
                <a:spcPct val="90000"/>
              </a:lnSpc>
              <a:buFont typeface="Wingdings" pitchFamily="2" charset="2"/>
              <a:buNone/>
            </a:pPr>
            <a:r>
              <a:rPr lang="en-US" sz="2800" dirty="0" smtClean="0"/>
              <a:t>                                   </a:t>
            </a:r>
            <a:r>
              <a:rPr lang="en-US" b="1" dirty="0" err="1" smtClean="0"/>
              <a:t>B</a:t>
            </a:r>
            <a:r>
              <a:rPr lang="en-US" b="1" baseline="-25000" dirty="0" err="1" smtClean="0"/>
              <a:t>i</a:t>
            </a:r>
            <a:r>
              <a:rPr lang="en-US" b="1" baseline="30000" dirty="0" err="1" smtClean="0"/>
              <a:t>f</a:t>
            </a:r>
            <a:endParaRPr lang="en-US" b="1" baseline="30000" dirty="0" smtClean="0"/>
          </a:p>
          <a:p>
            <a:pPr eaLnBrk="1" hangingPunct="1">
              <a:lnSpc>
                <a:spcPct val="90000"/>
              </a:lnSpc>
              <a:buFont typeface="Wingdings" pitchFamily="2" charset="2"/>
              <a:buNone/>
            </a:pPr>
            <a:r>
              <a:rPr lang="en-US" b="1" dirty="0" smtClean="0"/>
              <a:t>   GRR = 5X </a:t>
            </a:r>
            <a:r>
              <a:rPr lang="en-US" b="1" dirty="0" smtClean="0">
                <a:sym typeface="Symbol" pitchFamily="18" charset="2"/>
              </a:rPr>
              <a:t></a:t>
            </a:r>
            <a:r>
              <a:rPr lang="en-US" b="1" dirty="0" smtClean="0"/>
              <a:t> ------------- X k</a:t>
            </a:r>
          </a:p>
          <a:p>
            <a:pPr eaLnBrk="1" hangingPunct="1">
              <a:lnSpc>
                <a:spcPct val="90000"/>
              </a:lnSpc>
              <a:buFont typeface="Wingdings" pitchFamily="2" charset="2"/>
              <a:buNone/>
            </a:pPr>
            <a:r>
              <a:rPr lang="en-US" b="1" dirty="0" smtClean="0"/>
              <a:t>                               P</a:t>
            </a:r>
            <a:r>
              <a:rPr lang="en-US" b="1" baseline="-25000" dirty="0" smtClean="0"/>
              <a:t>i</a:t>
            </a:r>
          </a:p>
          <a:p>
            <a:pPr eaLnBrk="1" hangingPunct="1">
              <a:lnSpc>
                <a:spcPct val="90000"/>
              </a:lnSpc>
              <a:buFont typeface="Wingdings" pitchFamily="2" charset="2"/>
              <a:buNone/>
            </a:pPr>
            <a:r>
              <a:rPr lang="en-US" sz="2800" dirty="0" smtClean="0"/>
              <a:t>Where, </a:t>
            </a:r>
          </a:p>
          <a:p>
            <a:pPr eaLnBrk="1" hangingPunct="1">
              <a:lnSpc>
                <a:spcPct val="90000"/>
              </a:lnSpc>
              <a:buFont typeface="Wingdings" pitchFamily="2" charset="2"/>
              <a:buNone/>
            </a:pPr>
            <a:r>
              <a:rPr lang="en-US" sz="2800" dirty="0" err="1" smtClean="0"/>
              <a:t>B</a:t>
            </a:r>
            <a:r>
              <a:rPr lang="en-US" sz="2800" baseline="-25000" dirty="0" err="1" smtClean="0"/>
              <a:t>i</a:t>
            </a:r>
            <a:r>
              <a:rPr lang="en-US" sz="2800" baseline="30000" dirty="0" err="1" smtClean="0"/>
              <a:t>f</a:t>
            </a:r>
            <a:r>
              <a:rPr lang="en-US" sz="2800" dirty="0" smtClean="0"/>
              <a:t> = number of live female birth registered during the year to mothers of age, where </a:t>
            </a:r>
            <a:r>
              <a:rPr lang="en-US" sz="2800" dirty="0" err="1" smtClean="0"/>
              <a:t>i</a:t>
            </a:r>
            <a:r>
              <a:rPr lang="en-US" sz="2800" dirty="0" smtClean="0"/>
              <a:t> is an interval of 5 years</a:t>
            </a:r>
          </a:p>
          <a:p>
            <a:pPr eaLnBrk="1" hangingPunct="1">
              <a:lnSpc>
                <a:spcPct val="90000"/>
              </a:lnSpc>
              <a:buFont typeface="Wingdings" pitchFamily="2" charset="2"/>
              <a:buNone/>
            </a:pPr>
            <a:r>
              <a:rPr lang="en-US" sz="2800" dirty="0" smtClean="0"/>
              <a:t>P</a:t>
            </a:r>
            <a:r>
              <a:rPr lang="en-US" sz="2800" baseline="-25000" dirty="0" smtClean="0"/>
              <a:t>i</a:t>
            </a:r>
            <a:r>
              <a:rPr lang="en-US" sz="2800" dirty="0" smtClean="0"/>
              <a:t>= the number of women of the specified age interval </a:t>
            </a:r>
          </a:p>
          <a:p>
            <a:pPr eaLnBrk="1" hangingPunct="1">
              <a:lnSpc>
                <a:spcPct val="90000"/>
              </a:lnSpc>
              <a:buFont typeface="Wingdings" pitchFamily="2" charset="2"/>
              <a:buNone/>
            </a:pPr>
            <a:r>
              <a:rPr lang="en-US" sz="2800" dirty="0" smtClean="0"/>
              <a:t>k= 1000 or 1</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304800"/>
            <a:ext cx="8229600" cy="914400"/>
          </a:xfrm>
        </p:spPr>
        <p:txBody>
          <a:bodyPr/>
          <a:lstStyle/>
          <a:p>
            <a:pPr eaLnBrk="1" hangingPunct="1">
              <a:lnSpc>
                <a:spcPct val="55000"/>
              </a:lnSpc>
            </a:pPr>
            <a:r>
              <a:rPr lang="en-US" sz="3600" u="sng" smtClean="0"/>
              <a:t>Exercise: GRR</a:t>
            </a:r>
            <a:r>
              <a:rPr lang="en-US" sz="4000" u="sng" smtClean="0"/>
              <a:t/>
            </a:r>
            <a:br>
              <a:rPr lang="en-US" sz="4000" u="sng" smtClean="0"/>
            </a:br>
            <a:r>
              <a:rPr lang="en-US" sz="4000" smtClean="0"/>
              <a:t>  </a:t>
            </a:r>
            <a:r>
              <a:rPr lang="en-US" sz="2800" b="1" smtClean="0"/>
              <a:t>Use the following data to calculate the GRR</a:t>
            </a:r>
            <a:endParaRPr lang="en-US" sz="4000" b="1" smtClean="0"/>
          </a:p>
        </p:txBody>
      </p:sp>
      <p:graphicFrame>
        <p:nvGraphicFramePr>
          <p:cNvPr id="58440" name="Group 72"/>
          <p:cNvGraphicFramePr>
            <a:graphicFrameLocks noGrp="1"/>
          </p:cNvGraphicFramePr>
          <p:nvPr>
            <p:ph type="tbl" idx="1"/>
          </p:nvPr>
        </p:nvGraphicFramePr>
        <p:xfrm>
          <a:off x="609600" y="1219200"/>
          <a:ext cx="7924800" cy="5172393"/>
        </p:xfrm>
        <a:graphic>
          <a:graphicData uri="http://schemas.openxmlformats.org/drawingml/2006/table">
            <a:tbl>
              <a:tblPr/>
              <a:tblGrid>
                <a:gridCol w="1349375"/>
                <a:gridCol w="3379788"/>
                <a:gridCol w="3195637"/>
              </a:tblGrid>
              <a:tr h="99060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Age</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Female pop </a:t>
                      </a:r>
                      <a:r>
                        <a:rPr kumimoji="0" lang="en-US" sz="2400" b="1" i="0" u="none" strike="noStrike" cap="none" normalizeH="0" baseline="0" smtClean="0">
                          <a:ln>
                            <a:noFill/>
                          </a:ln>
                          <a:solidFill>
                            <a:schemeClr val="tx1"/>
                          </a:solidFill>
                          <a:effectLst/>
                          <a:latin typeface="Arial" charset="0"/>
                        </a:rPr>
                        <a:t>P</a:t>
                      </a:r>
                      <a:r>
                        <a:rPr kumimoji="0" lang="en-US" sz="2400" b="1" i="0" u="none" strike="noStrike" cap="none" normalizeH="0" baseline="-25000" smtClean="0">
                          <a:ln>
                            <a:noFill/>
                          </a:ln>
                          <a:solidFill>
                            <a:schemeClr val="tx1"/>
                          </a:solidFill>
                          <a:effectLst/>
                          <a:latin typeface="Arial" charset="0"/>
                        </a:rPr>
                        <a:t>i</a:t>
                      </a:r>
                    </a:p>
                    <a:p>
                      <a:pPr marL="0" marR="0" lvl="0" indent="0" algn="ctr" defTabSz="914400" rtl="0" eaLnBrk="1" fontAlgn="t"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No of female children born </a:t>
                      </a:r>
                      <a:r>
                        <a:rPr kumimoji="0" lang="en-US" sz="1800" b="1" i="0" u="none" strike="noStrike" cap="none" normalizeH="0" baseline="0" smtClean="0">
                          <a:ln>
                            <a:noFill/>
                          </a:ln>
                          <a:solidFill>
                            <a:schemeClr val="tx1"/>
                          </a:solidFill>
                          <a:effectLst/>
                          <a:latin typeface="Arial" charset="0"/>
                        </a:rPr>
                        <a:t>B</a:t>
                      </a:r>
                      <a:r>
                        <a:rPr kumimoji="0" lang="en-US" sz="1800" b="1" i="0" u="none" strike="noStrike" cap="none" normalizeH="0" baseline="-25000" smtClean="0">
                          <a:ln>
                            <a:noFill/>
                          </a:ln>
                          <a:solidFill>
                            <a:schemeClr val="tx1"/>
                          </a:solidFill>
                          <a:effectLst/>
                          <a:latin typeface="Arial" charset="0"/>
                        </a:rPr>
                        <a:t>i</a:t>
                      </a:r>
                      <a:r>
                        <a:rPr kumimoji="0" lang="en-US" sz="1800" b="1" i="0" u="none" strike="noStrike" cap="none" normalizeH="0" baseline="30000" smtClean="0">
                          <a:ln>
                            <a:noFill/>
                          </a:ln>
                          <a:solidFill>
                            <a:schemeClr val="tx1"/>
                          </a:solidFill>
                          <a:effectLst/>
                          <a:latin typeface="Arial" charset="0"/>
                        </a:rPr>
                        <a:t>f</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r>
              <a:tr h="49530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15-19</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cs typeface="Times New Roman" pitchFamily="18" charset="0"/>
                        </a:rPr>
                        <a:t>20,000</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rPr>
                        <a:t>4,000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530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20-24</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rPr>
                        <a:t>40,000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rPr>
                        <a:t>12,000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530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25-29</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rPr>
                        <a:t>80,000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rPr>
                        <a:t>32,000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530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30-34</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rPr>
                        <a:t>60,000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rPr>
                        <a:t>12,000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3713">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35-39</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rPr>
                        <a:t>40,000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rPr>
                        <a:t>16,000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530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40-44</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rPr>
                        <a:t>20,000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rPr>
                        <a:t>4,000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530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45-49</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rPr>
                        <a:t>4,000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rPr>
                        <a:t>400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5613">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Total</a:t>
                      </a:r>
                      <a:endParaRPr kumimoji="0" lang="en-US" sz="28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rPr>
                        <a:t>2,64,000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rPr>
                        <a:t>80,000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81000" y="381000"/>
            <a:ext cx="8534400" cy="914400"/>
          </a:xfrm>
        </p:spPr>
        <p:txBody>
          <a:bodyPr/>
          <a:lstStyle/>
          <a:p>
            <a:pPr eaLnBrk="1" hangingPunct="1">
              <a:lnSpc>
                <a:spcPct val="55000"/>
              </a:lnSpc>
              <a:spcBef>
                <a:spcPct val="25000"/>
              </a:spcBef>
            </a:pPr>
            <a:r>
              <a:rPr lang="en-US" sz="4000" u="sng" smtClean="0"/>
              <a:t>Exercise: GRR</a:t>
            </a:r>
            <a:r>
              <a:rPr lang="en-US" smtClean="0"/>
              <a:t/>
            </a:r>
            <a:br>
              <a:rPr lang="en-US" smtClean="0"/>
            </a:br>
            <a:r>
              <a:rPr lang="en-US" smtClean="0"/>
              <a:t>  </a:t>
            </a:r>
            <a:r>
              <a:rPr lang="en-US" sz="2800" b="1" smtClean="0"/>
              <a:t>Use the following data to calculate the GRR</a:t>
            </a:r>
          </a:p>
        </p:txBody>
      </p:sp>
      <p:graphicFrame>
        <p:nvGraphicFramePr>
          <p:cNvPr id="60538" name="Group 122"/>
          <p:cNvGraphicFramePr>
            <a:graphicFrameLocks noGrp="1"/>
          </p:cNvGraphicFramePr>
          <p:nvPr>
            <p:ph type="tbl" idx="1"/>
          </p:nvPr>
        </p:nvGraphicFramePr>
        <p:xfrm>
          <a:off x="393700" y="1435100"/>
          <a:ext cx="8382000" cy="5087623"/>
        </p:xfrm>
        <a:graphic>
          <a:graphicData uri="http://schemas.openxmlformats.org/drawingml/2006/table">
            <a:tbl>
              <a:tblPr/>
              <a:tblGrid>
                <a:gridCol w="1016000"/>
                <a:gridCol w="2549525"/>
                <a:gridCol w="2408238"/>
                <a:gridCol w="2408237"/>
              </a:tblGrid>
              <a:tr h="990600">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Age</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Female pop </a:t>
                      </a:r>
                      <a:r>
                        <a:rPr kumimoji="0" lang="en-US" sz="2400" b="1" i="0" u="none" strike="noStrike" cap="none" normalizeH="0" baseline="0" smtClean="0">
                          <a:ln>
                            <a:noFill/>
                          </a:ln>
                          <a:solidFill>
                            <a:schemeClr val="tx1"/>
                          </a:solidFill>
                          <a:effectLst/>
                          <a:latin typeface="Arial" charset="0"/>
                        </a:rPr>
                        <a:t>P</a:t>
                      </a:r>
                      <a:r>
                        <a:rPr kumimoji="0" lang="en-US" sz="2400" b="1" i="0" u="none" strike="noStrike" cap="none" normalizeH="0" baseline="-25000" smtClean="0">
                          <a:ln>
                            <a:noFill/>
                          </a:ln>
                          <a:solidFill>
                            <a:schemeClr val="tx1"/>
                          </a:solidFill>
                          <a:effectLst/>
                          <a:latin typeface="Arial" charset="0"/>
                        </a:rPr>
                        <a:t>i</a:t>
                      </a:r>
                    </a:p>
                    <a:p>
                      <a:pPr marL="0" marR="0" lvl="0" indent="0" algn="ctr" defTabSz="914400" rtl="0" eaLnBrk="1" fontAlgn="t"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No of female children born </a:t>
                      </a:r>
                      <a:r>
                        <a:rPr kumimoji="0" lang="en-US" sz="1800" b="1" i="0" u="none" strike="noStrike" cap="none" normalizeH="0" baseline="0" smtClean="0">
                          <a:ln>
                            <a:noFill/>
                          </a:ln>
                          <a:solidFill>
                            <a:schemeClr val="tx1"/>
                          </a:solidFill>
                          <a:effectLst/>
                          <a:latin typeface="Arial" charset="0"/>
                        </a:rPr>
                        <a:t>B</a:t>
                      </a:r>
                      <a:r>
                        <a:rPr kumimoji="0" lang="en-US" sz="1800" b="1" i="0" u="none" strike="noStrike" cap="none" normalizeH="0" baseline="-25000" smtClean="0">
                          <a:ln>
                            <a:noFill/>
                          </a:ln>
                          <a:solidFill>
                            <a:schemeClr val="tx1"/>
                          </a:solidFill>
                          <a:effectLst/>
                          <a:latin typeface="Arial" charset="0"/>
                        </a:rPr>
                        <a:t>i</a:t>
                      </a:r>
                      <a:r>
                        <a:rPr kumimoji="0" lang="en-US" sz="1800" b="1" i="0" u="none" strike="noStrike" cap="none" normalizeH="0" baseline="30000" smtClean="0">
                          <a:ln>
                            <a:noFill/>
                          </a:ln>
                          <a:solidFill>
                            <a:schemeClr val="tx1"/>
                          </a:solidFill>
                          <a:effectLst/>
                          <a:latin typeface="Arial" charset="0"/>
                        </a:rPr>
                        <a:t>f</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endParaRPr>
                    </a:p>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rPr>
                        <a:t>B</a:t>
                      </a:r>
                      <a:r>
                        <a:rPr kumimoji="0" lang="en-US" sz="2400" b="1" i="0" u="none" strike="noStrike" cap="none" normalizeH="0" baseline="-25000" smtClean="0">
                          <a:ln>
                            <a:noFill/>
                          </a:ln>
                          <a:solidFill>
                            <a:schemeClr val="tx1"/>
                          </a:solidFill>
                          <a:effectLst/>
                          <a:latin typeface="Arial" charset="0"/>
                        </a:rPr>
                        <a:t>i</a:t>
                      </a:r>
                      <a:r>
                        <a:rPr kumimoji="0" lang="en-US" sz="2400" b="1" i="0" u="none" strike="noStrike" cap="none" normalizeH="0" baseline="30000" smtClean="0">
                          <a:ln>
                            <a:noFill/>
                          </a:ln>
                          <a:solidFill>
                            <a:schemeClr val="tx1"/>
                          </a:solidFill>
                          <a:effectLst/>
                          <a:latin typeface="Arial" charset="0"/>
                        </a:rPr>
                        <a:t>f</a:t>
                      </a:r>
                      <a:r>
                        <a:rPr kumimoji="0" lang="en-US" sz="2400" b="1" i="0" u="none" strike="noStrike" cap="none" normalizeH="0" baseline="0" smtClean="0">
                          <a:ln>
                            <a:noFill/>
                          </a:ln>
                          <a:solidFill>
                            <a:schemeClr val="tx1"/>
                          </a:solidFill>
                          <a:effectLst/>
                          <a:latin typeface="Arial" charset="0"/>
                        </a:rPr>
                        <a:t> /P</a:t>
                      </a:r>
                      <a:r>
                        <a:rPr kumimoji="0" lang="en-US" sz="2400" b="1" i="0" u="none" strike="noStrike" cap="none" normalizeH="0" baseline="-25000" smtClean="0">
                          <a:ln>
                            <a:noFill/>
                          </a:ln>
                          <a:solidFill>
                            <a:schemeClr val="tx1"/>
                          </a:solidFill>
                          <a:effectLst/>
                          <a:latin typeface="Arial" charset="0"/>
                        </a:rPr>
                        <a:t>i</a:t>
                      </a:r>
                      <a:endParaRPr kumimoji="0" lang="en-US" sz="2400" b="1" i="0" u="none" strike="noStrike" cap="none" normalizeH="0" baseline="0" smtClean="0">
                        <a:ln>
                          <a:noFill/>
                        </a:ln>
                        <a:solidFill>
                          <a:schemeClr val="tx1"/>
                        </a:solidFill>
                        <a:effectLst/>
                        <a:latin typeface="Arial" charset="0"/>
                        <a:cs typeface="Times New Roman" pitchFamily="18" charset="0"/>
                      </a:endParaRPr>
                    </a:p>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(2/1)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EEC00"/>
                    </a:solidFill>
                  </a:tcPr>
                </a:tc>
              </a:tr>
              <a:tr h="503238">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15-19</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20,000</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4,000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0.2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5138">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20-24</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40,000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12,000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0.3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672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25-29</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80,000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32,000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0.4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672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30-34</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60,000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12,000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0.2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5138">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35-39</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40,000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16,000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0.4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5138">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40-44</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20,000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4,000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0.2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8313">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45-49</a:t>
                      </a:r>
                      <a:endParaRPr kumimoji="0" lang="en-US" sz="24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4,000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400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0.1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8488">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600" b="1" i="0" u="none" strike="noStrike" cap="none" normalizeH="0" baseline="0" smtClean="0">
                          <a:ln>
                            <a:noFill/>
                          </a:ln>
                          <a:solidFill>
                            <a:schemeClr val="tx1"/>
                          </a:solidFill>
                          <a:effectLst/>
                          <a:latin typeface="Times New Roman" pitchFamily="18" charset="0"/>
                          <a:cs typeface="Times New Roman" pitchFamily="18" charset="0"/>
                        </a:rPr>
                        <a:t>Total</a:t>
                      </a:r>
                      <a:endParaRPr kumimoji="0" lang="en-US" sz="26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600" b="1" i="0" u="none" strike="noStrike" cap="none" normalizeH="0" baseline="0" smtClean="0">
                          <a:ln>
                            <a:noFill/>
                          </a:ln>
                          <a:solidFill>
                            <a:schemeClr val="tx1"/>
                          </a:solidFill>
                          <a:effectLst/>
                          <a:latin typeface="Arial" charset="0"/>
                        </a:rPr>
                        <a:t>2,64,000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600" b="1" i="0" u="none" strike="noStrike" cap="none" normalizeH="0" baseline="0" smtClean="0">
                          <a:ln>
                            <a:noFill/>
                          </a:ln>
                          <a:solidFill>
                            <a:schemeClr val="tx1"/>
                          </a:solidFill>
                          <a:effectLst/>
                          <a:latin typeface="Arial" charset="0"/>
                        </a:rPr>
                        <a:t>80,000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2600" b="1" i="0" u="none" strike="noStrike" cap="none" normalizeH="0" baseline="0" smtClean="0">
                          <a:ln>
                            <a:noFill/>
                          </a:ln>
                          <a:solidFill>
                            <a:schemeClr val="tx1"/>
                          </a:solidFill>
                          <a:effectLst/>
                          <a:latin typeface="Arial" charset="0"/>
                        </a:rPr>
                        <a:t>1.8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304800"/>
            <a:ext cx="8229600" cy="685800"/>
          </a:xfrm>
        </p:spPr>
        <p:txBody>
          <a:bodyPr>
            <a:noAutofit/>
          </a:bodyPr>
          <a:lstStyle/>
          <a:p>
            <a:pPr eaLnBrk="1" hangingPunct="1"/>
            <a:r>
              <a:rPr lang="en-US" sz="4000" b="1" dirty="0" smtClean="0"/>
              <a:t>Formula </a:t>
            </a:r>
          </a:p>
        </p:txBody>
      </p:sp>
      <p:sp>
        <p:nvSpPr>
          <p:cNvPr id="41987" name="Rectangle 3"/>
          <p:cNvSpPr>
            <a:spLocks noGrp="1" noChangeArrowheads="1"/>
          </p:cNvSpPr>
          <p:nvPr>
            <p:ph idx="1"/>
          </p:nvPr>
        </p:nvSpPr>
        <p:spPr>
          <a:xfrm>
            <a:off x="457200" y="1295400"/>
            <a:ext cx="8229600" cy="5257800"/>
          </a:xfrm>
        </p:spPr>
        <p:txBody>
          <a:bodyPr/>
          <a:lstStyle/>
          <a:p>
            <a:pPr eaLnBrk="1" hangingPunct="1">
              <a:buFont typeface="Wingdings" pitchFamily="2" charset="2"/>
              <a:buNone/>
            </a:pPr>
            <a:r>
              <a:rPr lang="en-US" sz="3600" dirty="0" smtClean="0"/>
              <a:t>                             </a:t>
            </a:r>
            <a:r>
              <a:rPr lang="en-US" sz="3600" dirty="0" err="1" smtClean="0"/>
              <a:t>B</a:t>
            </a:r>
            <a:r>
              <a:rPr lang="en-US" sz="3600" baseline="-25000" dirty="0" err="1" smtClean="0"/>
              <a:t>i</a:t>
            </a:r>
            <a:r>
              <a:rPr lang="en-US" sz="3600" baseline="30000" dirty="0" err="1" smtClean="0"/>
              <a:t>f</a:t>
            </a:r>
            <a:endParaRPr lang="en-US" sz="3600" baseline="30000" dirty="0" smtClean="0"/>
          </a:p>
          <a:p>
            <a:pPr eaLnBrk="1" hangingPunct="1">
              <a:buFont typeface="Wingdings" pitchFamily="2" charset="2"/>
              <a:buNone/>
            </a:pPr>
            <a:r>
              <a:rPr lang="en-US" sz="3600" dirty="0" smtClean="0"/>
              <a:t>   GRR = 5X </a:t>
            </a:r>
            <a:r>
              <a:rPr lang="en-US" sz="3600" dirty="0" smtClean="0">
                <a:sym typeface="Symbol" pitchFamily="18" charset="2"/>
              </a:rPr>
              <a:t></a:t>
            </a:r>
            <a:r>
              <a:rPr lang="en-US" sz="3600" dirty="0" smtClean="0"/>
              <a:t> ------------- X k</a:t>
            </a:r>
          </a:p>
          <a:p>
            <a:pPr eaLnBrk="1" hangingPunct="1">
              <a:buFont typeface="Wingdings" pitchFamily="2" charset="2"/>
              <a:buNone/>
            </a:pPr>
            <a:r>
              <a:rPr lang="en-US" sz="3600" dirty="0" smtClean="0"/>
              <a:t>                               P</a:t>
            </a:r>
            <a:r>
              <a:rPr lang="en-US" sz="3600" baseline="-25000" dirty="0" smtClean="0"/>
              <a:t>i</a:t>
            </a:r>
          </a:p>
          <a:p>
            <a:pPr eaLnBrk="1" hangingPunct="1">
              <a:buFont typeface="Wingdings" pitchFamily="2" charset="2"/>
              <a:buNone/>
            </a:pPr>
            <a:r>
              <a:rPr lang="en-US" sz="3600" baseline="-25000" dirty="0" smtClean="0"/>
              <a:t>		         </a:t>
            </a:r>
            <a:r>
              <a:rPr lang="en-US" sz="3600" dirty="0" smtClean="0"/>
              <a:t>= 5 X 1.8</a:t>
            </a:r>
          </a:p>
          <a:p>
            <a:pPr eaLnBrk="1" hangingPunct="1">
              <a:buFont typeface="Wingdings" pitchFamily="2" charset="2"/>
              <a:buNone/>
            </a:pPr>
            <a:r>
              <a:rPr lang="en-US" sz="3600" dirty="0" smtClean="0"/>
              <a:t>		      =9 per woman</a:t>
            </a:r>
            <a:r>
              <a:rPr lang="en-US" sz="3600" baseline="-25000" dirty="0" smtClean="0"/>
              <a:t>		        </a:t>
            </a:r>
          </a:p>
          <a:p>
            <a:pPr eaLnBrk="1" hangingPunct="1">
              <a:buFont typeface="Wingdings" pitchFamily="2" charset="2"/>
              <a:buNone/>
            </a:pP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304800"/>
            <a:ext cx="8229600" cy="914400"/>
          </a:xfrm>
        </p:spPr>
        <p:txBody>
          <a:bodyPr/>
          <a:lstStyle/>
          <a:p>
            <a:pPr eaLnBrk="1" hangingPunct="1"/>
            <a:r>
              <a:rPr lang="en-US" u="sng" dirty="0" smtClean="0"/>
              <a:t>Definitions</a:t>
            </a:r>
          </a:p>
        </p:txBody>
      </p:sp>
      <p:sp>
        <p:nvSpPr>
          <p:cNvPr id="7171" name="Rectangle 3"/>
          <p:cNvSpPr>
            <a:spLocks noGrp="1" noChangeArrowheads="1"/>
          </p:cNvSpPr>
          <p:nvPr>
            <p:ph idx="1"/>
          </p:nvPr>
        </p:nvSpPr>
        <p:spPr>
          <a:xfrm>
            <a:off x="457200" y="1295400"/>
            <a:ext cx="8229600" cy="5257800"/>
          </a:xfrm>
        </p:spPr>
        <p:txBody>
          <a:bodyPr/>
          <a:lstStyle/>
          <a:p>
            <a:pPr algn="just" eaLnBrk="1" hangingPunct="1"/>
            <a:r>
              <a:rPr lang="en-US" sz="2800" dirty="0" err="1" smtClean="0"/>
              <a:t>Reproductivity</a:t>
            </a:r>
            <a:r>
              <a:rPr lang="en-US" sz="2800" dirty="0" smtClean="0"/>
              <a:t> -Extent to which a group is replacing its own number by natural process</a:t>
            </a:r>
          </a:p>
          <a:p>
            <a:pPr algn="just" eaLnBrk="1" hangingPunct="1"/>
            <a:endParaRPr lang="en-US" sz="2800" dirty="0" smtClean="0"/>
          </a:p>
          <a:p>
            <a:pPr algn="just" eaLnBrk="1" hangingPunct="1"/>
            <a:r>
              <a:rPr lang="en-US" sz="2800" dirty="0" smtClean="0"/>
              <a:t>Parity—Number </a:t>
            </a:r>
            <a:r>
              <a:rPr lang="en-US" sz="2800" dirty="0" smtClean="0"/>
              <a:t>of children born alive to a woman</a:t>
            </a:r>
          </a:p>
          <a:p>
            <a:pPr algn="just" eaLnBrk="1" hangingPunct="1"/>
            <a:endParaRPr lang="en-US" sz="2800" dirty="0" smtClean="0"/>
          </a:p>
          <a:p>
            <a:pPr algn="just" eaLnBrk="1" hangingPunct="1"/>
            <a:r>
              <a:rPr lang="en-US" sz="2800" dirty="0" smtClean="0"/>
              <a:t>Birth </a:t>
            </a:r>
            <a:r>
              <a:rPr lang="en-US" sz="2800" dirty="0" smtClean="0"/>
              <a:t>interval—Time between successive live births</a:t>
            </a:r>
          </a:p>
          <a:p>
            <a:pPr algn="just" eaLnBrk="1" hangingPunct="1"/>
            <a:endParaRPr lang="en-US" sz="2800" dirty="0" smtClean="0"/>
          </a:p>
          <a:p>
            <a:pPr algn="just" eaLnBrk="1" hangingPunct="1"/>
            <a:r>
              <a:rPr lang="en-US" sz="2800" dirty="0" smtClean="0"/>
              <a:t>Pregnancy interval—Time </a:t>
            </a:r>
            <a:r>
              <a:rPr lang="en-US" sz="2800" dirty="0" smtClean="0"/>
              <a:t>between successive pregnancies of a woman</a:t>
            </a:r>
          </a:p>
          <a:p>
            <a:pPr eaLnBrk="1" hangingPunct="1">
              <a:buFont typeface="Wingdings" pitchFamily="2" charset="2"/>
              <a:buNone/>
            </a:pPr>
            <a:endParaRPr lang="en-US"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endParaRPr lang="en-US" smtClean="0"/>
          </a:p>
        </p:txBody>
      </p:sp>
      <p:sp>
        <p:nvSpPr>
          <p:cNvPr id="43011" name="Rectangle 3"/>
          <p:cNvSpPr>
            <a:spLocks noGrp="1" noChangeArrowheads="1"/>
          </p:cNvSpPr>
          <p:nvPr>
            <p:ph idx="1"/>
          </p:nvPr>
        </p:nvSpPr>
        <p:spPr/>
        <p:txBody>
          <a:bodyPr/>
          <a:lstStyle/>
          <a:p>
            <a:pPr eaLnBrk="1" hangingPunct="1"/>
            <a:r>
              <a:rPr lang="en-US" smtClean="0"/>
              <a:t>Alternatively, if total number of female birth is known, GFR can be calculated as follows, </a:t>
            </a:r>
          </a:p>
          <a:p>
            <a:pPr eaLnBrk="1" hangingPunct="1">
              <a:buFont typeface="Wingdings" pitchFamily="2" charset="2"/>
              <a:buNone/>
            </a:pPr>
            <a:r>
              <a:rPr lang="en-US" smtClean="0"/>
              <a:t>               Total female births</a:t>
            </a:r>
          </a:p>
          <a:p>
            <a:pPr eaLnBrk="1" hangingPunct="1">
              <a:buFont typeface="Wingdings" pitchFamily="2" charset="2"/>
              <a:buNone/>
            </a:pPr>
            <a:r>
              <a:rPr lang="en-US" smtClean="0"/>
              <a:t>GRR = --------------------------- X TFR</a:t>
            </a:r>
          </a:p>
          <a:p>
            <a:pPr eaLnBrk="1" hangingPunct="1">
              <a:buFont typeface="Wingdings" pitchFamily="2" charset="2"/>
              <a:buNone/>
            </a:pPr>
            <a:r>
              <a:rPr lang="en-US" smtClean="0"/>
              <a:t>                  Total births</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idx="1"/>
          </p:nvPr>
        </p:nvSpPr>
        <p:spPr>
          <a:xfrm>
            <a:off x="457200" y="838200"/>
            <a:ext cx="8229600" cy="5181600"/>
          </a:xfrm>
        </p:spPr>
        <p:txBody>
          <a:bodyPr>
            <a:normAutofit/>
          </a:bodyPr>
          <a:lstStyle/>
          <a:p>
            <a:pPr algn="just" eaLnBrk="1" hangingPunct="1">
              <a:spcBef>
                <a:spcPct val="50000"/>
              </a:spcBef>
            </a:pPr>
            <a:r>
              <a:rPr lang="en-US" sz="2800" dirty="0" smtClean="0"/>
              <a:t>This assumption is satisfactory when one wants to compare levels of fertility and/or gross reproduction across populations and over time.</a:t>
            </a:r>
          </a:p>
          <a:p>
            <a:pPr algn="just" eaLnBrk="1" hangingPunct="1">
              <a:spcBef>
                <a:spcPct val="50000"/>
              </a:spcBef>
            </a:pPr>
            <a:r>
              <a:rPr lang="en-US" sz="2800" dirty="0" smtClean="0"/>
              <a:t>But, for a more realistic assessment of the reproductive potential of a population, taking into account mortality, one needs to calculate the Net Reproduction Rate (NRR)</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457200"/>
            <a:ext cx="8229600" cy="838200"/>
          </a:xfrm>
        </p:spPr>
        <p:txBody>
          <a:bodyPr>
            <a:normAutofit/>
          </a:bodyPr>
          <a:lstStyle/>
          <a:p>
            <a:pPr eaLnBrk="1" hangingPunct="1"/>
            <a:r>
              <a:rPr lang="en-US" sz="4000" b="1" dirty="0" smtClean="0"/>
              <a:t>Net Reproduction Rate</a:t>
            </a:r>
            <a:r>
              <a:rPr lang="en-US" sz="4000" dirty="0" smtClean="0"/>
              <a:t> (NRR)</a:t>
            </a:r>
          </a:p>
        </p:txBody>
      </p:sp>
      <p:sp>
        <p:nvSpPr>
          <p:cNvPr id="45059" name="Rectangle 3"/>
          <p:cNvSpPr>
            <a:spLocks noGrp="1" noChangeArrowheads="1"/>
          </p:cNvSpPr>
          <p:nvPr>
            <p:ph idx="1"/>
          </p:nvPr>
        </p:nvSpPr>
        <p:spPr/>
        <p:txBody>
          <a:bodyPr>
            <a:normAutofit/>
          </a:bodyPr>
          <a:lstStyle/>
          <a:p>
            <a:pPr algn="just" eaLnBrk="1" hangingPunct="1"/>
            <a:r>
              <a:rPr lang="en-US" sz="2800" dirty="0" smtClean="0"/>
              <a:t>Average number of daughters that would be born to a woman (or a group of women) if throughout their lives they are subject to current age-specific fertility and mortality rates</a:t>
            </a:r>
          </a:p>
          <a:p>
            <a:pPr eaLnBrk="1" hangingPunct="1">
              <a:buFont typeface="Wingdings" pitchFamily="2" charset="2"/>
              <a:buNone/>
            </a:pPr>
            <a:endParaRPr lang="en-US" sz="2800"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28600"/>
            <a:ext cx="8229600" cy="609600"/>
          </a:xfrm>
        </p:spPr>
        <p:txBody>
          <a:bodyPr>
            <a:normAutofit fontScale="90000"/>
          </a:bodyPr>
          <a:lstStyle/>
          <a:p>
            <a:pPr eaLnBrk="1" hangingPunct="1"/>
            <a:r>
              <a:rPr lang="en-US" sz="4000" dirty="0" smtClean="0"/>
              <a:t>Calculating NRR</a:t>
            </a:r>
          </a:p>
        </p:txBody>
      </p:sp>
      <p:sp>
        <p:nvSpPr>
          <p:cNvPr id="46083" name="Rectangle 3"/>
          <p:cNvSpPr>
            <a:spLocks noGrp="1" noChangeArrowheads="1"/>
          </p:cNvSpPr>
          <p:nvPr>
            <p:ph idx="1"/>
          </p:nvPr>
        </p:nvSpPr>
        <p:spPr>
          <a:xfrm>
            <a:off x="457200" y="1295400"/>
            <a:ext cx="8382000" cy="5105400"/>
          </a:xfrm>
        </p:spPr>
        <p:txBody>
          <a:bodyPr/>
          <a:lstStyle/>
          <a:p>
            <a:pPr eaLnBrk="1" hangingPunct="1">
              <a:buFont typeface="Wingdings" pitchFamily="2" charset="2"/>
              <a:buNone/>
            </a:pPr>
            <a:r>
              <a:rPr lang="es-ES" dirty="0" smtClean="0"/>
              <a:t>              </a:t>
            </a:r>
            <a:r>
              <a:rPr lang="es-ES" dirty="0" err="1" smtClean="0"/>
              <a:t>Bf</a:t>
            </a:r>
            <a:r>
              <a:rPr lang="es-ES" dirty="0" smtClean="0"/>
              <a:t>             </a:t>
            </a:r>
            <a:r>
              <a:rPr lang="es-ES" dirty="0" err="1" smtClean="0"/>
              <a:t>Bx</a:t>
            </a:r>
            <a:r>
              <a:rPr lang="es-ES" dirty="0" smtClean="0"/>
              <a:t>          Lx</a:t>
            </a:r>
            <a:endParaRPr lang="en-US" dirty="0" smtClean="0"/>
          </a:p>
          <a:p>
            <a:pPr eaLnBrk="1" hangingPunct="1">
              <a:buFont typeface="Wingdings" pitchFamily="2" charset="2"/>
              <a:buNone/>
            </a:pPr>
            <a:r>
              <a:rPr lang="en-US" dirty="0" smtClean="0"/>
              <a:t>NRR= --------</a:t>
            </a:r>
            <a:r>
              <a:rPr lang="es-ES" dirty="0" smtClean="0"/>
              <a:t> ∑ ---------- X ---------</a:t>
            </a:r>
            <a:endParaRPr lang="es-ES" altLang="ja-JP" dirty="0" smtClean="0">
              <a:ea typeface="ＭＳ Ｐゴシック" charset="-128"/>
            </a:endParaRPr>
          </a:p>
          <a:p>
            <a:pPr eaLnBrk="1" hangingPunct="1">
              <a:buFont typeface="Wingdings" pitchFamily="2" charset="2"/>
              <a:buNone/>
            </a:pPr>
            <a:r>
              <a:rPr lang="es-ES" altLang="ja-JP" dirty="0" smtClean="0">
                <a:ea typeface="ＭＳ Ｐゴシック" charset="-128"/>
              </a:rPr>
              <a:t>               </a:t>
            </a:r>
            <a:r>
              <a:rPr lang="es-ES" altLang="ja-JP" dirty="0" err="1" smtClean="0">
                <a:ea typeface="ＭＳ Ｐゴシック" charset="-128"/>
              </a:rPr>
              <a:t>Bt</a:t>
            </a:r>
            <a:r>
              <a:rPr lang="es-ES" altLang="ja-JP" dirty="0" smtClean="0">
                <a:ea typeface="ＭＳ Ｐゴシック" charset="-128"/>
              </a:rPr>
              <a:t>            </a:t>
            </a:r>
            <a:r>
              <a:rPr lang="es-ES" altLang="ja-JP" dirty="0" err="1" smtClean="0">
                <a:ea typeface="ＭＳ Ｐゴシック" charset="-128"/>
              </a:rPr>
              <a:t>Px</a:t>
            </a:r>
            <a:r>
              <a:rPr lang="es-ES" altLang="ja-JP" dirty="0" smtClean="0">
                <a:ea typeface="ＭＳ Ｐゴシック" charset="-128"/>
              </a:rPr>
              <a:t>	      lo</a:t>
            </a:r>
            <a:r>
              <a:rPr lang="en-US" altLang="ja-JP" dirty="0" smtClean="0">
                <a:ea typeface="ＭＳ Ｐゴシック" charset="-128"/>
              </a:rPr>
              <a:t> </a:t>
            </a:r>
          </a:p>
          <a:p>
            <a:pPr eaLnBrk="1" hangingPunct="1">
              <a:lnSpc>
                <a:spcPct val="50000"/>
              </a:lnSpc>
              <a:buFont typeface="Wingdings" pitchFamily="2" charset="2"/>
              <a:buNone/>
            </a:pPr>
            <a:r>
              <a:rPr lang="es-ES" sz="2400" dirty="0" err="1" smtClean="0"/>
              <a:t>Bf</a:t>
            </a:r>
            <a:endParaRPr lang="es-ES" sz="2400" dirty="0" smtClean="0"/>
          </a:p>
          <a:p>
            <a:pPr eaLnBrk="1" hangingPunct="1">
              <a:lnSpc>
                <a:spcPct val="50000"/>
              </a:lnSpc>
              <a:buFont typeface="Wingdings" pitchFamily="2" charset="2"/>
              <a:buNone/>
            </a:pPr>
            <a:r>
              <a:rPr lang="es-ES" sz="2400" dirty="0" smtClean="0"/>
              <a:t>---= </a:t>
            </a:r>
            <a:r>
              <a:rPr lang="es-ES" sz="2400" dirty="0" err="1" smtClean="0"/>
              <a:t>Proportion</a:t>
            </a:r>
            <a:r>
              <a:rPr lang="es-ES" sz="2400" dirty="0" smtClean="0"/>
              <a:t> of total  </a:t>
            </a:r>
            <a:r>
              <a:rPr lang="es-ES" sz="2400" dirty="0" err="1" smtClean="0"/>
              <a:t>births</a:t>
            </a:r>
            <a:r>
              <a:rPr lang="es-ES" sz="2400" dirty="0" smtClean="0"/>
              <a:t> </a:t>
            </a:r>
            <a:r>
              <a:rPr lang="es-ES" sz="2400" dirty="0" err="1" smtClean="0"/>
              <a:t>that</a:t>
            </a:r>
            <a:r>
              <a:rPr lang="es-ES" sz="2400" dirty="0" smtClean="0"/>
              <a:t> are </a:t>
            </a:r>
            <a:r>
              <a:rPr lang="es-ES" sz="2400" dirty="0" err="1" smtClean="0"/>
              <a:t>female</a:t>
            </a:r>
            <a:endParaRPr lang="es-ES" sz="2400" dirty="0" smtClean="0"/>
          </a:p>
          <a:p>
            <a:pPr eaLnBrk="1" hangingPunct="1">
              <a:lnSpc>
                <a:spcPct val="50000"/>
              </a:lnSpc>
              <a:buFont typeface="Wingdings" pitchFamily="2" charset="2"/>
              <a:buNone/>
            </a:pPr>
            <a:r>
              <a:rPr lang="es-ES" altLang="ja-JP" sz="2400" dirty="0" err="1" smtClean="0">
                <a:ea typeface="ＭＳ Ｐゴシック" charset="-128"/>
              </a:rPr>
              <a:t>Bt</a:t>
            </a:r>
            <a:endParaRPr lang="es-ES" sz="2400" dirty="0" smtClean="0"/>
          </a:p>
          <a:p>
            <a:pPr eaLnBrk="1" hangingPunct="1">
              <a:lnSpc>
                <a:spcPct val="50000"/>
              </a:lnSpc>
              <a:buFont typeface="Wingdings" pitchFamily="2" charset="2"/>
              <a:buNone/>
            </a:pPr>
            <a:endParaRPr lang="es-ES" sz="2400" dirty="0" smtClean="0"/>
          </a:p>
          <a:p>
            <a:pPr eaLnBrk="1" hangingPunct="1">
              <a:lnSpc>
                <a:spcPct val="50000"/>
              </a:lnSpc>
              <a:buFont typeface="Wingdings" pitchFamily="2" charset="2"/>
              <a:buNone/>
            </a:pPr>
            <a:r>
              <a:rPr lang="es-ES" sz="2400" dirty="0" err="1" smtClean="0"/>
              <a:t>Bx</a:t>
            </a:r>
            <a:endParaRPr lang="es-ES" sz="2400" dirty="0" smtClean="0"/>
          </a:p>
          <a:p>
            <a:pPr eaLnBrk="1" hangingPunct="1">
              <a:lnSpc>
                <a:spcPct val="50000"/>
              </a:lnSpc>
              <a:buFont typeface="Wingdings" pitchFamily="2" charset="2"/>
              <a:buNone/>
            </a:pPr>
            <a:r>
              <a:rPr lang="es-ES" sz="2400" dirty="0" smtClean="0"/>
              <a:t>---= </a:t>
            </a:r>
            <a:r>
              <a:rPr lang="es-ES" sz="2400" dirty="0" err="1" smtClean="0"/>
              <a:t>Age</a:t>
            </a:r>
            <a:r>
              <a:rPr lang="es-ES" sz="2400" dirty="0" smtClean="0"/>
              <a:t> </a:t>
            </a:r>
            <a:r>
              <a:rPr lang="es-ES" sz="2400" dirty="0" err="1" smtClean="0"/>
              <a:t>specific</a:t>
            </a:r>
            <a:r>
              <a:rPr lang="es-ES" sz="2400" dirty="0" smtClean="0"/>
              <a:t> </a:t>
            </a:r>
            <a:r>
              <a:rPr lang="es-ES" sz="2400" dirty="0" err="1" smtClean="0"/>
              <a:t>fertility</a:t>
            </a:r>
            <a:r>
              <a:rPr lang="es-ES" sz="2400" dirty="0" smtClean="0"/>
              <a:t> </a:t>
            </a:r>
            <a:r>
              <a:rPr lang="es-ES" sz="2400" dirty="0" err="1" smtClean="0"/>
              <a:t>rate</a:t>
            </a:r>
            <a:r>
              <a:rPr lang="es-ES" sz="2400" dirty="0" smtClean="0"/>
              <a:t> at </a:t>
            </a:r>
            <a:r>
              <a:rPr lang="es-ES" sz="2400" dirty="0" err="1" smtClean="0"/>
              <a:t>age</a:t>
            </a:r>
            <a:r>
              <a:rPr lang="es-ES" sz="2400" dirty="0" smtClean="0"/>
              <a:t> x  and</a:t>
            </a:r>
          </a:p>
          <a:p>
            <a:pPr eaLnBrk="1" hangingPunct="1">
              <a:lnSpc>
                <a:spcPct val="50000"/>
              </a:lnSpc>
              <a:buFont typeface="Wingdings" pitchFamily="2" charset="2"/>
              <a:buNone/>
            </a:pPr>
            <a:r>
              <a:rPr lang="es-ES" altLang="ja-JP" sz="2400" dirty="0" err="1" smtClean="0">
                <a:ea typeface="ＭＳ Ｐゴシック" charset="-128"/>
              </a:rPr>
              <a:t>Px</a:t>
            </a:r>
            <a:endParaRPr lang="es-ES" altLang="ja-JP" sz="2400" dirty="0" smtClean="0">
              <a:ea typeface="ＭＳ Ｐゴシック" charset="-128"/>
            </a:endParaRPr>
          </a:p>
          <a:p>
            <a:pPr eaLnBrk="1" hangingPunct="1">
              <a:lnSpc>
                <a:spcPct val="50000"/>
              </a:lnSpc>
              <a:buFont typeface="Wingdings" pitchFamily="2" charset="2"/>
              <a:buNone/>
            </a:pPr>
            <a:endParaRPr lang="es-ES" altLang="ja-JP" sz="2400" dirty="0" smtClean="0">
              <a:ea typeface="ＭＳ Ｐゴシック" charset="-128"/>
            </a:endParaRPr>
          </a:p>
          <a:p>
            <a:pPr eaLnBrk="1" hangingPunct="1">
              <a:lnSpc>
                <a:spcPct val="50000"/>
              </a:lnSpc>
              <a:buFont typeface="Wingdings" pitchFamily="2" charset="2"/>
              <a:buNone/>
            </a:pPr>
            <a:r>
              <a:rPr lang="es-ES" sz="2400" dirty="0" smtClean="0"/>
              <a:t>Lx</a:t>
            </a:r>
          </a:p>
          <a:p>
            <a:pPr eaLnBrk="1" hangingPunct="1">
              <a:lnSpc>
                <a:spcPct val="50000"/>
              </a:lnSpc>
              <a:buFont typeface="Wingdings" pitchFamily="2" charset="2"/>
              <a:buNone/>
            </a:pPr>
            <a:r>
              <a:rPr lang="es-ES" sz="2400" dirty="0" smtClean="0"/>
              <a:t>---= </a:t>
            </a:r>
            <a:r>
              <a:rPr lang="es-ES" sz="2400" dirty="0" err="1" smtClean="0"/>
              <a:t>is</a:t>
            </a:r>
            <a:r>
              <a:rPr lang="es-ES" sz="2400" dirty="0" smtClean="0"/>
              <a:t> a </a:t>
            </a:r>
            <a:r>
              <a:rPr lang="es-ES" sz="2400" dirty="0" err="1" smtClean="0"/>
              <a:t>life</a:t>
            </a:r>
            <a:r>
              <a:rPr lang="es-ES" sz="2400" dirty="0" smtClean="0"/>
              <a:t> </a:t>
            </a:r>
            <a:r>
              <a:rPr lang="es-ES" sz="2400" dirty="0" err="1" smtClean="0"/>
              <a:t>table</a:t>
            </a:r>
            <a:r>
              <a:rPr lang="es-ES" sz="2400" dirty="0" smtClean="0"/>
              <a:t> </a:t>
            </a:r>
            <a:r>
              <a:rPr lang="es-ES" sz="2400" dirty="0" err="1" smtClean="0"/>
              <a:t>survival</a:t>
            </a:r>
            <a:r>
              <a:rPr lang="es-ES" sz="2400" dirty="0" smtClean="0"/>
              <a:t> </a:t>
            </a:r>
            <a:r>
              <a:rPr lang="es-ES" sz="2400" dirty="0" err="1" smtClean="0"/>
              <a:t>rate</a:t>
            </a:r>
            <a:r>
              <a:rPr lang="es-ES" sz="2400" dirty="0" smtClean="0"/>
              <a:t> </a:t>
            </a:r>
            <a:r>
              <a:rPr lang="es-ES" sz="2400" dirty="0" err="1" smtClean="0"/>
              <a:t>with</a:t>
            </a:r>
            <a:r>
              <a:rPr lang="es-ES" sz="2400" dirty="0" smtClean="0"/>
              <a:t> lo </a:t>
            </a:r>
            <a:r>
              <a:rPr lang="es-ES" sz="2400" dirty="0" err="1" smtClean="0"/>
              <a:t>being</a:t>
            </a:r>
            <a:r>
              <a:rPr lang="es-ES" sz="2400" dirty="0" smtClean="0"/>
              <a:t> </a:t>
            </a:r>
            <a:r>
              <a:rPr lang="es-ES" sz="2400" dirty="0" err="1" smtClean="0"/>
              <a:t>the</a:t>
            </a:r>
            <a:r>
              <a:rPr lang="es-ES" sz="2400" dirty="0" smtClean="0"/>
              <a:t> </a:t>
            </a:r>
            <a:r>
              <a:rPr lang="es-ES" sz="2400" dirty="0" err="1" smtClean="0"/>
              <a:t>radix</a:t>
            </a:r>
            <a:r>
              <a:rPr lang="es-ES" sz="2400" dirty="0" smtClean="0"/>
              <a:t> of </a:t>
            </a:r>
          </a:p>
          <a:p>
            <a:pPr eaLnBrk="1" hangingPunct="1">
              <a:lnSpc>
                <a:spcPct val="50000"/>
              </a:lnSpc>
              <a:buFont typeface="Wingdings" pitchFamily="2" charset="2"/>
              <a:buNone/>
            </a:pPr>
            <a:r>
              <a:rPr lang="es-ES" altLang="ja-JP" sz="2400" dirty="0" smtClean="0">
                <a:ea typeface="ＭＳ Ｐゴシック" charset="-128"/>
              </a:rPr>
              <a:t>lo   </a:t>
            </a:r>
            <a:r>
              <a:rPr lang="es-ES" altLang="ja-JP" sz="2400" dirty="0" err="1" smtClean="0">
                <a:ea typeface="ＭＳ Ｐゴシック" charset="-128"/>
              </a:rPr>
              <a:t>the</a:t>
            </a:r>
            <a:r>
              <a:rPr lang="es-ES" altLang="ja-JP" sz="2400" dirty="0" smtClean="0">
                <a:ea typeface="ＭＳ Ｐゴシック" charset="-128"/>
              </a:rPr>
              <a:t> </a:t>
            </a:r>
            <a:r>
              <a:rPr lang="es-ES" altLang="ja-JP" sz="2400" dirty="0" err="1" smtClean="0">
                <a:ea typeface="ＭＳ Ｐゴシック" charset="-128"/>
              </a:rPr>
              <a:t>life</a:t>
            </a:r>
            <a:r>
              <a:rPr lang="es-ES" altLang="ja-JP" sz="2400" dirty="0" smtClean="0">
                <a:ea typeface="ＭＳ Ｐゴシック" charset="-128"/>
              </a:rPr>
              <a:t> </a:t>
            </a:r>
            <a:r>
              <a:rPr lang="es-ES" altLang="ja-JP" sz="2400" dirty="0" err="1" smtClean="0">
                <a:ea typeface="ＭＳ Ｐゴシック" charset="-128"/>
              </a:rPr>
              <a:t>table</a:t>
            </a:r>
            <a:r>
              <a:rPr lang="es-ES" altLang="ja-JP" sz="2400" dirty="0" smtClean="0">
                <a:ea typeface="ＭＳ Ｐゴシック" charset="-128"/>
              </a:rPr>
              <a:t> </a:t>
            </a:r>
            <a:r>
              <a:rPr lang="es-ES" altLang="ja-JP" sz="2400" dirty="0" err="1" smtClean="0">
                <a:ea typeface="ＭＳ Ｐゴシック" charset="-128"/>
              </a:rPr>
              <a:t>or</a:t>
            </a:r>
            <a:r>
              <a:rPr lang="es-ES" altLang="ja-JP" sz="2400" dirty="0" smtClean="0">
                <a:ea typeface="ＭＳ Ｐゴシック" charset="-128"/>
              </a:rPr>
              <a:t> 100000</a:t>
            </a:r>
            <a:endParaRPr lang="en-US" sz="2400" dirty="0" smtClean="0">
              <a:ea typeface="ＭＳ Ｐゴシック" charset="-128"/>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304800"/>
            <a:ext cx="8229600" cy="609600"/>
          </a:xfrm>
        </p:spPr>
        <p:txBody>
          <a:bodyPr/>
          <a:lstStyle/>
          <a:p>
            <a:pPr eaLnBrk="1" hangingPunct="1"/>
            <a:r>
              <a:rPr lang="en-US" sz="2800" b="1" smtClean="0"/>
              <a:t>Another method of calculating NRR</a:t>
            </a:r>
          </a:p>
        </p:txBody>
      </p:sp>
      <p:sp>
        <p:nvSpPr>
          <p:cNvPr id="47107" name="Rectangle 3"/>
          <p:cNvSpPr>
            <a:spLocks noGrp="1" noChangeArrowheads="1"/>
          </p:cNvSpPr>
          <p:nvPr>
            <p:ph idx="1"/>
          </p:nvPr>
        </p:nvSpPr>
        <p:spPr>
          <a:xfrm>
            <a:off x="457200" y="1524000"/>
            <a:ext cx="8229600" cy="4343400"/>
          </a:xfrm>
        </p:spPr>
        <p:txBody>
          <a:bodyPr/>
          <a:lstStyle/>
          <a:p>
            <a:pPr eaLnBrk="1" hangingPunct="1">
              <a:lnSpc>
                <a:spcPct val="80000"/>
              </a:lnSpc>
              <a:buFont typeface="Wingdings" pitchFamily="2" charset="2"/>
              <a:buNone/>
            </a:pPr>
            <a:r>
              <a:rPr lang="en-US" sz="2800" dirty="0" smtClean="0"/>
              <a:t>            Number of girls survived after their      		   mortality experience</a:t>
            </a:r>
          </a:p>
          <a:p>
            <a:pPr eaLnBrk="1" hangingPunct="1">
              <a:lnSpc>
                <a:spcPct val="80000"/>
              </a:lnSpc>
              <a:buFont typeface="Wingdings" pitchFamily="2" charset="2"/>
              <a:buNone/>
            </a:pPr>
            <a:r>
              <a:rPr lang="en-US" sz="2800" dirty="0" smtClean="0"/>
              <a:t>NRR=-----------------------------------------------------------</a:t>
            </a:r>
          </a:p>
          <a:p>
            <a:pPr eaLnBrk="1" hangingPunct="1">
              <a:lnSpc>
                <a:spcPct val="80000"/>
              </a:lnSpc>
              <a:buFont typeface="Wingdings" pitchFamily="2" charset="2"/>
              <a:buNone/>
            </a:pPr>
            <a:r>
              <a:rPr lang="en-US" sz="2800" dirty="0" smtClean="0"/>
              <a:t>		   Number of cohort women survived at their    	   end of reproductive period as per their 	   mortality experience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Autofit/>
          </a:bodyPr>
          <a:lstStyle/>
          <a:p>
            <a:pPr eaLnBrk="1" hangingPunct="1"/>
            <a:r>
              <a:rPr lang="en-US" sz="4000" b="1" dirty="0" smtClean="0"/>
              <a:t>Net Reproduction Rate: </a:t>
            </a:r>
            <a:br>
              <a:rPr lang="en-US" sz="4000" b="1" dirty="0" smtClean="0"/>
            </a:br>
            <a:r>
              <a:rPr lang="en-US" sz="4000" b="1" dirty="0" smtClean="0"/>
              <a:t>Relationship with GRR and TFR</a:t>
            </a:r>
          </a:p>
        </p:txBody>
      </p:sp>
      <p:sp>
        <p:nvSpPr>
          <p:cNvPr id="48131" name="Rectangle 3"/>
          <p:cNvSpPr>
            <a:spLocks noGrp="1" noChangeArrowheads="1"/>
          </p:cNvSpPr>
          <p:nvPr>
            <p:ph idx="1"/>
          </p:nvPr>
        </p:nvSpPr>
        <p:spPr>
          <a:xfrm>
            <a:off x="457200" y="2057400"/>
            <a:ext cx="8229600" cy="4068763"/>
          </a:xfrm>
        </p:spPr>
        <p:txBody>
          <a:bodyPr>
            <a:normAutofit/>
          </a:bodyPr>
          <a:lstStyle/>
          <a:p>
            <a:pPr algn="just" eaLnBrk="1" hangingPunct="1"/>
            <a:r>
              <a:rPr lang="en-US" sz="2800" dirty="0" smtClean="0"/>
              <a:t>NRR is always lower than GRR, because it takes into account the fact that some women will die before entering and completing their child-bearing years</a:t>
            </a:r>
          </a:p>
          <a:p>
            <a:pPr algn="just" eaLnBrk="1" hangingPunct="1"/>
            <a:endParaRPr lang="en-US" sz="2800" dirty="0" smtClean="0"/>
          </a:p>
          <a:p>
            <a:pPr algn="just" eaLnBrk="1" hangingPunct="1"/>
            <a:r>
              <a:rPr lang="en-US" sz="2800" dirty="0" smtClean="0"/>
              <a:t>Correspondingly NRR will be less than half the magnitude of the TFR</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4"/>
          <p:cNvSpPr>
            <a:spLocks noGrp="1" noChangeArrowheads="1"/>
          </p:cNvSpPr>
          <p:nvPr>
            <p:ph type="title"/>
          </p:nvPr>
        </p:nvSpPr>
        <p:spPr>
          <a:xfrm>
            <a:off x="457200" y="304800"/>
            <a:ext cx="8229600" cy="762000"/>
          </a:xfrm>
          <a:noFill/>
        </p:spPr>
        <p:txBody>
          <a:bodyPr>
            <a:normAutofit/>
          </a:bodyPr>
          <a:lstStyle/>
          <a:p>
            <a:pPr eaLnBrk="1" hangingPunct="1"/>
            <a:r>
              <a:rPr lang="en-US" sz="4000" b="1" dirty="0" smtClean="0"/>
              <a:t>Replacement Fertility</a:t>
            </a:r>
          </a:p>
        </p:txBody>
      </p:sp>
      <p:sp>
        <p:nvSpPr>
          <p:cNvPr id="49154" name="Rectangle 3"/>
          <p:cNvSpPr>
            <a:spLocks noGrp="1" noChangeArrowheads="1"/>
          </p:cNvSpPr>
          <p:nvPr>
            <p:ph idx="1"/>
          </p:nvPr>
        </p:nvSpPr>
        <p:spPr>
          <a:xfrm>
            <a:off x="152400" y="1219200"/>
            <a:ext cx="8763000" cy="5257800"/>
          </a:xfrm>
        </p:spPr>
        <p:txBody>
          <a:bodyPr>
            <a:normAutofit/>
          </a:bodyPr>
          <a:lstStyle/>
          <a:p>
            <a:pPr algn="just" eaLnBrk="1" hangingPunct="1">
              <a:lnSpc>
                <a:spcPct val="80000"/>
              </a:lnSpc>
            </a:pPr>
            <a:r>
              <a:rPr lang="en-US" sz="2800" dirty="0" smtClean="0"/>
              <a:t>Replacement-level fertility is the level of fertility at which women in the same cohort have exactly enough daughters (on average) to “replace” themselves in the population. An NRR of 1.00 is equal to replacement level</a:t>
            </a:r>
            <a:endParaRPr lang="en-US" sz="2800" dirty="0"/>
          </a:p>
          <a:p>
            <a:pPr algn="just" eaLnBrk="1" hangingPunct="1">
              <a:lnSpc>
                <a:spcPct val="80000"/>
              </a:lnSpc>
              <a:buNone/>
            </a:pPr>
            <a:endParaRPr lang="en-US" sz="2800" dirty="0" smtClean="0"/>
          </a:p>
          <a:p>
            <a:pPr algn="just" eaLnBrk="1" hangingPunct="1">
              <a:lnSpc>
                <a:spcPct val="80000"/>
              </a:lnSpc>
            </a:pPr>
            <a:r>
              <a:rPr lang="en-US" sz="2800" dirty="0" smtClean="0"/>
              <a:t>Once replacement-level fertility has been reached, births will gradually reach equilibrium with deaths, and in the absence of immigration and emigration, a population ultimately will stop growing and become stationary. The time this process takes varies greatly depending upon the age structure of the population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title"/>
          </p:nvPr>
        </p:nvSpPr>
        <p:spPr>
          <a:xfrm>
            <a:off x="457200" y="228600"/>
            <a:ext cx="8229600" cy="762000"/>
          </a:xfrm>
          <a:noFill/>
        </p:spPr>
        <p:txBody>
          <a:bodyPr>
            <a:normAutofit/>
          </a:bodyPr>
          <a:lstStyle/>
          <a:p>
            <a:pPr eaLnBrk="1" hangingPunct="1"/>
            <a:r>
              <a:rPr lang="en-US" sz="4000" b="1" dirty="0" smtClean="0"/>
              <a:t>Replacement Fertility</a:t>
            </a:r>
          </a:p>
        </p:txBody>
      </p:sp>
      <p:sp>
        <p:nvSpPr>
          <p:cNvPr id="50178" name="Rectangle 2"/>
          <p:cNvSpPr>
            <a:spLocks noGrp="1" noChangeArrowheads="1"/>
          </p:cNvSpPr>
          <p:nvPr>
            <p:ph idx="1"/>
          </p:nvPr>
        </p:nvSpPr>
        <p:spPr>
          <a:xfrm>
            <a:off x="381000" y="1143000"/>
            <a:ext cx="8534400" cy="5257800"/>
          </a:xfrm>
        </p:spPr>
        <p:txBody>
          <a:bodyPr>
            <a:normAutofit/>
          </a:bodyPr>
          <a:lstStyle/>
          <a:p>
            <a:pPr algn="just" eaLnBrk="1" hangingPunct="1">
              <a:lnSpc>
                <a:spcPct val="80000"/>
              </a:lnSpc>
            </a:pPr>
            <a:r>
              <a:rPr lang="en-US" sz="2800" dirty="0" smtClean="0"/>
              <a:t>The TFR can also be used to indicate replacement-level fertility by showing the average number of children sufficient to replace both parents in the population. In the developed countries today, a TFR of about 2.1 is considered to be replacement-level. </a:t>
            </a:r>
          </a:p>
          <a:p>
            <a:pPr algn="just" eaLnBrk="1" hangingPunct="1">
              <a:lnSpc>
                <a:spcPct val="80000"/>
              </a:lnSpc>
            </a:pPr>
            <a:endParaRPr lang="en-US" sz="2800" dirty="0" smtClean="0"/>
          </a:p>
          <a:p>
            <a:pPr algn="just" eaLnBrk="1" hangingPunct="1">
              <a:lnSpc>
                <a:spcPct val="80000"/>
              </a:lnSpc>
            </a:pPr>
            <a:r>
              <a:rPr lang="en-US" sz="2800" dirty="0" smtClean="0"/>
              <a:t>Replacement level TFRs higher than exactly 2.0 (one child for each parent) are needed because there are slightly more males than females born and not all females survive to their childbearing years. In developing countries with much higher mortality rates, TFRs higher than 2.1 are necessary to achieve replacement level.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Assignment</a:t>
            </a:r>
            <a:endParaRPr lang="en-US" dirty="0"/>
          </a:p>
        </p:txBody>
      </p:sp>
      <p:sp>
        <p:nvSpPr>
          <p:cNvPr id="3" name="Content Placeholder 2"/>
          <p:cNvSpPr>
            <a:spLocks noGrp="1"/>
          </p:cNvSpPr>
          <p:nvPr>
            <p:ph idx="1"/>
          </p:nvPr>
        </p:nvSpPr>
        <p:spPr>
          <a:xfrm>
            <a:off x="457200" y="1066800"/>
            <a:ext cx="8382000" cy="5410200"/>
          </a:xfrm>
        </p:spPr>
        <p:txBody>
          <a:bodyPr>
            <a:noAutofit/>
          </a:bodyPr>
          <a:lstStyle/>
          <a:p>
            <a:r>
              <a:rPr lang="en-US" sz="2000" b="1" dirty="0" smtClean="0"/>
              <a:t>Topic: Demographic characteristics of COVID-19 Pandemic in Bangladesh </a:t>
            </a:r>
          </a:p>
          <a:p>
            <a:pPr lvl="1"/>
            <a:r>
              <a:rPr lang="en-US" sz="1800" b="1" dirty="0" smtClean="0"/>
              <a:t>Background</a:t>
            </a:r>
          </a:p>
          <a:p>
            <a:pPr lvl="2"/>
            <a:r>
              <a:rPr lang="en-US" sz="1600" dirty="0" smtClean="0"/>
              <a:t>Global burden and scenario</a:t>
            </a:r>
          </a:p>
          <a:p>
            <a:pPr lvl="2"/>
            <a:r>
              <a:rPr lang="en-US" sz="1600" dirty="0" smtClean="0"/>
              <a:t>South Asian burden and scenario</a:t>
            </a:r>
          </a:p>
          <a:p>
            <a:pPr lvl="2"/>
            <a:r>
              <a:rPr lang="en-US" sz="1600" dirty="0" smtClean="0"/>
              <a:t>Bangladesh burden and scenario</a:t>
            </a:r>
          </a:p>
          <a:p>
            <a:pPr lvl="1"/>
            <a:r>
              <a:rPr lang="en-US" sz="1800" b="1" dirty="0" smtClean="0"/>
              <a:t>Updated </a:t>
            </a:r>
            <a:r>
              <a:rPr lang="en-US" sz="1800" b="1" dirty="0" smtClean="0"/>
              <a:t>data and explanation</a:t>
            </a:r>
          </a:p>
          <a:p>
            <a:pPr lvl="2"/>
            <a:r>
              <a:rPr lang="en-US" sz="1600" dirty="0" smtClean="0"/>
              <a:t>Morbidity</a:t>
            </a:r>
          </a:p>
          <a:p>
            <a:pPr lvl="2"/>
            <a:r>
              <a:rPr lang="en-US" sz="1600" dirty="0" smtClean="0"/>
              <a:t>Severity &amp; Morality </a:t>
            </a:r>
          </a:p>
          <a:p>
            <a:pPr lvl="2"/>
            <a:r>
              <a:rPr lang="en-US" sz="1600" dirty="0" smtClean="0"/>
              <a:t>Moderate &amp; asymptomatic </a:t>
            </a:r>
          </a:p>
          <a:p>
            <a:pPr lvl="1"/>
            <a:r>
              <a:rPr lang="en-US" sz="1800" dirty="0" smtClean="0"/>
              <a:t>Government response and initiatives</a:t>
            </a:r>
          </a:p>
          <a:p>
            <a:pPr lvl="1"/>
            <a:r>
              <a:rPr lang="en-US" sz="1800" dirty="0" smtClean="0"/>
              <a:t>Population awareness and response </a:t>
            </a:r>
          </a:p>
          <a:p>
            <a:pPr lvl="1"/>
            <a:r>
              <a:rPr lang="en-US" sz="1800" dirty="0" smtClean="0"/>
              <a:t>Key challenges to address the issues </a:t>
            </a:r>
          </a:p>
          <a:p>
            <a:pPr lvl="1"/>
            <a:r>
              <a:rPr lang="en-US" sz="1800" dirty="0" smtClean="0"/>
              <a:t>Recommendation </a:t>
            </a:r>
            <a:r>
              <a:rPr lang="en-US" sz="1800" dirty="0" smtClean="0"/>
              <a:t>for prevention </a:t>
            </a:r>
            <a:r>
              <a:rPr lang="en-US" sz="1800" dirty="0" smtClean="0"/>
              <a:t>as a public health professional</a:t>
            </a:r>
          </a:p>
          <a:p>
            <a:pPr lvl="1"/>
            <a:r>
              <a:rPr lang="en-US" sz="1800" b="1" dirty="0" smtClean="0"/>
              <a:t>Conclusions</a:t>
            </a:r>
          </a:p>
          <a:p>
            <a:pPr lvl="1">
              <a:buNone/>
            </a:pPr>
            <a:endParaRPr lang="en-US" sz="1800" dirty="0" smtClean="0"/>
          </a:p>
          <a:p>
            <a:pPr lvl="1">
              <a:buNone/>
            </a:pPr>
            <a:r>
              <a:rPr lang="en-US" sz="1800" dirty="0" smtClean="0"/>
              <a:t>*In between 1600-2400 words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WordArt 7"/>
          <p:cNvSpPr>
            <a:spLocks noChangeArrowheads="1" noChangeShapeType="1" noTextEdit="1"/>
          </p:cNvSpPr>
          <p:nvPr/>
        </p:nvSpPr>
        <p:spPr bwMode="auto">
          <a:xfrm>
            <a:off x="2467743" y="1953628"/>
            <a:ext cx="3567340" cy="1517049"/>
          </a:xfrm>
          <a:prstGeom prst="rect">
            <a:avLst/>
          </a:prstGeom>
        </p:spPr>
        <p:txBody>
          <a:bodyPr wrap="none" fromWordArt="1">
            <a:prstTxWarp prst="textPlain">
              <a:avLst>
                <a:gd name="adj" fmla="val 50000"/>
              </a:avLst>
            </a:prstTxWarp>
          </a:bodyPr>
          <a:lstStyle/>
          <a:p>
            <a:pPr algn="ctr"/>
            <a:r>
              <a:rPr lang="en-US" sz="3600" kern="10" dirty="0"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900000" scaled="1"/>
                </a:gradFill>
                <a:effectLst>
                  <a:outerShdw dist="35921" dir="2700000" sy="50000" kx="2115830" algn="bl" rotWithShape="0">
                    <a:srgbClr val="C0C0C0">
                      <a:alpha val="79999"/>
                    </a:srgbClr>
                  </a:outerShdw>
                </a:effectLst>
                <a:latin typeface="Arial Black"/>
              </a:rPr>
              <a:t>Thank </a:t>
            </a:r>
            <a:r>
              <a:rPr lang="en-US" sz="3600"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900000" scaled="1"/>
                </a:gradFill>
                <a:effectLst>
                  <a:outerShdw dist="35921" dir="2700000" sy="50000" kx="2115830" algn="bl" rotWithShape="0">
                    <a:srgbClr val="C0C0C0">
                      <a:alpha val="79999"/>
                    </a:srgbClr>
                  </a:outerShdw>
                </a:effectLst>
                <a:latin typeface="Arial Black"/>
              </a:rPr>
              <a:t>You</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457200"/>
            <a:ext cx="8229600" cy="762000"/>
          </a:xfrm>
        </p:spPr>
        <p:txBody>
          <a:bodyPr/>
          <a:lstStyle/>
          <a:p>
            <a:pPr eaLnBrk="1" hangingPunct="1"/>
            <a:r>
              <a:rPr lang="en-US" u="sng" dirty="0" smtClean="0"/>
              <a:t>Measuring Fertility</a:t>
            </a:r>
          </a:p>
        </p:txBody>
      </p:sp>
      <p:sp>
        <p:nvSpPr>
          <p:cNvPr id="75779" name="Rectangle 3"/>
          <p:cNvSpPr>
            <a:spLocks noGrp="1" noChangeArrowheads="1"/>
          </p:cNvSpPr>
          <p:nvPr>
            <p:ph idx="1"/>
          </p:nvPr>
        </p:nvSpPr>
        <p:spPr>
          <a:xfrm>
            <a:off x="457200" y="1447800"/>
            <a:ext cx="8229600" cy="4572000"/>
          </a:xfrm>
        </p:spPr>
        <p:txBody>
          <a:bodyPr/>
          <a:lstStyle/>
          <a:p>
            <a:pPr eaLnBrk="1" hangingPunct="1">
              <a:spcBef>
                <a:spcPct val="30000"/>
              </a:spcBef>
              <a:buFont typeface="Wingdings" pitchFamily="2" charset="2"/>
              <a:buNone/>
            </a:pPr>
            <a:r>
              <a:rPr lang="en-US" dirty="0" smtClean="0"/>
              <a:t>   •</a:t>
            </a:r>
            <a:r>
              <a:rPr lang="en-US" altLang="ja-JP" b="1" dirty="0" smtClean="0">
                <a:ea typeface="ＭＳ Ｐゴシック" charset="-128"/>
              </a:rPr>
              <a:t> C/W ratio-</a:t>
            </a:r>
            <a:r>
              <a:rPr lang="en-US" altLang="ja-JP" dirty="0" smtClean="0">
                <a:ea typeface="ＭＳ Ｐゴシック" charset="-128"/>
              </a:rPr>
              <a:t> The Child/Woman Ratio</a:t>
            </a:r>
            <a:endParaRPr lang="en-US" dirty="0" smtClean="0"/>
          </a:p>
          <a:p>
            <a:pPr eaLnBrk="1" hangingPunct="1">
              <a:spcBef>
                <a:spcPct val="30000"/>
              </a:spcBef>
              <a:buFont typeface="Wingdings" pitchFamily="2" charset="2"/>
              <a:buNone/>
            </a:pPr>
            <a:r>
              <a:rPr lang="en-US" dirty="0" smtClean="0"/>
              <a:t>	• </a:t>
            </a:r>
            <a:r>
              <a:rPr lang="en-US" b="1" dirty="0" smtClean="0"/>
              <a:t>CBR –</a:t>
            </a:r>
            <a:r>
              <a:rPr lang="en-US" dirty="0" smtClean="0"/>
              <a:t> crude birth rate </a:t>
            </a:r>
          </a:p>
          <a:p>
            <a:pPr eaLnBrk="1" hangingPunct="1">
              <a:spcBef>
                <a:spcPct val="30000"/>
              </a:spcBef>
              <a:buFont typeface="Wingdings" pitchFamily="2" charset="2"/>
              <a:buNone/>
            </a:pPr>
            <a:r>
              <a:rPr lang="en-US" dirty="0" smtClean="0"/>
              <a:t>	• </a:t>
            </a:r>
            <a:r>
              <a:rPr lang="en-US" b="1" dirty="0" smtClean="0"/>
              <a:t>GFR –</a:t>
            </a:r>
            <a:r>
              <a:rPr lang="en-US" dirty="0" smtClean="0"/>
              <a:t> general fertility rate</a:t>
            </a:r>
          </a:p>
          <a:p>
            <a:pPr eaLnBrk="1" hangingPunct="1">
              <a:spcBef>
                <a:spcPct val="30000"/>
              </a:spcBef>
              <a:buFont typeface="Wingdings" pitchFamily="2" charset="2"/>
              <a:buNone/>
            </a:pPr>
            <a:r>
              <a:rPr lang="en-US" dirty="0" smtClean="0"/>
              <a:t>	• </a:t>
            </a:r>
            <a:r>
              <a:rPr lang="en-US" b="1" dirty="0" smtClean="0"/>
              <a:t>ASFR –</a:t>
            </a:r>
            <a:r>
              <a:rPr lang="en-US" dirty="0" smtClean="0"/>
              <a:t> age specific fertility rate</a:t>
            </a:r>
          </a:p>
          <a:p>
            <a:pPr eaLnBrk="1" hangingPunct="1">
              <a:spcBef>
                <a:spcPct val="30000"/>
              </a:spcBef>
              <a:buFont typeface="Wingdings" pitchFamily="2" charset="2"/>
              <a:buNone/>
            </a:pPr>
            <a:r>
              <a:rPr lang="en-US" dirty="0" smtClean="0"/>
              <a:t>	• </a:t>
            </a:r>
            <a:r>
              <a:rPr lang="en-US" b="1" dirty="0" smtClean="0"/>
              <a:t>TFR –</a:t>
            </a:r>
            <a:r>
              <a:rPr lang="en-US" dirty="0" smtClean="0"/>
              <a:t> total fertility rate</a:t>
            </a:r>
          </a:p>
          <a:p>
            <a:pPr eaLnBrk="1" hangingPunct="1">
              <a:spcBef>
                <a:spcPct val="30000"/>
              </a:spcBef>
              <a:buFont typeface="Wingdings" pitchFamily="2" charset="2"/>
              <a:buNone/>
            </a:pPr>
            <a:r>
              <a:rPr lang="en-US" dirty="0" smtClean="0"/>
              <a:t>	• </a:t>
            </a:r>
            <a:r>
              <a:rPr lang="en-US" b="1" dirty="0" smtClean="0"/>
              <a:t>GRR-</a:t>
            </a:r>
            <a:r>
              <a:rPr lang="en-US" dirty="0" smtClean="0"/>
              <a:t> Gross Reproduction Rate</a:t>
            </a:r>
          </a:p>
          <a:p>
            <a:pPr eaLnBrk="1" hangingPunct="1">
              <a:spcBef>
                <a:spcPct val="30000"/>
              </a:spcBef>
              <a:buFont typeface="Wingdings" pitchFamily="2" charset="2"/>
              <a:buNone/>
            </a:pPr>
            <a:r>
              <a:rPr lang="en-US" dirty="0" smtClean="0"/>
              <a:t>	• </a:t>
            </a:r>
            <a:r>
              <a:rPr lang="en-US" b="1" dirty="0" smtClean="0"/>
              <a:t>NRR</a:t>
            </a:r>
            <a:r>
              <a:rPr lang="en-US" dirty="0" smtClean="0"/>
              <a:t>- Net Reproduction Rate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5779">
                                            <p:txEl>
                                              <p:pRg st="0" end="0"/>
                                            </p:txEl>
                                          </p:spTgt>
                                        </p:tgtEl>
                                        <p:attrNameLst>
                                          <p:attrName>style.visibility</p:attrName>
                                        </p:attrNameLst>
                                      </p:cBhvr>
                                      <p:to>
                                        <p:strVal val="visible"/>
                                      </p:to>
                                    </p:set>
                                    <p:animEffect transition="in" filter="checkerboard(across)">
                                      <p:cBhvr>
                                        <p:cTn id="7" dur="500"/>
                                        <p:tgtEl>
                                          <p:spTgt spid="75779">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75779">
                                            <p:txEl>
                                              <p:pRg st="1" end="1"/>
                                            </p:txEl>
                                          </p:spTgt>
                                        </p:tgtEl>
                                        <p:attrNameLst>
                                          <p:attrName>style.visibility</p:attrName>
                                        </p:attrNameLst>
                                      </p:cBhvr>
                                      <p:to>
                                        <p:strVal val="visible"/>
                                      </p:to>
                                    </p:set>
                                    <p:animEffect transition="in" filter="checkerboard(across)">
                                      <p:cBhvr>
                                        <p:cTn id="10" dur="500"/>
                                        <p:tgtEl>
                                          <p:spTgt spid="75779">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75779">
                                            <p:txEl>
                                              <p:pRg st="2" end="2"/>
                                            </p:txEl>
                                          </p:spTgt>
                                        </p:tgtEl>
                                        <p:attrNameLst>
                                          <p:attrName>style.visibility</p:attrName>
                                        </p:attrNameLst>
                                      </p:cBhvr>
                                      <p:to>
                                        <p:strVal val="visible"/>
                                      </p:to>
                                    </p:set>
                                    <p:animEffect transition="in" filter="checkerboard(across)">
                                      <p:cBhvr>
                                        <p:cTn id="13" dur="500"/>
                                        <p:tgtEl>
                                          <p:spTgt spid="75779">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75779">
                                            <p:txEl>
                                              <p:pRg st="3" end="3"/>
                                            </p:txEl>
                                          </p:spTgt>
                                        </p:tgtEl>
                                        <p:attrNameLst>
                                          <p:attrName>style.visibility</p:attrName>
                                        </p:attrNameLst>
                                      </p:cBhvr>
                                      <p:to>
                                        <p:strVal val="visible"/>
                                      </p:to>
                                    </p:set>
                                    <p:animEffect transition="in" filter="checkerboard(across)">
                                      <p:cBhvr>
                                        <p:cTn id="16" dur="500"/>
                                        <p:tgtEl>
                                          <p:spTgt spid="75779">
                                            <p:txEl>
                                              <p:pRg st="3" end="3"/>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75779">
                                            <p:txEl>
                                              <p:pRg st="4" end="4"/>
                                            </p:txEl>
                                          </p:spTgt>
                                        </p:tgtEl>
                                        <p:attrNameLst>
                                          <p:attrName>style.visibility</p:attrName>
                                        </p:attrNameLst>
                                      </p:cBhvr>
                                      <p:to>
                                        <p:strVal val="visible"/>
                                      </p:to>
                                    </p:set>
                                    <p:animEffect transition="in" filter="checkerboard(across)">
                                      <p:cBhvr>
                                        <p:cTn id="19" dur="500"/>
                                        <p:tgtEl>
                                          <p:spTgt spid="75779">
                                            <p:txEl>
                                              <p:pRg st="4" end="4"/>
                                            </p:txEl>
                                          </p:spTgt>
                                        </p:tgtEl>
                                      </p:cBhvr>
                                    </p:animEffect>
                                  </p:childTnLst>
                                </p:cTn>
                              </p:par>
                              <p:par>
                                <p:cTn id="20" presetID="5" presetClass="entr" presetSubtype="10" fill="hold" nodeType="withEffect">
                                  <p:stCondLst>
                                    <p:cond delay="0"/>
                                  </p:stCondLst>
                                  <p:childTnLst>
                                    <p:set>
                                      <p:cBhvr>
                                        <p:cTn id="21" dur="1" fill="hold">
                                          <p:stCondLst>
                                            <p:cond delay="0"/>
                                          </p:stCondLst>
                                        </p:cTn>
                                        <p:tgtEl>
                                          <p:spTgt spid="75779">
                                            <p:txEl>
                                              <p:pRg st="5" end="5"/>
                                            </p:txEl>
                                          </p:spTgt>
                                        </p:tgtEl>
                                        <p:attrNameLst>
                                          <p:attrName>style.visibility</p:attrName>
                                        </p:attrNameLst>
                                      </p:cBhvr>
                                      <p:to>
                                        <p:strVal val="visible"/>
                                      </p:to>
                                    </p:set>
                                    <p:animEffect transition="in" filter="checkerboard(across)">
                                      <p:cBhvr>
                                        <p:cTn id="22" dur="500"/>
                                        <p:tgtEl>
                                          <p:spTgt spid="75779">
                                            <p:txEl>
                                              <p:pRg st="5" end="5"/>
                                            </p:txEl>
                                          </p:spTgt>
                                        </p:tgtEl>
                                      </p:cBhvr>
                                    </p:animEffect>
                                  </p:childTnLst>
                                </p:cTn>
                              </p:par>
                              <p:par>
                                <p:cTn id="23" presetID="5" presetClass="entr" presetSubtype="10" fill="hold" nodeType="withEffect">
                                  <p:stCondLst>
                                    <p:cond delay="0"/>
                                  </p:stCondLst>
                                  <p:childTnLst>
                                    <p:set>
                                      <p:cBhvr>
                                        <p:cTn id="24" dur="1" fill="hold">
                                          <p:stCondLst>
                                            <p:cond delay="0"/>
                                          </p:stCondLst>
                                        </p:cTn>
                                        <p:tgtEl>
                                          <p:spTgt spid="75779">
                                            <p:txEl>
                                              <p:pRg st="6" end="6"/>
                                            </p:txEl>
                                          </p:spTgt>
                                        </p:tgtEl>
                                        <p:attrNameLst>
                                          <p:attrName>style.visibility</p:attrName>
                                        </p:attrNameLst>
                                      </p:cBhvr>
                                      <p:to>
                                        <p:strVal val="visible"/>
                                      </p:to>
                                    </p:set>
                                    <p:animEffect transition="in" filter="checkerboard(across)">
                                      <p:cBhvr>
                                        <p:cTn id="25" dur="500"/>
                                        <p:tgtEl>
                                          <p:spTgt spid="757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81000" y="304800"/>
            <a:ext cx="8229600" cy="914400"/>
          </a:xfrm>
        </p:spPr>
        <p:txBody>
          <a:bodyPr>
            <a:normAutofit/>
          </a:bodyPr>
          <a:lstStyle/>
          <a:p>
            <a:pPr eaLnBrk="1" hangingPunct="1"/>
            <a:r>
              <a:rPr lang="en-US" altLang="ja-JP" sz="4000" b="1" dirty="0" smtClean="0">
                <a:ea typeface="ＭＳ Ｐゴシック" charset="-128"/>
              </a:rPr>
              <a:t>The Child/Woman Ratio</a:t>
            </a:r>
            <a:endParaRPr lang="en-US" sz="4000" b="1" dirty="0" smtClean="0"/>
          </a:p>
        </p:txBody>
      </p:sp>
      <p:sp>
        <p:nvSpPr>
          <p:cNvPr id="9219" name="Rectangle 3"/>
          <p:cNvSpPr>
            <a:spLocks noGrp="1" noChangeArrowheads="1"/>
          </p:cNvSpPr>
          <p:nvPr>
            <p:ph idx="1"/>
          </p:nvPr>
        </p:nvSpPr>
        <p:spPr>
          <a:xfrm>
            <a:off x="457200" y="1447800"/>
            <a:ext cx="8382000" cy="5181600"/>
          </a:xfrm>
        </p:spPr>
        <p:txBody>
          <a:bodyPr/>
          <a:lstStyle/>
          <a:p>
            <a:pPr algn="just" eaLnBrk="1" hangingPunct="1"/>
            <a:r>
              <a:rPr lang="en-US" altLang="ja-JP" dirty="0" smtClean="0">
                <a:ea typeface="ＭＳ Ｐゴシック" charset="-128"/>
              </a:rPr>
              <a:t>Ratio of children less then 5 years per thousand women of child bearing age</a:t>
            </a:r>
          </a:p>
          <a:p>
            <a:pPr eaLnBrk="1" hangingPunct="1">
              <a:buFont typeface="Wingdings" pitchFamily="2" charset="2"/>
              <a:buNone/>
            </a:pPr>
            <a:r>
              <a:rPr lang="en-US" altLang="ja-JP" dirty="0" smtClean="0">
                <a:ea typeface="ＭＳ Ｐゴシック" charset="-128"/>
              </a:rPr>
              <a:t>   </a:t>
            </a:r>
            <a:r>
              <a:rPr lang="en-US" dirty="0" smtClean="0"/>
              <a:t>                        P </a:t>
            </a:r>
            <a:r>
              <a:rPr lang="en-US" baseline="-25000" dirty="0" smtClean="0"/>
              <a:t>0-4</a:t>
            </a:r>
          </a:p>
          <a:p>
            <a:pPr eaLnBrk="1" hangingPunct="1">
              <a:buFont typeface="Wingdings" pitchFamily="2" charset="2"/>
              <a:buNone/>
            </a:pPr>
            <a:r>
              <a:rPr lang="en-US" altLang="ja-JP" dirty="0" smtClean="0">
                <a:ea typeface="ＭＳ Ｐゴシック" charset="-128"/>
              </a:rPr>
              <a:t>C/W Ratio </a:t>
            </a:r>
            <a:r>
              <a:rPr lang="en-US" dirty="0" smtClean="0"/>
              <a:t> = --------------- X 1000</a:t>
            </a:r>
          </a:p>
          <a:p>
            <a:pPr eaLnBrk="1" hangingPunct="1">
              <a:buFont typeface="Wingdings" pitchFamily="2" charset="2"/>
              <a:buNone/>
            </a:pPr>
            <a:r>
              <a:rPr lang="en-US" dirty="0" smtClean="0"/>
              <a:t>                            W</a:t>
            </a:r>
            <a:r>
              <a:rPr lang="en-US" baseline="-25000" dirty="0" smtClean="0"/>
              <a:t>15-49</a:t>
            </a:r>
          </a:p>
          <a:p>
            <a:pPr eaLnBrk="1" hangingPunct="1">
              <a:buFont typeface="Wingdings" pitchFamily="2" charset="2"/>
              <a:buNone/>
            </a:pPr>
            <a:r>
              <a:rPr lang="en-US" dirty="0" smtClean="0"/>
              <a:t>P </a:t>
            </a:r>
            <a:r>
              <a:rPr lang="en-US" baseline="-25000" dirty="0" smtClean="0"/>
              <a:t>0-4 </a:t>
            </a:r>
            <a:r>
              <a:rPr lang="en-US" dirty="0" smtClean="0"/>
              <a:t>= the number of children less than 5 years</a:t>
            </a:r>
          </a:p>
          <a:p>
            <a:pPr eaLnBrk="1" hangingPunct="1">
              <a:buFont typeface="Wingdings" pitchFamily="2" charset="2"/>
              <a:buNone/>
            </a:pPr>
            <a:r>
              <a:rPr lang="en-US" dirty="0" smtClean="0"/>
              <a:t>W</a:t>
            </a:r>
            <a:r>
              <a:rPr lang="en-US" baseline="-25000" dirty="0" smtClean="0"/>
              <a:t>15-49 </a:t>
            </a:r>
            <a:r>
              <a:rPr lang="en-US" dirty="0" smtClean="0"/>
              <a:t>=the number of women aged 15-49 years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81000" y="304800"/>
            <a:ext cx="8229600" cy="762000"/>
          </a:xfrm>
        </p:spPr>
        <p:txBody>
          <a:bodyPr/>
          <a:lstStyle/>
          <a:p>
            <a:pPr eaLnBrk="1" hangingPunct="1"/>
            <a:r>
              <a:rPr lang="en-US" altLang="ja-JP" b="1" dirty="0" smtClean="0">
                <a:ea typeface="ＭＳ Ｐゴシック" charset="-128"/>
              </a:rPr>
              <a:t>Exercise: C/W Ratio</a:t>
            </a:r>
            <a:endParaRPr lang="en-US" b="1" dirty="0" smtClean="0"/>
          </a:p>
        </p:txBody>
      </p:sp>
      <p:sp>
        <p:nvSpPr>
          <p:cNvPr id="10243" name="Rectangle 3"/>
          <p:cNvSpPr>
            <a:spLocks noGrp="1" noChangeArrowheads="1"/>
          </p:cNvSpPr>
          <p:nvPr>
            <p:ph idx="1"/>
          </p:nvPr>
        </p:nvSpPr>
        <p:spPr>
          <a:xfrm>
            <a:off x="304800" y="1600200"/>
            <a:ext cx="8534400" cy="4724400"/>
          </a:xfrm>
        </p:spPr>
        <p:txBody>
          <a:bodyPr/>
          <a:lstStyle/>
          <a:p>
            <a:pPr eaLnBrk="1" hangingPunct="1">
              <a:lnSpc>
                <a:spcPct val="80000"/>
              </a:lnSpc>
              <a:buFont typeface="Wingdings" pitchFamily="2" charset="2"/>
              <a:buNone/>
            </a:pPr>
            <a:r>
              <a:rPr lang="en-US" sz="2400" dirty="0" smtClean="0"/>
              <a:t>Household population composition by age and sex, Kenya 1998</a:t>
            </a:r>
          </a:p>
          <a:p>
            <a:pPr eaLnBrk="1" hangingPunct="1">
              <a:lnSpc>
                <a:spcPct val="80000"/>
              </a:lnSpc>
              <a:buFont typeface="Wingdings" pitchFamily="2" charset="2"/>
              <a:buNone/>
            </a:pPr>
            <a:r>
              <a:rPr lang="en-US" sz="2400" dirty="0" smtClean="0"/>
              <a:t>Age group	    Male	    Female	       Total</a:t>
            </a:r>
          </a:p>
          <a:p>
            <a:pPr eaLnBrk="1" hangingPunct="1">
              <a:lnSpc>
                <a:spcPct val="80000"/>
              </a:lnSpc>
              <a:buFont typeface="Wingdings" pitchFamily="2" charset="2"/>
              <a:buNone/>
            </a:pPr>
            <a:r>
              <a:rPr lang="en-US" sz="2400" dirty="0" smtClean="0"/>
              <a:t>   0-4		    268873         256705             525578</a:t>
            </a:r>
          </a:p>
          <a:p>
            <a:pPr eaLnBrk="1" hangingPunct="1">
              <a:lnSpc>
                <a:spcPct val="80000"/>
              </a:lnSpc>
              <a:buFont typeface="Wingdings" pitchFamily="2" charset="2"/>
              <a:buNone/>
            </a:pPr>
            <a:r>
              <a:rPr lang="en-US" sz="2400" dirty="0" smtClean="0"/>
              <a:t>    …</a:t>
            </a:r>
          </a:p>
          <a:p>
            <a:pPr eaLnBrk="1" hangingPunct="1">
              <a:lnSpc>
                <a:spcPct val="80000"/>
              </a:lnSpc>
              <a:buFont typeface="Wingdings" pitchFamily="2" charset="2"/>
              <a:buNone/>
            </a:pPr>
            <a:r>
              <a:rPr lang="en-US" sz="2400" dirty="0" smtClean="0"/>
              <a:t>  15-19	   	189272         192067                381340</a:t>
            </a:r>
          </a:p>
          <a:p>
            <a:pPr eaLnBrk="1" hangingPunct="1">
              <a:lnSpc>
                <a:spcPct val="80000"/>
              </a:lnSpc>
              <a:buFont typeface="Wingdings" pitchFamily="2" charset="2"/>
              <a:buNone/>
            </a:pPr>
            <a:r>
              <a:rPr lang="en-US" sz="2400" dirty="0" smtClean="0"/>
              <a:t>  20-24             130899          158825               289723</a:t>
            </a:r>
          </a:p>
          <a:p>
            <a:pPr eaLnBrk="1" hangingPunct="1">
              <a:lnSpc>
                <a:spcPct val="80000"/>
              </a:lnSpc>
              <a:buFont typeface="Wingdings" pitchFamily="2" charset="2"/>
              <a:buNone/>
            </a:pPr>
            <a:r>
              <a:rPr lang="en-US" sz="2400" dirty="0" smtClean="0"/>
              <a:t>  25-29             116747          142204               258951</a:t>
            </a:r>
          </a:p>
          <a:p>
            <a:pPr eaLnBrk="1" hangingPunct="1">
              <a:lnSpc>
                <a:spcPct val="80000"/>
              </a:lnSpc>
              <a:buFont typeface="Wingdings" pitchFamily="2" charset="2"/>
              <a:buNone/>
            </a:pPr>
            <a:r>
              <a:rPr lang="en-US" sz="2400" dirty="0" smtClean="0"/>
              <a:t>  30-34             100827           99727                200555</a:t>
            </a:r>
          </a:p>
          <a:p>
            <a:pPr eaLnBrk="1" hangingPunct="1">
              <a:lnSpc>
                <a:spcPct val="80000"/>
              </a:lnSpc>
              <a:buFont typeface="Wingdings" pitchFamily="2" charset="2"/>
              <a:buNone/>
            </a:pPr>
            <a:r>
              <a:rPr lang="en-US" sz="2400" dirty="0" smtClean="0"/>
              <a:t>  35-39              88445           103421              191866</a:t>
            </a:r>
          </a:p>
          <a:p>
            <a:pPr eaLnBrk="1" hangingPunct="1">
              <a:lnSpc>
                <a:spcPct val="80000"/>
              </a:lnSpc>
              <a:buFont typeface="Wingdings" pitchFamily="2" charset="2"/>
              <a:buNone/>
            </a:pPr>
            <a:r>
              <a:rPr lang="en-US" sz="2400" dirty="0" smtClean="0"/>
              <a:t>  40-44              67218            68332               135550</a:t>
            </a:r>
          </a:p>
          <a:p>
            <a:pPr eaLnBrk="1" hangingPunct="1">
              <a:lnSpc>
                <a:spcPct val="80000"/>
              </a:lnSpc>
              <a:buFont typeface="Wingdings" pitchFamily="2" charset="2"/>
              <a:buNone/>
            </a:pPr>
            <a:r>
              <a:rPr lang="en-US" sz="2400" dirty="0" smtClean="0"/>
              <a:t>  45-49              57800            58020               115820</a:t>
            </a:r>
          </a:p>
        </p:txBody>
      </p:sp>
      <p:sp>
        <p:nvSpPr>
          <p:cNvPr id="10244" name="Rectangle 4"/>
          <p:cNvSpPr>
            <a:spLocks noChangeArrowheads="1"/>
          </p:cNvSpPr>
          <p:nvPr/>
        </p:nvSpPr>
        <p:spPr bwMode="auto">
          <a:xfrm>
            <a:off x="381000" y="990600"/>
            <a:ext cx="8382000" cy="519113"/>
          </a:xfrm>
          <a:prstGeom prst="rect">
            <a:avLst/>
          </a:prstGeom>
          <a:noFill/>
          <a:ln w="9525">
            <a:noFill/>
            <a:miter lim="800000"/>
            <a:headEnd/>
            <a:tailEnd/>
          </a:ln>
        </p:spPr>
        <p:txBody>
          <a:bodyPr>
            <a:spAutoFit/>
          </a:bodyPr>
          <a:lstStyle/>
          <a:p>
            <a:r>
              <a:rPr lang="en-US" sz="2800" b="1"/>
              <a:t>Use the following data to calculate the CWR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457200"/>
            <a:ext cx="8229600" cy="914400"/>
          </a:xfrm>
        </p:spPr>
        <p:txBody>
          <a:bodyPr/>
          <a:lstStyle/>
          <a:p>
            <a:pPr eaLnBrk="1" hangingPunct="1"/>
            <a:r>
              <a:rPr lang="en-US" altLang="ja-JP" b="1" dirty="0" smtClean="0">
                <a:ea typeface="ＭＳ Ｐゴシック" charset="-128"/>
              </a:rPr>
              <a:t>Solution</a:t>
            </a:r>
            <a:endParaRPr lang="en-US" b="1" dirty="0" smtClean="0"/>
          </a:p>
        </p:txBody>
      </p:sp>
      <p:sp>
        <p:nvSpPr>
          <p:cNvPr id="11267" name="Rectangle 3"/>
          <p:cNvSpPr>
            <a:spLocks noGrp="1" noChangeArrowheads="1"/>
          </p:cNvSpPr>
          <p:nvPr>
            <p:ph idx="1"/>
          </p:nvPr>
        </p:nvSpPr>
        <p:spPr>
          <a:xfrm>
            <a:off x="304800" y="1295400"/>
            <a:ext cx="8534400" cy="5181600"/>
          </a:xfrm>
        </p:spPr>
        <p:txBody>
          <a:bodyPr/>
          <a:lstStyle/>
          <a:p>
            <a:pPr eaLnBrk="1" hangingPunct="1">
              <a:lnSpc>
                <a:spcPct val="90000"/>
              </a:lnSpc>
              <a:buFont typeface="Wingdings" pitchFamily="2" charset="2"/>
              <a:buNone/>
            </a:pPr>
            <a:r>
              <a:rPr lang="en-US" dirty="0" smtClean="0"/>
              <a:t>                          P </a:t>
            </a:r>
            <a:r>
              <a:rPr lang="en-US" baseline="-25000" dirty="0" smtClean="0"/>
              <a:t>0-4</a:t>
            </a:r>
          </a:p>
          <a:p>
            <a:pPr eaLnBrk="1" hangingPunct="1">
              <a:lnSpc>
                <a:spcPct val="90000"/>
              </a:lnSpc>
              <a:buFont typeface="Wingdings" pitchFamily="2" charset="2"/>
              <a:buNone/>
            </a:pPr>
            <a:r>
              <a:rPr lang="en-US" altLang="ja-JP" dirty="0" smtClean="0">
                <a:ea typeface="ＭＳ Ｐゴシック" charset="-128"/>
              </a:rPr>
              <a:t>C/W Ratio </a:t>
            </a:r>
            <a:r>
              <a:rPr lang="en-US" dirty="0" smtClean="0"/>
              <a:t> = --------------- X 1000</a:t>
            </a:r>
          </a:p>
          <a:p>
            <a:pPr eaLnBrk="1" hangingPunct="1">
              <a:lnSpc>
                <a:spcPct val="90000"/>
              </a:lnSpc>
              <a:buFont typeface="Wingdings" pitchFamily="2" charset="2"/>
              <a:buNone/>
            </a:pPr>
            <a:r>
              <a:rPr lang="en-US" dirty="0" smtClean="0"/>
              <a:t>                          W</a:t>
            </a:r>
            <a:r>
              <a:rPr lang="en-US" baseline="-25000" dirty="0" smtClean="0"/>
              <a:t>15-49</a:t>
            </a:r>
          </a:p>
          <a:p>
            <a:pPr eaLnBrk="1" hangingPunct="1">
              <a:lnSpc>
                <a:spcPct val="90000"/>
              </a:lnSpc>
              <a:buFont typeface="Wingdings" pitchFamily="2" charset="2"/>
              <a:buNone/>
            </a:pPr>
            <a:endParaRPr lang="en-US" baseline="-25000" dirty="0" smtClean="0"/>
          </a:p>
          <a:p>
            <a:pPr eaLnBrk="1" hangingPunct="1">
              <a:lnSpc>
                <a:spcPct val="90000"/>
              </a:lnSpc>
              <a:buFont typeface="Wingdings" pitchFamily="2" charset="2"/>
              <a:buNone/>
            </a:pPr>
            <a:r>
              <a:rPr lang="en-US" dirty="0" smtClean="0"/>
              <a:t>                         525578</a:t>
            </a:r>
            <a:endParaRPr lang="en-US" baseline="-25000" dirty="0" smtClean="0"/>
          </a:p>
          <a:p>
            <a:pPr eaLnBrk="1" hangingPunct="1">
              <a:lnSpc>
                <a:spcPct val="90000"/>
              </a:lnSpc>
              <a:buFont typeface="Wingdings" pitchFamily="2" charset="2"/>
              <a:buNone/>
            </a:pPr>
            <a:r>
              <a:rPr lang="en-US" dirty="0" smtClean="0"/>
              <a:t>			  = --------------- X 1000</a:t>
            </a:r>
          </a:p>
          <a:p>
            <a:pPr eaLnBrk="1" hangingPunct="1">
              <a:lnSpc>
                <a:spcPct val="90000"/>
              </a:lnSpc>
              <a:buFont typeface="Wingdings" pitchFamily="2" charset="2"/>
              <a:buNone/>
            </a:pPr>
            <a:r>
              <a:rPr lang="en-US" dirty="0" smtClean="0"/>
              <a:t>                        822596</a:t>
            </a:r>
            <a:endParaRPr lang="en-US" baseline="-25000" dirty="0" smtClean="0"/>
          </a:p>
          <a:p>
            <a:pPr eaLnBrk="1" hangingPunct="1">
              <a:lnSpc>
                <a:spcPct val="90000"/>
              </a:lnSpc>
              <a:buFont typeface="Wingdings" pitchFamily="2" charset="2"/>
              <a:buNone/>
            </a:pPr>
            <a:endParaRPr lang="en-US" baseline="-25000" dirty="0" smtClean="0"/>
          </a:p>
          <a:p>
            <a:pPr eaLnBrk="1" hangingPunct="1">
              <a:lnSpc>
                <a:spcPct val="90000"/>
              </a:lnSpc>
              <a:buFont typeface="Wingdings" pitchFamily="2" charset="2"/>
              <a:buNone/>
            </a:pPr>
            <a:r>
              <a:rPr lang="en-US" b="1" dirty="0" smtClean="0"/>
              <a:t>			   = 638.9 children 0-4 per 1,000 </a:t>
            </a:r>
          </a:p>
          <a:p>
            <a:pPr eaLnBrk="1" hangingPunct="1">
              <a:lnSpc>
                <a:spcPct val="90000"/>
              </a:lnSpc>
              <a:buFont typeface="Wingdings" pitchFamily="2" charset="2"/>
              <a:buNone/>
            </a:pPr>
            <a:r>
              <a:rPr lang="en-US" b="1" dirty="0" smtClean="0"/>
              <a:t>			      women 15-49</a:t>
            </a: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81000" y="228600"/>
            <a:ext cx="8229600" cy="609600"/>
          </a:xfrm>
        </p:spPr>
        <p:txBody>
          <a:bodyPr>
            <a:normAutofit fontScale="90000"/>
          </a:bodyPr>
          <a:lstStyle/>
          <a:p>
            <a:pPr eaLnBrk="1" hangingPunct="1"/>
            <a:r>
              <a:rPr lang="en-US" altLang="ja-JP" b="1" dirty="0" smtClean="0">
                <a:ea typeface="ＭＳ Ｐゴシック" charset="-128"/>
              </a:rPr>
              <a:t>The C/W Ratio</a:t>
            </a:r>
            <a:endParaRPr lang="en-US" b="1" dirty="0" smtClean="0"/>
          </a:p>
        </p:txBody>
      </p:sp>
      <p:sp>
        <p:nvSpPr>
          <p:cNvPr id="12291" name="Rectangle 3"/>
          <p:cNvSpPr>
            <a:spLocks noGrp="1" noChangeArrowheads="1"/>
          </p:cNvSpPr>
          <p:nvPr>
            <p:ph idx="1"/>
          </p:nvPr>
        </p:nvSpPr>
        <p:spPr>
          <a:xfrm>
            <a:off x="228600" y="990600"/>
            <a:ext cx="8686800" cy="5638800"/>
          </a:xfrm>
        </p:spPr>
        <p:txBody>
          <a:bodyPr>
            <a:normAutofit/>
          </a:bodyPr>
          <a:lstStyle/>
          <a:p>
            <a:pPr algn="just" eaLnBrk="1" hangingPunct="1"/>
            <a:r>
              <a:rPr lang="en-US" sz="2800" dirty="0" smtClean="0"/>
              <a:t>This ratio is used where birth registration statistics either do not exist or are inadequate.</a:t>
            </a:r>
          </a:p>
          <a:p>
            <a:pPr algn="just" eaLnBrk="1" hangingPunct="1"/>
            <a:r>
              <a:rPr lang="en-US" sz="2800" dirty="0" smtClean="0"/>
              <a:t>It requires only information on the age and sex structure of the population. No data on births are needed</a:t>
            </a:r>
          </a:p>
          <a:p>
            <a:pPr algn="just" eaLnBrk="1" hangingPunct="1"/>
            <a:r>
              <a:rPr lang="en-US" sz="2800" dirty="0" smtClean="0"/>
              <a:t>Extremely crude measure but if fertility is high, the child/woman ratio will be high, while the fertility is low, the ratio will be low</a:t>
            </a:r>
          </a:p>
          <a:p>
            <a:pPr algn="just" eaLnBrk="1" hangingPunct="1"/>
            <a:r>
              <a:rPr lang="en-US" sz="2800" dirty="0" smtClean="0"/>
              <a:t>This is not a good measure to compare populations with substantially different levels of infant and child mortality, or where underreporting of young children is a problem</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2402</TotalTime>
  <Words>2084</Words>
  <Application>Microsoft PowerPoint</Application>
  <PresentationFormat>On-screen Show (4:3)</PresentationFormat>
  <Paragraphs>558</Paragraphs>
  <Slides>49</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1" baseType="lpstr">
      <vt:lpstr>Office Theme</vt:lpstr>
      <vt:lpstr>Chart</vt:lpstr>
      <vt:lpstr>Slide 1</vt:lpstr>
      <vt:lpstr>Fertility &amp; Fecundity</vt:lpstr>
      <vt:lpstr>Fertility &amp; Fecundity</vt:lpstr>
      <vt:lpstr>Definitions</vt:lpstr>
      <vt:lpstr>Measuring Fertility</vt:lpstr>
      <vt:lpstr>The Child/Woman Ratio</vt:lpstr>
      <vt:lpstr>Exercise: C/W Ratio</vt:lpstr>
      <vt:lpstr>Solution</vt:lpstr>
      <vt:lpstr>The C/W Ratio</vt:lpstr>
      <vt:lpstr>Crude Birth Rate (CBR)</vt:lpstr>
      <vt:lpstr>Exercise : CBR</vt:lpstr>
      <vt:lpstr>Solution</vt:lpstr>
      <vt:lpstr>Crude Birth Rate (CBR)</vt:lpstr>
      <vt:lpstr>Crude Birth Rate (CBR)</vt:lpstr>
      <vt:lpstr>General Fertility Rate (GFR)</vt:lpstr>
      <vt:lpstr>Exercise: GFR</vt:lpstr>
      <vt:lpstr>Solution</vt:lpstr>
      <vt:lpstr>GFR: advantage and limitations</vt:lpstr>
      <vt:lpstr>General marital fertility rate (GMFR)</vt:lpstr>
      <vt:lpstr>Age specific fertility rate (ASFR)</vt:lpstr>
      <vt:lpstr>Exercise: (ASFR)</vt:lpstr>
      <vt:lpstr>Solution</vt:lpstr>
      <vt:lpstr>Age specific fertility rate (ASFR):</vt:lpstr>
      <vt:lpstr>Total Fertility Rate (TFR)</vt:lpstr>
      <vt:lpstr>Total Fertility Rate (TFR)</vt:lpstr>
      <vt:lpstr>Total Fertility Rate (TFR)</vt:lpstr>
      <vt:lpstr>Exercise: TFR</vt:lpstr>
      <vt:lpstr>Solution</vt:lpstr>
      <vt:lpstr>Solution</vt:lpstr>
      <vt:lpstr>Total Fertility Rate (TFR)</vt:lpstr>
      <vt:lpstr>Current fertility rates of Bangladesh</vt:lpstr>
      <vt:lpstr>Current fertility rates of Bangladesh</vt:lpstr>
      <vt:lpstr>Trends in Total Fertility Rate of Bangladesh 1971 to 2007</vt:lpstr>
      <vt:lpstr>Reproduction Rates</vt:lpstr>
      <vt:lpstr>Gross Reproduction Rate (GRR)</vt:lpstr>
      <vt:lpstr>Formula </vt:lpstr>
      <vt:lpstr>Exercise: GRR   Use the following data to calculate the GRR</vt:lpstr>
      <vt:lpstr>Exercise: GRR   Use the following data to calculate the GRR</vt:lpstr>
      <vt:lpstr>Formula </vt:lpstr>
      <vt:lpstr>Slide 40</vt:lpstr>
      <vt:lpstr>Slide 41</vt:lpstr>
      <vt:lpstr>Net Reproduction Rate (NRR)</vt:lpstr>
      <vt:lpstr>Calculating NRR</vt:lpstr>
      <vt:lpstr>Another method of calculating NRR</vt:lpstr>
      <vt:lpstr>Net Reproduction Rate:  Relationship with GRR and TFR</vt:lpstr>
      <vt:lpstr>Replacement Fertility</vt:lpstr>
      <vt:lpstr>Replacement Fertility</vt:lpstr>
      <vt:lpstr>Assignment</vt:lpstr>
      <vt:lpstr>Slide 49</vt:lpstr>
    </vt:vector>
  </TitlesOfParts>
  <Company>TNS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Fertility</dc:title>
  <dc:creator>mohashin</dc:creator>
  <cp:lastModifiedBy>Dostogir Harun</cp:lastModifiedBy>
  <cp:revision>146</cp:revision>
  <dcterms:created xsi:type="dcterms:W3CDTF">2009-09-02T09:10:23Z</dcterms:created>
  <dcterms:modified xsi:type="dcterms:W3CDTF">2020-12-04T04:21:16Z</dcterms:modified>
</cp:coreProperties>
</file>