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33"/>
  </p:notesMasterIdLst>
  <p:handoutMasterIdLst>
    <p:handoutMasterId r:id="rId34"/>
  </p:handoutMasterIdLst>
  <p:sldIdLst>
    <p:sldId id="380" r:id="rId2"/>
    <p:sldId id="314" r:id="rId3"/>
    <p:sldId id="320" r:id="rId4"/>
    <p:sldId id="365" r:id="rId5"/>
    <p:sldId id="372" r:id="rId6"/>
    <p:sldId id="368" r:id="rId7"/>
    <p:sldId id="369" r:id="rId8"/>
    <p:sldId id="370" r:id="rId9"/>
    <p:sldId id="363" r:id="rId10"/>
    <p:sldId id="371" r:id="rId11"/>
    <p:sldId id="366" r:id="rId12"/>
    <p:sldId id="373" r:id="rId13"/>
    <p:sldId id="375" r:id="rId14"/>
    <p:sldId id="374" r:id="rId15"/>
    <p:sldId id="310" r:id="rId16"/>
    <p:sldId id="311" r:id="rId17"/>
    <p:sldId id="313" r:id="rId18"/>
    <p:sldId id="350" r:id="rId19"/>
    <p:sldId id="367" r:id="rId20"/>
    <p:sldId id="352" r:id="rId21"/>
    <p:sldId id="376" r:id="rId22"/>
    <p:sldId id="377" r:id="rId23"/>
    <p:sldId id="378" r:id="rId24"/>
    <p:sldId id="379" r:id="rId25"/>
    <p:sldId id="381" r:id="rId26"/>
    <p:sldId id="382" r:id="rId27"/>
    <p:sldId id="383" r:id="rId28"/>
    <p:sldId id="384" r:id="rId29"/>
    <p:sldId id="385" r:id="rId30"/>
    <p:sldId id="386" r:id="rId31"/>
    <p:sldId id="38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6817" autoAdjust="0"/>
    <p:restoredTop sz="96949" autoAdjust="0"/>
  </p:normalViewPr>
  <p:slideViewPr>
    <p:cSldViewPr>
      <p:cViewPr>
        <p:scale>
          <a:sx n="66" d="100"/>
          <a:sy n="66" d="100"/>
        </p:scale>
        <p:origin x="-93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16" y="-8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NTalukder\Desktop\Urbanization\Urbanization%202011.xls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NTalukder\Desktop\Urbanization\Urbanization%202011.xls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0944191186628045E-2"/>
          <c:y val="2.433862433862434E-2"/>
          <c:w val="0.86753257816457163"/>
          <c:h val="0.71496042161396489"/>
        </c:manualLayout>
      </c:layout>
      <c:barChart>
        <c:barDir val="col"/>
        <c:grouping val="clustered"/>
        <c:ser>
          <c:idx val="0"/>
          <c:order val="0"/>
          <c:tx>
            <c:strRef>
              <c:f>Sheet1!$F$9</c:f>
              <c:strCache>
                <c:ptCount val="1"/>
                <c:pt idx="0">
                  <c:v>2000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Sheet1!$E$10:$E$15</c:f>
              <c:strCache>
                <c:ptCount val="6"/>
                <c:pt idx="0">
                  <c:v>Asia </c:v>
                </c:pt>
                <c:pt idx="1">
                  <c:v>Africa</c:v>
                </c:pt>
                <c:pt idx="2">
                  <c:v>North America</c:v>
                </c:pt>
                <c:pt idx="3">
                  <c:v>Europe  </c:v>
                </c:pt>
                <c:pt idx="4">
                  <c:v>Latin America and the Caribbean (LAC) </c:v>
                </c:pt>
                <c:pt idx="5">
                  <c:v>Oceania  </c:v>
                </c:pt>
              </c:strCache>
            </c:strRef>
          </c:cat>
          <c:val>
            <c:numRef>
              <c:f>Sheet1!$F$10:$F$15</c:f>
              <c:numCache>
                <c:formatCode>General</c:formatCode>
                <c:ptCount val="6"/>
                <c:pt idx="0">
                  <c:v>1500</c:v>
                </c:pt>
                <c:pt idx="1">
                  <c:v>297</c:v>
                </c:pt>
                <c:pt idx="2">
                  <c:v>239</c:v>
                </c:pt>
                <c:pt idx="3">
                  <c:v>545</c:v>
                </c:pt>
                <c:pt idx="4">
                  <c:v>391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tx>
            <c:strRef>
              <c:f>Sheet1!$G$9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rgbClr val="C00000"/>
            </a:solidFill>
          </c:spPr>
          <c:dLbls>
            <c:dLbl>
              <c:idx val="1"/>
              <c:spPr/>
              <c:txPr>
                <a:bodyPr/>
                <a:lstStyle/>
                <a:p>
                  <a:pPr>
                    <a:defRPr sz="1400" b="1">
                      <a:latin typeface="Arial" pitchFamily="34" charset="0"/>
                      <a:cs typeface="Arial" pitchFamily="34" charset="0"/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14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Sheet1!$E$10:$E$15</c:f>
              <c:strCache>
                <c:ptCount val="6"/>
                <c:pt idx="0">
                  <c:v>Asia </c:v>
                </c:pt>
                <c:pt idx="1">
                  <c:v>Africa</c:v>
                </c:pt>
                <c:pt idx="2">
                  <c:v>North America</c:v>
                </c:pt>
                <c:pt idx="3">
                  <c:v>Europe  </c:v>
                </c:pt>
                <c:pt idx="4">
                  <c:v>Latin America and the Caribbean (LAC) </c:v>
                </c:pt>
                <c:pt idx="5">
                  <c:v>Oceania  </c:v>
                </c:pt>
              </c:strCache>
            </c:strRef>
          </c:cat>
          <c:val>
            <c:numRef>
              <c:f>Sheet1!$G$10:$G$15</c:f>
              <c:numCache>
                <c:formatCode>General</c:formatCode>
                <c:ptCount val="6"/>
                <c:pt idx="0">
                  <c:v>2600</c:v>
                </c:pt>
                <c:pt idx="1">
                  <c:v>766</c:v>
                </c:pt>
                <c:pt idx="2">
                  <c:v>314</c:v>
                </c:pt>
                <c:pt idx="3">
                  <c:v>671</c:v>
                </c:pt>
                <c:pt idx="4">
                  <c:v>604</c:v>
                </c:pt>
                <c:pt idx="5">
                  <c:v>25</c:v>
                </c:pt>
              </c:numCache>
            </c:numRef>
          </c:val>
        </c:ser>
        <c:axId val="116912512"/>
        <c:axId val="116914048"/>
      </c:barChart>
      <c:catAx>
        <c:axId val="11691251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16914048"/>
        <c:crosses val="autoZero"/>
        <c:auto val="1"/>
        <c:lblAlgn val="ctr"/>
        <c:lblOffset val="100"/>
      </c:catAx>
      <c:valAx>
        <c:axId val="11691404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16912512"/>
        <c:crosses val="autoZero"/>
        <c:crossBetween val="between"/>
      </c:valAx>
    </c:plotArea>
    <c:legend>
      <c:legendPos val="r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1181818181818182"/>
          <c:y val="3.3461538461538459E-2"/>
          <c:w val="0.80683715103793818"/>
          <c:h val="0.74232061376943292"/>
        </c:manualLayout>
      </c:layout>
      <c:barChart>
        <c:barDir val="col"/>
        <c:grouping val="clustered"/>
        <c:ser>
          <c:idx val="0"/>
          <c:order val="0"/>
          <c:tx>
            <c:strRef>
              <c:f>Sheet4!$D$8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Sheet4!$C$9:$C$14</c:f>
              <c:strCache>
                <c:ptCount val="6"/>
                <c:pt idx="0">
                  <c:v>North America</c:v>
                </c:pt>
                <c:pt idx="1">
                  <c:v>Europe  </c:v>
                </c:pt>
                <c:pt idx="2">
                  <c:v>Latin America and the Caribbean (LAC) </c:v>
                </c:pt>
                <c:pt idx="3">
                  <c:v>Africa</c:v>
                </c:pt>
                <c:pt idx="4">
                  <c:v>Asia </c:v>
                </c:pt>
                <c:pt idx="5">
                  <c:v>Oceania</c:v>
                </c:pt>
              </c:strCache>
            </c:strRef>
          </c:cat>
          <c:val>
            <c:numRef>
              <c:f>Sheet4!$D$9:$D$14</c:f>
              <c:numCache>
                <c:formatCode>General</c:formatCode>
                <c:ptCount val="6"/>
                <c:pt idx="0">
                  <c:v>82</c:v>
                </c:pt>
                <c:pt idx="1">
                  <c:v>75</c:v>
                </c:pt>
                <c:pt idx="2">
                  <c:v>79</c:v>
                </c:pt>
                <c:pt idx="3">
                  <c:v>40</c:v>
                </c:pt>
                <c:pt idx="4">
                  <c:v>43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Sheet4!$E$8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Sheet4!$C$9:$C$14</c:f>
              <c:strCache>
                <c:ptCount val="6"/>
                <c:pt idx="0">
                  <c:v>North America</c:v>
                </c:pt>
                <c:pt idx="1">
                  <c:v>Europe  </c:v>
                </c:pt>
                <c:pt idx="2">
                  <c:v>Latin America and the Caribbean (LAC) </c:v>
                </c:pt>
                <c:pt idx="3">
                  <c:v>Africa</c:v>
                </c:pt>
                <c:pt idx="4">
                  <c:v>Asia </c:v>
                </c:pt>
                <c:pt idx="5">
                  <c:v>Oceania</c:v>
                </c:pt>
              </c:strCache>
            </c:strRef>
          </c:cat>
          <c:val>
            <c:numRef>
              <c:f>Sheet4!$E$9:$E$14</c:f>
              <c:numCache>
                <c:formatCode>General</c:formatCode>
                <c:ptCount val="6"/>
                <c:pt idx="0">
                  <c:v>90</c:v>
                </c:pt>
                <c:pt idx="1">
                  <c:v>86</c:v>
                </c:pt>
                <c:pt idx="2">
                  <c:v>89</c:v>
                </c:pt>
                <c:pt idx="3">
                  <c:v>62</c:v>
                </c:pt>
                <c:pt idx="4">
                  <c:v>66</c:v>
                </c:pt>
                <c:pt idx="5">
                  <c:v>76</c:v>
                </c:pt>
              </c:numCache>
            </c:numRef>
          </c:val>
        </c:ser>
        <c:dLbls>
          <c:showVal val="1"/>
        </c:dLbls>
        <c:axId val="125870848"/>
        <c:axId val="125872384"/>
      </c:barChart>
      <c:catAx>
        <c:axId val="12587084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872384"/>
        <c:crosses val="autoZero"/>
        <c:auto val="1"/>
        <c:lblAlgn val="ctr"/>
        <c:lblOffset val="100"/>
      </c:catAx>
      <c:valAx>
        <c:axId val="1258723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Percent</a:t>
                </a:r>
              </a:p>
            </c:rich>
          </c:tx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5870848"/>
        <c:crosses val="autoZero"/>
        <c:crossBetween val="between"/>
      </c:valAx>
    </c:plotArea>
    <c:legend>
      <c:legendPos val="r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Sheet3!$E$9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Sheet3!$D$10:$D$13</c:f>
              <c:strCache>
                <c:ptCount val="4"/>
                <c:pt idx="0">
                  <c:v>East Asia </c:v>
                </c:pt>
                <c:pt idx="1">
                  <c:v>South-central Asia </c:v>
                </c:pt>
                <c:pt idx="2">
                  <c:v>South-east Asia </c:v>
                </c:pt>
                <c:pt idx="3">
                  <c:v>West Asia </c:v>
                </c:pt>
              </c:strCache>
            </c:strRef>
          </c:cat>
          <c:val>
            <c:numRef>
              <c:f>Sheet3!$E$10:$E$13</c:f>
              <c:numCache>
                <c:formatCode>General</c:formatCode>
                <c:ptCount val="4"/>
                <c:pt idx="0">
                  <c:v>49</c:v>
                </c:pt>
                <c:pt idx="1">
                  <c:v>32</c:v>
                </c:pt>
                <c:pt idx="2">
                  <c:v>48</c:v>
                </c:pt>
                <c:pt idx="3">
                  <c:v>66</c:v>
                </c:pt>
              </c:numCache>
            </c:numRef>
          </c:val>
        </c:ser>
        <c:ser>
          <c:idx val="1"/>
          <c:order val="1"/>
          <c:tx>
            <c:strRef>
              <c:f>Sheet3!$F$9</c:f>
              <c:strCache>
                <c:ptCount val="1"/>
                <c:pt idx="0">
                  <c:v>2050</c:v>
                </c:pt>
              </c:strCache>
            </c:strRef>
          </c:tx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dLblPos val="outEnd"/>
            <c:showVal val="1"/>
          </c:dLbls>
          <c:cat>
            <c:strRef>
              <c:f>Sheet3!$D$10:$D$13</c:f>
              <c:strCache>
                <c:ptCount val="4"/>
                <c:pt idx="0">
                  <c:v>East Asia </c:v>
                </c:pt>
                <c:pt idx="1">
                  <c:v>South-central Asia </c:v>
                </c:pt>
                <c:pt idx="2">
                  <c:v>South-east Asia </c:v>
                </c:pt>
                <c:pt idx="3">
                  <c:v>West Asia </c:v>
                </c:pt>
              </c:strCache>
            </c:strRef>
          </c:cat>
          <c:val>
            <c:numRef>
              <c:f>Sheet3!$F$10:$F$13</c:f>
              <c:numCache>
                <c:formatCode>General</c:formatCode>
                <c:ptCount val="4"/>
                <c:pt idx="0">
                  <c:v>74</c:v>
                </c:pt>
                <c:pt idx="1">
                  <c:v>57</c:v>
                </c:pt>
                <c:pt idx="2">
                  <c:v>73</c:v>
                </c:pt>
                <c:pt idx="3">
                  <c:v>79</c:v>
                </c:pt>
              </c:numCache>
            </c:numRef>
          </c:val>
        </c:ser>
        <c:axId val="126005248"/>
        <c:axId val="126006784"/>
      </c:barChart>
      <c:catAx>
        <c:axId val="126005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6006784"/>
        <c:crosses val="autoZero"/>
        <c:auto val="1"/>
        <c:lblAlgn val="ctr"/>
        <c:lblOffset val="100"/>
      </c:catAx>
      <c:valAx>
        <c:axId val="12600678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Percentage</a:t>
                </a:r>
                <a:r>
                  <a:rPr lang="en-US" sz="1400" baseline="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c:rich>
          </c:tx>
          <c:layout>
            <c:manualLayout>
              <c:xMode val="edge"/>
              <c:yMode val="edge"/>
              <c:x val="3.3333333333333392E-3"/>
              <c:y val="0.33393081761006538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6005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003594145326434"/>
          <c:y val="1.3881127762255517E-3"/>
          <c:w val="0.26909318767586482"/>
          <c:h val="0.11550334434002202"/>
        </c:manualLayout>
      </c:layout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046DB42E-0215-4B46-924B-8D1B57FC01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CA952E7-CF25-42AE-954A-893A3F6EAF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0860F9-E8BF-423E-B6C6-AB0029B8144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296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0BDA7-9735-4F7B-86B2-D617D70AA8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BEF7-224D-4EFA-A9F6-0FE0930BA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4B60D-30B7-45C1-8D13-0E3A5DE73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1676400"/>
            <a:ext cx="7467600" cy="3352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CCA7B-1D86-4CF6-ADF0-6B849BC62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5ACD-94F8-4A03-A855-AB3C781A54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07A06-E840-49B2-9CE5-9C1FE48B2C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2EAE0-B883-4CB5-8F35-9035A05DBC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AFC4C-80B2-4873-AE6C-4C1D55CDD3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0F2B9-94D6-4FD9-B3B0-C7D08E825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FC88-E568-44E7-AF34-D07D67E9AB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494C4-A227-419A-A070-2ACB366B27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71BDC-D648-40F3-A458-783C70CB0E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7DC77E-59BF-4109-85AD-FBCAE5C746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  <p:sldLayoutId id="2147483915" r:id="rId12"/>
    <p:sldLayoutId id="214748391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stogirharu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762000"/>
            <a:ext cx="81534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Population and Urbanization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in Bangladesh</a:t>
            </a:r>
            <a:endParaRPr lang="en-US" sz="3600" dirty="0" smtClean="0">
              <a:latin typeface="Arial" charset="0"/>
              <a:ea typeface="+mn-ea"/>
              <a:cs typeface="+mn-cs"/>
            </a:endParaRP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91000"/>
            <a:ext cx="7543800" cy="9906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altLang="en-US" sz="2000" dirty="0" smtClean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endParaRPr lang="en-US" altLang="en-US" sz="2000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4100" name="Rectangle 1028"/>
          <p:cNvSpPr>
            <a:spLocks noChangeArrowheads="1"/>
          </p:cNvSpPr>
          <p:nvPr/>
        </p:nvSpPr>
        <p:spPr bwMode="auto">
          <a:xfrm>
            <a:off x="1447800" y="27432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75000"/>
              </a:lnSpc>
              <a:spcBef>
                <a:spcPct val="20000"/>
              </a:spcBef>
            </a:pPr>
            <a:endParaRPr lang="en-US" altLang="en-US" sz="18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85800" y="4800600"/>
            <a:ext cx="7086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Dostogir Harun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Assistant Professor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Public Health, DIU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Email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dostogirharun@gmail.com</a:t>
            </a:r>
            <a:endParaRPr kumimoji="0" lang="en-US" sz="1400" b="1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Cell: </a:t>
            </a: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01556 636 545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latin typeface="Arial" charset="0"/>
                <a:cs typeface="Arial" charset="0"/>
              </a:rPr>
              <a:t>Percentage of Urban Population Growth Attributable to Internal Migration, by Region</a:t>
            </a: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idx="1"/>
          </p:nvPr>
        </p:nvGraphicFramePr>
        <p:xfrm>
          <a:off x="762000" y="1676400"/>
          <a:ext cx="7848600" cy="4495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57600"/>
                <a:gridCol w="1295400"/>
                <a:gridCol w="1600200"/>
                <a:gridCol w="1295400"/>
              </a:tblGrid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Region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1960s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1970s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1980s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Asia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40.4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46.7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63.6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Latin America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40.5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33.9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North and Sub-Saharan Africa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41.2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40.6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24.9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Developing countries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40.3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44.1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54.3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229600" cy="457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World’s 10 largest cities in 2010 and 2015</a:t>
            </a:r>
          </a:p>
        </p:txBody>
      </p:sp>
      <p:sp>
        <p:nvSpPr>
          <p:cNvPr id="5" name="Rectangle 4"/>
          <p:cNvSpPr/>
          <p:nvPr/>
        </p:nvSpPr>
        <p:spPr>
          <a:xfrm>
            <a:off x="685800" y="6248400"/>
            <a:ext cx="3182938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UN Population Division 2010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219199"/>
          <a:ext cx="8153401" cy="5068395"/>
        </p:xfrm>
        <a:graphic>
          <a:graphicData uri="http://schemas.openxmlformats.org/drawingml/2006/table">
            <a:tbl>
              <a:tblPr/>
              <a:tblGrid>
                <a:gridCol w="1232492"/>
                <a:gridCol w="1706526"/>
                <a:gridCol w="2525497"/>
                <a:gridCol w="1214336"/>
                <a:gridCol w="1474550"/>
              </a:tblGrid>
              <a:tr h="10123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Rank order</a:t>
                      </a:r>
                      <a:endParaRPr lang="en-US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2010 Population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Times New Roman"/>
                        </a:rPr>
                        <a:t>(million)</a:t>
                      </a:r>
                      <a:endParaRPr lang="en-US" sz="2000" b="1" dirty="0" smtClean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j-lt"/>
                          <a:ea typeface="Times New Roman"/>
                          <a:cs typeface="Times New Roman"/>
                        </a:rPr>
                        <a:t>Name </a:t>
                      </a:r>
                      <a:endParaRPr lang="en-US" sz="20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Rank order</a:t>
                      </a:r>
                      <a:endParaRPr lang="en-US" sz="20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2025 Population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  (million)</a:t>
                      </a:r>
                    </a:p>
                  </a:txBody>
                  <a:tcPr marL="44747" marR="447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CAF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Tokyo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37.1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Delhi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28.6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20.3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São Paulo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21.7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Mumbai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25.8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19.5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Mexico City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1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19.4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New York-Newark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20.6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Shanghai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20.0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15.6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Kolkata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20.1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14.7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Dhaka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20.9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9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Karachi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18.7</a:t>
                      </a:r>
                      <a:endParaRPr lang="en-US" sz="2000" dirty="0"/>
                    </a:p>
                  </a:txBody>
                  <a:tcPr marL="44747" marR="44747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z="4000" b="1" dirty="0" smtClean="0"/>
              <a:t>Urbanization in Asia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305800" cy="48006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Asia has the largest urban population (more than 1.5 billion people) 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43% of its population is urbanized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Currently, 16 of the world’s 24 cities with </a:t>
            </a:r>
            <a:r>
              <a:rPr lang="en-US" altLang="en-US" sz="2800" b="1" dirty="0" smtClean="0"/>
              <a:t>10 million </a:t>
            </a:r>
            <a:r>
              <a:rPr lang="en-US" altLang="en-US" sz="2800" dirty="0" smtClean="0"/>
              <a:t>plus people are in Asia</a:t>
            </a:r>
          </a:p>
          <a:p>
            <a:pPr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In 2030, 2.6 billion people will live in cities in Asia 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6096000"/>
            <a:ext cx="54768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 Sources: PRB 2011, UN Habitat 2006; Cohen </a:t>
            </a:r>
            <a:r>
              <a:rPr lang="en-US" sz="1800" dirty="0" smtClean="0">
                <a:latin typeface="+mn-lt"/>
              </a:rPr>
              <a:t>2006</a:t>
            </a:r>
            <a:endParaRPr lang="en-US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Emerging urban giant: Asia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105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More than 60% of the increase in the world's urban population over the next three decades will occur in Asia</a:t>
            </a:r>
          </a:p>
          <a:p>
            <a:pPr eaLnBrk="1" hangingPunct="1">
              <a:spcBef>
                <a:spcPct val="0"/>
              </a:spcBef>
              <a:spcAft>
                <a:spcPts val="1800"/>
              </a:spcAft>
            </a:pPr>
            <a:r>
              <a:rPr lang="en-US" altLang="en-US" sz="2800" dirty="0" smtClean="0"/>
              <a:t>Most of urban increment in Asia (75%) will occur in China, India, , Indonesia, Pakistan, Bangladesh, and the Philippines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2015, Asia will have 288 cities with at least one million residents compared to only 27 cities in 1950s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2030, six cities in Asia will have more than 20 million population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6324600"/>
            <a:ext cx="47863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n-lt"/>
              </a:rPr>
              <a:t> Source: PRB 2011; UN Habitat 2006; Cohen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990600"/>
          </a:xfrm>
        </p:spPr>
        <p:txBody>
          <a:bodyPr/>
          <a:lstStyle/>
          <a:p>
            <a:r>
              <a:rPr lang="en-US" altLang="en-US" sz="4000" b="1" dirty="0" smtClean="0"/>
              <a:t>Percent urban population in Asia by region: 2010-2050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0" y="6315775"/>
            <a:ext cx="28130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 Source: UN Habitat 2010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381000" y="1524000"/>
          <a:ext cx="8458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990600"/>
          </a:xfrm>
        </p:spPr>
        <p:txBody>
          <a:bodyPr/>
          <a:lstStyle/>
          <a:p>
            <a:pPr marL="342900" indent="-342900" eaLnBrk="1" hangingPunct="1"/>
            <a:r>
              <a:rPr lang="en-US" altLang="en-US" sz="3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Definition of Urban area changed and modified over time in Bangladesh</a:t>
            </a:r>
            <a:endParaRPr lang="en-US" altLang="en-US" sz="3600" dirty="0" smtClean="0">
              <a:solidFill>
                <a:srgbClr val="00000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 rtlCol="0">
            <a:no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Urban Characteristics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Roads, electricity, community centers, water supply, sanitation and sewage system exist and which is densely populated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Census 1951-1974: Municipality, civil lines and any continuous collection of houses by not less than 5000 people as urban area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Census 1981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All upazila headquarters have been considered as urban regardless of their size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72400" cy="11430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Definition of Urban area changed and modified over time in Bangladesh</a:t>
            </a:r>
            <a:endParaRPr lang="en-US" alt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534400" cy="4800600"/>
          </a:xfrm>
        </p:spPr>
        <p:txBody>
          <a:bodyPr rtlCol="0">
            <a:normAutofit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1991 census: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reclassified urban areas into four categories: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Mega cities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 metropolitan area - population more than five millions, Dhaka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Statistical Metropolitan Area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 city corporation, together with its adjacent areas having urban characteristics, Chittagong, Khulna and Rajshahi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Municipality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Areas created by the 1977 Pourashava Ordinance</a:t>
            </a:r>
          </a:p>
          <a:p>
            <a:pPr marL="574675" indent="-280988" eaLnBrk="1" fontAlgn="auto" hangingPunct="1">
              <a:spcAft>
                <a:spcPts val="1200"/>
              </a:spcAft>
              <a:buClr>
                <a:schemeClr val="accent1"/>
              </a:buClr>
              <a:buSzPct val="75000"/>
              <a:buFont typeface="Tahoma" pitchFamily="34" charset="0"/>
              <a:buChar char="−"/>
              <a:defRPr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Town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Upazila headquarters are non-municipality towns</a:t>
            </a: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1" indent="-3429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Distribution of Total and Urban Population, Bangladesh:1951-2006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endParaRPr lang="en-US" sz="36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2864" name="Group 1184"/>
          <p:cNvGraphicFramePr>
            <a:graphicFrameLocks noGrp="1"/>
          </p:cNvGraphicFramePr>
          <p:nvPr/>
        </p:nvGraphicFramePr>
        <p:xfrm>
          <a:off x="457201" y="1524002"/>
          <a:ext cx="8305798" cy="5105397"/>
        </p:xfrm>
        <a:graphic>
          <a:graphicData uri="http://schemas.openxmlformats.org/drawingml/2006/table">
            <a:tbl>
              <a:tblPr/>
              <a:tblGrid>
                <a:gridCol w="1132608"/>
                <a:gridCol w="1208116"/>
                <a:gridCol w="1142048"/>
                <a:gridCol w="896649"/>
                <a:gridCol w="1173509"/>
                <a:gridCol w="1330815"/>
                <a:gridCol w="1422053"/>
              </a:tblGrid>
              <a:tr h="180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Year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 population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(million)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 population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(million)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Percent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Urban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 census change in Urban population (percent)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Annual Growth Rate of Urban population (percent)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Annual growth rate of total population (percent)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45.1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76.4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137.6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89.9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111.4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20.9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18.7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57.8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4.6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129.2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22.3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38.0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0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149.8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48.5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6.0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1.4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576"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Source: BBS 2011</a:t>
                      </a:r>
                    </a:p>
                  </a:txBody>
                  <a:tcPr marL="68580" marR="6858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066800"/>
          </a:xfrm>
        </p:spPr>
        <p:txBody>
          <a:bodyPr/>
          <a:lstStyle/>
          <a:p>
            <a:r>
              <a:rPr lang="en-US" altLang="en-US" sz="4000" b="1" dirty="0" smtClean="0">
                <a:cs typeface="Arial" charset="0"/>
              </a:rPr>
              <a:t>Urban population </a:t>
            </a:r>
            <a:r>
              <a:rPr lang="en-US" altLang="en-US" sz="4000" b="1" dirty="0" smtClean="0"/>
              <a:t>in selected Asian countries (million)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295400"/>
          <a:ext cx="8153400" cy="4571999"/>
        </p:xfrm>
        <a:graphic>
          <a:graphicData uri="http://schemas.openxmlformats.org/drawingml/2006/table">
            <a:tbl>
              <a:tblPr/>
              <a:tblGrid>
                <a:gridCol w="2085754"/>
                <a:gridCol w="1137684"/>
                <a:gridCol w="1042878"/>
                <a:gridCol w="1215365"/>
                <a:gridCol w="1455573"/>
                <a:gridCol w="1216146"/>
              </a:tblGrid>
              <a:tr h="6158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+mn-lt"/>
                          <a:ea typeface="Calibri"/>
                          <a:cs typeface="Times New Roman"/>
                        </a:rPr>
                        <a:t>Country </a:t>
                      </a:r>
                      <a:r>
                        <a:rPr lang="en-US" sz="20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0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1961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1981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2001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2030</a:t>
                      </a:r>
                      <a:endParaRPr lang="en-US" sz="2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3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India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79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160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290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340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590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7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127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201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926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7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Indonesia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32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86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103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146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9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Pakistan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49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66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121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4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Bangladesh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32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Philippines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37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46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+mn-lt"/>
                          <a:ea typeface="Calibri"/>
                          <a:cs typeface="Times New Roman"/>
                        </a:rPr>
                        <a:t>73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6019800"/>
            <a:ext cx="845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i="1" dirty="0">
                <a:latin typeface="+mn-lt"/>
              </a:rPr>
              <a:t> </a:t>
            </a:r>
            <a:r>
              <a:rPr lang="en-US" sz="1200" i="1" dirty="0">
                <a:latin typeface="Arial" pitchFamily="34" charset="0"/>
                <a:cs typeface="Arial" pitchFamily="34" charset="0"/>
              </a:rPr>
              <a:t>Source: Census 1951-2001; UN, World Urbanization Prospects: The 2009 Revision ; McKinsey Global Institute 2010 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170850"/>
            <a:ext cx="7772400" cy="685800"/>
          </a:xfrm>
        </p:spPr>
        <p:txBody>
          <a:bodyPr/>
          <a:lstStyle/>
          <a:p>
            <a:r>
              <a:rPr lang="en-US" altLang="en-US" sz="4000" b="1" dirty="0" smtClean="0"/>
              <a:t>Future urbanization in India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1143000"/>
          </a:xfrm>
        </p:spPr>
        <p:txBody>
          <a:bodyPr/>
          <a:lstStyle/>
          <a:p>
            <a:r>
              <a:rPr lang="en-US" altLang="en-US" sz="2800" dirty="0" smtClean="0"/>
              <a:t>In 2008, 42 cities had population 1 million plus </a:t>
            </a:r>
          </a:p>
          <a:p>
            <a:r>
              <a:rPr lang="en-US" altLang="en-US" sz="2800" dirty="0" smtClean="0"/>
              <a:t>In 2030, 68 cities will have population 1 million plus &amp; </a:t>
            </a:r>
            <a:br>
              <a:rPr lang="en-US" altLang="en-US" sz="2800" dirty="0" smtClean="0"/>
            </a:br>
            <a:r>
              <a:rPr lang="en-US" altLang="en-US" sz="2800" dirty="0" smtClean="0"/>
              <a:t>6 cities will have more than 10 million population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2365473"/>
          <a:ext cx="7543801" cy="4232999"/>
        </p:xfrm>
        <a:graphic>
          <a:graphicData uri="http://schemas.openxmlformats.org/drawingml/2006/table">
            <a:tbl>
              <a:tblPr/>
              <a:tblGrid>
                <a:gridCol w="1774389"/>
                <a:gridCol w="2884706"/>
                <a:gridCol w="2884706"/>
              </a:tblGrid>
              <a:tr h="447383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Arial" pitchFamily="34" charset="0"/>
                          <a:cs typeface="Arial" pitchFamily="34" charset="0"/>
                        </a:rPr>
                        <a:t>Megacities in India</a:t>
                      </a:r>
                      <a:endParaRPr lang="en-US" sz="2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9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City</a:t>
                      </a:r>
                      <a:r>
                        <a:rPr lang="en-US" sz="24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2030 Population (million)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2010 Population</a:t>
                      </a:r>
                    </a:p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+mn-lt"/>
                          <a:ea typeface="Calibri"/>
                          <a:cs typeface="Times New Roman"/>
                        </a:rPr>
                        <a:t>(million) </a:t>
                      </a:r>
                      <a:endParaRPr lang="en-US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Mumbai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20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Delhi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26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22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Kolkata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16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Chennai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8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Bangalore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7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9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Hyderabad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latin typeface="+mn-lt"/>
                        </a:rPr>
                        <a:t>7</a:t>
                      </a:r>
                      <a:endParaRPr lang="en-US" sz="2800" dirty="0">
                        <a:latin typeface="+mn-lt"/>
                      </a:endParaRPr>
                    </a:p>
                  </a:txBody>
                  <a:tcPr marL="68573" marR="685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68" name="Rectangle 4"/>
          <p:cNvSpPr>
            <a:spLocks noChangeArrowheads="1"/>
          </p:cNvSpPr>
          <p:nvPr/>
        </p:nvSpPr>
        <p:spPr bwMode="auto">
          <a:xfrm>
            <a:off x="1295400" y="2362200"/>
            <a:ext cx="647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>
                <a:latin typeface="Arial" charset="0"/>
                <a:cs typeface="Arial" charset="0"/>
              </a:rPr>
              <a:t> </a:t>
            </a:r>
            <a:endParaRPr lang="en-US" altLang="en-US" sz="2000" b="1"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6400800"/>
            <a:ext cx="7848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Sources: 	McKinsey Global Institute 2010;  </a:t>
            </a:r>
            <a:r>
              <a:rPr lang="en-US" sz="1400" dirty="0" smtClean="0">
                <a:latin typeface="+mn-lt"/>
              </a:rPr>
              <a:t>UN</a:t>
            </a:r>
            <a:r>
              <a:rPr lang="en-US" sz="1400" dirty="0">
                <a:latin typeface="+mn-lt"/>
              </a:rPr>
              <a:t>, World Urbanization Prospects: The 2009 Revision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/>
            <a:r>
              <a:rPr lang="en-US" altLang="en-US" sz="2600" b="1" smtClean="0">
                <a:latin typeface="Arial" charset="0"/>
                <a:cs typeface="Arial" charset="0"/>
              </a:rPr>
              <a:t> </a:t>
            </a:r>
            <a:r>
              <a:rPr lang="en-US" altLang="en-US" sz="3600" b="1" smtClean="0">
                <a:latin typeface="Arial" charset="0"/>
                <a:cs typeface="Arial" charset="0"/>
              </a:rPr>
              <a:t>Migration</a:t>
            </a:r>
            <a:endParaRPr lang="en-US" altLang="en-US" sz="360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105400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Arial" charset="0"/>
                <a:cs typeface="Arial" charset="0"/>
              </a:rPr>
              <a:t>Migration is the geographic movement of people across a specified boundary for the purpose of establishing a new permanent  or semi-permanent residence.</a:t>
            </a:r>
          </a:p>
          <a:p>
            <a:pPr eaLnBrk="1" hangingPunct="1"/>
            <a:r>
              <a:rPr lang="en-US" altLang="en-US" sz="2800" dirty="0" smtClean="0">
                <a:latin typeface="Arial" charset="0"/>
                <a:cs typeface="Arial" charset="0"/>
              </a:rPr>
              <a:t>International </a:t>
            </a:r>
          </a:p>
          <a:p>
            <a:pPr eaLnBrk="1" hangingPunct="1"/>
            <a:r>
              <a:rPr lang="en-US" altLang="en-US" sz="2800" dirty="0" smtClean="0">
                <a:latin typeface="Arial" charset="0"/>
                <a:cs typeface="Arial" charset="0"/>
              </a:rPr>
              <a:t>Internal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 Rural to rural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Rural to urban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Urban to rural</a:t>
            </a:r>
          </a:p>
          <a:p>
            <a:pPr lvl="1" eaLnBrk="1" hangingPunct="1"/>
            <a:r>
              <a:rPr lang="en-US" altLang="en-US" sz="2400" dirty="0" smtClean="0">
                <a:latin typeface="Arial" charset="0"/>
                <a:cs typeface="Arial" charset="0"/>
              </a:rPr>
              <a:t>Urban to urban </a:t>
            </a:r>
          </a:p>
          <a:p>
            <a:pPr eaLnBrk="1" hangingPunct="1"/>
            <a:r>
              <a:rPr lang="en-US" altLang="en-US" sz="2800" dirty="0" smtClean="0"/>
              <a:t>Net Migration rate: (Number of immigrants – Number of emigrations)/Total mid-year population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762000"/>
          </a:xfrm>
        </p:spPr>
        <p:txBody>
          <a:bodyPr/>
          <a:lstStyle/>
          <a:p>
            <a:r>
              <a:rPr lang="en-US" altLang="en-US" sz="4000" b="1" dirty="0" smtClean="0">
                <a:cs typeface="Arial" charset="0"/>
              </a:rPr>
              <a:t>No of cities with minimum 10 million populations in </a:t>
            </a:r>
            <a:r>
              <a:rPr lang="en-US" altLang="en-US" sz="4000" b="1" dirty="0" smtClean="0"/>
              <a:t>selected Asian countries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524000"/>
          <a:ext cx="7010400" cy="4419599"/>
        </p:xfrm>
        <a:graphic>
          <a:graphicData uri="http://schemas.openxmlformats.org/drawingml/2006/table">
            <a:tbl>
              <a:tblPr/>
              <a:tblGrid>
                <a:gridCol w="3427307"/>
                <a:gridCol w="1869440"/>
                <a:gridCol w="1713653"/>
              </a:tblGrid>
              <a:tr h="6992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Country </a:t>
                      </a:r>
                      <a:r>
                        <a:rPr lang="en-US" sz="2800" b="1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+mn-lt"/>
                          <a:ea typeface="Calibri"/>
                          <a:cs typeface="Times New Roman"/>
                        </a:rPr>
                        <a:t>2030</a:t>
                      </a:r>
                      <a:endParaRPr lang="en-US" sz="2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0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India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4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Indonesia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357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Pakistan 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1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Bangladesh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7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Philippines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28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6019800"/>
            <a:ext cx="77724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i="1" dirty="0">
                <a:latin typeface="+mn-lt"/>
              </a:rPr>
              <a:t> </a:t>
            </a:r>
            <a:r>
              <a:rPr lang="en-US" sz="1100" i="1" dirty="0">
                <a:latin typeface="Arial" pitchFamily="34" charset="0"/>
                <a:cs typeface="Arial" pitchFamily="34" charset="0"/>
              </a:rPr>
              <a:t>Source: Census 1951-2001; UN, World Urbanization Prospects: The 2009 Revision ; McKinsey Global Institute 2010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533400"/>
          </a:xfrm>
        </p:spPr>
        <p:txBody>
          <a:bodyPr/>
          <a:lstStyle/>
          <a:p>
            <a:r>
              <a:rPr lang="en-US" altLang="en-US" sz="3200" b="1" dirty="0" smtClean="0">
                <a:cs typeface="Arial" charset="0"/>
              </a:rPr>
              <a:t>Key traits of urbanization in </a:t>
            </a:r>
            <a:r>
              <a:rPr lang="en-US" altLang="en-US" sz="3200" b="1" dirty="0" smtClean="0"/>
              <a:t>selected Asian countries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8077200" cy="5696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6629400"/>
              </a:tblGrid>
              <a:tr h="605162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Country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Urbanization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p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attern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18" marB="45718"/>
                </a:tc>
              </a:tr>
              <a:tr h="52326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China 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Balanced growth of cities of all sizes 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54508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 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Concentrated growth in more developed areas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14224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Indonesia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Balanced spatial growth with metropolitan areas, large cities, and small cities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/>
                        <a:t>Concentration of industrialization and economic growth in some major urban areas</a:t>
                      </a:r>
                    </a:p>
                  </a:txBody>
                  <a:tcPr marT="45718" marB="45718"/>
                </a:tc>
              </a:tr>
              <a:tr h="7206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Bangladesh 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Unbalanced growth, with high concentration of population in major cities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7206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Unbalanced growth, with high concentration of population in major cities</a:t>
                      </a:r>
                      <a:endParaRPr lang="en-US" sz="2400" dirty="0"/>
                    </a:p>
                  </a:txBody>
                  <a:tcPr marT="45718" marB="45718"/>
                </a:tc>
              </a:tr>
              <a:tr h="72060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Philippines</a:t>
                      </a:r>
                      <a:endParaRPr lang="en-US" sz="2400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Balanced distribution of cities, with large and medium-sized cities</a:t>
                      </a:r>
                      <a:endParaRPr lang="en-US" sz="2400" dirty="0"/>
                    </a:p>
                  </a:txBody>
                  <a:tcPr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77200" cy="762000"/>
          </a:xfrm>
        </p:spPr>
        <p:txBody>
          <a:bodyPr/>
          <a:lstStyle/>
          <a:p>
            <a:r>
              <a:rPr lang="en-US" altLang="en-US" sz="3600" b="1" dirty="0" smtClean="0">
                <a:cs typeface="Arial" charset="0"/>
              </a:rPr>
              <a:t>Major driver of urbanization in </a:t>
            </a:r>
            <a:r>
              <a:rPr lang="en-US" altLang="en-US" sz="3600" b="1" dirty="0" smtClean="0"/>
              <a:t>selected </a:t>
            </a:r>
            <a:br>
              <a:rPr lang="en-US" altLang="en-US" sz="3600" b="1" dirty="0" smtClean="0"/>
            </a:br>
            <a:r>
              <a:rPr lang="en-US" altLang="en-US" sz="3600" b="1" dirty="0" smtClean="0"/>
              <a:t>Asian countries</a:t>
            </a:r>
            <a:r>
              <a:rPr lang="en-US" altLang="en-US" sz="3600" b="1" dirty="0" smtClean="0">
                <a:cs typeface="Arial" charset="0"/>
              </a:rPr>
              <a:t> </a:t>
            </a:r>
            <a:endParaRPr lang="en-US" altLang="en-US" sz="3600" b="1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990600"/>
          <a:ext cx="9144000" cy="536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701"/>
                <a:gridCol w="7520299"/>
              </a:tblGrid>
              <a:tr h="50409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Country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Major driver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of urbanization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</a:tr>
              <a:tr h="93274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China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Acquisition of adjacent land and simultaneous incorporation of population was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key driver 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the past 20 years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Migration emerges as the current key driver of urbanization </a:t>
                      </a:r>
                    </a:p>
                  </a:txBody>
                  <a:tcPr marT="45725" marB="45725"/>
                </a:tc>
              </a:tr>
              <a:tr h="716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India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Expansion in municipal boundaries 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9713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Indonesia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In-migration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Conversion of non-urban areas near major cities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Circular migration of rural people, temporarily but regularly, to cities</a:t>
                      </a:r>
                    </a:p>
                  </a:txBody>
                  <a:tcPr marT="45725" marB="45725"/>
                </a:tc>
              </a:tr>
              <a:tr h="716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Bangladesh 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Migration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Expansion in municipal boundaries </a:t>
                      </a:r>
                      <a:r>
                        <a:rPr lang="en-US" sz="2000" dirty="0" smtClean="0"/>
                        <a:t> 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64659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Pakistan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Migration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Natural increase </a:t>
                      </a:r>
                      <a:endParaRPr lang="en-US" sz="2000" dirty="0"/>
                    </a:p>
                  </a:txBody>
                  <a:tcPr marT="45725" marB="45725"/>
                </a:tc>
              </a:tr>
              <a:tr h="7163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Philippines</a:t>
                      </a:r>
                      <a:endParaRPr lang="en-US" sz="20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Natural increase</a:t>
                      </a:r>
                      <a:endParaRPr lang="en-US" sz="20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Reclassification of rural areas to urban 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US" altLang="en-US" sz="2800" smtClean="0">
                <a:cs typeface="Arial" charset="0"/>
              </a:rPr>
              <a:t>Share of major cities to urbanization in Asia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914400"/>
          <a:ext cx="8839200" cy="5243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7086600"/>
              </a:tblGrid>
              <a:tr h="57918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Country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Share of major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cities to country’s urbanization in 2010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T="45725" marB="45725"/>
                </a:tc>
              </a:tr>
              <a:tr h="9523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China 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Shanghai,</a:t>
                      </a:r>
                      <a:r>
                        <a:rPr lang="en-US" sz="2400" baseline="0" dirty="0" smtClean="0"/>
                        <a:t> Beijing: 6%, Cities with 5-10 million: 15%</a:t>
                      </a:r>
                    </a:p>
                    <a:p>
                      <a:pPr algn="l"/>
                      <a:r>
                        <a:rPr lang="en-US" sz="2400" baseline="0" dirty="0" smtClean="0"/>
                        <a:t>Cities with 1.5-5 million: 28%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93779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India 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Delhi, Mumbai,</a:t>
                      </a:r>
                      <a:r>
                        <a:rPr lang="en-US" sz="2400" baseline="0" dirty="0" smtClean="0"/>
                        <a:t> Kolkata: 15% , Cities with &gt;4 million: 13%</a:t>
                      </a:r>
                    </a:p>
                    <a:p>
                      <a:pPr algn="l"/>
                      <a:r>
                        <a:rPr lang="en-US" sz="2400" baseline="0" dirty="0" smtClean="0"/>
                        <a:t>Cities with 1-4 million: 15% 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49906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Indonesia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Jakarta: 9%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6251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Bangladesh 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Dhaka: 30%,  </a:t>
                      </a: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Chittagong: 10%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58223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Karachi, Lahore: 30%</a:t>
                      </a:r>
                      <a:endParaRPr lang="en-US" sz="2400" dirty="0"/>
                    </a:p>
                  </a:txBody>
                  <a:tcPr marT="45725" marB="45725"/>
                </a:tc>
              </a:tr>
              <a:tr h="81713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Philippines</a:t>
                      </a:r>
                      <a:endParaRPr lang="en-US" sz="24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Manila: 25% ,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Four big cities* : 10% 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6400800"/>
            <a:ext cx="51816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dk1"/>
                </a:solidFill>
                <a:latin typeface="+mn-lt"/>
              </a:rPr>
              <a:t>*Davao City, Metro Cebu, </a:t>
            </a:r>
            <a:r>
              <a:rPr lang="en-US" sz="1400" dirty="0" err="1">
                <a:solidFill>
                  <a:schemeClr val="dk1"/>
                </a:solidFill>
                <a:latin typeface="+mn-lt"/>
              </a:rPr>
              <a:t>Zamboanga</a:t>
            </a:r>
            <a:r>
              <a:rPr lang="en-US" sz="1400" dirty="0">
                <a:solidFill>
                  <a:schemeClr val="dk1"/>
                </a:solidFill>
                <a:latin typeface="+mn-lt"/>
              </a:rPr>
              <a:t> City, Metro Angeles</a:t>
            </a:r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altLang="en-US" sz="4000" b="1" dirty="0" smtClean="0">
                <a:cs typeface="Arial" charset="0"/>
              </a:rPr>
              <a:t>Policy issues</a:t>
            </a:r>
            <a:endParaRPr lang="en-US" altLang="en-US" sz="4000" b="1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839200" cy="6019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Future urbanization will be primarily due to in-migration and aerial expansion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Cities that have more domestically oriented economies will face the challenges of creating opportunities for economic growth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Urbanization process will strain the sustainability of major cities</a:t>
            </a:r>
          </a:p>
          <a:p>
            <a:pPr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3600" dirty="0" smtClean="0">
                <a:solidFill>
                  <a:srgbClr val="000099"/>
                </a:solidFill>
                <a:latin typeface="+mj-lt"/>
                <a:ea typeface="+mj-ea"/>
                <a:cs typeface="Arial" charset="0"/>
              </a:rPr>
              <a:t>Policy needs 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Need long-term policy to transform urbanization into a positive force for economic </a:t>
            </a:r>
            <a:r>
              <a:rPr lang="en-US" sz="2400" dirty="0" err="1" smtClean="0"/>
              <a:t>devt</a:t>
            </a:r>
            <a:r>
              <a:rPr lang="en-US" sz="2400" dirty="0" smtClean="0"/>
              <a:t>, technological innovation and trade 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Need massive programs of infrastructure investment including housing, transportation </a:t>
            </a:r>
          </a:p>
          <a:p>
            <a:pPr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2400" dirty="0" smtClean="0"/>
              <a:t>Need major improvements in city administration and management</a:t>
            </a:r>
          </a:p>
          <a:p>
            <a:pPr>
              <a:defRPr/>
            </a:pPr>
            <a:r>
              <a:rPr lang="en-US" sz="2400" dirty="0" smtClean="0"/>
              <a:t>Need special program to provide primary education and health services to mushrooming slum populations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URBANIZATION AND HEALTH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r>
              <a:rPr lang="en-US" sz="2800" dirty="0" smtClean="0"/>
              <a:t>Urbanity and health involves the connection between urban life and the living conditions affecting human health</a:t>
            </a:r>
          </a:p>
          <a:p>
            <a:endParaRPr lang="en-US" sz="2800" dirty="0" smtClean="0"/>
          </a:p>
          <a:p>
            <a:r>
              <a:rPr lang="en-US" sz="2800" dirty="0" smtClean="0"/>
              <a:t>Urbanization affects human health in several ways, from dietary patterns to the physical environment </a:t>
            </a:r>
          </a:p>
          <a:p>
            <a:endParaRPr lang="en-US" sz="2800" dirty="0" smtClean="0"/>
          </a:p>
          <a:p>
            <a:r>
              <a:rPr lang="en-US" sz="2800" dirty="0" smtClean="0"/>
              <a:t>The concentration of people in urban areas, with a multitude of economic activity including industrial production and extensive transportation, contributes to air pollution, which is a major health hazard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b="1" dirty="0" smtClean="0"/>
              <a:t>Urbanization and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638800"/>
          </a:xfrm>
        </p:spPr>
        <p:txBody>
          <a:bodyPr/>
          <a:lstStyle/>
          <a:p>
            <a:r>
              <a:rPr lang="en-US" sz="2800" dirty="0" smtClean="0"/>
              <a:t>Although urbanization allows more accessibility to health services, it also creates health hazards</a:t>
            </a:r>
          </a:p>
          <a:p>
            <a:endParaRPr lang="en-US" sz="700" dirty="0" smtClean="0"/>
          </a:p>
          <a:p>
            <a:r>
              <a:rPr lang="en-US" sz="2800" dirty="0" smtClean="0"/>
              <a:t>In poor parts of the cities, health problems include inadequate water and sanitation, limited or no waste disposal and poor air quality, as well as crowded living conditions and general poverty</a:t>
            </a:r>
          </a:p>
          <a:p>
            <a:r>
              <a:rPr lang="en-US" sz="2800" dirty="0" smtClean="0"/>
              <a:t>Urbanization affects human health in several ways, from dietary patterns to the physical environment</a:t>
            </a:r>
          </a:p>
          <a:p>
            <a:r>
              <a:rPr lang="en-US" sz="2800" dirty="0" smtClean="0"/>
              <a:t>The concentration of people in urban areas, with a multitude of economic activity including industrial production and extensive transportation, contributes to air pollution, which is a major health hazard.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91200"/>
          </a:xfrm>
        </p:spPr>
        <p:txBody>
          <a:bodyPr/>
          <a:lstStyle/>
          <a:p>
            <a:r>
              <a:rPr lang="en-US" sz="2400" dirty="0" smtClean="0"/>
              <a:t>In such urban areas the air, land and water are often contaminated, spreading disease</a:t>
            </a:r>
          </a:p>
          <a:p>
            <a:r>
              <a:rPr lang="en-US" sz="2400" dirty="0" smtClean="0"/>
              <a:t>In cities in the more affluent parts of the world, health hazards resulting from urbanization are mainly connected to air pollution, as well as crime, traffic and lifestyle</a:t>
            </a:r>
          </a:p>
          <a:p>
            <a:r>
              <a:rPr lang="en-US" sz="2400" dirty="0" smtClean="0"/>
              <a:t> Some problems connected to the urban physical environment affect virtually everyone, particularly air pollution</a:t>
            </a:r>
          </a:p>
          <a:p>
            <a:endParaRPr lang="en-US" sz="1200" dirty="0" smtClean="0"/>
          </a:p>
          <a:p>
            <a:r>
              <a:rPr lang="en-US" sz="2400" dirty="0" smtClean="0"/>
              <a:t>The burning of fossil fuels from transportation, industry and energy production is the main culprit regarding outdoor urban air pollution.</a:t>
            </a:r>
          </a:p>
          <a:p>
            <a:endParaRPr lang="en-US" sz="1000" dirty="0" smtClean="0"/>
          </a:p>
          <a:p>
            <a:r>
              <a:rPr lang="en-US" sz="2400" dirty="0" smtClean="0"/>
              <a:t>Another health hazard common in, but not exclusive to, the cities is connected to lifestyle and consumption patterns, including dietary changes and obesity</a:t>
            </a:r>
            <a:endParaRPr lang="en-US" sz="24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b="1" dirty="0" smtClean="0"/>
              <a:t>Urbanization and health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/>
          <a:lstStyle/>
          <a:p>
            <a:r>
              <a:rPr lang="en-US" sz="2800" dirty="0" smtClean="0"/>
              <a:t>Cities offer the lure of better employment, education, health care, and culture; and they contribute disproportionately to national economies</a:t>
            </a:r>
          </a:p>
          <a:p>
            <a:endParaRPr lang="en-US" sz="2800" dirty="0" smtClean="0"/>
          </a:p>
          <a:p>
            <a:r>
              <a:rPr lang="en-US" sz="2800" dirty="0" smtClean="0"/>
              <a:t>However, rapid, unplanned and unsustainable patterns of urban development are making developing cities focal points for many emerging environment and health hazards.</a:t>
            </a:r>
            <a:endParaRPr lang="en-US" sz="28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b="1" dirty="0" smtClean="0"/>
              <a:t>Urbanization and health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r>
              <a:rPr lang="en-US" sz="4000" b="1" dirty="0" smtClean="0"/>
              <a:t>City facts: World Health Organization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791200"/>
          </a:xfrm>
        </p:spPr>
        <p:txBody>
          <a:bodyPr/>
          <a:lstStyle/>
          <a:p>
            <a:r>
              <a:rPr lang="en-US" sz="2800" dirty="0" smtClean="0"/>
              <a:t>More than half the world’s population now live in cities.</a:t>
            </a:r>
          </a:p>
          <a:p>
            <a:r>
              <a:rPr lang="en-US" sz="2800" dirty="0" smtClean="0"/>
              <a:t>By 2030, six out of every 10 people will be city dwellers, rising to seven out of every 10 people by 2050</a:t>
            </a:r>
          </a:p>
          <a:p>
            <a:endParaRPr lang="en-US" sz="1400" dirty="0" smtClean="0"/>
          </a:p>
          <a:p>
            <a:r>
              <a:rPr lang="en-US" sz="2800" dirty="0" smtClean="0"/>
              <a:t>Between 1995-2005, the urban population of developing countries grew by an average of 1.2 million people per week, or around 165 000 people every day.</a:t>
            </a:r>
          </a:p>
          <a:p>
            <a:endParaRPr lang="en-US" sz="1050" dirty="0" smtClean="0"/>
          </a:p>
          <a:p>
            <a:r>
              <a:rPr lang="en-US" sz="2800" dirty="0" smtClean="0"/>
              <a:t>One in three urban dwellers lives in slums, or a total of 1 billion people worldwide</a:t>
            </a:r>
          </a:p>
          <a:p>
            <a:endParaRPr lang="en-US" sz="1000" dirty="0" smtClean="0"/>
          </a:p>
          <a:p>
            <a:r>
              <a:rPr lang="en-US" sz="2800" dirty="0" smtClean="0"/>
              <a:t>Globally, road traffic injuries are the ninth leading cause of death, and most road traffic deaths occur in low- and middle-income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mtClean="0"/>
              <a:t>Determinants of Migration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678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985"/>
                <a:gridCol w="1844615"/>
                <a:gridCol w="2190750"/>
                <a:gridCol w="2076450"/>
              </a:tblGrid>
              <a:tr h="837985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Types of migration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Demand-push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Supply-pull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2"/>
                          </a:solidFill>
                        </a:rPr>
                        <a:t>Network/others</a:t>
                      </a:r>
                      <a:endParaRPr lang="en-US" sz="1800" dirty="0">
                        <a:solidFill>
                          <a:schemeClr val="bg2"/>
                        </a:solidFill>
                      </a:endParaRPr>
                    </a:p>
                  </a:txBody>
                  <a:tcPr marT="45709" marB="45709"/>
                </a:tc>
              </a:tr>
              <a:tr h="155443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Economic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Labor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recruitment, better wages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u="non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Unemployment/under employment</a:t>
                      </a:r>
                      <a:endParaRPr lang="en-US" sz="2400" u="non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Job and wage information flows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</a:tr>
              <a:tr h="228594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Noneconomic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Family unification (family members join spouse)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Feeling war, persecution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Communications, desire for new experiences, assistance organizations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9" marB="45709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FC7A0B-DF5A-4490-9C13-561CB642980F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r>
              <a:rPr lang="en-US" sz="4000" b="1" dirty="0" smtClean="0"/>
              <a:t>City facts: World Health Organization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029200"/>
          </a:xfrm>
        </p:spPr>
        <p:txBody>
          <a:bodyPr/>
          <a:lstStyle/>
          <a:p>
            <a:r>
              <a:rPr lang="en-US" sz="2800" dirty="0" smtClean="0"/>
              <a:t>Almost half of those road traffic crashes are pedestrians, cyclists or users of motorized two-wheelers</a:t>
            </a:r>
          </a:p>
          <a:p>
            <a:endParaRPr lang="en-US" sz="2800" dirty="0" smtClean="0"/>
          </a:p>
          <a:p>
            <a:r>
              <a:rPr lang="en-US" sz="2800" dirty="0" smtClean="0"/>
              <a:t>Urban air pollution kills around 1.2 million people each year around the world, mainly due to cardiovascular and respiratory diseases</a:t>
            </a:r>
          </a:p>
          <a:p>
            <a:endParaRPr lang="en-US" sz="2800" dirty="0" smtClean="0"/>
          </a:p>
          <a:p>
            <a:r>
              <a:rPr lang="en-US" sz="2800" dirty="0" smtClean="0"/>
              <a:t>A major proportion of urban air pollution is caused by motor vehicles, although industrial pollution, electricity generation and in least developed countries household fuel combustion are also major contributors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563562"/>
          </a:xfrm>
        </p:spPr>
        <p:txBody>
          <a:bodyPr/>
          <a:lstStyle/>
          <a:p>
            <a:r>
              <a:rPr lang="en-US" sz="4000" b="1" dirty="0" smtClean="0"/>
              <a:t>City facts: World Health Organization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r>
              <a:rPr lang="en-US" sz="2800" dirty="0" smtClean="0"/>
              <a:t>Tuberculosis (TB) incidence is much higher in big cities. In New York City, TB incidence is four times the national average. In the Democratic Republic of the Congo, 83% of people with TB live in cities</a:t>
            </a:r>
          </a:p>
          <a:p>
            <a:endParaRPr lang="en-US" sz="2800" dirty="0" smtClean="0"/>
          </a:p>
          <a:p>
            <a:r>
              <a:rPr lang="en-US" sz="2800" dirty="0" smtClean="0"/>
              <a:t>Urban environments tend to discourage physical activity and promote unhealthy food consumption. Participation in physical activity is made difficult by a variety of urban factors including overcrowding, high-volume traffic, heavy use of motorized transportation, poor air quality and lack of safe public spaces and recreation/sports facilities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World History of Urbanization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181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Human population has lived a rural lifestyle through most of history : 3% in 1800 and 14% in 1900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century has seen world’s population quickly becoming urbanized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1950, less than 30% of the world’s population lived in cities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In 2010, 50% of the world’s population were urban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60% will be urbanized in 2030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70% will be urbanized in 2050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800" dirty="0" smtClean="0"/>
              <a:t>The rapid growth of urban areas is the result of three factors: 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 smtClean="0"/>
              <a:t>Natural increase in population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dirty="0" smtClean="0"/>
              <a:t>Migration to urban areas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dirty="0" smtClean="0"/>
              <a:t>Reclassification of rural areas into urban area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en-US" altLang="en-US" sz="2800" dirty="0" smtClean="0"/>
              <a:t>Urbanization process is much more complex than  simple population growth; it involves changes in the economic, social and political structures of a region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dirty="0" smtClean="0"/>
              <a:t>During the 19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and early 20</a:t>
            </a:r>
            <a:r>
              <a:rPr lang="en-US" altLang="en-US" sz="2800" baseline="30000" dirty="0" smtClean="0"/>
              <a:t>th</a:t>
            </a:r>
            <a:r>
              <a:rPr lang="en-US" altLang="en-US" sz="2800" dirty="0" smtClean="0"/>
              <a:t> centuries, urbanization resulted from and contributed to industrialization  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0"/>
            <a:ext cx="7772400" cy="8001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Why Urbanization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/>
              <a:t>Definition of an urban area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458200" cy="57912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Definition changes from country to country 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Each country develops its own set of criteria for distinguishing cities or urban areas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Urban area is defined in 2 ways: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Administrative boundary  </a:t>
            </a:r>
          </a:p>
          <a:p>
            <a:pPr lvl="1"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–"/>
              <a:defRPr/>
            </a:pPr>
            <a:r>
              <a:rPr lang="en-US" sz="2400" dirty="0" smtClean="0"/>
              <a:t>Number of residents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UN defines settlements of over 20,000 as </a:t>
            </a:r>
            <a:r>
              <a:rPr lang="en-US" sz="2400" b="1" i="1" dirty="0" smtClean="0"/>
              <a:t>urban</a:t>
            </a:r>
            <a:r>
              <a:rPr lang="en-US" sz="2400" dirty="0" smtClean="0"/>
              <a:t>, and those with more than 100,000 as </a:t>
            </a:r>
            <a:r>
              <a:rPr lang="en-US" sz="2400" b="1" i="1" dirty="0" smtClean="0"/>
              <a:t>cities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 city is generally defined as a </a:t>
            </a:r>
            <a:r>
              <a:rPr lang="en-US" sz="2400" b="1" dirty="0" smtClean="0"/>
              <a:t>political unit</a:t>
            </a:r>
            <a:r>
              <a:rPr lang="en-US" sz="2400" dirty="0" smtClean="0"/>
              <a:t>, i.e., a place organized and governed by an administrative body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 </a:t>
            </a:r>
            <a:r>
              <a:rPr lang="en-US" sz="2400" b="1" i="1" dirty="0" smtClean="0"/>
              <a:t>metropolitan</a:t>
            </a:r>
            <a:r>
              <a:rPr lang="en-US" sz="2400" dirty="0" smtClean="0"/>
              <a:t> area includes both urban and rural areas that are socially and economically integrated with a particular city</a:t>
            </a:r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457200" indent="-457200" eaLnBrk="1" hangingPunct="1">
              <a:spcBef>
                <a:spcPct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sz="2800" dirty="0" smtClean="0"/>
              <a:t>	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altLang="en-US" sz="3200" smtClean="0"/>
              <a:t>World’s urban population size, 1950-2030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295400"/>
          <a:ext cx="7696199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666"/>
                <a:gridCol w="2924899"/>
                <a:gridCol w="3116634"/>
              </a:tblGrid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Year 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population 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Urban population 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1950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2.5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733 million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1975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4.0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1.5</a:t>
                      </a:r>
                      <a:r>
                        <a:rPr lang="en-US" sz="2400" baseline="0" dirty="0" smtClean="0">
                          <a:latin typeface="+mn-lt"/>
                        </a:rPr>
                        <a:t>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+mn-lt"/>
                        </a:rPr>
                        <a:t>2000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6.0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2.9</a:t>
                      </a:r>
                      <a:r>
                        <a:rPr lang="en-US" sz="2400" baseline="0" dirty="0" smtClean="0">
                          <a:latin typeface="+mn-lt"/>
                        </a:rPr>
                        <a:t> </a:t>
                      </a:r>
                      <a:r>
                        <a:rPr lang="en-US" sz="2400" dirty="0" smtClean="0">
                          <a:latin typeface="+mn-lt"/>
                        </a:rPr>
                        <a:t>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</a:rPr>
                        <a:t>2030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8.1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>
                          <a:latin typeface="+mn-lt"/>
                        </a:rPr>
                        <a:t>4.9 billion 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14400" y="4648200"/>
            <a:ext cx="187642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Cohen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763000" cy="762000"/>
          </a:xfrm>
        </p:spPr>
        <p:txBody>
          <a:bodyPr/>
          <a:lstStyle/>
          <a:p>
            <a:r>
              <a:rPr lang="en-US" altLang="en-US" sz="4000" b="1" dirty="0" smtClean="0"/>
              <a:t>Urban population by region: 2000-2030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6868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2438400"/>
            <a:ext cx="461665" cy="1066800"/>
          </a:xfrm>
          <a:prstGeom prst="rect">
            <a:avLst/>
          </a:prstGeom>
        </p:spPr>
        <p:txBody>
          <a:bodyPr vert="vert270">
            <a:spAutoFit/>
          </a:bodyPr>
          <a:lstStyle/>
          <a:p>
            <a:pPr algn="ctr">
              <a:defRPr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Millions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6550025"/>
            <a:ext cx="17049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PRB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r>
              <a:rPr lang="en-US" altLang="en-US" sz="3200" smtClean="0"/>
              <a:t>Percent urban population by region </a:t>
            </a:r>
            <a:br>
              <a:rPr lang="en-US" altLang="en-US" sz="3200" smtClean="0"/>
            </a:br>
            <a:r>
              <a:rPr lang="en-US" altLang="en-US" sz="2800" smtClean="0"/>
              <a:t>2010-2050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1447800" y="6400800"/>
            <a:ext cx="2225675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latin typeface="+mn-lt"/>
              </a:rPr>
              <a:t> Source: UN Habitat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333333"/>
    </a:lt2>
    <a:accent1>
      <a:srgbClr val="DDDDDD"/>
    </a:accent1>
    <a:accent2>
      <a:srgbClr val="808080"/>
    </a:accent2>
    <a:accent3>
      <a:srgbClr val="FFFFFF"/>
    </a:accent3>
    <a:accent4>
      <a:srgbClr val="000000"/>
    </a:accent4>
    <a:accent5>
      <a:srgbClr val="EBEBEB"/>
    </a:accent5>
    <a:accent6>
      <a:srgbClr val="737373"/>
    </a:accent6>
    <a:hlink>
      <a:srgbClr val="4D4D4D"/>
    </a:hlink>
    <a:folHlink>
      <a:srgbClr val="EAEAEA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3616</TotalTime>
  <Words>2122</Words>
  <Application>Microsoft Office PowerPoint</Application>
  <PresentationFormat>On-screen Show (4:3)</PresentationFormat>
  <Paragraphs>447</Paragraphs>
  <Slides>31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Population and Urbanization in Bangladesh</vt:lpstr>
      <vt:lpstr> Migration</vt:lpstr>
      <vt:lpstr>Determinants of Migration</vt:lpstr>
      <vt:lpstr>World History of Urbanization </vt:lpstr>
      <vt:lpstr>Why Urbanization</vt:lpstr>
      <vt:lpstr>Definition of an urban area </vt:lpstr>
      <vt:lpstr>World’s urban population size, 1950-2030</vt:lpstr>
      <vt:lpstr>Urban population by region: 2000-2030</vt:lpstr>
      <vt:lpstr>Percent urban population by region  2010-2050</vt:lpstr>
      <vt:lpstr>Percentage of Urban Population Growth Attributable to Internal Migration, by Region</vt:lpstr>
      <vt:lpstr>World’s 10 largest cities in 2010 and 2015</vt:lpstr>
      <vt:lpstr>Urbanization in Asia </vt:lpstr>
      <vt:lpstr>Emerging urban giant: Asia</vt:lpstr>
      <vt:lpstr>Percent urban population in Asia by region: 2010-2050 </vt:lpstr>
      <vt:lpstr>Definition of Urban area changed and modified over time in Bangladesh</vt:lpstr>
      <vt:lpstr>Definition of Urban area changed and modified over time in Bangladesh</vt:lpstr>
      <vt:lpstr> Distribution of Total and Urban Population, Bangladesh:1951-2006 </vt:lpstr>
      <vt:lpstr>Urban population in selected Asian countries (million)</vt:lpstr>
      <vt:lpstr>Future urbanization in India </vt:lpstr>
      <vt:lpstr>No of cities with minimum 10 million populations in selected Asian countries </vt:lpstr>
      <vt:lpstr>Key traits of urbanization in selected Asian countries </vt:lpstr>
      <vt:lpstr>Major driver of urbanization in selected  Asian countries </vt:lpstr>
      <vt:lpstr>Share of major cities to urbanization in Asia </vt:lpstr>
      <vt:lpstr>Policy issues</vt:lpstr>
      <vt:lpstr>URBANIZATION AND HEALTH </vt:lpstr>
      <vt:lpstr>Urbanization and health</vt:lpstr>
      <vt:lpstr>Urbanization and health</vt:lpstr>
      <vt:lpstr>Urbanization and health</vt:lpstr>
      <vt:lpstr>City facts: World Health Organization</vt:lpstr>
      <vt:lpstr>City facts: World Health Organization</vt:lpstr>
      <vt:lpstr>City facts: World Health Organization</vt:lpstr>
    </vt:vector>
  </TitlesOfParts>
  <Company>Population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scaling RH and FP program and reducing maternal and neonatal mortality</dc:title>
  <dc:creator>rob</dc:creator>
  <cp:lastModifiedBy>Dostogir Harun</cp:lastModifiedBy>
  <cp:revision>660</cp:revision>
  <dcterms:created xsi:type="dcterms:W3CDTF">2006-11-08T05:56:23Z</dcterms:created>
  <dcterms:modified xsi:type="dcterms:W3CDTF">2020-12-12T03:19:42Z</dcterms:modified>
</cp:coreProperties>
</file>