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3" r:id="rId3"/>
    <p:sldId id="345" r:id="rId4"/>
    <p:sldId id="258" r:id="rId5"/>
    <p:sldId id="346" r:id="rId6"/>
    <p:sldId id="347" r:id="rId7"/>
    <p:sldId id="348" r:id="rId8"/>
    <p:sldId id="349" r:id="rId9"/>
    <p:sldId id="350" r:id="rId10"/>
    <p:sldId id="286" r:id="rId11"/>
    <p:sldId id="275" r:id="rId12"/>
    <p:sldId id="274" r:id="rId13"/>
    <p:sldId id="340" r:id="rId14"/>
    <p:sldId id="341" r:id="rId15"/>
    <p:sldId id="278" r:id="rId16"/>
    <p:sldId id="279" r:id="rId17"/>
    <p:sldId id="277" r:id="rId18"/>
    <p:sldId id="280" r:id="rId19"/>
    <p:sldId id="272" r:id="rId20"/>
    <p:sldId id="281" r:id="rId21"/>
    <p:sldId id="351" r:id="rId22"/>
    <p:sldId id="352" r:id="rId23"/>
    <p:sldId id="353" r:id="rId24"/>
    <p:sldId id="331" r:id="rId25"/>
    <p:sldId id="263" r:id="rId26"/>
    <p:sldId id="333" r:id="rId27"/>
    <p:sldId id="289" r:id="rId28"/>
    <p:sldId id="344" r:id="rId29"/>
    <p:sldId id="294" r:id="rId30"/>
    <p:sldId id="295" r:id="rId31"/>
    <p:sldId id="297" r:id="rId32"/>
    <p:sldId id="298" r:id="rId33"/>
    <p:sldId id="299" r:id="rId34"/>
    <p:sldId id="303" r:id="rId35"/>
    <p:sldId id="304" r:id="rId36"/>
    <p:sldId id="305" r:id="rId37"/>
    <p:sldId id="306" r:id="rId38"/>
    <p:sldId id="307" r:id="rId39"/>
    <p:sldId id="334" r:id="rId40"/>
    <p:sldId id="335" r:id="rId41"/>
    <p:sldId id="336" r:id="rId42"/>
    <p:sldId id="337" r:id="rId43"/>
    <p:sldId id="338" r:id="rId44"/>
    <p:sldId id="339" r:id="rId45"/>
    <p:sldId id="342" r:id="rId46"/>
    <p:sldId id="343" r:id="rId4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6FF33"/>
    <a:srgbClr val="1C1C1C"/>
    <a:srgbClr val="FF9900"/>
    <a:srgbClr val="FF3399"/>
    <a:srgbClr val="FFFF99"/>
    <a:srgbClr val="00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4" y="-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846C26-3563-484C-9D27-B6F0E5A23E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7CA56-24A6-4389-BBAF-DD98AFF09449}" type="datetimeFigureOut">
              <a:rPr lang="en-US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A5673-1526-46C2-8542-2C7B34B300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 New Roman" pitchFamily="18" charset="0"/>
                <a:ea typeface="MS PGothic" pitchFamily="34" charset="-128"/>
              </a:rPr>
              <a:t>1</a:t>
            </a: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378-98CB-488D-8404-359EA71C0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738-8A3F-4C69-AB13-BD5574EE9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17D0-3C9E-4AD3-9362-B1DA15256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AED3D5D9-BD96-4E0F-8997-CE9AD56AA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78DB41B0-788A-46AE-B86E-1225E46195B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2611A72-8772-471C-A89A-E40D19C6621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64E9-6922-4469-858D-35FA2EE1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CA262-EC7E-4C6B-8A18-89CE4C2C1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38FD-D6B2-4B9D-A1B1-93B1F4278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A48F-571C-4929-A6FA-A6898655F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8B58-4B00-45F8-9785-2579AD82E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021F-ECA8-4122-B43F-F9F46D057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09EA-137E-4F94-B3E7-A0074A8E6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64B7-D54B-4438-983B-415C41891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8206-0D91-4E48-9924-4B523BD7C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stogirharu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igert.gimp.org/files/gimp-gnome-people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/http/::www.cdli.ca:courses:geog3202:unit06_org03_ilo02:3-lesson-a-02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99"/>
                </a:solidFill>
                <a:latin typeface="+mj-lt"/>
              </a:rPr>
              <a:t>POPULATION PYRAMIDS</a:t>
            </a:r>
            <a:endParaRPr lang="en-US" sz="6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419600"/>
            <a:ext cx="74448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Dostogir Harun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Assistant Professor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of Public Health, DIU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Email</a:t>
            </a:r>
            <a:r>
              <a:rPr lang="en-US" sz="1800" b="1" dirty="0" smtClean="0"/>
              <a:t>: </a:t>
            </a:r>
            <a:r>
              <a:rPr lang="en-US" sz="1800" b="1" dirty="0" smtClean="0">
                <a:hlinkClick r:id="rId2"/>
              </a:rPr>
              <a:t>dostogirharun@gmail.com</a:t>
            </a:r>
            <a:endParaRPr lang="en-US" sz="18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Cell: </a:t>
            </a:r>
            <a:r>
              <a:rPr lang="en-US" b="1" dirty="0" smtClean="0"/>
              <a:t>01556 636 545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8610600" cy="5668963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4000" dirty="0" smtClean="0">
                <a:latin typeface="Comic Sans MS" pitchFamily="66" charset="0"/>
              </a:rPr>
              <a:t>Shape of pyramids is controlled by</a:t>
            </a:r>
          </a:p>
          <a:p>
            <a:pPr lvl="1"/>
            <a:r>
              <a:rPr lang="en-US" sz="3600" dirty="0" smtClean="0">
                <a:latin typeface="Comic Sans MS" pitchFamily="66" charset="0"/>
              </a:rPr>
              <a:t>births</a:t>
            </a:r>
          </a:p>
          <a:p>
            <a:pPr lvl="1"/>
            <a:r>
              <a:rPr lang="en-US" sz="3600" dirty="0" smtClean="0">
                <a:latin typeface="Comic Sans MS" pitchFamily="66" charset="0"/>
              </a:rPr>
              <a:t>deaths </a:t>
            </a:r>
          </a:p>
          <a:p>
            <a:pPr lvl="1"/>
            <a:r>
              <a:rPr lang="en-US" sz="3600" dirty="0" smtClean="0">
                <a:latin typeface="Comic Sans MS" pitchFamily="66" charset="0"/>
              </a:rPr>
              <a:t>migration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91440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j-ea"/>
                <a:cs typeface="+mj-cs"/>
              </a:rPr>
              <a:t>What is a population pyramid?</a:t>
            </a:r>
            <a:endParaRPr lang="en-US" sz="4800" b="1" dirty="0" smtClean="0">
              <a:solidFill>
                <a:srgbClr val="000099"/>
              </a:solidFill>
              <a:latin typeface="Tempus Sans ITC" charset="0"/>
              <a:ea typeface="+mj-ea"/>
              <a:cs typeface="+mj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43113" y="1162050"/>
            <a:ext cx="4881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Vertical Axis - Age Groups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-304800" y="6278563"/>
            <a:ext cx="891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Horizontal Axis – Percentage / number of people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0" y="11430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8053388" y="11430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0" name="AutoShape 10"/>
          <p:cNvSpPr>
            <a:spLocks/>
          </p:cNvSpPr>
          <p:nvPr/>
        </p:nvSpPr>
        <p:spPr bwMode="auto">
          <a:xfrm>
            <a:off x="4876800" y="4953000"/>
            <a:ext cx="228600" cy="533400"/>
          </a:xfrm>
          <a:prstGeom prst="rightBrace">
            <a:avLst>
              <a:gd name="adj1" fmla="val 19444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241925" y="4841875"/>
            <a:ext cx="260985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Young dependents</a:t>
            </a: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4876800" y="2667000"/>
            <a:ext cx="152400" cy="21336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241925" y="3622675"/>
            <a:ext cx="2987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66FF"/>
                </a:solidFill>
                <a:latin typeface="Times New Roman" charset="0"/>
                <a:ea typeface="ＭＳ Ｐゴシック" charset="0"/>
              </a:rPr>
              <a:t>Working population</a:t>
            </a:r>
          </a:p>
        </p:txBody>
      </p:sp>
      <p:sp>
        <p:nvSpPr>
          <p:cNvPr id="25614" name="AutoShape 14"/>
          <p:cNvSpPr>
            <a:spLocks/>
          </p:cNvSpPr>
          <p:nvPr/>
        </p:nvSpPr>
        <p:spPr bwMode="auto">
          <a:xfrm>
            <a:off x="4876800" y="1752600"/>
            <a:ext cx="76200" cy="7620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241925" y="1946275"/>
            <a:ext cx="27082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6600"/>
                </a:solidFill>
                <a:latin typeface="Times New Roman" charset="0"/>
                <a:ea typeface="ＭＳ Ｐゴシック" charset="0"/>
              </a:rPr>
              <a:t>Elderly dependents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7" grpId="0" autoUpdateAnimBg="0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144000" cy="10096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j-ea"/>
                <a:cs typeface="+mj-cs"/>
              </a:rPr>
              <a:t>Types of Population Pyramid</a:t>
            </a:r>
            <a:endParaRPr lang="en-US" b="1" dirty="0" smtClean="0">
              <a:solidFill>
                <a:srgbClr val="000099"/>
              </a:solidFill>
              <a:latin typeface="Tempus Sans ITC" charset="0"/>
              <a:ea typeface="+mj-ea"/>
              <a:cs typeface="+mj-cs"/>
            </a:endParaRPr>
          </a:p>
        </p:txBody>
      </p:sp>
      <p:pic>
        <p:nvPicPr>
          <p:cNvPr id="14" name="Picture 4" descr="j0078708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1447800"/>
            <a:ext cx="2117725" cy="1987550"/>
          </a:xfrm>
          <a:noFill/>
        </p:spPr>
      </p:pic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</a:pPr>
            <a:r>
              <a:rPr kumimoji="1" lang="en-US" sz="3600" dirty="0">
                <a:latin typeface="Comic Sans MS" pitchFamily="66" charset="0"/>
              </a:rPr>
              <a:t>There main types of pyramids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charset="2"/>
              <a:buChar char="l"/>
            </a:pPr>
            <a:r>
              <a:rPr kumimoji="1" lang="en-US" sz="3200" dirty="0">
                <a:latin typeface="Comic Sans MS" pitchFamily="66" charset="0"/>
              </a:rPr>
              <a:t>Rapid growth-Expansive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charset="2"/>
              <a:buChar char="l"/>
            </a:pPr>
            <a:r>
              <a:rPr kumimoji="1" lang="en-US" sz="3200" dirty="0">
                <a:latin typeface="Comic Sans MS" pitchFamily="66" charset="0"/>
              </a:rPr>
              <a:t>Slow growth-Stationary 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charset="2"/>
              <a:buChar char="l"/>
            </a:pPr>
            <a:r>
              <a:rPr kumimoji="1" lang="en-US" sz="3200" dirty="0">
                <a:latin typeface="Comic Sans MS" pitchFamily="66" charset="0"/>
              </a:rPr>
              <a:t>Negative growth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5334000"/>
            <a:ext cx="2289175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Shape of rapid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growth - Expansive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76600" y="5334000"/>
            <a:ext cx="2286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Shape of 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Slow growth-Stationary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943600" y="5334000"/>
            <a:ext cx="2590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Shape of negative </a:t>
            </a:r>
          </a:p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growth 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0800000">
            <a:off x="6324600" y="3733800"/>
            <a:ext cx="1447800" cy="1371600"/>
          </a:xfrm>
          <a:prstGeom prst="triangle">
            <a:avLst>
              <a:gd name="adj" fmla="val 50505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3810000" y="3657600"/>
            <a:ext cx="10668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14"/>
          <p:cNvSpPr>
            <a:spLocks noChangeArrowheads="1"/>
          </p:cNvSpPr>
          <p:nvPr/>
        </p:nvSpPr>
        <p:spPr bwMode="auto">
          <a:xfrm>
            <a:off x="914400" y="3733800"/>
            <a:ext cx="1447800" cy="1371600"/>
          </a:xfrm>
          <a:prstGeom prst="triangle">
            <a:avLst>
              <a:gd name="adj" fmla="val 500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creen shot 2013-04-09 at 11.59.1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5495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295400" y="5486400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Triangle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851275" y="5638800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Rectangle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732588" y="5445125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Beehive</a:t>
            </a: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4-09 at 11.59.2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Triangle or                                Rectangle or                     Beehive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34413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048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+mj-lt"/>
              </a:rPr>
              <a:t>Triangular-shaped Pyramid (Broad-based Pyramid)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14913"/>
            <a:ext cx="3681413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" y="900112"/>
            <a:ext cx="8839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" charset="0"/>
                <a:ea typeface="ＭＳ Ｐゴシック" charset="0"/>
              </a:rPr>
              <a:t>Example: </a:t>
            </a:r>
            <a:r>
              <a:rPr lang="en-US" sz="3200" dirty="0">
                <a:latin typeface="Arial" charset="0"/>
                <a:ea typeface="ＭＳ Ｐゴシック" charset="0"/>
              </a:rPr>
              <a:t>India, 2000</a:t>
            </a:r>
            <a:endParaRPr lang="en-US" sz="3200" b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Shape: </a:t>
            </a:r>
            <a:r>
              <a:rPr lang="en-US" sz="3200" dirty="0">
                <a:latin typeface="Arial" charset="0"/>
                <a:ea typeface="ＭＳ Ｐゴシック" charset="0"/>
              </a:rPr>
              <a:t>Broad Base  -  high birth rates</a:t>
            </a:r>
          </a:p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             Narrow Top  -  small elderly pop</a:t>
            </a:r>
          </a:p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				 -  high death rate</a:t>
            </a:r>
            <a:endParaRPr lang="en-US" sz="3200" b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Proportion: - </a:t>
            </a:r>
            <a:r>
              <a:rPr lang="en-US" sz="3200" dirty="0">
                <a:latin typeface="Arial" charset="0"/>
                <a:ea typeface="ＭＳ Ｐゴシック" charset="0"/>
              </a:rPr>
              <a:t>Large proportion of young </a:t>
            </a:r>
          </a:p>
          <a:p>
            <a:pPr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		     - high young dependency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ratio</a:t>
            </a:r>
            <a:endParaRPr lang="en-US" sz="3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Sex Ratio: </a:t>
            </a:r>
            <a:r>
              <a:rPr lang="en-US" sz="32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Balance pyramid - Balance sex ratio</a:t>
            </a:r>
            <a:endParaRPr lang="en-US" sz="3200" b="1" dirty="0">
              <a:solidFill>
                <a:srgbClr val="CC00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86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+mj-lt"/>
              </a:rPr>
              <a:t>Broad-based Pyramid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idbpyr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3058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28600"/>
            <a:ext cx="6495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4000" b="1" dirty="0">
                <a:solidFill>
                  <a:srgbClr val="000099"/>
                </a:solidFill>
                <a:latin typeface="+mj-lt"/>
                <a:ea typeface="ＭＳ Ｐゴシック" charset="0"/>
              </a:rPr>
              <a:t>Beehive-shaped Pyramid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idbpyr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572000"/>
            <a:ext cx="4191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8913" y="958850"/>
            <a:ext cx="8763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Example: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Singapore, 2000</a:t>
            </a: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Shape: </a:t>
            </a:r>
            <a:r>
              <a:rPr lang="en-US" sz="3200" dirty="0">
                <a:solidFill>
                  <a:srgbClr val="CC0066"/>
                </a:solidFill>
                <a:latin typeface="Arial" pitchFamily="34" charset="0"/>
              </a:rPr>
              <a:t>Rocket-shaped / Narrow Base </a:t>
            </a:r>
          </a:p>
          <a:p>
            <a:r>
              <a:rPr lang="en-US" sz="3200" dirty="0">
                <a:solidFill>
                  <a:srgbClr val="CC0066"/>
                </a:solidFill>
                <a:latin typeface="Arial" pitchFamily="34" charset="0"/>
              </a:rPr>
              <a:t>	     – Low Birth Rates, decreasing pop</a:t>
            </a:r>
            <a:endParaRPr lang="en-US" sz="3200" b="1" dirty="0">
              <a:solidFill>
                <a:srgbClr val="CC0066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Proportion: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Large proportion of working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		    population, 15-59 yr old - large 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		    group of economically active pop</a:t>
            </a: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</a:rPr>
              <a:t>Sex Ratio: </a:t>
            </a:r>
            <a:r>
              <a:rPr lang="en-US" sz="3200" dirty="0">
                <a:solidFill>
                  <a:srgbClr val="CC0066"/>
                </a:solidFill>
                <a:latin typeface="Arial" pitchFamily="34" charset="0"/>
              </a:rPr>
              <a:t>Balanced pyramid</a:t>
            </a:r>
            <a:endParaRPr lang="en-US" sz="3200" b="1" dirty="0">
              <a:solidFill>
                <a:srgbClr val="CC0066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8600"/>
            <a:ext cx="714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+mj-lt"/>
              </a:rPr>
              <a:t>Beehive-shaped Pyramid</a:t>
            </a:r>
            <a:endParaRPr lang="en-US" sz="4000" b="1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 descr="idbpyr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978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4000" b="1" dirty="0">
                <a:solidFill>
                  <a:srgbClr val="000099"/>
                </a:solidFill>
                <a:latin typeface="+mj-lt"/>
                <a:ea typeface="ＭＳ Ｐゴシック" charset="0"/>
              </a:rPr>
              <a:t>Rectangular-shaped Pyramid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86800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WHAT is a population pyramid?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HOW to read a population pyramid?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Recognize SHAPES of population pyramids.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</a:rPr>
              <a:t>IMPORTANCE of population pyramids.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334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+mj-lt"/>
              </a:rPr>
              <a:t>Outline of the lecture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idbpyr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029200"/>
            <a:ext cx="2743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Example: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Netherlands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2000</a:t>
            </a: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Shape: </a:t>
            </a: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Rectangular-shaped - Zero Pop Growth</a:t>
            </a:r>
          </a:p>
          <a:p>
            <a:pPr>
              <a:defRPr/>
            </a:pP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             Narrow Base - Low Birth Rates</a:t>
            </a:r>
          </a:p>
          <a:p>
            <a:pPr>
              <a:defRPr/>
            </a:pP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	     - Life-expectancy is high e.g. 80+</a:t>
            </a:r>
          </a:p>
          <a:p>
            <a:pPr>
              <a:defRPr/>
            </a:pP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	     - Low death rates</a:t>
            </a:r>
            <a:endParaRPr lang="en-US" sz="2800" b="1" dirty="0">
              <a:solidFill>
                <a:srgbClr val="CC0066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Proportion: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Bars of equal length - Balance 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Proportion</a:t>
            </a:r>
            <a:endParaRPr lang="en-US" sz="28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Sex Ratio: </a:t>
            </a: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Balance </a:t>
            </a:r>
            <a:r>
              <a:rPr lang="en-US" sz="2800" dirty="0" smtClean="0">
                <a:solidFill>
                  <a:srgbClr val="CC0066"/>
                </a:solidFill>
                <a:latin typeface="Arial" charset="0"/>
                <a:ea typeface="ＭＳ Ｐゴシック" charset="0"/>
              </a:rPr>
              <a:t>pyramid-Balance </a:t>
            </a: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Sex </a:t>
            </a:r>
          </a:p>
          <a:p>
            <a:pPr>
              <a:defRPr/>
            </a:pPr>
            <a:r>
              <a:rPr lang="en-US" sz="2800" dirty="0">
                <a:solidFill>
                  <a:srgbClr val="CC0066"/>
                </a:solidFill>
                <a:latin typeface="Arial" charset="0"/>
                <a:ea typeface="ＭＳ Ｐゴシック" charset="0"/>
              </a:rPr>
              <a:t>                   Ratio</a:t>
            </a:r>
            <a:endParaRPr lang="en-US" sz="2800" b="1" dirty="0">
              <a:solidFill>
                <a:srgbClr val="CC00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524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+mj-lt"/>
              </a:rPr>
              <a:t>Rectangular Pyramid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58200" cy="603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52401"/>
            <a:ext cx="7772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Bangladesh population pyramid 2019</a:t>
            </a:r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467600" cy="549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 population pyramid 2019</a:t>
            </a:r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Somalia 2019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304800"/>
            <a:ext cx="38862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Italy 2019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40290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GB" sz="3800" b="1" dirty="0" smtClean="0">
                <a:solidFill>
                  <a:srgbClr val="000090"/>
                </a:solidFill>
              </a:rPr>
              <a:t>Can you Interpret population Pyramids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11480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latin typeface="Comic Sans MS" pitchFamily="66" charset="0"/>
              </a:rPr>
              <a:t>Six things to comment 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Birth Rate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Death Rate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Infant mortality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Life expectancy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% of dependants to economically active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dirty="0" smtClean="0">
                <a:latin typeface="Comic Sans MS" pitchFamily="66" charset="0"/>
              </a:rPr>
              <a:t>Migration</a:t>
            </a:r>
          </a:p>
        </p:txBody>
      </p:sp>
      <p:pic>
        <p:nvPicPr>
          <p:cNvPr id="32771" name="Picture 4" descr="gimp-gnome-peop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2771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Policy Planning 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Arial" pitchFamily="34" charset="0"/>
              </a:rPr>
              <a:t>		~ future housing estates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Arial" pitchFamily="34" charset="0"/>
              </a:rPr>
              <a:t>		~ future schools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Arial" pitchFamily="34" charset="0"/>
              </a:rPr>
              <a:t>		~ future jobs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</a:rPr>
              <a:t>Comparison with other countries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</a:rPr>
              <a:t>		~ developed (US)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</a:rPr>
              <a:t>vs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</a:rPr>
              <a:t> developing (India)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+mj-lt"/>
              </a:rPr>
              <a:t>Importance of Population Pyramids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Population pyramids are useful because they show: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+mj-lt"/>
              </a:rPr>
              <a:t>Trends in the birth rate, death rate, infant mortality rate and life expectancy - these trends can help a country to plan its future services, e.g. more homes for the elderly if there is an ageing population or fewer schools if there is a declining birth rate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The effects of people migrating into or out of a region or country</a:t>
            </a:r>
          </a:p>
          <a:p>
            <a:pPr>
              <a:buNone/>
            </a:pPr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The proportion of the population who are economically active and the proportion who are dependent upon them (dependency ratio).</a:t>
            </a:r>
          </a:p>
          <a:p>
            <a:endParaRPr lang="en-GB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Population Pyramids</a:t>
            </a:r>
          </a:p>
        </p:txBody>
      </p:sp>
      <p:sp>
        <p:nvSpPr>
          <p:cNvPr id="651267" name="Rectangle 3"/>
          <p:cNvSpPr>
            <a:spLocks noGrp="1"/>
          </p:cNvSpPr>
          <p:nvPr>
            <p:ph idx="1"/>
          </p:nvPr>
        </p:nvSpPr>
        <p:spPr>
          <a:xfrm>
            <a:off x="685800" y="1989138"/>
            <a:ext cx="7750175" cy="4114800"/>
          </a:xfrm>
        </p:spPr>
        <p:txBody>
          <a:bodyPr lIns="82296" tIns="41148" rIns="82296" bIns="41148"/>
          <a:lstStyle/>
          <a:p>
            <a:pPr>
              <a:buFont typeface="Monotype Sorts" charset="0"/>
              <a:buChar char="§"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37891" name="Picture 4" descr="AgeStru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9138"/>
            <a:ext cx="77501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1269" name="Line 5"/>
          <p:cNvSpPr>
            <a:spLocks noChangeShapeType="1"/>
          </p:cNvSpPr>
          <p:nvPr/>
        </p:nvSpPr>
        <p:spPr bwMode="auto">
          <a:xfrm>
            <a:off x="3154363" y="5486400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0" name="Line 6"/>
          <p:cNvSpPr>
            <a:spLocks noChangeShapeType="1"/>
          </p:cNvSpPr>
          <p:nvPr/>
        </p:nvSpPr>
        <p:spPr bwMode="auto">
          <a:xfrm>
            <a:off x="2057400" y="2879725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1" name="Line 7"/>
          <p:cNvSpPr>
            <a:spLocks noChangeShapeType="1"/>
          </p:cNvSpPr>
          <p:nvPr/>
        </p:nvSpPr>
        <p:spPr bwMode="auto">
          <a:xfrm>
            <a:off x="5211763" y="4183063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2" name="Line 8"/>
          <p:cNvSpPr>
            <a:spLocks noChangeShapeType="1"/>
          </p:cNvSpPr>
          <p:nvPr/>
        </p:nvSpPr>
        <p:spPr bwMode="auto">
          <a:xfrm>
            <a:off x="5211763" y="5554663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4" name="Line 10"/>
          <p:cNvSpPr>
            <a:spLocks noChangeShapeType="1"/>
          </p:cNvSpPr>
          <p:nvPr/>
        </p:nvSpPr>
        <p:spPr bwMode="auto">
          <a:xfrm>
            <a:off x="7750175" y="5486400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7" name="Line 13"/>
          <p:cNvSpPr>
            <a:spLocks noChangeShapeType="1"/>
          </p:cNvSpPr>
          <p:nvPr/>
        </p:nvSpPr>
        <p:spPr bwMode="auto">
          <a:xfrm>
            <a:off x="7818438" y="2674938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51278" name="Line 14"/>
          <p:cNvSpPr>
            <a:spLocks noChangeShapeType="1"/>
          </p:cNvSpPr>
          <p:nvPr/>
        </p:nvSpPr>
        <p:spPr bwMode="auto">
          <a:xfrm>
            <a:off x="4937125" y="2674938"/>
            <a:ext cx="685800" cy="0"/>
          </a:xfrm>
          <a:prstGeom prst="line">
            <a:avLst/>
          </a:prstGeom>
          <a:noFill/>
          <a:ln w="63500">
            <a:solidFill>
              <a:srgbClr val="D00000"/>
            </a:solidFill>
            <a:round/>
            <a:headEnd type="stealth" w="med" len="med"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2296" tIns="41148" rIns="82296" bIns="41148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39937" name="Worksheet" r:id="rId4" imgW="8658000" imgH="5915160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41985" name="Worksheet" r:id="rId4" imgW="8658000" imgH="5915160" progId="Excel.Sheet.8">
              <p:embed/>
            </p:oleObj>
          </a:graphicData>
        </a:graphic>
      </p:graphicFrame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2438400" y="49530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smtClean="0">
                <a:latin typeface="Times" charset="0"/>
              </a:rPr>
              <a:t>1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2057400" y="3581400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smtClean="0">
                <a:latin typeface="Times" charset="0"/>
              </a:rPr>
              <a:t>2</a:t>
            </a:r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2362200" y="1371600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smtClean="0">
                <a:latin typeface="Times" charset="0"/>
              </a:rPr>
              <a:t>3</a:t>
            </a: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6096000" y="990600"/>
            <a:ext cx="60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smtClean="0">
                <a:latin typeface="Times" charset="0"/>
              </a:rPr>
              <a:t>4</a:t>
            </a:r>
          </a:p>
        </p:txBody>
      </p:sp>
      <p:sp>
        <p:nvSpPr>
          <p:cNvPr id="664583" name="Line 7"/>
          <p:cNvSpPr>
            <a:spLocks noChangeShapeType="1"/>
          </p:cNvSpPr>
          <p:nvPr/>
        </p:nvSpPr>
        <p:spPr bwMode="auto">
          <a:xfrm>
            <a:off x="28194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64584" name="Line 8"/>
          <p:cNvSpPr>
            <a:spLocks noChangeShapeType="1"/>
          </p:cNvSpPr>
          <p:nvPr/>
        </p:nvSpPr>
        <p:spPr bwMode="auto">
          <a:xfrm>
            <a:off x="2362200" y="3810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64585" name="Line 9"/>
          <p:cNvSpPr>
            <a:spLocks noChangeShapeType="1"/>
          </p:cNvSpPr>
          <p:nvPr/>
        </p:nvSpPr>
        <p:spPr bwMode="auto">
          <a:xfrm>
            <a:off x="2667000" y="152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64586" name="Line 10"/>
          <p:cNvSpPr>
            <a:spLocks noChangeShapeType="1"/>
          </p:cNvSpPr>
          <p:nvPr/>
        </p:nvSpPr>
        <p:spPr bwMode="auto">
          <a:xfrm flipH="1">
            <a:off x="5105400" y="1143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5867400" y="34290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9" tIns="45719" rIns="91439" bIns="45719">
            <a:spAutoFit/>
          </a:bodyPr>
          <a:lstStyle>
            <a:lvl1pPr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508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016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524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32000" algn="l" defTabSz="1016000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4892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464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036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60800" defTabSz="10160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smtClean="0">
                <a:latin typeface="Times" charset="0"/>
              </a:rPr>
              <a:t>5</a:t>
            </a:r>
          </a:p>
        </p:txBody>
      </p:sp>
      <p:sp>
        <p:nvSpPr>
          <p:cNvPr id="664588" name="Line 12"/>
          <p:cNvSpPr>
            <a:spLocks noChangeShapeType="1"/>
          </p:cNvSpPr>
          <p:nvPr/>
        </p:nvSpPr>
        <p:spPr bwMode="auto">
          <a:xfrm flipH="1">
            <a:off x="4876800" y="38100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664589" name="Line 13"/>
          <p:cNvSpPr>
            <a:spLocks noChangeShapeType="1"/>
          </p:cNvSpPr>
          <p:nvPr/>
        </p:nvSpPr>
        <p:spPr bwMode="auto">
          <a:xfrm flipH="1" flipV="1">
            <a:off x="4953000" y="1447800"/>
            <a:ext cx="914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What is Population pyramid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population pyramid represents the breakdown of the population by gender &amp; age at a given point in time</a:t>
            </a:r>
          </a:p>
          <a:p>
            <a:pPr algn="just">
              <a:buNone/>
            </a:pPr>
            <a:endParaRPr lang="en-US" sz="1400" dirty="0" smtClean="0"/>
          </a:p>
          <a:p>
            <a:pPr algn="just"/>
            <a:r>
              <a:rPr lang="en-US" sz="2800" dirty="0" smtClean="0"/>
              <a:t>It consists of two histograms, one for each gender where the numbers are shown horizontally and the ages vertically</a:t>
            </a:r>
          </a:p>
          <a:p>
            <a:pPr algn="just"/>
            <a:endParaRPr lang="en-US" sz="1800" dirty="0" smtClean="0"/>
          </a:p>
          <a:p>
            <a:pPr algn="just"/>
            <a:r>
              <a:rPr lang="en-US" sz="2800" dirty="0" smtClean="0"/>
              <a:t> The numbers by gender and by age depend on interactions between fertility, mortality &amp; migrations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2800" dirty="0" smtClean="0"/>
              <a:t> The shape of the pyramid and its variations over the years depend above all on the variations in fertility</a:t>
            </a:r>
            <a:endParaRPr lang="en-US" sz="2800" dirty="0"/>
          </a:p>
        </p:txBody>
      </p:sp>
    </p:spTree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65225"/>
          </a:xfrm>
          <a:solidFill>
            <a:srgbClr val="FFFFFF"/>
          </a:solidFill>
        </p:spPr>
        <p:txBody>
          <a:bodyPr lIns="91439" tIns="45719" rIns="91439" bIns="45719" anchor="t">
            <a:normAutofit fontScale="90000"/>
          </a:bodyPr>
          <a:lstStyle/>
          <a:p>
            <a:r>
              <a:rPr lang="en-US" sz="3600" b="1" smtClean="0"/>
              <a:t>Analysis of Italy</a:t>
            </a:r>
            <a:r>
              <a:rPr lang="ja-JP" altLang="en-US" sz="3600" b="1" smtClean="0">
                <a:latin typeface="Arial" pitchFamily="34" charset="0"/>
              </a:rPr>
              <a:t>’</a:t>
            </a:r>
            <a:r>
              <a:rPr lang="en-US" altLang="ja-JP" sz="3600" b="1" smtClean="0"/>
              <a:t>s </a:t>
            </a:r>
            <a:br>
              <a:rPr lang="en-US" altLang="ja-JP" sz="3600" b="1" smtClean="0"/>
            </a:br>
            <a:r>
              <a:rPr lang="en-US" altLang="ja-JP" sz="3600" b="1" smtClean="0"/>
              <a:t>Population Pyramid</a:t>
            </a:r>
            <a:endParaRPr lang="en-US" smtClean="0"/>
          </a:p>
        </p:txBody>
      </p:sp>
      <p:sp>
        <p:nvSpPr>
          <p:cNvPr id="66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7750175" cy="4114800"/>
          </a:xfrm>
          <a:solidFill>
            <a:srgbClr val="FFFFFF"/>
          </a:solidFill>
        </p:spPr>
        <p:txBody>
          <a:bodyPr lIns="91439" tIns="45719" rIns="91439" bIns="45719"/>
          <a:lstStyle/>
          <a:p>
            <a:pPr marL="307975" indent="-307975">
              <a:lnSpc>
                <a:spcPct val="90000"/>
              </a:lnSpc>
            </a:pPr>
            <a:r>
              <a:rPr lang="en-US" smtClean="0"/>
              <a:t>1. Decline in Birth Rate</a:t>
            </a:r>
          </a:p>
          <a:p>
            <a:pPr marL="307975" indent="-307975">
              <a:lnSpc>
                <a:spcPct val="90000"/>
              </a:lnSpc>
            </a:pPr>
            <a:r>
              <a:rPr lang="en-US" smtClean="0"/>
              <a:t>2. Baby Boom</a:t>
            </a:r>
          </a:p>
          <a:p>
            <a:pPr marL="307975" indent="-307975">
              <a:lnSpc>
                <a:spcPct val="90000"/>
              </a:lnSpc>
            </a:pPr>
            <a:r>
              <a:rPr lang="en-US" smtClean="0"/>
              <a:t>3. Fewer men due to World War I and II </a:t>
            </a:r>
          </a:p>
          <a:p>
            <a:pPr marL="307975" indent="-307975">
              <a:lnSpc>
                <a:spcPct val="90000"/>
              </a:lnSpc>
            </a:pPr>
            <a:r>
              <a:rPr lang="en-US" smtClean="0"/>
              <a:t>4. More women due to: a. longer life expectancy and b. World Wars (I and II) </a:t>
            </a:r>
          </a:p>
          <a:p>
            <a:pPr marL="307975" indent="-307975">
              <a:lnSpc>
                <a:spcPct val="90000"/>
              </a:lnSpc>
            </a:pPr>
            <a:r>
              <a:rPr lang="en-US" smtClean="0"/>
              <a:t>5. More 75-79 yrs than 0-4 yrs. Signs of a future worker shortage and an overall declining population.</a:t>
            </a:r>
          </a:p>
          <a:p>
            <a:pPr marL="307975" indent="-307975">
              <a:lnSpc>
                <a:spcPct val="90000"/>
              </a:lnSpc>
            </a:pPr>
            <a:endParaRPr lang="en-US" smtClean="0"/>
          </a:p>
        </p:txBody>
      </p:sp>
      <p:pic>
        <p:nvPicPr>
          <p:cNvPr id="6656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48129" name="Worksheet" r:id="rId4" imgW="8658000" imgH="5915160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/>
          <p:cNvGraphicFramePr>
            <a:graphicFrameLocks noChangeAspect="1"/>
          </p:cNvGraphicFramePr>
          <p:nvPr/>
        </p:nvGraphicFramePr>
        <p:xfrm>
          <a:off x="233363" y="463550"/>
          <a:ext cx="8677275" cy="5932488"/>
        </p:xfrm>
        <a:graphic>
          <a:graphicData uri="http://schemas.openxmlformats.org/presentationml/2006/ole">
            <p:oleObj spid="_x0000_s50177" name="Worksheet" r:id="rId4" imgW="8658000" imgH="5915160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Object 2"/>
          <p:cNvGraphicFramePr>
            <a:graphicFrameLocks noChangeAspect="1"/>
          </p:cNvGraphicFramePr>
          <p:nvPr/>
        </p:nvGraphicFramePr>
        <p:xfrm>
          <a:off x="234950" y="468313"/>
          <a:ext cx="8675688" cy="5932487"/>
        </p:xfrm>
        <a:graphic>
          <a:graphicData uri="http://schemas.openxmlformats.org/presentationml/2006/ole">
            <p:oleObj spid="_x0000_s52225" name="Worksheet" r:id="rId4" imgW="8658000" imgH="5915160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50175" cy="1165225"/>
          </a:xfrm>
        </p:spPr>
        <p:txBody>
          <a:bodyPr lIns="82296" tIns="41148" rIns="82296" bIns="41148" anchor="t">
            <a:normAutofit fontScale="90000"/>
          </a:bodyPr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Population Pyramids 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at Different Scales</a:t>
            </a:r>
          </a:p>
        </p:txBody>
      </p:sp>
      <p:sp>
        <p:nvSpPr>
          <p:cNvPr id="1204227" name="Rectangle 3"/>
          <p:cNvSpPr>
            <a:spLocks noGrp="1"/>
          </p:cNvSpPr>
          <p:nvPr>
            <p:ph type="subTitle" idx="1"/>
          </p:nvPr>
        </p:nvSpPr>
        <p:spPr>
          <a:xfrm>
            <a:off x="1371600" y="3908425"/>
            <a:ext cx="6378575" cy="1714500"/>
          </a:xfrm>
        </p:spPr>
        <p:txBody>
          <a:bodyPr lIns="82296" tIns="41148" rIns="82296" bIns="41148">
            <a:normAutofit lnSpcReduction="10000"/>
          </a:bodyPr>
          <a:lstStyle/>
          <a:p>
            <a:pPr marL="621507" indent="-392907" algn="l">
              <a:buFont typeface="Lucida Grande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Country</a:t>
            </a:r>
          </a:p>
          <a:p>
            <a:pPr marL="621507" indent="-392907" algn="l">
              <a:buFont typeface="Lucida Grande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State</a:t>
            </a:r>
          </a:p>
          <a:p>
            <a:pPr marL="621507" indent="-392907" algn="l">
              <a:buFont typeface="Lucida Grande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County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63525"/>
            <a:ext cx="74390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508125"/>
            <a:ext cx="1360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171450"/>
            <a:ext cx="7529513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508125"/>
            <a:ext cx="1360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296863"/>
            <a:ext cx="7910512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508125"/>
            <a:ext cx="1360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17538"/>
            <a:ext cx="8091488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0163" name="Rectangle 3"/>
          <p:cNvSpPr>
            <a:spLocks/>
          </p:cNvSpPr>
          <p:nvPr/>
        </p:nvSpPr>
        <p:spPr bwMode="auto">
          <a:xfrm>
            <a:off x="0" y="6610350"/>
            <a:ext cx="177641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/>
          <a:p>
            <a:pPr>
              <a:defRPr/>
            </a:pPr>
            <a:r>
              <a:rPr lang="en-US" sz="1100">
                <a:latin typeface="Times New Roman" charset="0"/>
                <a:ea typeface="ＭＳ Ｐゴシック" charset="0"/>
              </a:rPr>
              <a:t>http://www.aleutianseast.org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3429000" y="2819400"/>
            <a:ext cx="2379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Summary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04800"/>
            <a:ext cx="9067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99"/>
                </a:solidFill>
                <a:ea typeface="+mj-ea"/>
                <a:cs typeface="+mj-cs"/>
              </a:rPr>
              <a:t>What is a population pyramid?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458200" cy="4876800"/>
          </a:xfrm>
        </p:spPr>
        <p:txBody>
          <a:bodyPr/>
          <a:lstStyle/>
          <a:p>
            <a:r>
              <a:rPr lang="en-GB" sz="4000" dirty="0" smtClean="0">
                <a:latin typeface="+mj-lt"/>
              </a:rPr>
              <a:t>The total population divided into five-year age groups</a:t>
            </a:r>
          </a:p>
          <a:p>
            <a:r>
              <a:rPr lang="en-GB" sz="4000" dirty="0" smtClean="0">
                <a:latin typeface="+mj-lt"/>
              </a:rPr>
              <a:t>the percentage of people in each of those age groups</a:t>
            </a:r>
          </a:p>
          <a:p>
            <a:r>
              <a:rPr lang="en-GB" sz="4000" dirty="0" smtClean="0">
                <a:latin typeface="+mj-lt"/>
              </a:rPr>
              <a:t>the percentage of males and females in each age group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Expansive or Expanding Pyramids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Expansive or expanding</a:t>
            </a:r>
            <a:r>
              <a:rPr lang="en-US" sz="2400" smtClean="0">
                <a:cs typeface="Times New Roman" pitchFamily="18" charset="0"/>
              </a:rPr>
              <a:t> population pyramids have this classic triangular/pyramid shape.  The wide base of this population pyramid indicates a  high birth rate &amp; the narrow top indicates a high death rate.</a:t>
            </a:r>
            <a:r>
              <a:rPr lang="en-CA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Generally speaking an expanding population is characteristic of a lower standard of living:</a:t>
            </a:r>
            <a:endParaRPr lang="en-CA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smtClean="0"/>
              <a:t>high birth rate due to poor access to birth control, lack of education etc.;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smtClean="0">
                <a:cs typeface="Times New Roman" pitchFamily="18" charset="0"/>
              </a:rPr>
              <a:t>high death rate due to poor medical care &amp; nutrition</a:t>
            </a:r>
            <a:r>
              <a:rPr lang="en-CA" sz="2000" smtClean="0"/>
              <a:t> </a:t>
            </a:r>
          </a:p>
        </p:txBody>
      </p:sp>
      <p:pic>
        <p:nvPicPr>
          <p:cNvPr id="3077" name="Picture 5" descr="http://www.cdli.ca/courses/geog3202/unit06_org03_ilo02/3-lesson-a-0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83724"/>
            <a:ext cx="3810000" cy="1909751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Stationary or Stable Population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cs typeface="Times New Roman" pitchFamily="18" charset="0"/>
              </a:rPr>
              <a:t>Stationary or Stable</a:t>
            </a:r>
            <a:r>
              <a:rPr lang="en-US" sz="2000" smtClean="0">
                <a:cs typeface="Times New Roman" pitchFamily="18" charset="0"/>
              </a:rPr>
              <a:t> population pyramids have a 1/2 elipse shape.  The base of this population pyramid is similar in width to the population of the reproductive ages which indicates a stable population.</a:t>
            </a:r>
            <a:r>
              <a:rPr lang="en-CA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cs typeface="Times New Roman" pitchFamily="18" charset="0"/>
              </a:rPr>
              <a:t>Generally speaking stable populations are characteristic of a high standard of living due to:</a:t>
            </a:r>
            <a:endParaRPr lang="en-CA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/>
              <a:t>low birth rate due to good family planning, access to birth control, financial planning, education, etc.;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smtClean="0">
                <a:cs typeface="Times New Roman" pitchFamily="18" charset="0"/>
              </a:rPr>
              <a:t>low death rate due to good medical care, nutrition, education etc. </a:t>
            </a:r>
            <a:endParaRPr lang="en-CA" sz="1800" smtClean="0">
              <a:cs typeface="Times New Roman" pitchFamily="18" charset="0"/>
            </a:endParaRPr>
          </a:p>
        </p:txBody>
      </p:sp>
      <p:pic>
        <p:nvPicPr>
          <p:cNvPr id="4101" name="Picture 5" descr="http://www.cdli.ca/courses/geog3202/unit06_org03_ilo02/3-lesson-a-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83724"/>
            <a:ext cx="3810000" cy="1909751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CA" smtClean="0"/>
              <a:t>Contractive or Contracting Population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smtClean="0">
                <a:cs typeface="Times New Roman" pitchFamily="18" charset="0"/>
              </a:rPr>
              <a:t>Contractive or contracting</a:t>
            </a:r>
            <a:r>
              <a:rPr lang="en-US" sz="2400" smtClean="0">
                <a:cs typeface="Times New Roman" pitchFamily="18" charset="0"/>
              </a:rPr>
              <a:t> population pyramids have a narrower base than the reproductive age population.  This indicates a  decreasing population trend.  The low birth rate is indicative of a well developed country.</a:t>
            </a:r>
            <a:r>
              <a:rPr lang="en-CA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CA" sz="2400" smtClean="0"/>
          </a:p>
        </p:txBody>
      </p:sp>
      <p:pic>
        <p:nvPicPr>
          <p:cNvPr id="5125" name="Picture 5" descr="http://www.cdli.ca/courses/geog3202/unit06_org03_ilo02/3-lesson-a-0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83724"/>
            <a:ext cx="3810000" cy="1909751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Test Yourself</a:t>
            </a:r>
            <a:endParaRPr lang="en-CA" b="1" smtClean="0"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sz="2000" smtClean="0"/>
              <a:t>What does the vertical axis on the population pyramid represent? </a:t>
            </a:r>
            <a:endParaRPr lang="en-CA" sz="200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What type of population pyramid is indicative of a lesser developed country? </a:t>
            </a:r>
            <a:endParaRPr lang="en-CA" sz="200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What does a narrow base to the population pyramid indicate? </a:t>
            </a:r>
            <a:endParaRPr lang="en-CA" sz="200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What type of population pyramid has a triangular shape? </a:t>
            </a:r>
            <a:endParaRPr lang="en-CA" sz="200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What type of population pyramid is wider at the reproductive age than at the pre-reproductive ages. </a:t>
            </a:r>
            <a:endParaRPr lang="en-CA" sz="2000" smtClean="0"/>
          </a:p>
          <a:p>
            <a:pPr eaLnBrk="1" hangingPunct="1">
              <a:buFontTx/>
              <a:buAutoNum type="arabicPeriod"/>
            </a:pPr>
            <a:r>
              <a:rPr lang="en-US" sz="2000" smtClean="0"/>
              <a:t>_?_ are graphs that show the age structure of a population by age &amp; gender. </a:t>
            </a:r>
          </a:p>
          <a:p>
            <a:pPr eaLnBrk="1" hangingPunct="1">
              <a:buFontTx/>
              <a:buAutoNum type="arabicPeriod"/>
            </a:pPr>
            <a:r>
              <a:rPr lang="en-US" sz="2000" smtClean="0">
                <a:cs typeface="Times New Roman" pitchFamily="18" charset="0"/>
              </a:rPr>
              <a:t>What type of population pyramid is depicted below? What characteristic of this population pyramid indicate its high death rate? </a:t>
            </a:r>
            <a:br>
              <a:rPr lang="en-US" sz="2000" smtClean="0">
                <a:cs typeface="Times New Roman" pitchFamily="18" charset="0"/>
              </a:rPr>
            </a:br>
            <a:endParaRPr lang="en-CA" sz="200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ChangeArrowheads="1"/>
          </p:cNvSpPr>
          <p:nvPr/>
        </p:nvSpPr>
        <p:spPr bwMode="auto">
          <a:xfrm>
            <a:off x="2663825" y="247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8610" name="Picture 6" descr="http://www.cdli.ca/courses/geog3202/unit06_org03_ilo02/3-lesson-a-02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85800" y="1066800"/>
            <a:ext cx="7772400" cy="4884738"/>
          </a:xfrm>
          <a:noFill/>
        </p:spPr>
      </p:pic>
    </p:spTree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Content Placeholder 4" descr="Screen shot 2013-04-10 at 12.08.15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3331" b="-83331"/>
          <a:stretch>
            <a:fillRect/>
          </a:stretch>
        </p:blipFill>
        <p:spPr>
          <a:xfrm>
            <a:off x="457200" y="-1295400"/>
            <a:ext cx="8305800" cy="9271000"/>
          </a:xfrm>
        </p:spPr>
      </p:pic>
    </p:spTree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91400" cy="1219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http://www.gov/population/international/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>
                <a:latin typeface="+mj-lt"/>
              </a:rPr>
              <a:t>How do population pyramids help us learn about </a:t>
            </a:r>
            <a:r>
              <a:rPr lang="en-GB" sz="4000" dirty="0" smtClean="0">
                <a:latin typeface="+mj-lt"/>
              </a:rPr>
              <a:t>population and to take decision about the population health?</a:t>
            </a:r>
            <a:endParaRPr lang="en-GB" sz="4000" dirty="0">
              <a:latin typeface="+mj-lt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opulation Pyramid for Afghanistan: 2000"/>
          <p:cNvPicPr>
            <a:picLocks noChangeAspect="1" noChangeArrowheads="1"/>
          </p:cNvPicPr>
          <p:nvPr/>
        </p:nvPicPr>
        <p:blipFill>
          <a:blip r:embed="rId2"/>
          <a:srcRect l="2080" t="11897" r="2107" b="12070"/>
          <a:stretch>
            <a:fillRect/>
          </a:stretch>
        </p:blipFill>
        <p:spPr bwMode="auto">
          <a:xfrm>
            <a:off x="1828800" y="1524000"/>
            <a:ext cx="5486400" cy="37338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Comic Sans MS" pitchFamily="66" charset="0"/>
              </a:rPr>
              <a:t>Population pyramids are used to show information about the age and gender of people in a specific country.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81200" y="2133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Male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943600" y="2133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Female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76600" y="53340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latin typeface="Comic Sans MS" pitchFamily="66" charset="0"/>
              </a:rPr>
              <a:t>Population in millions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2060" name="AutoShape 12"/>
          <p:cNvSpPr>
            <a:spLocks/>
          </p:cNvSpPr>
          <p:nvPr/>
        </p:nvSpPr>
        <p:spPr bwMode="auto">
          <a:xfrm>
            <a:off x="228600" y="3276600"/>
            <a:ext cx="1371600" cy="1600200"/>
          </a:xfrm>
          <a:prstGeom prst="borderCallout2">
            <a:avLst>
              <a:gd name="adj1" fmla="val 7144"/>
              <a:gd name="adj2" fmla="val 105556"/>
              <a:gd name="adj3" fmla="val 7144"/>
              <a:gd name="adj4" fmla="val 144444"/>
              <a:gd name="adj5" fmla="val 94046"/>
              <a:gd name="adj6" fmla="val 184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1800">
                <a:latin typeface="Comic Sans MS" pitchFamily="66" charset="0"/>
              </a:rPr>
              <a:t>In this country there is a high Birth Rate</a:t>
            </a:r>
            <a:endParaRPr lang="en-US" sz="1800">
              <a:latin typeface="Comic Sans MS" pitchFamily="66" charset="0"/>
            </a:endParaRPr>
          </a:p>
          <a:p>
            <a:pPr algn="ctr"/>
            <a:endParaRPr lang="en-US"/>
          </a:p>
        </p:txBody>
      </p:sp>
      <p:sp useBgFill="1">
        <p:nvSpPr>
          <p:cNvPr id="2061" name="AutoShape 13"/>
          <p:cNvSpPr>
            <a:spLocks/>
          </p:cNvSpPr>
          <p:nvPr/>
        </p:nvSpPr>
        <p:spPr bwMode="auto">
          <a:xfrm>
            <a:off x="7521820" y="3103563"/>
            <a:ext cx="914400" cy="6096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35764"/>
              <a:gd name="adj5" fmla="val -45574"/>
              <a:gd name="adj6" fmla="val -2680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62" name="AutoShape 14"/>
          <p:cNvSpPr>
            <a:spLocks/>
          </p:cNvSpPr>
          <p:nvPr/>
        </p:nvSpPr>
        <p:spPr bwMode="auto">
          <a:xfrm>
            <a:off x="7315201" y="3124200"/>
            <a:ext cx="1393581" cy="1311275"/>
          </a:xfrm>
          <a:prstGeom prst="borderCallout2">
            <a:avLst>
              <a:gd name="adj1" fmla="val 8718"/>
              <a:gd name="adj2" fmla="val -5468"/>
              <a:gd name="adj3" fmla="val 8718"/>
              <a:gd name="adj4" fmla="val -56148"/>
              <a:gd name="adj5" fmla="val 83292"/>
              <a:gd name="adj6" fmla="val -106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800">
                <a:latin typeface="Comic Sans MS" pitchFamily="66" charset="0"/>
              </a:rPr>
              <a:t>There is also a high Death Rate.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5791201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latin typeface="Comic Sans MS" pitchFamily="66" charset="0"/>
              </a:rPr>
              <a:t>This population pyramid is typical of countries in poorer parts of the world (LEDCs.)</a:t>
            </a: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 autoUpdateAnimBg="0"/>
      <p:bldP spid="2061" grpId="0" animBg="1" autoUpdateAnimBg="0"/>
      <p:bldP spid="2062" grpId="0" animBg="1" autoUpdateAnimBg="0"/>
      <p:bldP spid="206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opulation Pyramid for Bangladesh: 2000"/>
          <p:cNvPicPr>
            <a:picLocks noChangeAspect="1" noChangeArrowheads="1"/>
          </p:cNvPicPr>
          <p:nvPr/>
        </p:nvPicPr>
        <p:blipFill>
          <a:blip r:embed="rId2"/>
          <a:srcRect b="5455"/>
          <a:stretch>
            <a:fillRect/>
          </a:stretch>
        </p:blipFill>
        <p:spPr bwMode="auto">
          <a:xfrm>
            <a:off x="533400" y="457200"/>
            <a:ext cx="5726723" cy="5334000"/>
          </a:xfrm>
          <a:prstGeom prst="rect">
            <a:avLst/>
          </a:prstGeom>
          <a:noFill/>
        </p:spPr>
      </p:pic>
      <p:sp>
        <p:nvSpPr>
          <p:cNvPr id="16388" name="AutoShape 4"/>
          <p:cNvSpPr>
            <a:spLocks/>
          </p:cNvSpPr>
          <p:nvPr/>
        </p:nvSpPr>
        <p:spPr bwMode="auto">
          <a:xfrm>
            <a:off x="5715000" y="4343400"/>
            <a:ext cx="3429000" cy="2266950"/>
          </a:xfrm>
          <a:prstGeom prst="borderCallout2">
            <a:avLst>
              <a:gd name="adj1" fmla="val 5042"/>
              <a:gd name="adj2" fmla="val -2500"/>
              <a:gd name="adj3" fmla="val 5042"/>
              <a:gd name="adj4" fmla="val -10523"/>
              <a:gd name="adj5" fmla="val -8125"/>
              <a:gd name="adj6" fmla="val -1854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000" dirty="0">
                <a:latin typeface="Comic Sans MS" pitchFamily="66" charset="0"/>
              </a:rPr>
              <a:t>In some LEDCs the government is encouraging couples to have smaller families.  This means the birth rate has fallen.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99138" y="1066801"/>
            <a:ext cx="5334000" cy="3567113"/>
            <a:chOff x="1200" y="1008"/>
            <a:chExt cx="3360" cy="2247"/>
          </a:xfrm>
        </p:grpSpPr>
        <p:pic>
          <p:nvPicPr>
            <p:cNvPr id="5123" name="Picture 3" descr="Population Pyramid for United States: 2000"/>
            <p:cNvPicPr>
              <a:picLocks noChangeAspect="1" noChangeArrowheads="1"/>
            </p:cNvPicPr>
            <p:nvPr/>
          </p:nvPicPr>
          <p:blipFill>
            <a:blip r:embed="rId2"/>
            <a:srcRect l="3410" t="15440" r="3438" b="10182"/>
            <a:stretch>
              <a:fillRect/>
            </a:stretch>
          </p:blipFill>
          <p:spPr bwMode="auto">
            <a:xfrm>
              <a:off x="1200" y="1008"/>
              <a:ext cx="3360" cy="2016"/>
            </a:xfrm>
            <a:prstGeom prst="rect">
              <a:avLst/>
            </a:prstGeom>
            <a:noFill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248" y="1104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</a:rPr>
                <a:t>Male</a:t>
              </a:r>
              <a:endParaRPr lang="en-US" b="1">
                <a:latin typeface="Comic Sans MS" pitchFamily="66" charset="0"/>
              </a:endParaRPr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3744" y="110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</a:rPr>
                <a:t>Female</a:t>
              </a:r>
              <a:endParaRPr lang="en-US" b="1">
                <a:latin typeface="Comic Sans MS" pitchFamily="66" charset="0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2064" y="3024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800" b="1">
                  <a:latin typeface="Comic Sans MS" pitchFamily="66" charset="0"/>
                </a:rPr>
                <a:t>Population in millions</a:t>
              </a:r>
              <a:endParaRPr lang="en-US" sz="1800" b="1">
                <a:latin typeface="Comic Sans MS" pitchFamily="66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1015" y="2286000"/>
            <a:ext cx="1752600" cy="2133600"/>
            <a:chOff x="144" y="1440"/>
            <a:chExt cx="1196" cy="1344"/>
          </a:xfrm>
        </p:grpSpPr>
        <p:sp>
          <p:nvSpPr>
            <p:cNvPr id="5129" name="AutoShape 9"/>
            <p:cNvSpPr>
              <a:spLocks/>
            </p:cNvSpPr>
            <p:nvPr/>
          </p:nvSpPr>
          <p:spPr bwMode="auto">
            <a:xfrm>
              <a:off x="676" y="2064"/>
              <a:ext cx="624" cy="384"/>
            </a:xfrm>
            <a:prstGeom prst="accentCallout2">
              <a:avLst>
                <a:gd name="adj1" fmla="val 18750"/>
                <a:gd name="adj2" fmla="val 107694"/>
                <a:gd name="adj3" fmla="val 18750"/>
                <a:gd name="adj4" fmla="val 143912"/>
                <a:gd name="adj5" fmla="val 54426"/>
                <a:gd name="adj6" fmla="val 1815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128" name="AutoShape 8"/>
            <p:cNvSpPr>
              <a:spLocks/>
            </p:cNvSpPr>
            <p:nvPr/>
          </p:nvSpPr>
          <p:spPr bwMode="auto">
            <a:xfrm>
              <a:off x="144" y="1440"/>
              <a:ext cx="1196" cy="1344"/>
            </a:xfrm>
            <a:prstGeom prst="borderCallout2">
              <a:avLst>
                <a:gd name="adj1" fmla="val 5356"/>
                <a:gd name="adj2" fmla="val 104014"/>
                <a:gd name="adj3" fmla="val 5356"/>
                <a:gd name="adj4" fmla="val 112958"/>
                <a:gd name="adj5" fmla="val 30282"/>
                <a:gd name="adj6" fmla="val 13913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GB" sz="1800">
                  <a:latin typeface="Comic Sans MS" pitchFamily="66" charset="0"/>
                </a:rPr>
                <a:t>In this country the number of people in each age group is about the same.</a:t>
              </a:r>
              <a:endParaRPr lang="en-US" sz="1800">
                <a:latin typeface="Comic Sans MS" pitchFamily="66" charset="0"/>
              </a:endParaRPr>
            </a:p>
          </p:txBody>
        </p:sp>
      </p:grpSp>
      <p:sp>
        <p:nvSpPr>
          <p:cNvPr id="5130" name="AutoShape 10"/>
          <p:cNvSpPr>
            <a:spLocks/>
          </p:cNvSpPr>
          <p:nvPr/>
        </p:nvSpPr>
        <p:spPr bwMode="auto">
          <a:xfrm>
            <a:off x="7315200" y="1881188"/>
            <a:ext cx="1524000" cy="1928812"/>
          </a:xfrm>
          <a:prstGeom prst="borderCallout2">
            <a:avLst>
              <a:gd name="adj1" fmla="val 5926"/>
              <a:gd name="adj2" fmla="val -5000"/>
              <a:gd name="adj3" fmla="val 5926"/>
              <a:gd name="adj4" fmla="val -25833"/>
              <a:gd name="adj5" fmla="val 42880"/>
              <a:gd name="adj6" fmla="val -4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1800">
                <a:latin typeface="Comic Sans MS" pitchFamily="66" charset="0"/>
              </a:rPr>
              <a:t>The largest category of people were born about 40 years ago.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05000" y="4724401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In this country there is a low Birth Rate and a low Death Rate.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828800" y="5638801"/>
            <a:ext cx="556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latin typeface="Comic Sans MS" pitchFamily="66" charset="0"/>
              </a:rPr>
              <a:t>This population  pyramid is typical of countries in the richer parts of the world (MEDCs.)</a:t>
            </a:r>
            <a:endParaRPr 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 autoUpdateAnimBg="0"/>
      <p:bldP spid="51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opulation Pyramid for Qatar: 2000"/>
          <p:cNvPicPr>
            <a:picLocks noChangeAspect="1" noChangeArrowheads="1"/>
          </p:cNvPicPr>
          <p:nvPr/>
        </p:nvPicPr>
        <p:blipFill>
          <a:blip r:embed="rId2"/>
          <a:srcRect l="3410" t="12784" r="3438" b="10182"/>
          <a:stretch>
            <a:fillRect/>
          </a:stretch>
        </p:blipFill>
        <p:spPr bwMode="auto">
          <a:xfrm>
            <a:off x="838200" y="1066800"/>
            <a:ext cx="7391400" cy="29718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0" y="10668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latin typeface="Comic Sans MS" pitchFamily="66" charset="0"/>
              </a:rPr>
              <a:t>Male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0" y="11430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latin typeface="Comic Sans MS" pitchFamily="66" charset="0"/>
              </a:rPr>
              <a:t>Female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76600" y="3886201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latin typeface="Comic Sans MS" pitchFamily="66" charset="0"/>
              </a:rPr>
              <a:t>Population in thousands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2438400" y="4572000"/>
            <a:ext cx="6705600" cy="1447800"/>
          </a:xfrm>
          <a:prstGeom prst="borderCallout2">
            <a:avLst>
              <a:gd name="adj1" fmla="val 7894"/>
              <a:gd name="adj2" fmla="val -2227"/>
              <a:gd name="adj3" fmla="val 7894"/>
              <a:gd name="adj4" fmla="val -11921"/>
              <a:gd name="adj5" fmla="val -150000"/>
              <a:gd name="adj6" fmla="val -219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800" dirty="0">
                <a:latin typeface="Comic Sans MS" pitchFamily="66" charset="0"/>
              </a:rPr>
              <a:t>This country has a large number of temporary workers.  These are people who migrate here especially to find a job.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853</Words>
  <Application>Microsoft Macintosh PowerPoint</Application>
  <PresentationFormat>On-screen Show (4:3)</PresentationFormat>
  <Paragraphs>172</Paragraphs>
  <Slides>46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Worksheet</vt:lpstr>
      <vt:lpstr>Slide 1</vt:lpstr>
      <vt:lpstr>Slide 2</vt:lpstr>
      <vt:lpstr>What is Population pyramid</vt:lpstr>
      <vt:lpstr>What is a population pyramid?</vt:lpstr>
      <vt:lpstr>Slide 5</vt:lpstr>
      <vt:lpstr>Slide 6</vt:lpstr>
      <vt:lpstr>Slide 7</vt:lpstr>
      <vt:lpstr>Slide 8</vt:lpstr>
      <vt:lpstr>Slide 9</vt:lpstr>
      <vt:lpstr>Slide 10</vt:lpstr>
      <vt:lpstr>What is a population pyramid?</vt:lpstr>
      <vt:lpstr>Types of Population Pyramid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World population pyramid 2019</vt:lpstr>
      <vt:lpstr>Somalia 2019</vt:lpstr>
      <vt:lpstr>Can you Interpret population Pyramids</vt:lpstr>
      <vt:lpstr>Slide 25</vt:lpstr>
      <vt:lpstr>Population pyramids are useful because they show:</vt:lpstr>
      <vt:lpstr>Population Pyramids</vt:lpstr>
      <vt:lpstr>Slide 28</vt:lpstr>
      <vt:lpstr>Slide 29</vt:lpstr>
      <vt:lpstr>Analysis of Italy’s  Population Pyramid</vt:lpstr>
      <vt:lpstr>Slide 31</vt:lpstr>
      <vt:lpstr>Slide 32</vt:lpstr>
      <vt:lpstr>Slide 33</vt:lpstr>
      <vt:lpstr>Population Pyramids  at Different Scales</vt:lpstr>
      <vt:lpstr>Slide 35</vt:lpstr>
      <vt:lpstr>Slide 36</vt:lpstr>
      <vt:lpstr>Slide 37</vt:lpstr>
      <vt:lpstr>Slide 38</vt:lpstr>
      <vt:lpstr>Slide 39</vt:lpstr>
      <vt:lpstr>Expansive or Expanding Pyramids</vt:lpstr>
      <vt:lpstr>Stationary or Stable Population</vt:lpstr>
      <vt:lpstr>Contractive or Contracting Population</vt:lpstr>
      <vt:lpstr>Test Yourself</vt:lpstr>
      <vt:lpstr>Slide 44</vt:lpstr>
      <vt:lpstr>Slide 45</vt:lpstr>
      <vt:lpstr>http://www.gov/population/international/</vt:lpstr>
    </vt:vector>
  </TitlesOfParts>
  <Company>MOE, Singapore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PYRAMIDS</dc:title>
  <dc:creator>xms</dc:creator>
  <cp:lastModifiedBy>Dostogir Harun</cp:lastModifiedBy>
  <cp:revision>91</cp:revision>
  <cp:lastPrinted>2001-01-18T00:29:23Z</cp:lastPrinted>
  <dcterms:created xsi:type="dcterms:W3CDTF">2001-01-09T05:25:04Z</dcterms:created>
  <dcterms:modified xsi:type="dcterms:W3CDTF">2020-12-04T04:51:10Z</dcterms:modified>
</cp:coreProperties>
</file>