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58"/>
  </p:notesMasterIdLst>
  <p:handoutMasterIdLst>
    <p:handoutMasterId r:id="rId59"/>
  </p:handoutMasterIdLst>
  <p:sldIdLst>
    <p:sldId id="256" r:id="rId2"/>
    <p:sldId id="343" r:id="rId3"/>
    <p:sldId id="322" r:id="rId4"/>
    <p:sldId id="334" r:id="rId5"/>
    <p:sldId id="344" r:id="rId6"/>
    <p:sldId id="345" r:id="rId7"/>
    <p:sldId id="346" r:id="rId8"/>
    <p:sldId id="347" r:id="rId9"/>
    <p:sldId id="335" r:id="rId10"/>
    <p:sldId id="336" r:id="rId11"/>
    <p:sldId id="337" r:id="rId12"/>
    <p:sldId id="340" r:id="rId13"/>
    <p:sldId id="338" r:id="rId14"/>
    <p:sldId id="339" r:id="rId15"/>
    <p:sldId id="324" r:id="rId16"/>
    <p:sldId id="326" r:id="rId17"/>
    <p:sldId id="333" r:id="rId18"/>
    <p:sldId id="304" r:id="rId19"/>
    <p:sldId id="305" r:id="rId20"/>
    <p:sldId id="342" r:id="rId21"/>
    <p:sldId id="317" r:id="rId22"/>
    <p:sldId id="318" r:id="rId23"/>
    <p:sldId id="319" r:id="rId24"/>
    <p:sldId id="261" r:id="rId25"/>
    <p:sldId id="332" r:id="rId26"/>
    <p:sldId id="262" r:id="rId27"/>
    <p:sldId id="263" r:id="rId28"/>
    <p:sldId id="264" r:id="rId29"/>
    <p:sldId id="265" r:id="rId30"/>
    <p:sldId id="266" r:id="rId31"/>
    <p:sldId id="267" r:id="rId32"/>
    <p:sldId id="268" r:id="rId33"/>
    <p:sldId id="270" r:id="rId34"/>
    <p:sldId id="271" r:id="rId35"/>
    <p:sldId id="288" r:id="rId36"/>
    <p:sldId id="272" r:id="rId37"/>
    <p:sldId id="273" r:id="rId38"/>
    <p:sldId id="274" r:id="rId39"/>
    <p:sldId id="275" r:id="rId40"/>
    <p:sldId id="276" r:id="rId41"/>
    <p:sldId id="277" r:id="rId42"/>
    <p:sldId id="279" r:id="rId43"/>
    <p:sldId id="281" r:id="rId44"/>
    <p:sldId id="280" r:id="rId45"/>
    <p:sldId id="282" r:id="rId46"/>
    <p:sldId id="289" r:id="rId47"/>
    <p:sldId id="290" r:id="rId48"/>
    <p:sldId id="291" r:id="rId49"/>
    <p:sldId id="292" r:id="rId50"/>
    <p:sldId id="293" r:id="rId51"/>
    <p:sldId id="294" r:id="rId52"/>
    <p:sldId id="295" r:id="rId53"/>
    <p:sldId id="296" r:id="rId54"/>
    <p:sldId id="297" r:id="rId55"/>
    <p:sldId id="298" r:id="rId56"/>
    <p:sldId id="283" r:id="rId57"/>
  </p:sldIdLst>
  <p:sldSz cx="9144000" cy="6858000" type="screen4x3"/>
  <p:notesSz cx="9144000" cy="6858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724" autoAdjust="0"/>
    <p:restoredTop sz="89964" autoAdjust="0"/>
  </p:normalViewPr>
  <p:slideViewPr>
    <p:cSldViewPr>
      <p:cViewPr>
        <p:scale>
          <a:sx n="55" d="100"/>
          <a:sy n="55" d="100"/>
        </p:scale>
        <p:origin x="-1636" y="-1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A6540E36-5577-4F5F-B506-B38B5CCF9F1F}" type="datetimeFigureOut">
              <a:rPr lang="en-US" smtClean="0"/>
              <a:pPr/>
              <a:t>12/11/2020</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3D438B5F-F618-4B3F-AEDD-1FB48A01151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64515" name="Rectangle 3"/>
          <p:cNvSpPr>
            <a:spLocks noGrp="1" noChangeArrowheads="1"/>
          </p:cNvSpPr>
          <p:nvPr>
            <p:ph type="dt" idx="1"/>
          </p:nvPr>
        </p:nvSpPr>
        <p:spPr bwMode="auto">
          <a:xfrm>
            <a:off x="5179484"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58372"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64517"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4518" name="Rectangle 6"/>
          <p:cNvSpPr>
            <a:spLocks noGrp="1" noChangeArrowheads="1"/>
          </p:cNvSpPr>
          <p:nvPr>
            <p:ph type="ftr" sz="quarter" idx="4"/>
          </p:nvPr>
        </p:nvSpPr>
        <p:spPr bwMode="auto">
          <a:xfrm>
            <a:off x="0" y="651391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64519" name="Rectangle 7"/>
          <p:cNvSpPr>
            <a:spLocks noGrp="1" noChangeArrowheads="1"/>
          </p:cNvSpPr>
          <p:nvPr>
            <p:ph type="sldNum" sz="quarter" idx="5"/>
          </p:nvPr>
        </p:nvSpPr>
        <p:spPr bwMode="auto">
          <a:xfrm>
            <a:off x="5179484" y="651391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FDEA4E0-9607-49E8-9B93-3A46DF13660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3478982-9698-47D5-BDB1-BA1292C1E88E}" type="slidenum">
              <a:rPr lang="en-US" smtClean="0"/>
              <a:pPr/>
              <a:t>12</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25849468-9D28-4D7A-93FA-C3BCB8973441}" type="slidenum">
              <a:rPr lang="en-US" smtClean="0"/>
              <a:pPr/>
              <a:t>15</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n-GB" smtClean="0"/>
              <a:t>Explain Fordism, history of TU (tube drivers, firemen?) whats the min wage?</a:t>
            </a:r>
          </a:p>
          <a:p>
            <a:pPr eaLnBrk="1" hangingPunct="1"/>
            <a:r>
              <a:rPr lang="en-GB" smtClean="0"/>
              <a:t>Describe changing A-levels etc</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39D07042-AD80-4134-80D0-14B8FF10489C}" type="slidenum">
              <a:rPr lang="en-US" smtClean="0"/>
              <a:pPr/>
              <a:t>18</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2B079A0E-8206-4418-BB64-7F3442EF0A09}" type="slidenum">
              <a:rPr lang="en-US" smtClean="0"/>
              <a:pPr/>
              <a:t>19</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A0F0D7A8-EF3B-4368-979B-0BD65150A75A}" type="slidenum">
              <a:rPr lang="en-US" smtClean="0"/>
              <a:pPr/>
              <a:t>20</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4C04C28-DB69-4A46-A495-D2962D4C3AB3}"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9D663DA-5A01-4DC0-83EB-71AA854DF74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1E6ADE8-0C96-4ABB-9135-257E0C6753E4}"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F32D845-78DD-4383-9B14-5F5DE539ED02}"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2754D8A-EB6F-4165-BEA6-406B2BCDC20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A619853-42B5-4353-B037-8854C07EBBB6}"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DF225A4-EEBE-41C1-82F0-A50B80920028}"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FAB8E9C-8CDB-450E-B166-F8BF232D47AC}"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F5FB509D-AF77-4059-9ECF-036B7A33F4A4}"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247B22F-3068-4CD3-BF00-417685E1F694}"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9436C65-7F03-42DD-9305-629CB8D5B646}"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252C207-20D7-4F33-B68F-3AED6450F358}"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ostogirharun@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066800"/>
            <a:ext cx="7772400" cy="1447800"/>
          </a:xfrm>
        </p:spPr>
        <p:txBody>
          <a:bodyPr/>
          <a:lstStyle/>
          <a:p>
            <a:pPr algn="ctr" eaLnBrk="1" hangingPunct="1"/>
            <a:r>
              <a:rPr lang="en-US" sz="6000" b="1" smtClean="0"/>
              <a:t>MIGRATION</a:t>
            </a:r>
          </a:p>
        </p:txBody>
      </p:sp>
      <p:sp>
        <p:nvSpPr>
          <p:cNvPr id="3075" name="Rectangle 3"/>
          <p:cNvSpPr>
            <a:spLocks noGrp="1" noChangeArrowheads="1"/>
          </p:cNvSpPr>
          <p:nvPr>
            <p:ph type="subTitle" idx="1"/>
          </p:nvPr>
        </p:nvSpPr>
        <p:spPr>
          <a:xfrm>
            <a:off x="457200" y="4495800"/>
            <a:ext cx="4953000" cy="1371600"/>
          </a:xfrm>
        </p:spPr>
        <p:txBody>
          <a:bodyPr>
            <a:normAutofit fontScale="92500" lnSpcReduction="20000"/>
          </a:bodyPr>
          <a:lstStyle/>
          <a:p>
            <a:pPr algn="l">
              <a:defRPr/>
            </a:pPr>
            <a:r>
              <a:rPr lang="en-US" sz="1800" dirty="0">
                <a:solidFill>
                  <a:schemeClr val="tx1"/>
                </a:solidFill>
              </a:rPr>
              <a:t>Dostogir Harun</a:t>
            </a:r>
          </a:p>
          <a:p>
            <a:pPr algn="l">
              <a:defRPr/>
            </a:pPr>
            <a:r>
              <a:rPr lang="en-US" sz="1800" dirty="0">
                <a:solidFill>
                  <a:schemeClr val="tx1"/>
                </a:solidFill>
              </a:rPr>
              <a:t>Assistant Professor</a:t>
            </a:r>
          </a:p>
          <a:p>
            <a:pPr algn="l">
              <a:defRPr/>
            </a:pPr>
            <a:r>
              <a:rPr lang="en-US" sz="1800" dirty="0">
                <a:solidFill>
                  <a:schemeClr val="tx1"/>
                </a:solidFill>
              </a:rPr>
              <a:t>Department of Public Health, DIU</a:t>
            </a:r>
          </a:p>
          <a:p>
            <a:pPr algn="l">
              <a:defRPr/>
            </a:pPr>
            <a:r>
              <a:rPr lang="en-US" sz="1800" dirty="0">
                <a:solidFill>
                  <a:schemeClr val="tx1"/>
                </a:solidFill>
              </a:rPr>
              <a:t>Email</a:t>
            </a:r>
            <a:r>
              <a:rPr lang="en-US" sz="1800" b="1" dirty="0">
                <a:solidFill>
                  <a:schemeClr val="tx1"/>
                </a:solidFill>
              </a:rPr>
              <a:t>: </a:t>
            </a:r>
            <a:r>
              <a:rPr lang="en-US" sz="1800" b="1" dirty="0">
                <a:solidFill>
                  <a:schemeClr val="tx1"/>
                </a:solidFill>
                <a:hlinkClick r:id="rId2"/>
              </a:rPr>
              <a:t>dostogirharun@gmail.com</a:t>
            </a:r>
            <a:endParaRPr lang="en-US" sz="1800" b="1" dirty="0">
              <a:solidFill>
                <a:schemeClr val="tx1"/>
              </a:solidFill>
            </a:endParaRPr>
          </a:p>
          <a:p>
            <a:pPr algn="l">
              <a:defRPr/>
            </a:pPr>
            <a:r>
              <a:rPr lang="en-US" sz="1800" dirty="0">
                <a:solidFill>
                  <a:schemeClr val="tx1"/>
                </a:solidFill>
              </a:rPr>
              <a:t>Cell: </a:t>
            </a:r>
            <a:r>
              <a:rPr lang="en-US" sz="1800" b="1" dirty="0">
                <a:solidFill>
                  <a:schemeClr val="tx1"/>
                </a:solidFill>
              </a:rPr>
              <a:t>01556 636 545</a:t>
            </a:r>
          </a:p>
        </p:txBody>
      </p:sp>
      <p:sp>
        <p:nvSpPr>
          <p:cNvPr id="3076" name="Text Box 4"/>
          <p:cNvSpPr txBox="1">
            <a:spLocks noChangeArrowheads="1"/>
          </p:cNvSpPr>
          <p:nvPr/>
        </p:nvSpPr>
        <p:spPr bwMode="auto">
          <a:xfrm>
            <a:off x="3505200" y="6400800"/>
            <a:ext cx="1692579" cy="307777"/>
          </a:xfrm>
          <a:prstGeom prst="rect">
            <a:avLst/>
          </a:prstGeom>
          <a:noFill/>
          <a:ln w="9525">
            <a:noFill/>
            <a:miter lim="800000"/>
            <a:headEnd/>
            <a:tailEnd/>
          </a:ln>
        </p:spPr>
        <p:txBody>
          <a:bodyPr wrap="none">
            <a:spAutoFit/>
          </a:bodyPr>
          <a:lstStyle/>
          <a:p>
            <a:pPr algn="ctr"/>
            <a:r>
              <a:rPr lang="en-US" sz="1400" dirty="0" smtClean="0"/>
              <a:t>11 December 2020</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534400" cy="6354762"/>
          </a:xfrm>
        </p:spPr>
        <p:txBody>
          <a:bodyPr/>
          <a:lstStyle/>
          <a:p>
            <a:pPr eaLnBrk="1" hangingPunct="1">
              <a:spcBef>
                <a:spcPts val="2700"/>
              </a:spcBef>
            </a:pPr>
            <a:r>
              <a:rPr lang="en-US" sz="2200" b="1" smtClean="0"/>
              <a:t>Internal migration: </a:t>
            </a:r>
            <a:r>
              <a:rPr lang="en-US" sz="2200" smtClean="0"/>
              <a:t>If the migration occurs within the same country from one politico administrative to another.</a:t>
            </a:r>
            <a:r>
              <a:rPr lang="en-US" sz="2200" b="1" smtClean="0"/>
              <a:t/>
            </a:r>
            <a:br>
              <a:rPr lang="en-US" sz="2200" b="1" smtClean="0"/>
            </a:br>
            <a:r>
              <a:rPr lang="en-US" sz="2200" b="1" smtClean="0"/>
              <a:t/>
            </a:r>
            <a:br>
              <a:rPr lang="en-US" sz="2200" b="1" smtClean="0"/>
            </a:br>
            <a:r>
              <a:rPr lang="en-US" sz="2200" b="1" smtClean="0"/>
              <a:t>Gross migration: </a:t>
            </a:r>
            <a:r>
              <a:rPr lang="en-US" sz="2200" smtClean="0"/>
              <a:t>Total migration (emigration and immigration) of a country.</a:t>
            </a:r>
            <a:r>
              <a:rPr lang="en-US" sz="2200" b="1" smtClean="0"/>
              <a:t/>
            </a:r>
            <a:br>
              <a:rPr lang="en-US" sz="2200" b="1" smtClean="0"/>
            </a:br>
            <a:r>
              <a:rPr lang="en-US" sz="2200" b="1" smtClean="0"/>
              <a:t/>
            </a:r>
            <a:br>
              <a:rPr lang="en-US" sz="2200" b="1" smtClean="0"/>
            </a:br>
            <a:r>
              <a:rPr lang="en-US" sz="2200" b="1" smtClean="0"/>
              <a:t>Net migration: </a:t>
            </a:r>
            <a:r>
              <a:rPr lang="en-US" sz="2200" smtClean="0"/>
              <a:t>Difference between immigration and emigration.</a:t>
            </a:r>
            <a:r>
              <a:rPr lang="en-US" sz="2200" b="1" smtClean="0"/>
              <a:t/>
            </a:r>
            <a:br>
              <a:rPr lang="en-US" sz="2200" b="1" smtClean="0"/>
            </a:br>
            <a:r>
              <a:rPr lang="en-US" sz="2200" b="1" smtClean="0"/>
              <a:t/>
            </a:r>
            <a:br>
              <a:rPr lang="en-US" sz="2200" b="1" smtClean="0"/>
            </a:br>
            <a:r>
              <a:rPr lang="en-US" sz="2200" b="1" smtClean="0"/>
              <a:t>Refugee: </a:t>
            </a:r>
            <a:r>
              <a:rPr lang="en-US" sz="2200" smtClean="0"/>
              <a:t>If one because of external pressure or reason leaves his place of residence and takes shelter in another place within the same country or in a different country is termed as refugee.</a:t>
            </a:r>
            <a:r>
              <a:rPr lang="en-US" sz="2200" b="1" smtClean="0"/>
              <a:t/>
            </a:r>
            <a:br>
              <a:rPr lang="en-US" sz="2200" b="1" smtClean="0"/>
            </a:br>
            <a:r>
              <a:rPr lang="en-US" sz="2200" b="1" smtClean="0"/>
              <a:t/>
            </a:r>
            <a:br>
              <a:rPr lang="en-US" sz="2200" b="1" smtClean="0"/>
            </a:br>
            <a:r>
              <a:rPr lang="en-US" sz="2200" b="1" smtClean="0"/>
              <a:t>Migration Stream:</a:t>
            </a:r>
            <a:r>
              <a:rPr lang="en-US" sz="2200" smtClean="0"/>
              <a:t> Flow of individuals from rural to urban, urban to urban, urban to rural and rural to urban is called migration stream. </a:t>
            </a:r>
            <a:r>
              <a:rPr lang="en-US" sz="2200" b="1" smtClean="0"/>
              <a:t/>
            </a:r>
            <a:br>
              <a:rPr lang="en-US" sz="2200" b="1" smtClean="0"/>
            </a:br>
            <a:r>
              <a:rPr lang="en-US" sz="2200" b="1" smtClean="0"/>
              <a:t/>
            </a:r>
            <a:br>
              <a:rPr lang="en-US" sz="2200" b="1" smtClean="0"/>
            </a:br>
            <a:r>
              <a:rPr lang="en-US" sz="2200" b="1" smtClean="0"/>
              <a:t>International migration:</a:t>
            </a:r>
            <a:r>
              <a:rPr lang="en-US" sz="2200" smtClean="0"/>
              <a:t> Movement from one country to another country.</a:t>
            </a:r>
            <a:br>
              <a:rPr lang="en-US" sz="2200" smtClean="0"/>
            </a:br>
            <a:endParaRPr lang="en-US" sz="22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mtClean="0"/>
              <a:t>Types of Migration</a:t>
            </a:r>
          </a:p>
        </p:txBody>
      </p:sp>
      <p:sp>
        <p:nvSpPr>
          <p:cNvPr id="8195" name="Rectangle 3"/>
          <p:cNvSpPr>
            <a:spLocks noGrp="1" noChangeArrowheads="1"/>
          </p:cNvSpPr>
          <p:nvPr>
            <p:ph idx="1"/>
          </p:nvPr>
        </p:nvSpPr>
        <p:spPr>
          <a:xfrm>
            <a:off x="457200" y="1905000"/>
            <a:ext cx="8229600" cy="4225925"/>
          </a:xfrm>
        </p:spPr>
        <p:txBody>
          <a:bodyPr/>
          <a:lstStyle/>
          <a:p>
            <a:pPr eaLnBrk="1" hangingPunct="1">
              <a:spcBef>
                <a:spcPct val="50000"/>
              </a:spcBef>
              <a:buFont typeface="Wingdings" pitchFamily="2" charset="2"/>
              <a:buNone/>
            </a:pPr>
            <a:r>
              <a:rPr lang="en-US" sz="2800" smtClean="0"/>
              <a:t>Two broad types of Migration:</a:t>
            </a:r>
          </a:p>
          <a:p>
            <a:pPr eaLnBrk="1" hangingPunct="1">
              <a:spcBef>
                <a:spcPct val="50000"/>
              </a:spcBef>
              <a:buFont typeface="Wingdings" pitchFamily="2" charset="2"/>
              <a:buChar char="Ø"/>
            </a:pPr>
            <a:r>
              <a:rPr lang="en-US" sz="2800" b="1" smtClean="0"/>
              <a:t>International Migration:</a:t>
            </a:r>
            <a:r>
              <a:rPr lang="en-US" sz="2800" smtClean="0"/>
              <a:t> movement across national boundaries.</a:t>
            </a:r>
          </a:p>
          <a:p>
            <a:pPr eaLnBrk="1" hangingPunct="1">
              <a:spcBef>
                <a:spcPct val="50000"/>
              </a:spcBef>
              <a:buFont typeface="Wingdings" pitchFamily="2" charset="2"/>
              <a:buChar char="Ø"/>
            </a:pPr>
            <a:r>
              <a:rPr lang="en-US" sz="2800" b="1" smtClean="0"/>
              <a:t>Internal Migration:</a:t>
            </a:r>
            <a:r>
              <a:rPr lang="en-US" sz="2800" smtClean="0"/>
              <a:t> migration within the boundaries of a given nation.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idx="1"/>
          </p:nvPr>
        </p:nvSpPr>
        <p:spPr>
          <a:xfrm>
            <a:off x="381000" y="1371600"/>
            <a:ext cx="8382000" cy="4754563"/>
          </a:xfrm>
        </p:spPr>
        <p:txBody>
          <a:bodyPr/>
          <a:lstStyle/>
          <a:p>
            <a:pPr marL="609600" indent="-609600" eaLnBrk="1" hangingPunct="1">
              <a:lnSpc>
                <a:spcPct val="90000"/>
              </a:lnSpc>
              <a:buFont typeface="Wingdings" pitchFamily="2" charset="2"/>
              <a:buChar char="Ø"/>
            </a:pPr>
            <a:r>
              <a:rPr lang="sv-SE" sz="2800" dirty="0" smtClean="0"/>
              <a:t>1989    </a:t>
            </a:r>
            <a:r>
              <a:rPr lang="en-US" sz="2800" dirty="0" smtClean="0"/>
              <a:t>The fall of the Berlin wall</a:t>
            </a:r>
          </a:p>
          <a:p>
            <a:pPr marL="609600" indent="-609600" eaLnBrk="1" hangingPunct="1">
              <a:lnSpc>
                <a:spcPct val="90000"/>
              </a:lnSpc>
              <a:buFont typeface="Wingdings" pitchFamily="2" charset="2"/>
              <a:buChar char="Ø"/>
            </a:pPr>
            <a:endParaRPr lang="en-US" sz="2800" dirty="0" smtClean="0"/>
          </a:p>
          <a:p>
            <a:pPr marL="609600" indent="-609600" eaLnBrk="1" hangingPunct="1">
              <a:lnSpc>
                <a:spcPct val="90000"/>
              </a:lnSpc>
              <a:buFont typeface="Wingdings" pitchFamily="2" charset="2"/>
              <a:buChar char="Ø"/>
            </a:pPr>
            <a:r>
              <a:rPr lang="en-US" sz="2800" dirty="0" smtClean="0"/>
              <a:t>1991    The Soviet Union ceases to exist </a:t>
            </a:r>
            <a:r>
              <a:rPr lang="en-US" sz="2800" dirty="0" smtClean="0"/>
              <a:t>and </a:t>
            </a:r>
            <a:r>
              <a:rPr lang="en-US" sz="2800" dirty="0" smtClean="0"/>
              <a:t>Yugoslavia falls apart</a:t>
            </a:r>
          </a:p>
          <a:p>
            <a:pPr marL="609600" indent="-609600" eaLnBrk="1" hangingPunct="1">
              <a:lnSpc>
                <a:spcPct val="90000"/>
              </a:lnSpc>
              <a:buFont typeface="Wingdings" pitchFamily="2" charset="2"/>
              <a:buChar char="Ø"/>
            </a:pPr>
            <a:endParaRPr lang="en-US" sz="2800" dirty="0" smtClean="0"/>
          </a:p>
          <a:p>
            <a:pPr marL="609600" indent="-609600" eaLnBrk="1" hangingPunct="1">
              <a:lnSpc>
                <a:spcPct val="90000"/>
              </a:lnSpc>
              <a:buFont typeface="Wingdings" pitchFamily="2" charset="2"/>
              <a:buChar char="Ø"/>
            </a:pPr>
            <a:r>
              <a:rPr lang="en-US" sz="2800" dirty="0" smtClean="0"/>
              <a:t>1992     War starts in Bosnia-Herzegovina </a:t>
            </a:r>
          </a:p>
          <a:p>
            <a:pPr marL="609600" indent="-609600" eaLnBrk="1" hangingPunct="1">
              <a:lnSpc>
                <a:spcPct val="90000"/>
              </a:lnSpc>
              <a:buFont typeface="Wingdings" pitchFamily="2" charset="2"/>
              <a:buChar char="Ø"/>
            </a:pPr>
            <a:r>
              <a:rPr lang="en-US" sz="2800" dirty="0" smtClean="0"/>
              <a:t>1971- 	Temporary migration</a:t>
            </a:r>
            <a:endParaRPr lang="en-US" sz="2800" dirty="0" smtClean="0"/>
          </a:p>
          <a:p>
            <a:pPr marL="609600" indent="-609600" eaLnBrk="1" hangingPunct="1">
              <a:lnSpc>
                <a:spcPct val="90000"/>
              </a:lnSpc>
              <a:buFont typeface="Wingdings" pitchFamily="2" charset="2"/>
              <a:buChar char="Ø"/>
            </a:pPr>
            <a:r>
              <a:rPr lang="en-US" sz="2800" dirty="0" smtClean="0"/>
              <a:t>1994     Genocide in </a:t>
            </a:r>
            <a:r>
              <a:rPr lang="en-US" sz="2800" dirty="0" smtClean="0"/>
              <a:t>Rwanda</a:t>
            </a:r>
          </a:p>
          <a:p>
            <a:pPr marL="609600" indent="-609600" eaLnBrk="1" hangingPunct="1">
              <a:lnSpc>
                <a:spcPct val="90000"/>
              </a:lnSpc>
              <a:buFont typeface="Wingdings" pitchFamily="2" charset="2"/>
              <a:buChar char="Ø"/>
            </a:pPr>
            <a:r>
              <a:rPr lang="en-US" sz="2800" dirty="0" smtClean="0"/>
              <a:t>2017- 	</a:t>
            </a:r>
            <a:r>
              <a:rPr lang="en-US" sz="2800" dirty="0" err="1" smtClean="0"/>
              <a:t>Rohinga</a:t>
            </a:r>
            <a:r>
              <a:rPr lang="en-US" sz="2800" dirty="0" smtClean="0"/>
              <a:t> population</a:t>
            </a:r>
            <a:endParaRPr lang="en-US" sz="2800" dirty="0" smtClean="0"/>
          </a:p>
        </p:txBody>
      </p:sp>
      <p:sp>
        <p:nvSpPr>
          <p:cNvPr id="9219" name="Text Box 3"/>
          <p:cNvSpPr txBox="1">
            <a:spLocks noChangeArrowheads="1"/>
          </p:cNvSpPr>
          <p:nvPr/>
        </p:nvSpPr>
        <p:spPr bwMode="auto">
          <a:xfrm>
            <a:off x="457200" y="457200"/>
            <a:ext cx="5595938" cy="579438"/>
          </a:xfrm>
          <a:prstGeom prst="rect">
            <a:avLst/>
          </a:prstGeom>
          <a:noFill/>
          <a:ln w="9525">
            <a:noFill/>
            <a:miter lim="800000"/>
            <a:headEnd/>
            <a:tailEnd/>
          </a:ln>
        </p:spPr>
        <p:txBody>
          <a:bodyPr wrap="none">
            <a:spAutoFit/>
          </a:bodyPr>
          <a:lstStyle/>
          <a:p>
            <a:r>
              <a:rPr lang="en-US" sz="3200"/>
              <a:t>Major reasons in last 20 years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3400" smtClean="0"/>
              <a:t>Classification of International Migration</a:t>
            </a:r>
          </a:p>
        </p:txBody>
      </p:sp>
      <p:sp>
        <p:nvSpPr>
          <p:cNvPr id="10243" name="Rectangle 3"/>
          <p:cNvSpPr>
            <a:spLocks noGrp="1" noChangeArrowheads="1"/>
          </p:cNvSpPr>
          <p:nvPr>
            <p:ph idx="1"/>
          </p:nvPr>
        </p:nvSpPr>
        <p:spPr>
          <a:xfrm>
            <a:off x="457200" y="2098675"/>
            <a:ext cx="8229600" cy="4530725"/>
          </a:xfrm>
        </p:spPr>
        <p:txBody>
          <a:bodyPr/>
          <a:lstStyle/>
          <a:p>
            <a:pPr marL="609600" indent="-609600" eaLnBrk="1" hangingPunct="1">
              <a:buFont typeface="Wingdings" pitchFamily="2" charset="2"/>
              <a:buChar char="Ø"/>
            </a:pPr>
            <a:r>
              <a:rPr lang="en-US" sz="2800" smtClean="0"/>
              <a:t>Temporary or Permanent movements.</a:t>
            </a:r>
          </a:p>
          <a:p>
            <a:pPr marL="609600" indent="-609600" eaLnBrk="1" hangingPunct="1">
              <a:buFont typeface="Wingdings" pitchFamily="2" charset="2"/>
              <a:buChar char="Ø"/>
            </a:pPr>
            <a:r>
              <a:rPr lang="en-US" sz="2800" smtClean="0"/>
              <a:t>Movement of individuals and families or movement of whole nation.</a:t>
            </a:r>
          </a:p>
          <a:p>
            <a:pPr marL="609600" indent="-609600" eaLnBrk="1" hangingPunct="1">
              <a:buFont typeface="Wingdings" pitchFamily="2" charset="2"/>
              <a:buChar char="Ø"/>
            </a:pPr>
            <a:r>
              <a:rPr lang="en-US" sz="2800" smtClean="0"/>
              <a:t>Movement of citizens or aliens.</a:t>
            </a:r>
          </a:p>
          <a:p>
            <a:pPr marL="609600" indent="-609600" eaLnBrk="1" hangingPunct="1">
              <a:buFont typeface="Wingdings" pitchFamily="2" charset="2"/>
              <a:buChar char="Ø"/>
            </a:pPr>
            <a:r>
              <a:rPr lang="en-US" sz="2800" smtClean="0"/>
              <a:t>Voluntary or forced movements.</a:t>
            </a:r>
          </a:p>
          <a:p>
            <a:pPr marL="609600" indent="-609600" eaLnBrk="1" hangingPunct="1">
              <a:buFont typeface="Wingdings" pitchFamily="2" charset="2"/>
              <a:buChar char="Ø"/>
            </a:pPr>
            <a:r>
              <a:rPr lang="en-US" sz="2800" smtClean="0"/>
              <a:t>Peaceful or non-peaceful movements.</a:t>
            </a:r>
          </a:p>
          <a:p>
            <a:pPr marL="609600" indent="-609600" eaLnBrk="1" hangingPunct="1">
              <a:buFont typeface="Wingdings" pitchFamily="2" charset="2"/>
              <a:buChar char="Ø"/>
            </a:pPr>
            <a:r>
              <a:rPr lang="en-US" sz="2800" smtClean="0"/>
              <a:t>Movements of civilians or military personnel</a:t>
            </a:r>
          </a:p>
          <a:p>
            <a:pPr marL="609600" indent="-609600" eaLnBrk="1" hangingPunct="1">
              <a:buFont typeface="Wingdings" pitchFamily="2" charset="2"/>
              <a:buChar char="Ø"/>
            </a:pPr>
            <a:endParaRPr lang="en-US" sz="2800" smtClean="0"/>
          </a:p>
          <a:p>
            <a:pPr marL="609600" indent="-609600" eaLnBrk="1" hangingPunct="1">
              <a:buFont typeface="Wingdings" pitchFamily="2" charset="2"/>
              <a:buAutoNum type="arabicPeriod"/>
            </a:pPr>
            <a:endParaRPr lang="en-US" sz="28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914400"/>
            <a:ext cx="8229600" cy="1143000"/>
          </a:xfrm>
        </p:spPr>
        <p:txBody>
          <a:bodyPr/>
          <a:lstStyle/>
          <a:p>
            <a:pPr eaLnBrk="1" hangingPunct="1"/>
            <a:r>
              <a:rPr lang="en-US" sz="3400" dirty="0" smtClean="0"/>
              <a:t>Sources of data for International Migration statistics:</a:t>
            </a:r>
          </a:p>
        </p:txBody>
      </p:sp>
      <p:sp>
        <p:nvSpPr>
          <p:cNvPr id="11267" name="Rectangle 3"/>
          <p:cNvSpPr>
            <a:spLocks noGrp="1" noChangeArrowheads="1"/>
          </p:cNvSpPr>
          <p:nvPr>
            <p:ph idx="1"/>
          </p:nvPr>
        </p:nvSpPr>
        <p:spPr>
          <a:xfrm>
            <a:off x="1066800" y="2209800"/>
            <a:ext cx="6858000" cy="3962399"/>
          </a:xfrm>
        </p:spPr>
        <p:txBody>
          <a:bodyPr/>
          <a:lstStyle/>
          <a:p>
            <a:pPr eaLnBrk="1" hangingPunct="1">
              <a:buFont typeface="Wingdings" pitchFamily="2" charset="2"/>
              <a:buChar char="Ø"/>
            </a:pPr>
            <a:r>
              <a:rPr lang="en-US" sz="2800" dirty="0" smtClean="0"/>
              <a:t>Land frontier statistics.</a:t>
            </a:r>
          </a:p>
          <a:p>
            <a:pPr eaLnBrk="1" hangingPunct="1">
              <a:buFont typeface="Wingdings" pitchFamily="2" charset="2"/>
              <a:buChar char="Ø"/>
            </a:pPr>
            <a:r>
              <a:rPr lang="en-US" sz="2800" dirty="0" smtClean="0"/>
              <a:t>Port </a:t>
            </a:r>
            <a:r>
              <a:rPr lang="en-US" sz="2800" dirty="0" smtClean="0"/>
              <a:t>statistics</a:t>
            </a:r>
            <a:endParaRPr lang="en-US" sz="2800" dirty="0" smtClean="0"/>
          </a:p>
          <a:p>
            <a:pPr eaLnBrk="1" hangingPunct="1">
              <a:buFont typeface="Wingdings" pitchFamily="2" charset="2"/>
              <a:buChar char="Ø"/>
            </a:pPr>
            <a:r>
              <a:rPr lang="en-US" sz="2800" dirty="0" smtClean="0"/>
              <a:t>Passport statistics.</a:t>
            </a:r>
          </a:p>
          <a:p>
            <a:pPr eaLnBrk="1" hangingPunct="1">
              <a:buFont typeface="Wingdings" pitchFamily="2" charset="2"/>
              <a:buChar char="Ø"/>
            </a:pPr>
            <a:r>
              <a:rPr lang="en-US" sz="2800" dirty="0" smtClean="0"/>
              <a:t>Population registers statistics.</a:t>
            </a:r>
          </a:p>
          <a:p>
            <a:pPr eaLnBrk="1" hangingPunct="1">
              <a:buFont typeface="Wingdings" pitchFamily="2" charset="2"/>
              <a:buChar char="Ø"/>
            </a:pPr>
            <a:r>
              <a:rPr lang="en-US" sz="2800" dirty="0" smtClean="0"/>
              <a:t>Population census and survey statistics.</a:t>
            </a:r>
          </a:p>
          <a:p>
            <a:pPr eaLnBrk="1" hangingPunct="1">
              <a:buFont typeface="Wingdings" pitchFamily="2" charset="2"/>
              <a:buChar char="Ø"/>
            </a:pPr>
            <a:r>
              <a:rPr lang="en-US" sz="2800" dirty="0" smtClean="0"/>
              <a:t>Migration </a:t>
            </a:r>
            <a:r>
              <a:rPr lang="en-US" sz="2800" dirty="0" smtClean="0"/>
              <a:t>statistics</a:t>
            </a: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188913"/>
            <a:ext cx="5338763" cy="1139825"/>
          </a:xfrm>
        </p:spPr>
        <p:txBody>
          <a:bodyPr/>
          <a:lstStyle/>
          <a:p>
            <a:pPr eaLnBrk="1" hangingPunct="1"/>
            <a:r>
              <a:rPr lang="en-GB" i="1" u="sng" smtClean="0"/>
              <a:t>International elites</a:t>
            </a:r>
          </a:p>
        </p:txBody>
      </p:sp>
      <p:sp>
        <p:nvSpPr>
          <p:cNvPr id="98307" name="Rectangle 3"/>
          <p:cNvSpPr>
            <a:spLocks noGrp="1" noChangeArrowheads="1"/>
          </p:cNvSpPr>
          <p:nvPr>
            <p:ph idx="1"/>
          </p:nvPr>
        </p:nvSpPr>
        <p:spPr>
          <a:xfrm>
            <a:off x="250825" y="1700213"/>
            <a:ext cx="6264275" cy="5808662"/>
          </a:xfrm>
        </p:spPr>
        <p:txBody>
          <a:bodyPr/>
          <a:lstStyle/>
          <a:p>
            <a:pPr eaLnBrk="1" hangingPunct="1">
              <a:lnSpc>
                <a:spcPct val="80000"/>
              </a:lnSpc>
              <a:buFont typeface="Wingdings" pitchFamily="2" charset="2"/>
              <a:buNone/>
            </a:pPr>
            <a:r>
              <a:rPr lang="en-GB" sz="2200" b="1" smtClean="0"/>
              <a:t>   Elite </a:t>
            </a:r>
            <a:r>
              <a:rPr lang="en-GB" sz="2200" smtClean="0"/>
              <a:t> A minority population group with some combination of: high levels of wealth; social status; political influence; cultural influence. Can migrate easily (e.g. from Brazil to EU) under Highly Skilled Migrants Programme (HSMP)</a:t>
            </a:r>
          </a:p>
          <a:p>
            <a:pPr eaLnBrk="1" hangingPunct="1">
              <a:lnSpc>
                <a:spcPct val="80000"/>
              </a:lnSpc>
              <a:buFont typeface="Wingdings" pitchFamily="2" charset="2"/>
              <a:buNone/>
            </a:pPr>
            <a:endParaRPr lang="en-GB" sz="2200" smtClean="0"/>
          </a:p>
          <a:p>
            <a:pPr eaLnBrk="1" hangingPunct="1">
              <a:lnSpc>
                <a:spcPct val="80000"/>
              </a:lnSpc>
              <a:buFont typeface="Wingdings" pitchFamily="2" charset="2"/>
              <a:buNone/>
            </a:pPr>
            <a:r>
              <a:rPr lang="en-GB" sz="2200" b="1" smtClean="0"/>
              <a:t>Examples:</a:t>
            </a:r>
            <a:r>
              <a:rPr lang="en-GB" sz="2200" smtClean="0"/>
              <a:t> </a:t>
            </a:r>
          </a:p>
          <a:p>
            <a:pPr eaLnBrk="1" hangingPunct="1">
              <a:lnSpc>
                <a:spcPct val="80000"/>
              </a:lnSpc>
            </a:pPr>
            <a:r>
              <a:rPr lang="en-GB" sz="2200" smtClean="0"/>
              <a:t>Footballers (330 Premiership players)</a:t>
            </a:r>
          </a:p>
          <a:p>
            <a:pPr eaLnBrk="1" hangingPunct="1">
              <a:lnSpc>
                <a:spcPct val="80000"/>
              </a:lnSpc>
            </a:pPr>
            <a:r>
              <a:rPr lang="en-GB" sz="2200" smtClean="0"/>
              <a:t>Musicians, actors and writers</a:t>
            </a:r>
          </a:p>
          <a:p>
            <a:pPr eaLnBrk="1" hangingPunct="1">
              <a:lnSpc>
                <a:spcPct val="80000"/>
              </a:lnSpc>
            </a:pPr>
            <a:r>
              <a:rPr lang="en-GB" sz="2200" smtClean="0"/>
              <a:t>Financial sector workers and entrepreneurs</a:t>
            </a:r>
          </a:p>
          <a:p>
            <a:pPr eaLnBrk="1" hangingPunct="1">
              <a:lnSpc>
                <a:spcPct val="80000"/>
              </a:lnSpc>
            </a:pPr>
            <a:r>
              <a:rPr lang="en-GB" sz="2200" smtClean="0"/>
              <a:t>High-skilled professionals (surgeons, lawyers, architects, etc.)</a:t>
            </a:r>
          </a:p>
          <a:p>
            <a:pPr eaLnBrk="1" hangingPunct="1">
              <a:lnSpc>
                <a:spcPct val="80000"/>
              </a:lnSpc>
            </a:pPr>
            <a:r>
              <a:rPr lang="en-GB" sz="2200" smtClean="0"/>
              <a:t>Academics (including geographers!)</a:t>
            </a:r>
          </a:p>
          <a:p>
            <a:pPr eaLnBrk="1" hangingPunct="1">
              <a:lnSpc>
                <a:spcPct val="80000"/>
              </a:lnSpc>
            </a:pPr>
            <a:r>
              <a:rPr lang="en-GB" sz="2200" smtClean="0"/>
              <a:t>Politicians</a:t>
            </a:r>
          </a:p>
          <a:p>
            <a:pPr eaLnBrk="1" hangingPunct="1">
              <a:lnSpc>
                <a:spcPct val="80000"/>
              </a:lnSpc>
            </a:pPr>
            <a:endParaRPr lang="en-GB" sz="2200" smtClean="0"/>
          </a:p>
          <a:p>
            <a:pPr eaLnBrk="1" hangingPunct="1">
              <a:lnSpc>
                <a:spcPct val="80000"/>
              </a:lnSpc>
            </a:pPr>
            <a:endParaRPr lang="en-GB" sz="1800" smtClean="0"/>
          </a:p>
        </p:txBody>
      </p:sp>
      <p:pic>
        <p:nvPicPr>
          <p:cNvPr id="12292" name="Picture 4" descr="lakshmi"/>
          <p:cNvPicPr>
            <a:picLocks noChangeAspect="1" noChangeArrowheads="1"/>
          </p:cNvPicPr>
          <p:nvPr/>
        </p:nvPicPr>
        <p:blipFill>
          <a:blip r:embed="rId3"/>
          <a:srcRect/>
          <a:stretch>
            <a:fillRect/>
          </a:stretch>
        </p:blipFill>
        <p:spPr bwMode="auto">
          <a:xfrm>
            <a:off x="6588125" y="1916113"/>
            <a:ext cx="2016125" cy="1368425"/>
          </a:xfrm>
          <a:prstGeom prst="rect">
            <a:avLst/>
          </a:prstGeom>
          <a:noFill/>
          <a:ln w="9525">
            <a:noFill/>
            <a:miter lim="800000"/>
            <a:headEnd/>
            <a:tailEnd/>
          </a:ln>
        </p:spPr>
      </p:pic>
      <p:pic>
        <p:nvPicPr>
          <p:cNvPr id="12293" name="Picture 5" descr="JK"/>
          <p:cNvPicPr>
            <a:picLocks noChangeAspect="1" noChangeArrowheads="1"/>
          </p:cNvPicPr>
          <p:nvPr/>
        </p:nvPicPr>
        <p:blipFill>
          <a:blip r:embed="rId4"/>
          <a:srcRect/>
          <a:stretch>
            <a:fillRect/>
          </a:stretch>
        </p:blipFill>
        <p:spPr bwMode="auto">
          <a:xfrm>
            <a:off x="6588125" y="188913"/>
            <a:ext cx="2016125" cy="1417637"/>
          </a:xfrm>
          <a:prstGeom prst="rect">
            <a:avLst/>
          </a:prstGeom>
          <a:noFill/>
          <a:ln w="9525">
            <a:noFill/>
            <a:miter lim="800000"/>
            <a:headEnd/>
            <a:tailEnd/>
          </a:ln>
        </p:spPr>
      </p:pic>
      <p:pic>
        <p:nvPicPr>
          <p:cNvPr id="12294" name="Picture 6" descr="oprah"/>
          <p:cNvPicPr>
            <a:picLocks noChangeAspect="1" noChangeArrowheads="1"/>
          </p:cNvPicPr>
          <p:nvPr/>
        </p:nvPicPr>
        <p:blipFill>
          <a:blip r:embed="rId5"/>
          <a:srcRect/>
          <a:stretch>
            <a:fillRect/>
          </a:stretch>
        </p:blipFill>
        <p:spPr bwMode="auto">
          <a:xfrm>
            <a:off x="6588125" y="5300663"/>
            <a:ext cx="2016125" cy="1320800"/>
          </a:xfrm>
          <a:prstGeom prst="rect">
            <a:avLst/>
          </a:prstGeom>
          <a:noFill/>
          <a:ln w="9525">
            <a:noFill/>
            <a:miter lim="800000"/>
            <a:headEnd/>
            <a:tailEnd/>
          </a:ln>
        </p:spPr>
      </p:pic>
      <p:pic>
        <p:nvPicPr>
          <p:cNvPr id="12295" name="Picture 7" descr="bill"/>
          <p:cNvPicPr>
            <a:picLocks noChangeAspect="1" noChangeArrowheads="1"/>
          </p:cNvPicPr>
          <p:nvPr/>
        </p:nvPicPr>
        <p:blipFill>
          <a:blip r:embed="rId6"/>
          <a:srcRect/>
          <a:stretch>
            <a:fillRect/>
          </a:stretch>
        </p:blipFill>
        <p:spPr bwMode="auto">
          <a:xfrm>
            <a:off x="6588125" y="3573463"/>
            <a:ext cx="2016125" cy="13906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307">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830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830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830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8307">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830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a:spLocks noGrp="1" noChangeArrowheads="1"/>
          </p:cNvSpPr>
          <p:nvPr>
            <p:ph type="title"/>
          </p:nvPr>
        </p:nvSpPr>
        <p:spPr>
          <a:xfrm>
            <a:off x="152400" y="228600"/>
            <a:ext cx="8686800" cy="787400"/>
          </a:xfrm>
        </p:spPr>
        <p:txBody>
          <a:bodyPr>
            <a:noAutofit/>
          </a:bodyPr>
          <a:lstStyle/>
          <a:p>
            <a:pPr eaLnBrk="1" hangingPunct="1"/>
            <a:r>
              <a:rPr lang="en-GB" sz="4000" b="1" dirty="0" smtClean="0"/>
              <a:t>Story for poor global migrants</a:t>
            </a:r>
            <a:endParaRPr lang="en-US" sz="4000" b="1" dirty="0" smtClean="0"/>
          </a:p>
        </p:txBody>
      </p:sp>
      <p:sp>
        <p:nvSpPr>
          <p:cNvPr id="101378" name="Rectangle 2"/>
          <p:cNvSpPr>
            <a:spLocks noGrp="1" noChangeArrowheads="1"/>
          </p:cNvSpPr>
          <p:nvPr>
            <p:ph idx="1"/>
          </p:nvPr>
        </p:nvSpPr>
        <p:spPr>
          <a:xfrm>
            <a:off x="457200" y="1143000"/>
            <a:ext cx="8458200" cy="5334000"/>
          </a:xfrm>
        </p:spPr>
        <p:txBody>
          <a:bodyPr>
            <a:normAutofit/>
          </a:bodyPr>
          <a:lstStyle/>
          <a:p>
            <a:pPr eaLnBrk="1" hangingPunct="1">
              <a:lnSpc>
                <a:spcPct val="90000"/>
              </a:lnSpc>
              <a:spcBef>
                <a:spcPct val="70000"/>
              </a:spcBef>
            </a:pPr>
            <a:r>
              <a:rPr lang="en-GB" sz="2800" dirty="0" smtClean="0"/>
              <a:t>The poor are not welcomed into ‘Fortress Europe’ in the same way that elites are </a:t>
            </a:r>
          </a:p>
          <a:p>
            <a:pPr eaLnBrk="1" hangingPunct="1">
              <a:lnSpc>
                <a:spcPct val="90000"/>
              </a:lnSpc>
              <a:spcBef>
                <a:spcPct val="70000"/>
              </a:spcBef>
            </a:pPr>
            <a:r>
              <a:rPr lang="en-GB" sz="2800" dirty="0" smtClean="0"/>
              <a:t>They take great risks (perhaps without knowing)</a:t>
            </a:r>
          </a:p>
          <a:p>
            <a:pPr eaLnBrk="1" hangingPunct="1">
              <a:lnSpc>
                <a:spcPct val="90000"/>
              </a:lnSpc>
              <a:spcBef>
                <a:spcPct val="70000"/>
              </a:spcBef>
            </a:pPr>
            <a:r>
              <a:rPr lang="en-GB" sz="2800" dirty="0" smtClean="0"/>
              <a:t>They are exploited by ‘people-traffickers’ who take their life savings in exchange for passage</a:t>
            </a:r>
          </a:p>
          <a:p>
            <a:pPr eaLnBrk="1" hangingPunct="1">
              <a:lnSpc>
                <a:spcPct val="90000"/>
              </a:lnSpc>
              <a:spcBef>
                <a:spcPct val="70000"/>
              </a:spcBef>
            </a:pPr>
            <a:r>
              <a:rPr lang="en-GB" sz="2800" dirty="0" smtClean="0"/>
              <a:t>Vessels used to cross the Mediterranean from Africa are unsafe, thousands have drowned</a:t>
            </a:r>
          </a:p>
          <a:p>
            <a:pPr>
              <a:lnSpc>
                <a:spcPct val="90000"/>
              </a:lnSpc>
              <a:spcBef>
                <a:spcPct val="70000"/>
              </a:spcBef>
            </a:pPr>
            <a:r>
              <a:rPr lang="en-GB" sz="2800" dirty="0" smtClean="0"/>
              <a:t>Similar stories can be told about poor Mexicans heading for the USA, or Burmese entering Bangladesh</a:t>
            </a:r>
          </a:p>
          <a:p>
            <a:pPr eaLnBrk="1" hangingPunct="1">
              <a:lnSpc>
                <a:spcPct val="90000"/>
              </a:lnSpc>
              <a:spcBef>
                <a:spcPct val="70000"/>
              </a:spcBef>
            </a:pPr>
            <a:endParaRPr lang="en-GB" sz="2800" dirty="0" smtClean="0"/>
          </a:p>
          <a:p>
            <a:pPr eaLnBrk="1" hangingPunct="1">
              <a:lnSpc>
                <a:spcPct val="90000"/>
              </a:lnSpc>
              <a:buFont typeface="Wingdings" pitchFamily="2" charset="2"/>
              <a:buNone/>
            </a:pPr>
            <a:endParaRPr lang="en-GB" sz="2800"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13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137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137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137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137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1295400"/>
            <a:ext cx="8229600" cy="4835525"/>
          </a:xfrm>
        </p:spPr>
        <p:txBody>
          <a:bodyPr>
            <a:normAutofit/>
          </a:bodyPr>
          <a:lstStyle/>
          <a:p>
            <a:pPr eaLnBrk="1" hangingPunct="1">
              <a:spcBef>
                <a:spcPct val="80000"/>
              </a:spcBef>
            </a:pPr>
            <a:r>
              <a:rPr lang="en-GB" sz="2800" dirty="0" smtClean="0"/>
              <a:t>While globalisation has made it easier to move money and goods around the world, </a:t>
            </a:r>
            <a:r>
              <a:rPr lang="en-GB" sz="2800" i="1" dirty="0" smtClean="0"/>
              <a:t>it is not true that all people are free to move </a:t>
            </a:r>
          </a:p>
          <a:p>
            <a:pPr eaLnBrk="1" hangingPunct="1">
              <a:spcBef>
                <a:spcPct val="80000"/>
              </a:spcBef>
            </a:pPr>
            <a:r>
              <a:rPr lang="en-GB" sz="2800" dirty="0" smtClean="0"/>
              <a:t>It is easier for people with money and skills to migrate than it is for the poor – </a:t>
            </a:r>
            <a:r>
              <a:rPr lang="en-GB" sz="2800" i="1" dirty="0" smtClean="0"/>
              <a:t>there is not a ‘level playing field’ for global migrants</a:t>
            </a:r>
            <a:endParaRPr lang="en-US" sz="2800" i="1"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868362"/>
          </a:xfrm>
        </p:spPr>
        <p:txBody>
          <a:bodyPr/>
          <a:lstStyle/>
          <a:p>
            <a:pPr eaLnBrk="1" hangingPunct="1"/>
            <a:r>
              <a:rPr lang="sv-SE" b="1" dirty="0" smtClean="0"/>
              <a:t>States of special </a:t>
            </a:r>
            <a:r>
              <a:rPr lang="en-US" b="1" dirty="0" smtClean="0"/>
              <a:t>concern</a:t>
            </a:r>
          </a:p>
        </p:txBody>
      </p:sp>
      <p:sp>
        <p:nvSpPr>
          <p:cNvPr id="16387" name="Rectangle 3"/>
          <p:cNvSpPr>
            <a:spLocks noGrp="1" noChangeArrowheads="1"/>
          </p:cNvSpPr>
          <p:nvPr>
            <p:ph sz="half" idx="1"/>
          </p:nvPr>
        </p:nvSpPr>
        <p:spPr/>
        <p:txBody>
          <a:bodyPr/>
          <a:lstStyle/>
          <a:p>
            <a:pPr eaLnBrk="1" hangingPunct="1"/>
            <a:r>
              <a:rPr lang="en-US" smtClean="0"/>
              <a:t>Pakistan</a:t>
            </a:r>
          </a:p>
          <a:p>
            <a:pPr eaLnBrk="1" hangingPunct="1"/>
            <a:r>
              <a:rPr lang="en-US" smtClean="0"/>
              <a:t>Bangladesh</a:t>
            </a:r>
          </a:p>
          <a:p>
            <a:pPr eaLnBrk="1" hangingPunct="1"/>
            <a:r>
              <a:rPr lang="en-US" smtClean="0"/>
              <a:t>Nigeria</a:t>
            </a:r>
          </a:p>
          <a:p>
            <a:pPr eaLnBrk="1" hangingPunct="1"/>
            <a:r>
              <a:rPr lang="en-US" smtClean="0"/>
              <a:t>Indonesia</a:t>
            </a:r>
          </a:p>
          <a:p>
            <a:pPr eaLnBrk="1" hangingPunct="1"/>
            <a:r>
              <a:rPr lang="en-US" smtClean="0"/>
              <a:t>China</a:t>
            </a:r>
          </a:p>
          <a:p>
            <a:pPr eaLnBrk="1" hangingPunct="1"/>
            <a:r>
              <a:rPr lang="en-US" smtClean="0"/>
              <a:t>Russia</a:t>
            </a:r>
          </a:p>
        </p:txBody>
      </p:sp>
      <p:sp>
        <p:nvSpPr>
          <p:cNvPr id="16388" name="Rectangle 4"/>
          <p:cNvSpPr>
            <a:spLocks noGrp="1" noChangeArrowheads="1"/>
          </p:cNvSpPr>
          <p:nvPr>
            <p:ph sz="half" idx="2"/>
          </p:nvPr>
        </p:nvSpPr>
        <p:spPr/>
        <p:txBody>
          <a:bodyPr/>
          <a:lstStyle/>
          <a:p>
            <a:pPr eaLnBrk="1" hangingPunct="1"/>
            <a:r>
              <a:rPr lang="en-US" dirty="0" smtClean="0"/>
              <a:t>North Korea</a:t>
            </a:r>
          </a:p>
          <a:p>
            <a:pPr eaLnBrk="1" hangingPunct="1"/>
            <a:r>
              <a:rPr lang="en-US" dirty="0" smtClean="0"/>
              <a:t>Iran</a:t>
            </a:r>
          </a:p>
          <a:p>
            <a:pPr eaLnBrk="1" hangingPunct="1"/>
            <a:r>
              <a:rPr lang="en-US" dirty="0" smtClean="0"/>
              <a:t>Belarus</a:t>
            </a:r>
          </a:p>
          <a:p>
            <a:pPr eaLnBrk="1" hangingPunct="1"/>
            <a:r>
              <a:rPr lang="en-US" dirty="0" smtClean="0"/>
              <a:t>Saudi Arabia</a:t>
            </a:r>
          </a:p>
          <a:p>
            <a:pPr eaLnBrk="1" hangingPunct="1"/>
            <a:r>
              <a:rPr lang="en-US" dirty="0" smtClean="0"/>
              <a:t>Rwanda</a:t>
            </a:r>
          </a:p>
          <a:p>
            <a:pPr eaLnBrk="1" hangingPunct="1"/>
            <a:r>
              <a:rPr lang="en-US" dirty="0" smtClean="0"/>
              <a:t>Sudan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715962"/>
          </a:xfrm>
        </p:spPr>
        <p:txBody>
          <a:bodyPr>
            <a:normAutofit fontScale="90000"/>
          </a:bodyPr>
          <a:lstStyle/>
          <a:p>
            <a:pPr eaLnBrk="1" hangingPunct="1"/>
            <a:r>
              <a:rPr lang="en-US" b="1" dirty="0" smtClean="0"/>
              <a:t>Asia</a:t>
            </a:r>
          </a:p>
        </p:txBody>
      </p:sp>
      <p:sp>
        <p:nvSpPr>
          <p:cNvPr id="17411" name="Rectangle 3"/>
          <p:cNvSpPr>
            <a:spLocks noGrp="1" noChangeArrowheads="1"/>
          </p:cNvSpPr>
          <p:nvPr>
            <p:ph idx="1"/>
          </p:nvPr>
        </p:nvSpPr>
        <p:spPr/>
        <p:txBody>
          <a:bodyPr/>
          <a:lstStyle/>
          <a:p>
            <a:pPr eaLnBrk="1" hangingPunct="1"/>
            <a:r>
              <a:rPr lang="en-US" smtClean="0"/>
              <a:t>North Korea to South Korea</a:t>
            </a:r>
          </a:p>
          <a:p>
            <a:pPr eaLnBrk="1" hangingPunct="1"/>
            <a:r>
              <a:rPr lang="en-US" smtClean="0"/>
              <a:t>China: internal displacement</a:t>
            </a:r>
          </a:p>
          <a:p>
            <a:pPr eaLnBrk="1" hangingPunct="1"/>
            <a:r>
              <a:rPr lang="en-US" smtClean="0"/>
              <a:t>South Asia: pressures on the West</a:t>
            </a:r>
          </a:p>
          <a:p>
            <a:pPr eaLnBrk="1" hangingPunct="1"/>
            <a:r>
              <a:rPr lang="en-US" smtClean="0"/>
              <a:t>Central Asia: pressures on Russia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10"/>
          <p:cNvPicPr>
            <a:picLocks noGrp="1" noChangeAspect="1"/>
          </p:cNvPicPr>
          <p:nvPr>
            <p:ph idx="1"/>
          </p:nvPr>
        </p:nvPicPr>
        <p:blipFill>
          <a:blip r:embed="rId2"/>
          <a:srcRect/>
          <a:stretch>
            <a:fillRect/>
          </a:stretch>
        </p:blipFill>
        <p:spPr bwMode="auto">
          <a:xfrm>
            <a:off x="457200" y="1600200"/>
            <a:ext cx="8229600"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792162"/>
          </a:xfrm>
        </p:spPr>
        <p:txBody>
          <a:bodyPr>
            <a:normAutofit fontScale="90000"/>
          </a:bodyPr>
          <a:lstStyle/>
          <a:p>
            <a:pPr eaLnBrk="1" hangingPunct="1"/>
            <a:r>
              <a:rPr lang="en-US" b="1" dirty="0" smtClean="0"/>
              <a:t>Migration flows affecting Asia 2027</a:t>
            </a:r>
          </a:p>
        </p:txBody>
      </p:sp>
      <p:sp>
        <p:nvSpPr>
          <p:cNvPr id="18435" name="Rectangle 3"/>
          <p:cNvSpPr>
            <a:spLocks noGrp="1" noChangeArrowheads="1"/>
          </p:cNvSpPr>
          <p:nvPr>
            <p:ph idx="1"/>
          </p:nvPr>
        </p:nvSpPr>
        <p:spPr/>
        <p:txBody>
          <a:bodyPr>
            <a:normAutofit/>
          </a:bodyPr>
          <a:lstStyle/>
          <a:p>
            <a:pPr eaLnBrk="1" hangingPunct="1">
              <a:lnSpc>
                <a:spcPct val="90000"/>
              </a:lnSpc>
              <a:spcBef>
                <a:spcPct val="65000"/>
              </a:spcBef>
            </a:pPr>
            <a:r>
              <a:rPr lang="en-US" sz="2800" dirty="0" smtClean="0"/>
              <a:t>Considerable internal migration in India</a:t>
            </a:r>
          </a:p>
          <a:p>
            <a:pPr eaLnBrk="1" hangingPunct="1">
              <a:lnSpc>
                <a:spcPct val="90000"/>
              </a:lnSpc>
              <a:spcBef>
                <a:spcPct val="65000"/>
              </a:spcBef>
            </a:pPr>
            <a:r>
              <a:rPr lang="en-US" sz="2800" dirty="0" smtClean="0"/>
              <a:t>Flows from South Asia to Europe</a:t>
            </a:r>
          </a:p>
          <a:p>
            <a:pPr eaLnBrk="1" hangingPunct="1">
              <a:lnSpc>
                <a:spcPct val="90000"/>
              </a:lnSpc>
              <a:spcBef>
                <a:spcPct val="65000"/>
              </a:spcBef>
            </a:pPr>
            <a:r>
              <a:rPr lang="en-US" sz="2800" dirty="0" smtClean="0"/>
              <a:t>Flows from South Asia to China and East Asia</a:t>
            </a:r>
          </a:p>
          <a:p>
            <a:pPr eaLnBrk="1" hangingPunct="1">
              <a:lnSpc>
                <a:spcPct val="90000"/>
              </a:lnSpc>
              <a:spcBef>
                <a:spcPct val="65000"/>
              </a:spcBef>
            </a:pPr>
            <a:r>
              <a:rPr lang="en-US" sz="2800" dirty="0" smtClean="0"/>
              <a:t>Flows from South East Asia to China</a:t>
            </a:r>
          </a:p>
          <a:p>
            <a:pPr eaLnBrk="1" hangingPunct="1">
              <a:lnSpc>
                <a:spcPct val="90000"/>
              </a:lnSpc>
              <a:spcBef>
                <a:spcPct val="65000"/>
              </a:spcBef>
            </a:pPr>
            <a:r>
              <a:rPr lang="en-US" sz="2800" dirty="0" smtClean="0"/>
              <a:t>Considerable internal migration in China</a:t>
            </a:r>
          </a:p>
          <a:p>
            <a:pPr eaLnBrk="1" hangingPunct="1">
              <a:lnSpc>
                <a:spcPct val="90000"/>
              </a:lnSpc>
              <a:spcBef>
                <a:spcPct val="65000"/>
              </a:spcBef>
            </a:pPr>
            <a:r>
              <a:rPr lang="en-US" sz="2800" dirty="0" smtClean="0"/>
              <a:t>Less flows from South Asia to West Asia </a:t>
            </a:r>
          </a:p>
          <a:p>
            <a:pPr eaLnBrk="1" hangingPunct="1">
              <a:lnSpc>
                <a:spcPct val="90000"/>
              </a:lnSpc>
              <a:spcBef>
                <a:spcPct val="65000"/>
              </a:spcBef>
            </a:pPr>
            <a:r>
              <a:rPr lang="en-US" sz="2800" dirty="0" smtClean="0"/>
              <a:t>Flows from West Asia to Europe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52400"/>
            <a:ext cx="8001000" cy="685800"/>
          </a:xfrm>
        </p:spPr>
        <p:txBody>
          <a:bodyPr/>
          <a:lstStyle/>
          <a:p>
            <a:pPr eaLnBrk="1" hangingPunct="1"/>
            <a:r>
              <a:rPr lang="en-US" sz="3600" b="1" dirty="0" smtClean="0"/>
              <a:t>Perspectives of Asia</a:t>
            </a:r>
          </a:p>
        </p:txBody>
      </p:sp>
      <p:sp>
        <p:nvSpPr>
          <p:cNvPr id="19459" name="Rectangle 3"/>
          <p:cNvSpPr>
            <a:spLocks noGrp="1" noChangeArrowheads="1"/>
          </p:cNvSpPr>
          <p:nvPr>
            <p:ph idx="1"/>
          </p:nvPr>
        </p:nvSpPr>
        <p:spPr>
          <a:xfrm>
            <a:off x="304800" y="990600"/>
            <a:ext cx="8534400" cy="5638800"/>
          </a:xfrm>
        </p:spPr>
        <p:txBody>
          <a:bodyPr/>
          <a:lstStyle/>
          <a:p>
            <a:pPr eaLnBrk="1" hangingPunct="1"/>
            <a:r>
              <a:rPr lang="en-US" sz="3000" dirty="0" smtClean="0"/>
              <a:t>East and SE Asian countries have promoted export-led development w. free trade zones</a:t>
            </a:r>
          </a:p>
          <a:p>
            <a:pPr lvl="1" eaLnBrk="1" hangingPunct="1"/>
            <a:r>
              <a:rPr lang="en-US" sz="2800" dirty="0" smtClean="0"/>
              <a:t>Increased female rural-urban migration</a:t>
            </a:r>
          </a:p>
          <a:p>
            <a:pPr lvl="1" eaLnBrk="1" hangingPunct="1"/>
            <a:r>
              <a:rPr lang="en-US" sz="2800" dirty="0" smtClean="0"/>
              <a:t>Female migrants are more likely than males to settle in urban areas</a:t>
            </a:r>
          </a:p>
          <a:p>
            <a:pPr lvl="1" eaLnBrk="1" hangingPunct="1"/>
            <a:r>
              <a:rPr lang="en-US" sz="2800" dirty="0" smtClean="0"/>
              <a:t>Males are making temporary urban-rural migrations until they can re-establish in an urban area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228600"/>
            <a:ext cx="8382000" cy="914400"/>
          </a:xfrm>
        </p:spPr>
        <p:txBody>
          <a:bodyPr>
            <a:normAutofit/>
          </a:bodyPr>
          <a:lstStyle/>
          <a:p>
            <a:pPr eaLnBrk="1" hangingPunct="1"/>
            <a:r>
              <a:rPr lang="en-US" sz="4000" b="1" dirty="0" smtClean="0"/>
              <a:t>Asian Perspectives on Ethnic Factors</a:t>
            </a:r>
          </a:p>
        </p:txBody>
      </p:sp>
      <p:sp>
        <p:nvSpPr>
          <p:cNvPr id="20483" name="Rectangle 3"/>
          <p:cNvSpPr>
            <a:spLocks noGrp="1" noChangeArrowheads="1"/>
          </p:cNvSpPr>
          <p:nvPr>
            <p:ph idx="1"/>
          </p:nvPr>
        </p:nvSpPr>
        <p:spPr>
          <a:xfrm>
            <a:off x="381000" y="1447800"/>
            <a:ext cx="8458200" cy="5181600"/>
          </a:xfrm>
        </p:spPr>
        <p:txBody>
          <a:bodyPr>
            <a:normAutofit/>
          </a:bodyPr>
          <a:lstStyle/>
          <a:p>
            <a:pPr eaLnBrk="1" hangingPunct="1">
              <a:lnSpc>
                <a:spcPct val="90000"/>
              </a:lnSpc>
            </a:pPr>
            <a:r>
              <a:rPr lang="en-US" dirty="0" smtClean="0"/>
              <a:t>Focus is on gendered migration expectations</a:t>
            </a:r>
          </a:p>
          <a:p>
            <a:pPr eaLnBrk="1" hangingPunct="1">
              <a:lnSpc>
                <a:spcPct val="90000"/>
              </a:lnSpc>
            </a:pPr>
            <a:r>
              <a:rPr lang="en-US" dirty="0" smtClean="0"/>
              <a:t>Rising expectations by and for women:</a:t>
            </a:r>
            <a:r>
              <a:rPr lang="en-US" sz="3600" dirty="0" smtClean="0"/>
              <a:t> </a:t>
            </a:r>
          </a:p>
          <a:p>
            <a:pPr lvl="1" eaLnBrk="1" hangingPunct="1">
              <a:lnSpc>
                <a:spcPct val="90000"/>
              </a:lnSpc>
            </a:pPr>
            <a:r>
              <a:rPr lang="en-US" dirty="0" smtClean="0"/>
              <a:t> More education and higher status but also continued cultural expectation that daughters will support parents</a:t>
            </a:r>
          </a:p>
          <a:p>
            <a:pPr lvl="1" eaLnBrk="1" hangingPunct="1">
              <a:lnSpc>
                <a:spcPct val="90000"/>
              </a:lnSpc>
            </a:pPr>
            <a:r>
              <a:rPr lang="en-US" dirty="0" smtClean="0"/>
              <a:t>Agricultural economic restructuring has reduced female labor force opportunities for women in rural areas</a:t>
            </a:r>
          </a:p>
          <a:p>
            <a:pPr lvl="1" eaLnBrk="1" hangingPunct="1">
              <a:lnSpc>
                <a:spcPct val="90000"/>
              </a:lnSpc>
            </a:pPr>
            <a:r>
              <a:rPr lang="en-US" dirty="0" smtClean="0"/>
              <a:t>Result: More female migrants remitting from urban jobs in Thailand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868362"/>
          </a:xfrm>
        </p:spPr>
        <p:txBody>
          <a:bodyPr>
            <a:normAutofit/>
          </a:bodyPr>
          <a:lstStyle/>
          <a:p>
            <a:pPr eaLnBrk="1" hangingPunct="1"/>
            <a:r>
              <a:rPr lang="en-US" sz="4000" b="1" dirty="0" smtClean="0"/>
              <a:t>Drought as another migration force</a:t>
            </a:r>
          </a:p>
        </p:txBody>
      </p:sp>
      <p:sp>
        <p:nvSpPr>
          <p:cNvPr id="21507" name="Rectangle 3"/>
          <p:cNvSpPr>
            <a:spLocks noGrp="1" noChangeArrowheads="1"/>
          </p:cNvSpPr>
          <p:nvPr>
            <p:ph idx="1"/>
          </p:nvPr>
        </p:nvSpPr>
        <p:spPr>
          <a:xfrm>
            <a:off x="685800" y="1524000"/>
            <a:ext cx="7620000" cy="4606925"/>
          </a:xfrm>
        </p:spPr>
        <p:txBody>
          <a:bodyPr>
            <a:normAutofit/>
          </a:bodyPr>
          <a:lstStyle/>
          <a:p>
            <a:pPr eaLnBrk="1" hangingPunct="1"/>
            <a:r>
              <a:rPr lang="en-US" sz="2800" dirty="0" smtClean="0"/>
              <a:t>Asian perspective: Drought of 1999 pushes many men back to Bangkok, even though employment situation has not improved</a:t>
            </a:r>
          </a:p>
          <a:p>
            <a:pPr eaLnBrk="1" hangingPunct="1"/>
            <a:endParaRPr lang="en-US" sz="2800" dirty="0"/>
          </a:p>
          <a:p>
            <a:pPr eaLnBrk="1" hangingPunct="1"/>
            <a:r>
              <a:rPr lang="en-US" sz="2800" dirty="0" smtClean="0"/>
              <a:t>Health and nutritional status of poor people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274638"/>
            <a:ext cx="9144000" cy="1143000"/>
          </a:xfrm>
        </p:spPr>
        <p:txBody>
          <a:bodyPr/>
          <a:lstStyle/>
          <a:p>
            <a:pPr eaLnBrk="1" hangingPunct="1"/>
            <a:r>
              <a:rPr lang="en-US" sz="3200" smtClean="0"/>
              <a:t> Indirect measures of Estimation of Net Migration:</a:t>
            </a:r>
          </a:p>
        </p:txBody>
      </p:sp>
      <p:sp>
        <p:nvSpPr>
          <p:cNvPr id="22531" name="Rectangle 3"/>
          <p:cNvSpPr>
            <a:spLocks noGrp="1" noChangeArrowheads="1"/>
          </p:cNvSpPr>
          <p:nvPr>
            <p:ph idx="1"/>
          </p:nvPr>
        </p:nvSpPr>
        <p:spPr>
          <a:xfrm>
            <a:off x="990600" y="1981200"/>
            <a:ext cx="7696200" cy="4149725"/>
          </a:xfrm>
        </p:spPr>
        <p:txBody>
          <a:bodyPr/>
          <a:lstStyle/>
          <a:p>
            <a:pPr marL="609600" indent="-609600" eaLnBrk="1" hangingPunct="1">
              <a:buFont typeface="Wingdings" pitchFamily="2" charset="2"/>
              <a:buNone/>
            </a:pPr>
            <a:r>
              <a:rPr lang="en-US" sz="2800" smtClean="0"/>
              <a:t>There are three methods for the estimation </a:t>
            </a:r>
          </a:p>
          <a:p>
            <a:pPr marL="609600" indent="-609600" eaLnBrk="1" hangingPunct="1">
              <a:spcAft>
                <a:spcPct val="50000"/>
              </a:spcAft>
              <a:buFont typeface="Wingdings" pitchFamily="2" charset="2"/>
              <a:buNone/>
            </a:pPr>
            <a:r>
              <a:rPr lang="en-US" sz="2800" smtClean="0"/>
              <a:t>of Net Migration:</a:t>
            </a:r>
          </a:p>
          <a:p>
            <a:pPr marL="609600" indent="-609600" eaLnBrk="1" hangingPunct="1">
              <a:buFont typeface="Wingdings" pitchFamily="2" charset="2"/>
              <a:buNone/>
            </a:pPr>
            <a:r>
              <a:rPr lang="en-US" sz="2800" smtClean="0"/>
              <a:t>1. Vital statistics</a:t>
            </a:r>
          </a:p>
          <a:p>
            <a:pPr marL="609600" indent="-609600" eaLnBrk="1" hangingPunct="1">
              <a:buFont typeface="Wingdings" pitchFamily="2" charset="2"/>
              <a:buNone/>
            </a:pPr>
            <a:r>
              <a:rPr lang="en-US" sz="2800" smtClean="0"/>
              <a:t>2. Survival method</a:t>
            </a:r>
          </a:p>
          <a:p>
            <a:pPr marL="609600" indent="-609600" eaLnBrk="1" hangingPunct="1">
              <a:buFont typeface="Wingdings" pitchFamily="2" charset="2"/>
              <a:buNone/>
            </a:pPr>
            <a:r>
              <a:rPr lang="en-US" sz="2800" smtClean="0"/>
              <a:t>3. Migration statistics method</a:t>
            </a:r>
          </a:p>
          <a:p>
            <a:pPr marL="609600" indent="-609600" eaLnBrk="1" hangingPunct="1">
              <a:spcAft>
                <a:spcPct val="40000"/>
              </a:spcAft>
              <a:buFont typeface="Wingdings" pitchFamily="2" charset="2"/>
              <a:buNone/>
            </a:pPr>
            <a:endParaRPr lang="en-US" sz="28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868362"/>
          </a:xfrm>
        </p:spPr>
        <p:txBody>
          <a:bodyPr/>
          <a:lstStyle/>
          <a:p>
            <a:pPr eaLnBrk="1" hangingPunct="1"/>
            <a:r>
              <a:rPr lang="en-US" b="1" dirty="0" smtClean="0"/>
              <a:t>1. Vital statistics method:</a:t>
            </a:r>
          </a:p>
        </p:txBody>
      </p:sp>
      <p:sp>
        <p:nvSpPr>
          <p:cNvPr id="23555" name="Rectangle 3"/>
          <p:cNvSpPr>
            <a:spLocks noGrp="1" noChangeArrowheads="1"/>
          </p:cNvSpPr>
          <p:nvPr>
            <p:ph idx="1"/>
          </p:nvPr>
        </p:nvSpPr>
        <p:spPr/>
        <p:txBody>
          <a:bodyPr/>
          <a:lstStyle/>
          <a:p>
            <a:pPr eaLnBrk="1" hangingPunct="1"/>
            <a:r>
              <a:rPr lang="en-US" dirty="0" smtClean="0"/>
              <a:t>In this method vital statistics (birth and death) are counted (for a defined area) at the time of two consecutive censuses. If there are variations in the numbers of population, then we can say there is existence of migration in this area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792162"/>
          </a:xfrm>
        </p:spPr>
        <p:txBody>
          <a:bodyPr>
            <a:normAutofit/>
          </a:bodyPr>
          <a:lstStyle/>
          <a:p>
            <a:pPr algn="ctr" eaLnBrk="1" hangingPunct="1"/>
            <a:r>
              <a:rPr lang="en-US" sz="4000" b="1" dirty="0" smtClean="0"/>
              <a:t>Vital Statistics Method:</a:t>
            </a:r>
          </a:p>
        </p:txBody>
      </p:sp>
      <p:sp>
        <p:nvSpPr>
          <p:cNvPr id="24579" name="Rectangle 3"/>
          <p:cNvSpPr>
            <a:spLocks noGrp="1" noChangeArrowheads="1"/>
          </p:cNvSpPr>
          <p:nvPr>
            <p:ph idx="1"/>
          </p:nvPr>
        </p:nvSpPr>
        <p:spPr>
          <a:xfrm>
            <a:off x="457200" y="1371600"/>
            <a:ext cx="8382000" cy="5257800"/>
          </a:xfrm>
        </p:spPr>
        <p:txBody>
          <a:bodyPr/>
          <a:lstStyle/>
          <a:p>
            <a:pPr marL="0" indent="0" eaLnBrk="1" hangingPunct="1">
              <a:spcAft>
                <a:spcPct val="50000"/>
              </a:spcAft>
              <a:buFont typeface="Wingdings" pitchFamily="2" charset="2"/>
              <a:buNone/>
            </a:pPr>
            <a:r>
              <a:rPr lang="en-US" sz="2800" dirty="0" smtClean="0"/>
              <a:t>Net Migration = (P1-P0) - (B-D) = P1-P0-B+D</a:t>
            </a:r>
          </a:p>
          <a:p>
            <a:pPr marL="0" indent="0" eaLnBrk="1" hangingPunct="1">
              <a:buFont typeface="Wingdings" pitchFamily="2" charset="2"/>
              <a:buNone/>
            </a:pPr>
            <a:r>
              <a:rPr lang="en-US" sz="2800" dirty="0" smtClean="0"/>
              <a:t>Where,</a:t>
            </a:r>
          </a:p>
          <a:p>
            <a:pPr marL="0" indent="0" eaLnBrk="1" hangingPunct="1">
              <a:buFont typeface="Wingdings" pitchFamily="2" charset="2"/>
              <a:buNone/>
            </a:pPr>
            <a:r>
              <a:rPr lang="en-US" sz="2800" dirty="0" smtClean="0"/>
              <a:t>P0= Population in previous census</a:t>
            </a:r>
          </a:p>
          <a:p>
            <a:pPr marL="0" indent="0" eaLnBrk="1" hangingPunct="1">
              <a:buFont typeface="Wingdings" pitchFamily="2" charset="2"/>
              <a:buNone/>
            </a:pPr>
            <a:r>
              <a:rPr lang="en-US" sz="2800" dirty="0" smtClean="0"/>
              <a:t>P1= Population in later census</a:t>
            </a:r>
          </a:p>
          <a:p>
            <a:pPr marL="0" indent="0" eaLnBrk="1" hangingPunct="1">
              <a:buFont typeface="Wingdings" pitchFamily="2" charset="2"/>
              <a:buNone/>
            </a:pPr>
            <a:r>
              <a:rPr lang="en-US" sz="2800" dirty="0" smtClean="0"/>
              <a:t>B= Births during the two census period</a:t>
            </a:r>
          </a:p>
          <a:p>
            <a:pPr marL="0" indent="0" eaLnBrk="1" hangingPunct="1">
              <a:buFont typeface="Wingdings" pitchFamily="2" charset="2"/>
              <a:buNone/>
            </a:pPr>
            <a:r>
              <a:rPr lang="en-US" sz="2800" dirty="0" smtClean="0"/>
              <a:t>D= Deaths during the two census period</a:t>
            </a:r>
          </a:p>
          <a:p>
            <a:pPr marL="0" indent="0" eaLnBrk="1" hangingPunct="1">
              <a:buFont typeface="Wingdings" pitchFamily="2" charset="2"/>
              <a:buNone/>
            </a:pPr>
            <a:endParaRPr lang="en-US" sz="2800" dirty="0" smtClean="0"/>
          </a:p>
          <a:p>
            <a:pPr marL="0" indent="0" eaLnBrk="1" hangingPunct="1">
              <a:buFont typeface="Wingdings" pitchFamily="2" charset="2"/>
              <a:buNone/>
            </a:pPr>
            <a:r>
              <a:rPr lang="en-US" sz="2800" dirty="0" smtClean="0"/>
              <a:t>not appropriate for developing countries due to </a:t>
            </a:r>
            <a:r>
              <a:rPr lang="en-US" sz="2800" dirty="0" smtClean="0">
                <a:solidFill>
                  <a:srgbClr val="990000"/>
                </a:solidFill>
              </a:rPr>
              <a:t>inaccurate vital statistics</a:t>
            </a:r>
            <a:r>
              <a:rPr lang="en-US" sz="2800" dirty="0" smtClean="0"/>
              <a:t>. </a:t>
            </a:r>
          </a:p>
          <a:p>
            <a:pPr marL="0" indent="0" eaLnBrk="1" hangingPunct="1">
              <a:buFont typeface="Wingdings" pitchFamily="2" charset="2"/>
              <a:buNone/>
            </a:pPr>
            <a:endParaRPr lang="en-US" sz="28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r>
              <a:rPr lang="en-US" b="1" smtClean="0"/>
              <a:t>Survival Ratio Method</a:t>
            </a:r>
          </a:p>
        </p:txBody>
      </p:sp>
      <p:sp>
        <p:nvSpPr>
          <p:cNvPr id="25603" name="Rectangle 3"/>
          <p:cNvSpPr>
            <a:spLocks noGrp="1" noChangeArrowheads="1"/>
          </p:cNvSpPr>
          <p:nvPr>
            <p:ph idx="1"/>
          </p:nvPr>
        </p:nvSpPr>
        <p:spPr>
          <a:xfrm>
            <a:off x="533400" y="1600200"/>
            <a:ext cx="8305800" cy="4530725"/>
          </a:xfrm>
        </p:spPr>
        <p:txBody>
          <a:bodyPr/>
          <a:lstStyle/>
          <a:p>
            <a:pPr marL="0" indent="0" eaLnBrk="1" hangingPunct="1">
              <a:buFont typeface="Wingdings" pitchFamily="2" charset="2"/>
              <a:buNone/>
            </a:pPr>
            <a:r>
              <a:rPr lang="en-US" sz="2600" smtClean="0"/>
              <a:t>The difference between expected and estimated population during two censuses is called net migration.</a:t>
            </a:r>
          </a:p>
          <a:p>
            <a:pPr marL="0" indent="0" eaLnBrk="1" hangingPunct="1">
              <a:buFont typeface="Wingdings" pitchFamily="2" charset="2"/>
              <a:buNone/>
            </a:pPr>
            <a:endParaRPr lang="en-US" sz="2600" smtClean="0"/>
          </a:p>
          <a:p>
            <a:pPr marL="0" indent="0" eaLnBrk="1" hangingPunct="1">
              <a:buFont typeface="Wingdings" pitchFamily="2" charset="2"/>
              <a:buNone/>
            </a:pPr>
            <a:r>
              <a:rPr lang="en-US" sz="2600" smtClean="0"/>
              <a:t>Advantages:</a:t>
            </a:r>
          </a:p>
          <a:p>
            <a:pPr marL="0" indent="0" eaLnBrk="1" hangingPunct="1">
              <a:spcBef>
                <a:spcPct val="60000"/>
              </a:spcBef>
              <a:buFont typeface="Wingdings" pitchFamily="2" charset="2"/>
              <a:buNone/>
            </a:pPr>
            <a:r>
              <a:rPr lang="en-US" sz="2600" smtClean="0"/>
              <a:t>	1. No vital statistics is needed.</a:t>
            </a:r>
          </a:p>
          <a:p>
            <a:pPr marL="0" indent="0" eaLnBrk="1" hangingPunct="1">
              <a:spcBef>
                <a:spcPct val="60000"/>
              </a:spcBef>
              <a:buFont typeface="Wingdings" pitchFamily="2" charset="2"/>
              <a:buNone/>
            </a:pPr>
            <a:r>
              <a:rPr lang="en-US" sz="2600" smtClean="0"/>
              <a:t>	2. It provides age and sex specific migrations</a:t>
            </a:r>
          </a:p>
          <a:p>
            <a:pPr marL="0" indent="0" eaLnBrk="1" hangingPunct="1">
              <a:buFont typeface="Wingdings" pitchFamily="2" charset="2"/>
              <a:buNone/>
            </a:pPr>
            <a:r>
              <a:rPr lang="en-US" sz="2600" smtClean="0"/>
              <a:t>	3. On principle it is easy and common method</a:t>
            </a:r>
            <a:r>
              <a:rPr lang="en-US" sz="3600" smtClean="0"/>
              <a:t>.</a:t>
            </a:r>
          </a:p>
          <a:p>
            <a:pPr marL="0" indent="0" eaLnBrk="1" hangingPunct="1">
              <a:buFont typeface="Wingdings" pitchFamily="2" charset="2"/>
              <a:buNone/>
            </a:pPr>
            <a:endParaRPr lang="en-US" sz="36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eaLnBrk="1" hangingPunct="1"/>
            <a:r>
              <a:rPr lang="en-US" smtClean="0"/>
              <a:t>Migration ratio method</a:t>
            </a:r>
          </a:p>
        </p:txBody>
      </p:sp>
      <p:sp>
        <p:nvSpPr>
          <p:cNvPr id="26627" name="Rectangle 3"/>
          <p:cNvSpPr>
            <a:spLocks noGrp="1" noChangeArrowheads="1"/>
          </p:cNvSpPr>
          <p:nvPr>
            <p:ph idx="1"/>
          </p:nvPr>
        </p:nvSpPr>
        <p:spPr>
          <a:xfrm>
            <a:off x="838200" y="1600200"/>
            <a:ext cx="7696200" cy="4530725"/>
          </a:xfrm>
        </p:spPr>
        <p:txBody>
          <a:bodyPr/>
          <a:lstStyle/>
          <a:p>
            <a:pPr algn="just" eaLnBrk="1" hangingPunct="1">
              <a:buFont typeface="Wingdings" pitchFamily="2" charset="2"/>
              <a:buNone/>
            </a:pPr>
            <a:r>
              <a:rPr lang="en-US" sz="2800" smtClean="0"/>
              <a:t>Several crude rates may be constructed on </a:t>
            </a:r>
          </a:p>
          <a:p>
            <a:pPr algn="just" eaLnBrk="1" hangingPunct="1">
              <a:buFont typeface="Wingdings" pitchFamily="2" charset="2"/>
              <a:buNone/>
            </a:pPr>
            <a:r>
              <a:rPr lang="en-US" sz="2800" smtClean="0"/>
              <a:t>the basis of separate figures on immigration </a:t>
            </a:r>
          </a:p>
          <a:p>
            <a:pPr algn="just" eaLnBrk="1" hangingPunct="1">
              <a:buFont typeface="Wingdings" pitchFamily="2" charset="2"/>
              <a:buNone/>
            </a:pPr>
            <a:r>
              <a:rPr lang="en-US" sz="2800" smtClean="0"/>
              <a:t>and emigration. These rates represent the </a:t>
            </a:r>
          </a:p>
          <a:p>
            <a:pPr algn="just" eaLnBrk="1" hangingPunct="1">
              <a:buFont typeface="Wingdings" pitchFamily="2" charset="2"/>
              <a:buNone/>
            </a:pPr>
            <a:r>
              <a:rPr lang="en-US" sz="2800" smtClean="0"/>
              <a:t>amount of </a:t>
            </a:r>
            <a:r>
              <a:rPr lang="en-US" sz="2800" i="1" smtClean="0">
                <a:solidFill>
                  <a:srgbClr val="990000"/>
                </a:solidFill>
              </a:rPr>
              <a:t>immigration, emigration, net </a:t>
            </a:r>
          </a:p>
          <a:p>
            <a:pPr algn="just" eaLnBrk="1" hangingPunct="1">
              <a:buFont typeface="Wingdings" pitchFamily="2" charset="2"/>
              <a:buNone/>
            </a:pPr>
            <a:r>
              <a:rPr lang="en-US" sz="2800" i="1" smtClean="0">
                <a:solidFill>
                  <a:srgbClr val="990000"/>
                </a:solidFill>
              </a:rPr>
              <a:t>migration or gross migration</a:t>
            </a:r>
            <a:r>
              <a:rPr lang="en-US" sz="2800" smtClean="0"/>
              <a:t> per 1,000 of </a:t>
            </a:r>
          </a:p>
          <a:p>
            <a:pPr algn="just" eaLnBrk="1" hangingPunct="1">
              <a:buFont typeface="Wingdings" pitchFamily="2" charset="2"/>
              <a:buNone/>
            </a:pPr>
            <a:r>
              <a:rPr lang="en-US" sz="2800" smtClean="0"/>
              <a:t>mid year population of a country and may be </a:t>
            </a:r>
          </a:p>
          <a:p>
            <a:pPr algn="just" eaLnBrk="1" hangingPunct="1">
              <a:spcAft>
                <a:spcPct val="50000"/>
              </a:spcAft>
              <a:buFont typeface="Wingdings" pitchFamily="2" charset="2"/>
              <a:buNone/>
            </a:pPr>
            <a:r>
              <a:rPr lang="en-US" sz="2800" smtClean="0"/>
              <a:t>symbolized as follows,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r>
              <a:rPr lang="en-US" smtClean="0"/>
              <a:t>Migration ratio method</a:t>
            </a:r>
          </a:p>
        </p:txBody>
      </p:sp>
      <p:sp>
        <p:nvSpPr>
          <p:cNvPr id="27651" name="Rectangle 3"/>
          <p:cNvSpPr>
            <a:spLocks noGrp="1" noChangeArrowheads="1"/>
          </p:cNvSpPr>
          <p:nvPr>
            <p:ph idx="1"/>
          </p:nvPr>
        </p:nvSpPr>
        <p:spPr>
          <a:xfrm>
            <a:off x="228600" y="1600200"/>
            <a:ext cx="8915400" cy="4876800"/>
          </a:xfrm>
        </p:spPr>
        <p:txBody>
          <a:bodyPr/>
          <a:lstStyle/>
          <a:p>
            <a:pPr eaLnBrk="1" hangingPunct="1">
              <a:buFont typeface="Wingdings" pitchFamily="2" charset="2"/>
              <a:buNone/>
            </a:pPr>
            <a:r>
              <a:rPr lang="en-US" sz="2800" smtClean="0"/>
              <a:t>1. Crude Immigration rate=I/P* 1000</a:t>
            </a:r>
          </a:p>
          <a:p>
            <a:pPr eaLnBrk="1" hangingPunct="1">
              <a:buFont typeface="Wingdings" pitchFamily="2" charset="2"/>
              <a:buNone/>
            </a:pPr>
            <a:r>
              <a:rPr lang="en-US" sz="2800" smtClean="0"/>
              <a:t>2. Crude Emigration Rate= E/P</a:t>
            </a:r>
            <a:r>
              <a:rPr lang="en-US" sz="2800" smtClean="0">
                <a:cs typeface="Arial" charset="0"/>
              </a:rPr>
              <a:t>*</a:t>
            </a:r>
            <a:r>
              <a:rPr lang="en-US" sz="2800" smtClean="0"/>
              <a:t>1000 </a:t>
            </a:r>
          </a:p>
          <a:p>
            <a:pPr eaLnBrk="1" hangingPunct="1">
              <a:buFont typeface="Wingdings" pitchFamily="2" charset="2"/>
              <a:buNone/>
            </a:pPr>
            <a:r>
              <a:rPr lang="en-US" sz="2800" smtClean="0"/>
              <a:t>3. Crude Net Migration Rate= I-E/P*1000</a:t>
            </a:r>
          </a:p>
          <a:p>
            <a:pPr eaLnBrk="1" hangingPunct="1">
              <a:spcAft>
                <a:spcPct val="50000"/>
              </a:spcAft>
              <a:buFont typeface="Wingdings" pitchFamily="2" charset="2"/>
              <a:buNone/>
            </a:pPr>
            <a:r>
              <a:rPr lang="en-US" sz="2800" smtClean="0"/>
              <a:t>4. Crude Gross Migration Rate= I+E/P*1000</a:t>
            </a:r>
          </a:p>
          <a:p>
            <a:pPr eaLnBrk="1" hangingPunct="1">
              <a:buFont typeface="Wingdings" pitchFamily="2" charset="2"/>
              <a:buNone/>
            </a:pPr>
            <a:r>
              <a:rPr lang="en-US" sz="2800" smtClean="0"/>
              <a:t>Where,</a:t>
            </a:r>
          </a:p>
          <a:p>
            <a:pPr eaLnBrk="1" hangingPunct="1">
              <a:buFont typeface="Wingdings" pitchFamily="2" charset="2"/>
              <a:buNone/>
            </a:pPr>
            <a:r>
              <a:rPr lang="en-US" sz="2800" smtClean="0"/>
              <a:t>I=  Immigrants (Persons coming from other countries)</a:t>
            </a:r>
          </a:p>
          <a:p>
            <a:pPr eaLnBrk="1" hangingPunct="1">
              <a:buFont typeface="Wingdings" pitchFamily="2" charset="2"/>
              <a:buNone/>
            </a:pPr>
            <a:r>
              <a:rPr lang="en-US" sz="2800" smtClean="0"/>
              <a:t>E= Emigrants (Persons going to other countries)</a:t>
            </a:r>
          </a:p>
          <a:p>
            <a:pPr eaLnBrk="1" hangingPunct="1">
              <a:buFont typeface="Wingdings" pitchFamily="2" charset="2"/>
              <a:buNone/>
            </a:pPr>
            <a:r>
              <a:rPr lang="en-US" sz="2800" smtClean="0"/>
              <a:t>P= Mid year population of the year under reference</a:t>
            </a:r>
          </a:p>
          <a:p>
            <a:pPr eaLnBrk="1" hangingPunct="1">
              <a:buFont typeface="Wingdings" pitchFamily="2" charset="2"/>
              <a:buNone/>
            </a:pPr>
            <a:endParaRPr lang="en-US" sz="28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sz="3600" smtClean="0"/>
              <a:t>What is globalisation?</a:t>
            </a:r>
          </a:p>
        </p:txBody>
      </p:sp>
      <p:pic>
        <p:nvPicPr>
          <p:cNvPr id="4099" name="Picture 3" descr="globalisation"/>
          <p:cNvPicPr>
            <a:picLocks noGrp="1" noChangeAspect="1" noChangeArrowheads="1"/>
          </p:cNvPicPr>
          <p:nvPr>
            <p:ph idx="1"/>
          </p:nvPr>
        </p:nvPicPr>
        <p:blipFill>
          <a:blip r:embed="rId2">
            <a:lum contrast="20000"/>
          </a:blip>
          <a:srcRect b="18961"/>
          <a:stretch>
            <a:fillRect/>
          </a:stretch>
        </p:blipFill>
        <p:spPr>
          <a:xfrm>
            <a:off x="323850" y="1371600"/>
            <a:ext cx="8569325" cy="4800600"/>
          </a:xfr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533400"/>
            <a:ext cx="8229600" cy="1143000"/>
          </a:xfrm>
        </p:spPr>
        <p:txBody>
          <a:bodyPr>
            <a:noAutofit/>
          </a:bodyPr>
          <a:lstStyle/>
          <a:p>
            <a:pPr eaLnBrk="1" hangingPunct="1"/>
            <a:r>
              <a:rPr lang="en-US" sz="4000" b="1" dirty="0" smtClean="0">
                <a:solidFill>
                  <a:schemeClr val="folHlink"/>
                </a:solidFill>
              </a:rPr>
              <a:t>Causes</a:t>
            </a:r>
            <a:r>
              <a:rPr lang="en-US" sz="4000" b="1" dirty="0" smtClean="0"/>
              <a:t> and </a:t>
            </a:r>
            <a:r>
              <a:rPr lang="en-US" sz="4000" b="1" dirty="0" smtClean="0">
                <a:solidFill>
                  <a:schemeClr val="folHlink"/>
                </a:solidFill>
              </a:rPr>
              <a:t>Effects</a:t>
            </a:r>
            <a:r>
              <a:rPr lang="en-US" sz="4000" b="1" dirty="0" smtClean="0"/>
              <a:t> of various types of internal migration:</a:t>
            </a:r>
          </a:p>
        </p:txBody>
      </p:sp>
      <p:sp>
        <p:nvSpPr>
          <p:cNvPr id="28675" name="Rectangle 3"/>
          <p:cNvSpPr>
            <a:spLocks noGrp="1" noChangeArrowheads="1"/>
          </p:cNvSpPr>
          <p:nvPr>
            <p:ph idx="1"/>
          </p:nvPr>
        </p:nvSpPr>
        <p:spPr>
          <a:xfrm>
            <a:off x="457200" y="2174875"/>
            <a:ext cx="8229600" cy="4530725"/>
          </a:xfrm>
        </p:spPr>
        <p:txBody>
          <a:bodyPr/>
          <a:lstStyle/>
          <a:p>
            <a:pPr algn="just" eaLnBrk="1" hangingPunct="1"/>
            <a:r>
              <a:rPr lang="en-US" sz="2800" dirty="0" smtClean="0"/>
              <a:t>Either developed or developing countries more migrations take place from rural to urban areas though reasons are, not, same in all countries</a:t>
            </a:r>
          </a:p>
          <a:p>
            <a:pPr algn="just" eaLnBrk="1" hangingPunct="1"/>
            <a:endParaRPr lang="en-US" sz="2800" dirty="0"/>
          </a:p>
          <a:p>
            <a:pPr algn="just" eaLnBrk="1" hangingPunct="1"/>
            <a:r>
              <a:rPr lang="en-US" sz="2800" dirty="0" smtClean="0"/>
              <a:t>In some countries it occurs due to push and in some countries it occurs due to ‘pull’ factor.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a:bodyPr>
          <a:lstStyle/>
          <a:p>
            <a:pPr eaLnBrk="1" hangingPunct="1"/>
            <a:r>
              <a:rPr lang="en-US" sz="4000" b="1" dirty="0" smtClean="0"/>
              <a:t>A. Causes of Rural to Urban Migration</a:t>
            </a:r>
          </a:p>
        </p:txBody>
      </p:sp>
      <p:sp>
        <p:nvSpPr>
          <p:cNvPr id="29699" name="Rectangle 3"/>
          <p:cNvSpPr>
            <a:spLocks noGrp="1" noChangeArrowheads="1"/>
          </p:cNvSpPr>
          <p:nvPr>
            <p:ph idx="1"/>
          </p:nvPr>
        </p:nvSpPr>
        <p:spPr>
          <a:xfrm>
            <a:off x="228600" y="1371600"/>
            <a:ext cx="8686800" cy="5257800"/>
          </a:xfrm>
        </p:spPr>
        <p:txBody>
          <a:bodyPr>
            <a:normAutofit/>
          </a:bodyPr>
          <a:lstStyle/>
          <a:p>
            <a:pPr eaLnBrk="1" hangingPunct="1"/>
            <a:r>
              <a:rPr lang="en-US" sz="2800" dirty="0" smtClean="0"/>
              <a:t>Due to presence of excess manpower in agriculture field, excess manpower of rural areas come to towns to work in factories and industries</a:t>
            </a:r>
          </a:p>
          <a:p>
            <a:pPr eaLnBrk="1" hangingPunct="1"/>
            <a:endParaRPr lang="en-US" sz="1800" dirty="0" smtClean="0"/>
          </a:p>
          <a:p>
            <a:pPr eaLnBrk="1" hangingPunct="1"/>
            <a:r>
              <a:rPr lang="en-US" sz="2800" dirty="0" smtClean="0"/>
              <a:t>Due to more increase of population in rural areas, the excess manpower migrates to towns for any kind of job for their survival</a:t>
            </a:r>
          </a:p>
          <a:p>
            <a:pPr eaLnBrk="1" hangingPunct="1"/>
            <a:endParaRPr lang="en-US" sz="1500" dirty="0"/>
          </a:p>
          <a:p>
            <a:r>
              <a:rPr lang="en-US" sz="2800" dirty="0" smtClean="0"/>
              <a:t>Due to expansion of industrial enterprises in towns, more new job opportunities - result excess manpower of rural areas come to towns due to presence of ‘pull’ factors</a:t>
            </a:r>
          </a:p>
          <a:p>
            <a:pPr eaLnBrk="1" hangingPunct="1">
              <a:buFont typeface="Wingdings" pitchFamily="2" charset="2"/>
              <a:buNone/>
            </a:pPr>
            <a:endParaRPr lang="en-US" sz="28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4638"/>
            <a:ext cx="8229600" cy="563562"/>
          </a:xfrm>
        </p:spPr>
        <p:txBody>
          <a:bodyPr>
            <a:normAutofit fontScale="90000"/>
          </a:bodyPr>
          <a:lstStyle/>
          <a:p>
            <a:pPr eaLnBrk="1" hangingPunct="1"/>
            <a:r>
              <a:rPr lang="en-US" b="1" dirty="0" smtClean="0"/>
              <a:t>Causes of Rural to Urban Migration</a:t>
            </a:r>
          </a:p>
        </p:txBody>
      </p:sp>
      <p:sp>
        <p:nvSpPr>
          <p:cNvPr id="30723" name="Rectangle 3"/>
          <p:cNvSpPr>
            <a:spLocks noGrp="1" noChangeArrowheads="1"/>
          </p:cNvSpPr>
          <p:nvPr>
            <p:ph idx="1"/>
          </p:nvPr>
        </p:nvSpPr>
        <p:spPr>
          <a:xfrm>
            <a:off x="228600" y="914400"/>
            <a:ext cx="8686800" cy="5715000"/>
          </a:xfrm>
        </p:spPr>
        <p:txBody>
          <a:bodyPr>
            <a:normAutofit/>
          </a:bodyPr>
          <a:lstStyle/>
          <a:p>
            <a:pPr eaLnBrk="1" hangingPunct="1">
              <a:lnSpc>
                <a:spcPct val="90000"/>
              </a:lnSpc>
            </a:pPr>
            <a:r>
              <a:rPr lang="en-US" sz="2800" dirty="0" smtClean="0"/>
              <a:t>Higher educational institutes are generally located in towns and cities- a large number of students of rural areas migrates to urban areas for higher studies.</a:t>
            </a:r>
          </a:p>
          <a:p>
            <a:pPr eaLnBrk="1" hangingPunct="1">
              <a:lnSpc>
                <a:spcPct val="90000"/>
              </a:lnSpc>
            </a:pPr>
            <a:r>
              <a:rPr lang="en-US" sz="2800" dirty="0" smtClean="0"/>
              <a:t>A large number of unemployed persons - for higher studies</a:t>
            </a:r>
            <a:endParaRPr lang="en-US" sz="2800" dirty="0"/>
          </a:p>
          <a:p>
            <a:r>
              <a:rPr lang="en-US" sz="2800" dirty="0" smtClean="0"/>
              <a:t>Due to transfer of government and private employees - a large proportion of their dependents also migrate with them in their place of </a:t>
            </a:r>
            <a:r>
              <a:rPr lang="en-US" sz="2800" dirty="0" smtClean="0"/>
              <a:t>transfer</a:t>
            </a:r>
            <a:endParaRPr lang="en-US" sz="2800" dirty="0" smtClean="0"/>
          </a:p>
          <a:p>
            <a:r>
              <a:rPr lang="en-US" sz="2800" dirty="0" smtClean="0"/>
              <a:t>An underdeveloped country like Bangladesh where garment industries have developed and expanded very rapidly, unemployed, illiterate and unskilled men and women from rural areas rushed to towns and cities for their </a:t>
            </a:r>
            <a:r>
              <a:rPr lang="en-US" sz="2800" dirty="0" smtClean="0"/>
              <a:t>survival </a:t>
            </a:r>
            <a:endParaRPr lang="en-US" sz="28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pPr eaLnBrk="1" hangingPunct="1"/>
            <a:r>
              <a:rPr lang="en-US" b="1" dirty="0" smtClean="0"/>
              <a:t>Causes of Rural to Urban Migration</a:t>
            </a:r>
          </a:p>
        </p:txBody>
      </p:sp>
      <p:sp>
        <p:nvSpPr>
          <p:cNvPr id="32771" name="Rectangle 3"/>
          <p:cNvSpPr>
            <a:spLocks noGrp="1" noChangeArrowheads="1"/>
          </p:cNvSpPr>
          <p:nvPr>
            <p:ph idx="1"/>
          </p:nvPr>
        </p:nvSpPr>
        <p:spPr>
          <a:xfrm>
            <a:off x="304800" y="1676400"/>
            <a:ext cx="8382000" cy="4953000"/>
          </a:xfrm>
        </p:spPr>
        <p:txBody>
          <a:bodyPr/>
          <a:lstStyle/>
          <a:p>
            <a:pPr eaLnBrk="1" hangingPunct="1">
              <a:lnSpc>
                <a:spcPct val="80000"/>
              </a:lnSpc>
            </a:pPr>
            <a:r>
              <a:rPr lang="en-US" sz="2500" dirty="0" smtClean="0"/>
              <a:t>In Bangladesh a large proportion of agricultural labor force remain unemployed throughout the year. They migrate to towns and cities to work as rickshaw pullers, van drivers etc.</a:t>
            </a:r>
          </a:p>
          <a:p>
            <a:pPr eaLnBrk="1" hangingPunct="1">
              <a:lnSpc>
                <a:spcPct val="80000"/>
              </a:lnSpc>
              <a:buFont typeface="Wingdings" pitchFamily="2" charset="2"/>
              <a:buNone/>
            </a:pPr>
            <a:endParaRPr lang="en-US" sz="2500" dirty="0" smtClean="0"/>
          </a:p>
          <a:p>
            <a:pPr eaLnBrk="1" hangingPunct="1">
              <a:lnSpc>
                <a:spcPct val="80000"/>
              </a:lnSpc>
            </a:pPr>
            <a:r>
              <a:rPr lang="en-US" sz="2500" dirty="0" smtClean="0"/>
              <a:t>Due to business reasons people migrate to towns and cities.</a:t>
            </a:r>
          </a:p>
          <a:p>
            <a:pPr eaLnBrk="1" hangingPunct="1">
              <a:lnSpc>
                <a:spcPct val="80000"/>
              </a:lnSpc>
              <a:buFont typeface="Wingdings" pitchFamily="2" charset="2"/>
              <a:buNone/>
            </a:pPr>
            <a:endParaRPr lang="en-US" sz="2500" dirty="0" smtClean="0"/>
          </a:p>
          <a:p>
            <a:pPr eaLnBrk="1" hangingPunct="1">
              <a:lnSpc>
                <a:spcPct val="80000"/>
              </a:lnSpc>
            </a:pPr>
            <a:r>
              <a:rPr lang="en-US" sz="2500" dirty="0" smtClean="0"/>
              <a:t>Now-a-days due to insecurity of life and property some people are compelled to migrate to cities/towns.</a:t>
            </a:r>
          </a:p>
          <a:p>
            <a:pPr eaLnBrk="1" hangingPunct="1">
              <a:lnSpc>
                <a:spcPct val="80000"/>
              </a:lnSpc>
              <a:buFont typeface="Wingdings" pitchFamily="2" charset="2"/>
              <a:buNone/>
            </a:pPr>
            <a:endParaRPr lang="en-US" sz="2500" dirty="0" smtClean="0"/>
          </a:p>
          <a:p>
            <a:pPr eaLnBrk="1" hangingPunct="1">
              <a:lnSpc>
                <a:spcPct val="80000"/>
              </a:lnSpc>
            </a:pPr>
            <a:r>
              <a:rPr lang="en-US" sz="2500" dirty="0" smtClean="0"/>
              <a:t>Due to more availability of modern amnesties of life in towns and cities people are interested to live in urban areas.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152400"/>
            <a:ext cx="8229600" cy="685800"/>
          </a:xfrm>
        </p:spPr>
        <p:txBody>
          <a:bodyPr>
            <a:normAutofit fontScale="90000"/>
          </a:bodyPr>
          <a:lstStyle/>
          <a:p>
            <a:pPr eaLnBrk="1" hangingPunct="1"/>
            <a:r>
              <a:rPr lang="en-US" b="1" dirty="0" smtClean="0"/>
              <a:t>Effects of Rural to Urban Migration</a:t>
            </a:r>
          </a:p>
        </p:txBody>
      </p:sp>
      <p:sp>
        <p:nvSpPr>
          <p:cNvPr id="33795" name="Rectangle 3"/>
          <p:cNvSpPr>
            <a:spLocks noGrp="1" noChangeArrowheads="1"/>
          </p:cNvSpPr>
          <p:nvPr>
            <p:ph idx="1"/>
          </p:nvPr>
        </p:nvSpPr>
        <p:spPr>
          <a:xfrm>
            <a:off x="152400" y="1295400"/>
            <a:ext cx="8686800" cy="5334000"/>
          </a:xfrm>
        </p:spPr>
        <p:txBody>
          <a:bodyPr/>
          <a:lstStyle/>
          <a:p>
            <a:pPr algn="just" eaLnBrk="1" hangingPunct="1">
              <a:lnSpc>
                <a:spcPct val="80000"/>
              </a:lnSpc>
              <a:buFont typeface="Wingdings" pitchFamily="2" charset="2"/>
              <a:buNone/>
            </a:pPr>
            <a:r>
              <a:rPr lang="en-US" sz="2400" dirty="0" smtClean="0"/>
              <a:t>Due to migration of population from rural to urban areas </a:t>
            </a:r>
          </a:p>
          <a:p>
            <a:pPr algn="just" eaLnBrk="1" hangingPunct="1">
              <a:lnSpc>
                <a:spcPct val="80000"/>
              </a:lnSpc>
              <a:buFont typeface="Wingdings" pitchFamily="2" charset="2"/>
              <a:buChar char="Ø"/>
            </a:pPr>
            <a:r>
              <a:rPr lang="en-US" sz="2400" dirty="0" smtClean="0"/>
              <a:t>Urban areas are being expanded.</a:t>
            </a:r>
          </a:p>
          <a:p>
            <a:pPr algn="just" eaLnBrk="1" hangingPunct="1">
              <a:lnSpc>
                <a:spcPct val="80000"/>
              </a:lnSpc>
              <a:buFont typeface="Wingdings" pitchFamily="2" charset="2"/>
              <a:buNone/>
            </a:pPr>
            <a:endParaRPr lang="en-US" sz="2400" dirty="0" smtClean="0"/>
          </a:p>
          <a:p>
            <a:pPr algn="just" eaLnBrk="1" hangingPunct="1">
              <a:lnSpc>
                <a:spcPct val="80000"/>
              </a:lnSpc>
              <a:buFont typeface="Wingdings" pitchFamily="2" charset="2"/>
              <a:buChar char="Ø"/>
            </a:pPr>
            <a:r>
              <a:rPr lang="en-US" sz="2400" dirty="0" smtClean="0"/>
              <a:t>The population and its density is also increasing.</a:t>
            </a:r>
          </a:p>
          <a:p>
            <a:pPr algn="just" eaLnBrk="1" hangingPunct="1">
              <a:lnSpc>
                <a:spcPct val="80000"/>
              </a:lnSpc>
              <a:buFont typeface="Wingdings" pitchFamily="2" charset="2"/>
              <a:buNone/>
            </a:pPr>
            <a:endParaRPr lang="en-US" sz="2400" dirty="0" smtClean="0"/>
          </a:p>
          <a:p>
            <a:pPr algn="just" eaLnBrk="1" hangingPunct="1">
              <a:lnSpc>
                <a:spcPct val="80000"/>
              </a:lnSpc>
              <a:buFont typeface="Wingdings" pitchFamily="2" charset="2"/>
              <a:buChar char="Ø"/>
            </a:pPr>
            <a:r>
              <a:rPr lang="en-US" sz="2400" dirty="0" smtClean="0"/>
              <a:t>Avenues have also opened for construction of new industries in towns and cities and in their suburbs. Pressure of population is felt in every aspect of life. As a result problems of housing, sanitation, water, food, clothing, education, employment, health etc are heavily felt by most of the town dwellers.</a:t>
            </a:r>
          </a:p>
          <a:p>
            <a:pPr algn="just" eaLnBrk="1" hangingPunct="1">
              <a:lnSpc>
                <a:spcPct val="80000"/>
              </a:lnSpc>
              <a:buFont typeface="Wingdings" pitchFamily="2" charset="2"/>
              <a:buNone/>
            </a:pPr>
            <a:endParaRPr lang="en-US" sz="2400" dirty="0" smtClean="0"/>
          </a:p>
          <a:p>
            <a:pPr algn="just" eaLnBrk="1" hangingPunct="1">
              <a:lnSpc>
                <a:spcPct val="80000"/>
              </a:lnSpc>
              <a:buFont typeface="Wingdings" pitchFamily="2" charset="2"/>
              <a:buChar char="Ø"/>
            </a:pPr>
            <a:r>
              <a:rPr lang="en-US" sz="2400" dirty="0" smtClean="0"/>
              <a:t>Due to competition of consumers prices of essential commodities are also increasing day by day. The purchasing capacity of the customers is decreasing.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ctrTitle"/>
          </p:nvPr>
        </p:nvSpPr>
        <p:spPr>
          <a:xfrm>
            <a:off x="533400" y="609600"/>
            <a:ext cx="8077200" cy="5486400"/>
          </a:xfrm>
        </p:spPr>
        <p:txBody>
          <a:bodyPr/>
          <a:lstStyle/>
          <a:p>
            <a:pPr algn="l" eaLnBrk="1" hangingPunct="1">
              <a:lnSpc>
                <a:spcPct val="80000"/>
              </a:lnSpc>
              <a:spcBef>
                <a:spcPct val="50000"/>
              </a:spcBef>
            </a:pPr>
            <a:r>
              <a:rPr lang="en-US" sz="2400" smtClean="0"/>
              <a:t>Unusual population pressure multifactor social problem like (youths) - robbery, hijacking, snatching, teasing of girls, disobedience etc.</a:t>
            </a:r>
            <a:br>
              <a:rPr lang="en-US" sz="2400" smtClean="0"/>
            </a:br>
            <a:r>
              <a:rPr lang="en-US" sz="2400" smtClean="0"/>
              <a:t/>
            </a:r>
            <a:br>
              <a:rPr lang="en-US" sz="2400" smtClean="0"/>
            </a:br>
            <a:r>
              <a:rPr lang="en-US" sz="2400" smtClean="0"/>
              <a:t>Load of burden of illiterate unskilled and semi-skilled people. as a result average income decreases – weak national economy, so previous urban settlers consider this as “burden’.</a:t>
            </a:r>
            <a:br>
              <a:rPr lang="en-US" sz="2400" smtClean="0"/>
            </a:br>
            <a:r>
              <a:rPr lang="en-US" sz="2400" smtClean="0"/>
              <a:t/>
            </a:r>
            <a:br>
              <a:rPr lang="en-US" sz="2400" smtClean="0"/>
            </a:br>
            <a:r>
              <a:rPr lang="en-US" sz="2400" smtClean="0"/>
              <a:t>instability in social and economic conditions, problem creep into the field of education – demand of school, college, university etc</a:t>
            </a:r>
            <a:br>
              <a:rPr lang="en-US" sz="2400" smtClean="0"/>
            </a:br>
            <a:r>
              <a:rPr lang="en-US" sz="2400" smtClean="0"/>
              <a:t/>
            </a:r>
            <a:br>
              <a:rPr lang="en-US" sz="2400" smtClean="0"/>
            </a:br>
            <a:r>
              <a:rPr lang="en-US" sz="2400" smtClean="0"/>
              <a:t>due to excess pressure on employment talented human resources migrate for better job – loses of human resources due to ‘push’ factor</a:t>
            </a:r>
            <a:r>
              <a:rPr lang="en-US" smtClean="0"/>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609600"/>
            <a:ext cx="8229600" cy="579438"/>
          </a:xfrm>
        </p:spPr>
        <p:txBody>
          <a:bodyPr>
            <a:noAutofit/>
          </a:bodyPr>
          <a:lstStyle/>
          <a:p>
            <a:pPr eaLnBrk="1" hangingPunct="1"/>
            <a:r>
              <a:rPr lang="en-US" altLang="ja-JP" sz="3600" b="1" dirty="0" smtClean="0">
                <a:ea typeface="ＭＳ Ｐゴシック" charset="-128"/>
              </a:rPr>
              <a:t/>
            </a:r>
            <a:br>
              <a:rPr lang="en-US" altLang="ja-JP" sz="3600" b="1" dirty="0" smtClean="0">
                <a:ea typeface="ＭＳ Ｐゴシック" charset="-128"/>
              </a:rPr>
            </a:br>
            <a:r>
              <a:rPr lang="en-US" altLang="ja-JP" sz="3600" b="1" dirty="0" smtClean="0">
                <a:ea typeface="ＭＳ Ｐゴシック" charset="-128"/>
              </a:rPr>
              <a:t>B. Causes of Rural to Rural Migration:</a:t>
            </a:r>
            <a:br>
              <a:rPr lang="en-US" altLang="ja-JP" sz="3600" b="1" dirty="0" smtClean="0">
                <a:ea typeface="ＭＳ Ｐゴシック" charset="-128"/>
              </a:rPr>
            </a:br>
            <a:endParaRPr lang="en-US" sz="3600" b="1" dirty="0" smtClean="0"/>
          </a:p>
        </p:txBody>
      </p:sp>
      <p:sp>
        <p:nvSpPr>
          <p:cNvPr id="35843" name="Rectangle 3"/>
          <p:cNvSpPr>
            <a:spLocks noGrp="1" noChangeArrowheads="1"/>
          </p:cNvSpPr>
          <p:nvPr>
            <p:ph idx="1"/>
          </p:nvPr>
        </p:nvSpPr>
        <p:spPr>
          <a:xfrm>
            <a:off x="152400" y="1447800"/>
            <a:ext cx="8763000" cy="5410200"/>
          </a:xfrm>
        </p:spPr>
        <p:txBody>
          <a:bodyPr>
            <a:noAutofit/>
          </a:bodyPr>
          <a:lstStyle/>
          <a:p>
            <a:pPr eaLnBrk="1" hangingPunct="1">
              <a:lnSpc>
                <a:spcPct val="90000"/>
              </a:lnSpc>
              <a:spcBef>
                <a:spcPct val="60000"/>
              </a:spcBef>
            </a:pPr>
            <a:r>
              <a:rPr lang="en-US" altLang="ja-JP" sz="2800" dirty="0" smtClean="0">
                <a:ea typeface="ＭＳ Ｐゴシック" charset="-128"/>
              </a:rPr>
              <a:t>Rural to Rural Migration (village to village) migration is mainly temporary. Due to daily communication (daily work basis) or search for job people migrate from one village to another. </a:t>
            </a:r>
          </a:p>
          <a:p>
            <a:pPr eaLnBrk="1" hangingPunct="1">
              <a:lnSpc>
                <a:spcPct val="90000"/>
              </a:lnSpc>
              <a:spcBef>
                <a:spcPct val="60000"/>
              </a:spcBef>
            </a:pPr>
            <a:r>
              <a:rPr lang="en-US" altLang="ja-JP" sz="2800" dirty="0" smtClean="0">
                <a:ea typeface="ＭＳ Ｐゴシック" charset="-128"/>
              </a:rPr>
              <a:t>Wife migrates to husband’s village (home) &amp; sometimes husband migrates to wife’s village </a:t>
            </a:r>
          </a:p>
          <a:p>
            <a:pPr eaLnBrk="1" hangingPunct="1">
              <a:lnSpc>
                <a:spcPct val="90000"/>
              </a:lnSpc>
              <a:spcBef>
                <a:spcPct val="60000"/>
              </a:spcBef>
            </a:pPr>
            <a:r>
              <a:rPr lang="en-US" altLang="ja-JP" sz="2800" dirty="0">
                <a:ea typeface="ＭＳ Ｐゴシック" charset="-128"/>
              </a:rPr>
              <a:t>L</a:t>
            </a:r>
            <a:r>
              <a:rPr lang="en-US" altLang="ja-JP" sz="2800" dirty="0" smtClean="0">
                <a:ea typeface="ＭＳ Ｐゴシック" charset="-128"/>
              </a:rPr>
              <a:t>ive in lodging houses for their education in schools and colleges. </a:t>
            </a:r>
          </a:p>
          <a:p>
            <a:pPr eaLnBrk="1" hangingPunct="1">
              <a:lnSpc>
                <a:spcPct val="90000"/>
              </a:lnSpc>
              <a:spcBef>
                <a:spcPct val="60000"/>
              </a:spcBef>
            </a:pPr>
            <a:r>
              <a:rPr lang="en-US" altLang="ja-JP" sz="2800" dirty="0" smtClean="0">
                <a:ea typeface="ＭＳ Ｐゴシック" charset="-128"/>
              </a:rPr>
              <a:t>Due to repeated occurrence of flood cyclone and hurricane etc, particularly in the southern part of Bangladesh, villagers suffer heavy damage of crops, live stock in addition to human beings</a:t>
            </a:r>
            <a:r>
              <a:rPr lang="en-US" altLang="ja-JP" dirty="0" smtClean="0">
                <a:ea typeface="ＭＳ Ｐゴシック" charset="-128"/>
              </a:rPr>
              <a:t>. </a:t>
            </a:r>
            <a:endParaRPr lang="en-US"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74638"/>
            <a:ext cx="8229600" cy="715962"/>
          </a:xfrm>
        </p:spPr>
        <p:txBody>
          <a:bodyPr/>
          <a:lstStyle/>
          <a:p>
            <a:pPr eaLnBrk="1" hangingPunct="1"/>
            <a:r>
              <a:rPr lang="en-US" altLang="ja-JP" sz="3400" b="1" dirty="0" smtClean="0">
                <a:ea typeface="ＭＳ Ｐゴシック" charset="-128"/>
              </a:rPr>
              <a:t>Effects of Rural to Rural Migration:</a:t>
            </a:r>
            <a:endParaRPr lang="en-US" sz="3400" b="1" dirty="0" smtClean="0"/>
          </a:p>
        </p:txBody>
      </p:sp>
      <p:sp>
        <p:nvSpPr>
          <p:cNvPr id="36867" name="Rectangle 3"/>
          <p:cNvSpPr>
            <a:spLocks noGrp="1" noChangeArrowheads="1"/>
          </p:cNvSpPr>
          <p:nvPr>
            <p:ph idx="1"/>
          </p:nvPr>
        </p:nvSpPr>
        <p:spPr>
          <a:xfrm>
            <a:off x="304800" y="1219200"/>
            <a:ext cx="8610600" cy="4906963"/>
          </a:xfrm>
        </p:spPr>
        <p:txBody>
          <a:bodyPr/>
          <a:lstStyle/>
          <a:p>
            <a:pPr eaLnBrk="1" hangingPunct="1">
              <a:spcBef>
                <a:spcPct val="60000"/>
              </a:spcBef>
            </a:pPr>
            <a:r>
              <a:rPr lang="en-US" altLang="ja-JP" sz="2400" dirty="0" smtClean="0">
                <a:ea typeface="ＭＳ Ｐゴシック" charset="-128"/>
              </a:rPr>
              <a:t>This kind of population movement increases the social linkage among villages. </a:t>
            </a:r>
          </a:p>
          <a:p>
            <a:pPr eaLnBrk="1" hangingPunct="1">
              <a:spcBef>
                <a:spcPct val="60000"/>
              </a:spcBef>
            </a:pPr>
            <a:r>
              <a:rPr lang="en-US" altLang="ja-JP" sz="2400" dirty="0" smtClean="0">
                <a:ea typeface="ＭＳ Ｐゴシック" charset="-128"/>
              </a:rPr>
              <a:t>Due to more social interaction among villagers, marriage among them keeps them in close contact. As a result harmonies relationship builds among village population.</a:t>
            </a:r>
          </a:p>
          <a:p>
            <a:pPr eaLnBrk="1" hangingPunct="1">
              <a:spcBef>
                <a:spcPct val="60000"/>
              </a:spcBef>
            </a:pPr>
            <a:r>
              <a:rPr lang="en-US" altLang="ja-JP" sz="2400" dirty="0" smtClean="0">
                <a:ea typeface="ＭＳ Ｐゴシック" charset="-128"/>
              </a:rPr>
              <a:t>Can exchange skill, expertise, social influence, skill in productivity, income generation with such movement of population</a:t>
            </a:r>
            <a:r>
              <a:rPr lang="en-US" altLang="ja-JP" dirty="0" smtClean="0">
                <a:ea typeface="ＭＳ Ｐゴシック" charset="-128"/>
              </a:rPr>
              <a:t>  </a:t>
            </a:r>
            <a:endParaRPr lang="en-US" dirty="0" smtClean="0">
              <a:ea typeface="ＭＳ Ｐゴシック" charset="-128"/>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4638"/>
            <a:ext cx="8229600" cy="639762"/>
          </a:xfrm>
        </p:spPr>
        <p:txBody>
          <a:bodyPr/>
          <a:lstStyle/>
          <a:p>
            <a:pPr eaLnBrk="1" hangingPunct="1"/>
            <a:r>
              <a:rPr lang="en-US" altLang="ja-JP" sz="3400" b="1" dirty="0" smtClean="0">
                <a:ea typeface="ＭＳ Ｐゴシック" charset="-128"/>
              </a:rPr>
              <a:t>C. Causes of Urban to Rural Migration:</a:t>
            </a:r>
            <a:endParaRPr lang="en-US" sz="3400" b="1" dirty="0" smtClean="0"/>
          </a:p>
        </p:txBody>
      </p:sp>
      <p:sp>
        <p:nvSpPr>
          <p:cNvPr id="37891" name="Rectangle 3"/>
          <p:cNvSpPr>
            <a:spLocks noGrp="1" noChangeArrowheads="1"/>
          </p:cNvSpPr>
          <p:nvPr>
            <p:ph idx="1"/>
          </p:nvPr>
        </p:nvSpPr>
        <p:spPr>
          <a:xfrm>
            <a:off x="228600" y="1219200"/>
            <a:ext cx="8686800" cy="5334000"/>
          </a:xfrm>
        </p:spPr>
        <p:txBody>
          <a:bodyPr>
            <a:normAutofit/>
          </a:bodyPr>
          <a:lstStyle/>
          <a:p>
            <a:pPr marL="0" indent="0" eaLnBrk="1" hangingPunct="1">
              <a:lnSpc>
                <a:spcPct val="80000"/>
              </a:lnSpc>
              <a:buFont typeface="Wingdings" pitchFamily="2" charset="2"/>
              <a:buNone/>
            </a:pPr>
            <a:r>
              <a:rPr lang="en-US" altLang="ja-JP" sz="2400" dirty="0" smtClean="0">
                <a:ea typeface="ＭＳ Ｐゴシック" charset="-128"/>
              </a:rPr>
              <a:t>Either developed or developing countries population hardly migrates from urban to rural areas. Though there are a small number of movements from urban to rural areas, it is very few in developing countries in comparison to developed countries. The reasons of urban to rural migration are described as follows:</a:t>
            </a:r>
          </a:p>
          <a:p>
            <a:pPr marL="0" indent="0" eaLnBrk="1" hangingPunct="1">
              <a:lnSpc>
                <a:spcPct val="80000"/>
              </a:lnSpc>
              <a:buFont typeface="Wingdings" pitchFamily="2" charset="2"/>
              <a:buNone/>
            </a:pPr>
            <a:endParaRPr lang="en-US" altLang="ja-JP" sz="1800" dirty="0" smtClean="0">
              <a:ea typeface="ＭＳ Ｐゴシック" charset="-128"/>
            </a:endParaRPr>
          </a:p>
          <a:p>
            <a:pPr marL="0" indent="0" eaLnBrk="1" hangingPunct="1">
              <a:lnSpc>
                <a:spcPct val="80000"/>
              </a:lnSpc>
            </a:pPr>
            <a:r>
              <a:rPr lang="en-US" altLang="ja-JP" sz="2400" dirty="0" smtClean="0">
                <a:ea typeface="ＭＳ Ｐゴシック" charset="-128"/>
              </a:rPr>
              <a:t> After completion of education if the person is unable to find a suitable job in towns or cities he returns to his village for self employment;</a:t>
            </a:r>
          </a:p>
          <a:p>
            <a:pPr marL="0" indent="0" eaLnBrk="1" hangingPunct="1">
              <a:lnSpc>
                <a:spcPct val="80000"/>
              </a:lnSpc>
              <a:buFont typeface="Wingdings" pitchFamily="2" charset="2"/>
              <a:buNone/>
            </a:pPr>
            <a:endParaRPr lang="en-US" altLang="ja-JP" sz="1800" dirty="0" smtClean="0">
              <a:ea typeface="ＭＳ Ｐゴシック" charset="-128"/>
            </a:endParaRPr>
          </a:p>
          <a:p>
            <a:pPr marL="0" indent="0" eaLnBrk="1" hangingPunct="1">
              <a:lnSpc>
                <a:spcPct val="80000"/>
              </a:lnSpc>
            </a:pPr>
            <a:r>
              <a:rPr lang="en-US" altLang="ja-JP" sz="2400" dirty="0" smtClean="0">
                <a:ea typeface="ＭＳ Ｐゴシック" charset="-128"/>
              </a:rPr>
              <a:t> After having being employed by government or private organization, he goes to rural areas if the employer desires;</a:t>
            </a:r>
          </a:p>
          <a:p>
            <a:pPr marL="0" indent="0" eaLnBrk="1" hangingPunct="1">
              <a:lnSpc>
                <a:spcPct val="80000"/>
              </a:lnSpc>
              <a:buFont typeface="Wingdings" pitchFamily="2" charset="2"/>
              <a:buNone/>
            </a:pPr>
            <a:endParaRPr lang="en-US" altLang="ja-JP" sz="2000" dirty="0" smtClean="0">
              <a:ea typeface="ＭＳ Ｐゴシック" charset="-128"/>
            </a:endParaRPr>
          </a:p>
          <a:p>
            <a:pPr marL="0" indent="0" eaLnBrk="1" hangingPunct="1">
              <a:lnSpc>
                <a:spcPct val="80000"/>
              </a:lnSpc>
            </a:pPr>
            <a:r>
              <a:rPr lang="en-US" altLang="ja-JP" sz="2400" dirty="0" smtClean="0">
                <a:ea typeface="ＭＳ Ｐゴシック" charset="-128"/>
              </a:rPr>
              <a:t> After retirement some people like to pass the remaining period of his life in his village home along with his near relations;</a:t>
            </a:r>
            <a:endParaRPr lang="en-US" sz="2400"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457200" y="381000"/>
            <a:ext cx="8229600" cy="6096000"/>
          </a:xfrm>
        </p:spPr>
        <p:txBody>
          <a:bodyPr>
            <a:noAutofit/>
          </a:bodyPr>
          <a:lstStyle/>
          <a:p>
            <a:pPr eaLnBrk="1" hangingPunct="1">
              <a:lnSpc>
                <a:spcPct val="80000"/>
              </a:lnSpc>
              <a:spcBef>
                <a:spcPct val="50000"/>
              </a:spcBef>
            </a:pPr>
            <a:r>
              <a:rPr lang="en-US" altLang="ja-JP" sz="2400" dirty="0" smtClean="0">
                <a:ea typeface="ＭＳ Ｐゴシック" charset="-128"/>
              </a:rPr>
              <a:t>Due to decentralization or government and semi-government offices, some employees are  transfer to rural areas and live there with families;</a:t>
            </a:r>
          </a:p>
          <a:p>
            <a:pPr eaLnBrk="1" hangingPunct="1">
              <a:lnSpc>
                <a:spcPct val="80000"/>
              </a:lnSpc>
              <a:spcBef>
                <a:spcPct val="50000"/>
              </a:spcBef>
            </a:pPr>
            <a:r>
              <a:rPr lang="en-US" altLang="ja-JP" sz="2400" dirty="0" smtClean="0">
                <a:ea typeface="ＭＳ Ｐゴシック" charset="-128"/>
              </a:rPr>
              <a:t>The administrative structure been brought up to union level. As a result some sort of decentralization has taken place at district, </a:t>
            </a:r>
            <a:r>
              <a:rPr lang="en-US" altLang="ja-JP" sz="2400" dirty="0" err="1" smtClean="0">
                <a:ea typeface="ＭＳ Ｐゴシック" charset="-128"/>
              </a:rPr>
              <a:t>thana</a:t>
            </a:r>
            <a:r>
              <a:rPr lang="en-US" altLang="ja-JP" sz="2400" dirty="0" smtClean="0">
                <a:ea typeface="ＭＳ Ｐゴシック" charset="-128"/>
              </a:rPr>
              <a:t> and union level administration resulting in movement of population from more urban to more rural</a:t>
            </a:r>
          </a:p>
          <a:p>
            <a:pPr eaLnBrk="1" hangingPunct="1">
              <a:lnSpc>
                <a:spcPct val="80000"/>
              </a:lnSpc>
              <a:spcBef>
                <a:spcPct val="50000"/>
              </a:spcBef>
            </a:pPr>
            <a:r>
              <a:rPr lang="en-US" altLang="ja-JP" sz="2400" dirty="0" smtClean="0">
                <a:ea typeface="ＭＳ Ｐゴシック" charset="-128"/>
              </a:rPr>
              <a:t>With the improvements of roads, extension of electricity, safe drinking water people prefer to live in rural setting than in crowded and polluted urban environment</a:t>
            </a:r>
          </a:p>
          <a:p>
            <a:pPr eaLnBrk="1" hangingPunct="1">
              <a:lnSpc>
                <a:spcPct val="80000"/>
              </a:lnSpc>
              <a:spcBef>
                <a:spcPct val="50000"/>
              </a:spcBef>
            </a:pPr>
            <a:r>
              <a:rPr lang="en-US" altLang="ja-JP" sz="2400" dirty="0" smtClean="0">
                <a:ea typeface="ＭＳ Ｐゴシック" charset="-128"/>
              </a:rPr>
              <a:t>To improve rural areas in real sense of the term there is no denying that skilled manpower particularly in the field of agriculture, fisheries, livestock, engineering and health needs to be transferred not for the safe of employment only but also for attaining sustainable development in rural areas</a:t>
            </a:r>
          </a:p>
          <a:p>
            <a:pPr eaLnBrk="1" hangingPunct="1">
              <a:lnSpc>
                <a:spcPct val="80000"/>
              </a:lnSpc>
              <a:spcBef>
                <a:spcPct val="50000"/>
              </a:spcBef>
            </a:pPr>
            <a:r>
              <a:rPr lang="en-US" altLang="ja-JP" sz="2400" dirty="0" smtClean="0">
                <a:ea typeface="ＭＳ Ｐゴシック" charset="-128"/>
              </a:rPr>
              <a:t>In urban areas due to natural calamities, racial discrimination or religious conflict etc. people migrate from urban to rural areas. It naturally depends on circumstances, environment and cultural practices of migration</a:t>
            </a:r>
            <a:endParaRPr lang="en-US" sz="2400" dirty="0" smtClean="0">
              <a:ea typeface="ＭＳ Ｐゴシック"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792162"/>
          </a:xfrm>
        </p:spPr>
        <p:txBody>
          <a:bodyPr/>
          <a:lstStyle/>
          <a:p>
            <a:pPr algn="ctr" eaLnBrk="1" hangingPunct="1"/>
            <a:r>
              <a:rPr lang="en-US" dirty="0" smtClean="0"/>
              <a:t>Definition</a:t>
            </a:r>
          </a:p>
        </p:txBody>
      </p:sp>
      <p:sp>
        <p:nvSpPr>
          <p:cNvPr id="5123" name="Rectangle 3"/>
          <p:cNvSpPr>
            <a:spLocks noGrp="1" noChangeArrowheads="1"/>
          </p:cNvSpPr>
          <p:nvPr>
            <p:ph idx="1"/>
          </p:nvPr>
        </p:nvSpPr>
        <p:spPr>
          <a:xfrm>
            <a:off x="228600" y="1219200"/>
            <a:ext cx="8686800" cy="4911725"/>
          </a:xfrm>
        </p:spPr>
        <p:txBody>
          <a:bodyPr/>
          <a:lstStyle/>
          <a:p>
            <a:pPr marL="457200" eaLnBrk="1" hangingPunct="1"/>
            <a:r>
              <a:rPr lang="en-US" dirty="0" smtClean="0"/>
              <a:t>Migration is a form of geographical or spatial mobility involving a change of usual residence between clearly defined geographic units</a:t>
            </a:r>
          </a:p>
          <a:p>
            <a:pPr marL="457200" eaLnBrk="1" hangingPunct="1"/>
            <a:endParaRPr lang="en-US" sz="2400" dirty="0"/>
          </a:p>
          <a:p>
            <a:pPr marL="457200" eaLnBrk="1" hangingPunct="1"/>
            <a:r>
              <a:rPr lang="en-US" dirty="0"/>
              <a:t>The term migration has in general usage been restricted to relatively permanent change in residence </a:t>
            </a:r>
            <a:r>
              <a:rPr lang="en-US" dirty="0" smtClean="0"/>
              <a:t>between </a:t>
            </a:r>
            <a:r>
              <a:rPr lang="en-US" dirty="0"/>
              <a:t>specially designated political or statistical </a:t>
            </a:r>
            <a:r>
              <a:rPr lang="en-US" dirty="0" smtClean="0"/>
              <a:t>areas or </a:t>
            </a:r>
            <a:r>
              <a:rPr lang="en-US" dirty="0"/>
              <a:t>between an urban and a rural </a:t>
            </a:r>
            <a:r>
              <a:rPr lang="en-US" dirty="0" smtClean="0"/>
              <a:t>area</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4638"/>
            <a:ext cx="8229600" cy="792162"/>
          </a:xfrm>
        </p:spPr>
        <p:txBody>
          <a:bodyPr>
            <a:normAutofit fontScale="90000"/>
          </a:bodyPr>
          <a:lstStyle/>
          <a:p>
            <a:pPr eaLnBrk="1" hangingPunct="1"/>
            <a:r>
              <a:rPr lang="en-US" altLang="ja-JP" b="1" dirty="0" smtClean="0">
                <a:ea typeface="ＭＳ Ｐゴシック" charset="-128"/>
              </a:rPr>
              <a:t>Effects of Urban to Rural Migration:</a:t>
            </a:r>
            <a:endParaRPr lang="en-US" b="1" dirty="0" smtClean="0"/>
          </a:p>
        </p:txBody>
      </p:sp>
      <p:sp>
        <p:nvSpPr>
          <p:cNvPr id="39939" name="Rectangle 3"/>
          <p:cNvSpPr>
            <a:spLocks noGrp="1" noChangeArrowheads="1"/>
          </p:cNvSpPr>
          <p:nvPr>
            <p:ph idx="1"/>
          </p:nvPr>
        </p:nvSpPr>
        <p:spPr>
          <a:xfrm>
            <a:off x="228600" y="1066800"/>
            <a:ext cx="8686800" cy="5562600"/>
          </a:xfrm>
        </p:spPr>
        <p:txBody>
          <a:bodyPr>
            <a:noAutofit/>
          </a:bodyPr>
          <a:lstStyle/>
          <a:p>
            <a:pPr eaLnBrk="1" hangingPunct="1">
              <a:lnSpc>
                <a:spcPct val="80000"/>
              </a:lnSpc>
            </a:pPr>
            <a:r>
              <a:rPr lang="en-US" altLang="ja-JP" sz="2400" dirty="0" smtClean="0">
                <a:ea typeface="ＭＳ Ｐゴシック" charset="-128"/>
              </a:rPr>
              <a:t>if population transfer from urban rural areas is possible by experienced managers, administrators, doctors, other professional then development will begin from villagers</a:t>
            </a:r>
          </a:p>
          <a:p>
            <a:pPr eaLnBrk="1" hangingPunct="1">
              <a:lnSpc>
                <a:spcPct val="80000"/>
              </a:lnSpc>
            </a:pPr>
            <a:endParaRPr lang="en-US" altLang="ja-JP" sz="2400" dirty="0" smtClean="0">
              <a:ea typeface="ＭＳ Ｐゴシック" charset="-128"/>
            </a:endParaRPr>
          </a:p>
          <a:p>
            <a:pPr eaLnBrk="1" hangingPunct="1">
              <a:lnSpc>
                <a:spcPct val="80000"/>
              </a:lnSpc>
            </a:pPr>
            <a:r>
              <a:rPr lang="en-US" altLang="ja-JP" sz="2400" dirty="0" smtClean="0">
                <a:ea typeface="ＭＳ Ｐゴシック" charset="-128"/>
              </a:rPr>
              <a:t>If development from agriculture, health, administration, roads, bridges, education, fisheries and livestock is started in villages the excess manpower in the agricultural field will not move to towns and cities. They can be utilized in these fields</a:t>
            </a:r>
          </a:p>
          <a:p>
            <a:pPr eaLnBrk="1" hangingPunct="1">
              <a:lnSpc>
                <a:spcPct val="80000"/>
              </a:lnSpc>
            </a:pPr>
            <a:endParaRPr lang="en-US" altLang="ja-JP" sz="2400" dirty="0" smtClean="0">
              <a:ea typeface="ＭＳ Ｐゴシック" charset="-128"/>
            </a:endParaRPr>
          </a:p>
          <a:p>
            <a:pPr eaLnBrk="1" hangingPunct="1">
              <a:lnSpc>
                <a:spcPct val="80000"/>
              </a:lnSpc>
            </a:pPr>
            <a:r>
              <a:rPr lang="en-US" altLang="ja-JP" sz="2400" dirty="0" smtClean="0">
                <a:ea typeface="ＭＳ Ｐゴシック" charset="-128"/>
              </a:rPr>
              <a:t>development of rural areas a balanced economic situation will prevail throughout the country in the long run resulting in a welfare state</a:t>
            </a:r>
            <a:endParaRPr lang="en-US" altLang="ja-JP" sz="2400" dirty="0">
              <a:ea typeface="ＭＳ Ｐゴシック" charset="-128"/>
            </a:endParaRPr>
          </a:p>
          <a:p>
            <a:pPr eaLnBrk="1" hangingPunct="1">
              <a:lnSpc>
                <a:spcPct val="80000"/>
              </a:lnSpc>
            </a:pPr>
            <a:endParaRPr lang="en-US" altLang="ja-JP" sz="2400" dirty="0" smtClean="0">
              <a:ea typeface="ＭＳ Ｐゴシック" charset="-128"/>
            </a:endParaRPr>
          </a:p>
          <a:p>
            <a:pPr eaLnBrk="1" hangingPunct="1">
              <a:lnSpc>
                <a:spcPct val="80000"/>
              </a:lnSpc>
            </a:pPr>
            <a:r>
              <a:rPr lang="en-US" altLang="ja-JP" sz="2400" dirty="0" smtClean="0">
                <a:ea typeface="ＭＳ Ｐゴシック" charset="-128"/>
              </a:rPr>
              <a:t>With the provision of modern amenities in rural areas people are becoming more interested to live in, village people get the opportunity to come in contact with them and are able to know from them how village economy could be developed with locally available technology and resources. </a:t>
            </a:r>
            <a:endParaRPr lang="en-US" sz="24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04800"/>
            <a:ext cx="8229600" cy="762000"/>
          </a:xfrm>
        </p:spPr>
        <p:txBody>
          <a:bodyPr/>
          <a:lstStyle/>
          <a:p>
            <a:pPr eaLnBrk="1" hangingPunct="1"/>
            <a:r>
              <a:rPr lang="en-US" altLang="ja-JP" sz="3400" b="1" dirty="0" smtClean="0">
                <a:ea typeface="ＭＳ Ｐゴシック" charset="-128"/>
              </a:rPr>
              <a:t>D. Causes of Urban to Urban Migration:</a:t>
            </a:r>
            <a:endParaRPr lang="en-US" sz="3400" b="1" dirty="0" smtClean="0"/>
          </a:p>
        </p:txBody>
      </p:sp>
      <p:sp>
        <p:nvSpPr>
          <p:cNvPr id="40963" name="Rectangle 3"/>
          <p:cNvSpPr>
            <a:spLocks noGrp="1" noChangeArrowheads="1"/>
          </p:cNvSpPr>
          <p:nvPr>
            <p:ph idx="1"/>
          </p:nvPr>
        </p:nvSpPr>
        <p:spPr>
          <a:xfrm>
            <a:off x="228600" y="1143000"/>
            <a:ext cx="8763000" cy="5486400"/>
          </a:xfrm>
        </p:spPr>
        <p:txBody>
          <a:bodyPr>
            <a:noAutofit/>
          </a:bodyPr>
          <a:lstStyle/>
          <a:p>
            <a:pPr eaLnBrk="1" hangingPunct="1"/>
            <a:r>
              <a:rPr lang="en-US" altLang="ja-JP" sz="2800" dirty="0" smtClean="0">
                <a:ea typeface="ＭＳ Ｐゴシック" charset="-128"/>
              </a:rPr>
              <a:t>The reason of urban to rural migration is due to presence of ‘push-pull’ factors. Due to new employment people in towns and cities move there. </a:t>
            </a:r>
          </a:p>
          <a:p>
            <a:pPr eaLnBrk="1" hangingPunct="1">
              <a:buFont typeface="Wingdings" pitchFamily="2" charset="2"/>
              <a:buNone/>
            </a:pPr>
            <a:endParaRPr lang="en-US" altLang="ja-JP" sz="1050" dirty="0" smtClean="0">
              <a:ea typeface="ＭＳ Ｐゴシック" charset="-128"/>
            </a:endParaRPr>
          </a:p>
          <a:p>
            <a:pPr eaLnBrk="1" hangingPunct="1"/>
            <a:r>
              <a:rPr lang="en-US" altLang="ja-JP" sz="2800" dirty="0" smtClean="0">
                <a:ea typeface="ＭＳ Ｐゴシック" charset="-128"/>
              </a:rPr>
              <a:t>As family become larger and some members move to other places to a different town</a:t>
            </a:r>
          </a:p>
          <a:p>
            <a:r>
              <a:rPr lang="en-US" altLang="ja-JP" sz="2800" dirty="0" smtClean="0">
                <a:ea typeface="ＭＳ Ｐゴシック" charset="-128"/>
              </a:rPr>
              <a:t>Due to transfer from one urban area, the socio-cultural interaction also takes place. Towns expand as a result of population movement</a:t>
            </a:r>
          </a:p>
          <a:p>
            <a:r>
              <a:rPr lang="en-US" altLang="ja-JP" sz="2800" dirty="0" smtClean="0">
                <a:ea typeface="ＭＳ Ｐゴシック" charset="-128"/>
              </a:rPr>
              <a:t>Working efficiency increases due to exchange of skilled manpower. The productivity, income, saving and exchange capacity also increases</a:t>
            </a:r>
            <a:endParaRPr lang="en-US" sz="2800" dirty="0" smtClean="0"/>
          </a:p>
          <a:p>
            <a:pPr eaLnBrk="1" hangingPunct="1"/>
            <a:endParaRPr lang="en-US" altLang="ja-JP" sz="2800" dirty="0" smtClean="0">
              <a:ea typeface="ＭＳ Ｐゴシック" charset="-128"/>
            </a:endParaRPr>
          </a:p>
          <a:p>
            <a:pPr eaLnBrk="1" hangingPunct="1"/>
            <a:endParaRPr lang="en-US" sz="28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4638"/>
            <a:ext cx="8534400" cy="1143000"/>
          </a:xfrm>
        </p:spPr>
        <p:txBody>
          <a:bodyPr>
            <a:noAutofit/>
          </a:bodyPr>
          <a:lstStyle/>
          <a:p>
            <a:pPr eaLnBrk="1" hangingPunct="1"/>
            <a:r>
              <a:rPr lang="en-US" altLang="ja-JP" sz="4000" b="1" dirty="0" smtClean="0">
                <a:ea typeface="ＭＳ Ｐゴシック" charset="-128"/>
              </a:rPr>
              <a:t>Causes why demographers are increases in internal migration?</a:t>
            </a:r>
            <a:endParaRPr lang="en-US" sz="4000" b="1" dirty="0" smtClean="0"/>
          </a:p>
        </p:txBody>
      </p:sp>
      <p:sp>
        <p:nvSpPr>
          <p:cNvPr id="43011" name="Rectangle 3"/>
          <p:cNvSpPr>
            <a:spLocks noGrp="1" noChangeArrowheads="1"/>
          </p:cNvSpPr>
          <p:nvPr>
            <p:ph idx="1"/>
          </p:nvPr>
        </p:nvSpPr>
        <p:spPr>
          <a:xfrm>
            <a:off x="0" y="1524000"/>
            <a:ext cx="9144000" cy="5181600"/>
          </a:xfrm>
        </p:spPr>
        <p:txBody>
          <a:bodyPr>
            <a:noAutofit/>
          </a:bodyPr>
          <a:lstStyle/>
          <a:p>
            <a:pPr eaLnBrk="1" hangingPunct="1"/>
            <a:r>
              <a:rPr lang="en-US" altLang="ja-JP" sz="2800" dirty="0" smtClean="0">
                <a:ea typeface="ＭＳ Ｐゴシック" charset="-128"/>
              </a:rPr>
              <a:t>Migration is a process of basic social change</a:t>
            </a:r>
          </a:p>
          <a:p>
            <a:pPr eaLnBrk="1" hangingPunct="1">
              <a:lnSpc>
                <a:spcPct val="70000"/>
              </a:lnSpc>
              <a:spcBef>
                <a:spcPct val="70000"/>
              </a:spcBef>
            </a:pPr>
            <a:r>
              <a:rPr lang="en-US" altLang="ja-JP" sz="2800" dirty="0" smtClean="0">
                <a:ea typeface="ＭＳ Ｐゴシック" charset="-128"/>
              </a:rPr>
              <a:t>Migration is a necessary for normal population adjustment</a:t>
            </a:r>
          </a:p>
          <a:p>
            <a:pPr eaLnBrk="1" hangingPunct="1">
              <a:lnSpc>
                <a:spcPct val="70000"/>
              </a:lnSpc>
              <a:spcBef>
                <a:spcPct val="70000"/>
              </a:spcBef>
            </a:pPr>
            <a:r>
              <a:rPr lang="en-US" altLang="ja-JP" sz="2800" dirty="0" smtClean="0">
                <a:ea typeface="ＭＳ Ｐゴシック" charset="-128"/>
              </a:rPr>
              <a:t>Migration is an arrangement for making maximum use of persons with special qualification</a:t>
            </a:r>
          </a:p>
          <a:p>
            <a:pPr eaLnBrk="1" hangingPunct="1">
              <a:lnSpc>
                <a:spcPct val="70000"/>
              </a:lnSpc>
              <a:spcBef>
                <a:spcPct val="70000"/>
              </a:spcBef>
            </a:pPr>
            <a:r>
              <a:rPr lang="en-US" altLang="ja-JP" sz="2800" dirty="0" smtClean="0">
                <a:ea typeface="ＭＳ Ｐゴシック" charset="-128"/>
              </a:rPr>
              <a:t>Migration is an instrument of cultural diffusion and social integration</a:t>
            </a:r>
          </a:p>
          <a:p>
            <a:pPr eaLnBrk="1" hangingPunct="1">
              <a:lnSpc>
                <a:spcPct val="70000"/>
              </a:lnSpc>
              <a:spcBef>
                <a:spcPct val="70000"/>
              </a:spcBef>
            </a:pPr>
            <a:r>
              <a:rPr lang="en-US" altLang="ja-JP" sz="2800" dirty="0" smtClean="0">
                <a:ea typeface="ＭＳ Ｐゴシック" charset="-128"/>
              </a:rPr>
              <a:t>Migration creates social instability</a:t>
            </a:r>
          </a:p>
          <a:p>
            <a:pPr eaLnBrk="1" hangingPunct="1">
              <a:lnSpc>
                <a:spcPct val="70000"/>
              </a:lnSpc>
              <a:spcBef>
                <a:spcPct val="70000"/>
              </a:spcBef>
            </a:pPr>
            <a:r>
              <a:rPr lang="en-US" altLang="ja-JP" sz="2800" dirty="0" smtClean="0">
                <a:ea typeface="ＭＳ Ｐゴシック" charset="-128"/>
              </a:rPr>
              <a:t>Internal migration and economic, social and political problems</a:t>
            </a:r>
            <a:r>
              <a:rPr lang="en-US" altLang="ja-JP" dirty="0" smtClean="0">
                <a:ea typeface="ＭＳ Ｐゴシック" charset="-128"/>
              </a:rPr>
              <a:t> </a:t>
            </a:r>
            <a:endParaRPr lang="en-US"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Grp="1" noChangeArrowheads="1"/>
          </p:cNvSpPr>
          <p:nvPr>
            <p:ph type="title"/>
          </p:nvPr>
        </p:nvSpPr>
        <p:spPr>
          <a:xfrm>
            <a:off x="533400" y="2514600"/>
            <a:ext cx="8229600" cy="1143000"/>
          </a:xfrm>
        </p:spPr>
        <p:txBody>
          <a:bodyPr/>
          <a:lstStyle/>
          <a:p>
            <a:pPr algn="ctr" eaLnBrk="1" hangingPunct="1"/>
            <a:r>
              <a:rPr lang="en-US" altLang="ja-JP" sz="3400" b="1" dirty="0" smtClean="0">
                <a:ea typeface="ＭＳ Ｐゴシック" charset="-128"/>
              </a:rPr>
              <a:t>Determinants of Migration or differential hypothesis about migration</a:t>
            </a:r>
            <a:endParaRPr lang="en-US" sz="3400" b="1"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29600" cy="715962"/>
          </a:xfrm>
        </p:spPr>
        <p:txBody>
          <a:bodyPr>
            <a:normAutofit fontScale="90000"/>
          </a:bodyPr>
          <a:lstStyle/>
          <a:p>
            <a:pPr eaLnBrk="1" hangingPunct="1"/>
            <a:r>
              <a:rPr lang="en-US" altLang="ja-JP" sz="3400" b="1" dirty="0" smtClean="0">
                <a:ea typeface="ＭＳ Ｐゴシック" charset="-128"/>
              </a:rPr>
              <a:t/>
            </a:r>
            <a:br>
              <a:rPr lang="en-US" altLang="ja-JP" sz="3400" b="1" dirty="0" smtClean="0">
                <a:ea typeface="ＭＳ Ｐゴシック" charset="-128"/>
              </a:rPr>
            </a:br>
            <a:r>
              <a:rPr lang="en-US" altLang="ja-JP" sz="3400" b="1" dirty="0" smtClean="0">
                <a:ea typeface="ＭＳ Ｐゴシック" charset="-128"/>
              </a:rPr>
              <a:t>Push factor migration:</a:t>
            </a:r>
            <a:br>
              <a:rPr lang="en-US" altLang="ja-JP" sz="3400" b="1" dirty="0" smtClean="0">
                <a:ea typeface="ＭＳ Ｐゴシック" charset="-128"/>
              </a:rPr>
            </a:br>
            <a:endParaRPr lang="en-US" sz="3400" b="1" dirty="0" smtClean="0"/>
          </a:p>
        </p:txBody>
      </p:sp>
      <p:sp>
        <p:nvSpPr>
          <p:cNvPr id="45059" name="Rectangle 3"/>
          <p:cNvSpPr>
            <a:spLocks noGrp="1" noChangeArrowheads="1"/>
          </p:cNvSpPr>
          <p:nvPr>
            <p:ph idx="1"/>
          </p:nvPr>
        </p:nvSpPr>
        <p:spPr>
          <a:xfrm>
            <a:off x="304800" y="1143000"/>
            <a:ext cx="8610600" cy="5486400"/>
          </a:xfrm>
        </p:spPr>
        <p:txBody>
          <a:bodyPr/>
          <a:lstStyle/>
          <a:p>
            <a:pPr eaLnBrk="1" hangingPunct="1">
              <a:lnSpc>
                <a:spcPct val="80000"/>
              </a:lnSpc>
              <a:buFont typeface="Wingdings" pitchFamily="2" charset="2"/>
              <a:buNone/>
            </a:pPr>
            <a:r>
              <a:rPr lang="en-US" altLang="ja-JP" sz="2400" dirty="0" smtClean="0">
                <a:ea typeface="ＭＳ Ｐゴシック" charset="-128"/>
              </a:rPr>
              <a:t>At place of original </a:t>
            </a:r>
            <a:r>
              <a:rPr lang="en-US" altLang="ja-JP" dirty="0" smtClean="0">
                <a:solidFill>
                  <a:schemeClr val="hlink"/>
                </a:solidFill>
                <a:ea typeface="ＭＳ Ｐゴシック" charset="-128"/>
              </a:rPr>
              <a:t>push factor</a:t>
            </a:r>
            <a:r>
              <a:rPr lang="en-US" altLang="ja-JP" sz="2400" dirty="0" smtClean="0">
                <a:ea typeface="ＭＳ Ｐゴシック" charset="-128"/>
              </a:rPr>
              <a:t> or elements can be classified into 5 categories as follows:</a:t>
            </a:r>
          </a:p>
          <a:p>
            <a:pPr eaLnBrk="1" hangingPunct="1">
              <a:lnSpc>
                <a:spcPct val="80000"/>
              </a:lnSpc>
              <a:spcBef>
                <a:spcPct val="40000"/>
              </a:spcBef>
            </a:pPr>
            <a:r>
              <a:rPr lang="en-US" altLang="ja-JP" sz="2400" dirty="0" smtClean="0">
                <a:ea typeface="ＭＳ Ｐゴシック" charset="-128"/>
              </a:rPr>
              <a:t>Due to natural increase of population excessive pressure falls on natural resources</a:t>
            </a:r>
          </a:p>
          <a:p>
            <a:pPr eaLnBrk="1" hangingPunct="1">
              <a:lnSpc>
                <a:spcPct val="80000"/>
              </a:lnSpc>
              <a:spcBef>
                <a:spcPct val="40000"/>
              </a:spcBef>
            </a:pPr>
            <a:r>
              <a:rPr lang="en-US" altLang="ja-JP" sz="2400" dirty="0" smtClean="0">
                <a:ea typeface="ＭＳ Ｐゴシック" charset="-128"/>
              </a:rPr>
              <a:t>Due to rapid exhaustion of natural resources life becomes very difficult</a:t>
            </a:r>
          </a:p>
          <a:p>
            <a:pPr>
              <a:lnSpc>
                <a:spcPct val="80000"/>
              </a:lnSpc>
              <a:spcBef>
                <a:spcPct val="40000"/>
              </a:spcBef>
            </a:pPr>
            <a:r>
              <a:rPr lang="en-US" altLang="ja-JP" sz="2400" dirty="0" smtClean="0">
                <a:ea typeface="ＭＳ Ｐゴシック" charset="-128"/>
              </a:rPr>
              <a:t>Life and resources losses in natural disaster. Due to recurrent flood or draught people migrate from one place to another</a:t>
            </a:r>
          </a:p>
          <a:p>
            <a:pPr>
              <a:lnSpc>
                <a:spcPct val="80000"/>
              </a:lnSpc>
              <a:spcBef>
                <a:spcPct val="40000"/>
              </a:spcBef>
              <a:buNone/>
            </a:pPr>
            <a:endParaRPr lang="en-US" altLang="ja-JP" sz="2400" dirty="0" smtClean="0">
              <a:ea typeface="ＭＳ Ｐゴシック" charset="-128"/>
            </a:endParaRPr>
          </a:p>
          <a:p>
            <a:pPr eaLnBrk="1" hangingPunct="1">
              <a:lnSpc>
                <a:spcPct val="80000"/>
              </a:lnSpc>
              <a:spcBef>
                <a:spcPct val="40000"/>
              </a:spcBef>
            </a:pPr>
            <a:r>
              <a:rPr lang="en-US" altLang="ja-JP" sz="2400" dirty="0" smtClean="0">
                <a:ea typeface="ＭＳ Ｐゴシック" charset="-128"/>
              </a:rPr>
              <a:t>Paucity of job as per ability of an individual lead to migration</a:t>
            </a:r>
          </a:p>
          <a:p>
            <a:pPr eaLnBrk="1" hangingPunct="1">
              <a:lnSpc>
                <a:spcPct val="80000"/>
              </a:lnSpc>
              <a:spcBef>
                <a:spcPct val="40000"/>
              </a:spcBef>
            </a:pPr>
            <a:endParaRPr lang="en-US" altLang="ja-JP" sz="2400" dirty="0" smtClean="0">
              <a:ea typeface="ＭＳ Ｐゴシック" charset="-128"/>
            </a:endParaRPr>
          </a:p>
          <a:p>
            <a:pPr eaLnBrk="1" hangingPunct="1">
              <a:lnSpc>
                <a:spcPct val="80000"/>
              </a:lnSpc>
              <a:spcBef>
                <a:spcPct val="40000"/>
              </a:spcBef>
            </a:pPr>
            <a:r>
              <a:rPr lang="en-US" altLang="ja-JP" sz="2400" dirty="0" smtClean="0">
                <a:ea typeface="ＭＳ Ｐゴシック" charset="-128"/>
              </a:rPr>
              <a:t>Other reasons are status, marriage, employment etc. which may cause migration</a:t>
            </a:r>
            <a:endParaRPr lang="en-US" sz="2000"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229600" cy="563562"/>
          </a:xfrm>
        </p:spPr>
        <p:txBody>
          <a:bodyPr>
            <a:noAutofit/>
          </a:bodyPr>
          <a:lstStyle/>
          <a:p>
            <a:pPr eaLnBrk="1" hangingPunct="1"/>
            <a:r>
              <a:rPr lang="en-US" altLang="ja-JP" sz="3600" b="1" dirty="0" smtClean="0">
                <a:ea typeface="ＭＳ Ｐゴシック" charset="-128"/>
              </a:rPr>
              <a:t/>
            </a:r>
            <a:br>
              <a:rPr lang="en-US" altLang="ja-JP" sz="3600" b="1" dirty="0" smtClean="0">
                <a:ea typeface="ＭＳ Ｐゴシック" charset="-128"/>
              </a:rPr>
            </a:br>
            <a:r>
              <a:rPr lang="en-US" altLang="ja-JP" sz="3600" b="1" dirty="0" smtClean="0">
                <a:ea typeface="ＭＳ Ｐゴシック" charset="-128"/>
              </a:rPr>
              <a:t>Pull factors of migration:</a:t>
            </a:r>
            <a:br>
              <a:rPr lang="en-US" altLang="ja-JP" sz="3600" b="1" dirty="0" smtClean="0">
                <a:ea typeface="ＭＳ Ｐゴシック" charset="-128"/>
              </a:rPr>
            </a:br>
            <a:endParaRPr lang="en-US" sz="3600" b="1" dirty="0" smtClean="0"/>
          </a:p>
        </p:txBody>
      </p:sp>
      <p:sp>
        <p:nvSpPr>
          <p:cNvPr id="46083" name="Rectangle 3"/>
          <p:cNvSpPr>
            <a:spLocks noGrp="1" noChangeArrowheads="1"/>
          </p:cNvSpPr>
          <p:nvPr>
            <p:ph idx="1"/>
          </p:nvPr>
        </p:nvSpPr>
        <p:spPr>
          <a:xfrm>
            <a:off x="304800" y="1066800"/>
            <a:ext cx="8686800" cy="5562600"/>
          </a:xfrm>
        </p:spPr>
        <p:txBody>
          <a:bodyPr/>
          <a:lstStyle/>
          <a:p>
            <a:pPr eaLnBrk="1" hangingPunct="1">
              <a:buFont typeface="Wingdings" pitchFamily="2" charset="2"/>
              <a:buNone/>
            </a:pPr>
            <a:r>
              <a:rPr lang="en-US" altLang="ja-JP" sz="2800" dirty="0" smtClean="0">
                <a:ea typeface="ＭＳ Ｐゴシック" charset="-128"/>
              </a:rPr>
              <a:t>Pull factors of migration are associated with place of destination. The pull factors for which migration take place are as follows:</a:t>
            </a:r>
          </a:p>
          <a:p>
            <a:pPr eaLnBrk="1" hangingPunct="1">
              <a:buFont typeface="Wingdings" pitchFamily="2" charset="2"/>
              <a:buNone/>
            </a:pPr>
            <a:endParaRPr lang="en-US" altLang="ja-JP" sz="2800" dirty="0" smtClean="0">
              <a:ea typeface="ＭＳ Ｐゴシック" charset="-128"/>
            </a:endParaRPr>
          </a:p>
          <a:p>
            <a:pPr eaLnBrk="1" hangingPunct="1"/>
            <a:r>
              <a:rPr lang="en-US" altLang="ja-JP" sz="2400" dirty="0" smtClean="0">
                <a:ea typeface="ＭＳ Ｐゴシック" charset="-128"/>
              </a:rPr>
              <a:t>Discovery of new resources</a:t>
            </a:r>
          </a:p>
          <a:p>
            <a:pPr eaLnBrk="1" hangingPunct="1">
              <a:buFont typeface="Wingdings" pitchFamily="2" charset="2"/>
              <a:buNone/>
            </a:pPr>
            <a:endParaRPr lang="en-US" altLang="ja-JP" sz="2400" dirty="0" smtClean="0">
              <a:ea typeface="ＭＳ Ｐゴシック" charset="-128"/>
            </a:endParaRPr>
          </a:p>
          <a:p>
            <a:pPr eaLnBrk="1" hangingPunct="1"/>
            <a:r>
              <a:rPr lang="en-US" altLang="ja-JP" sz="2400" dirty="0" smtClean="0">
                <a:ea typeface="ＭＳ Ｐゴシック" charset="-128"/>
              </a:rPr>
              <a:t>Due to industrialization and utilization of new technologies people are attracted. With the application of computer technology skilled manpower are being produced in large numbers at home and abroad.</a:t>
            </a:r>
          </a:p>
          <a:p>
            <a:pPr eaLnBrk="1" hangingPunct="1"/>
            <a:endParaRPr lang="en-US" altLang="ja-JP" sz="2400" dirty="0" smtClean="0">
              <a:ea typeface="ＭＳ Ｐゴシック" charset="-128"/>
            </a:endParaRPr>
          </a:p>
          <a:p>
            <a:pPr eaLnBrk="1" hangingPunct="1"/>
            <a:r>
              <a:rPr lang="en-US" altLang="ja-JP" sz="2400" dirty="0" smtClean="0">
                <a:ea typeface="ＭＳ Ｐゴシック" charset="-128"/>
              </a:rPr>
              <a:t>Due to political and social stability people of one place may be attracted to other places.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idx="1"/>
          </p:nvPr>
        </p:nvSpPr>
        <p:spPr>
          <a:xfrm>
            <a:off x="457200" y="838200"/>
            <a:ext cx="8229600" cy="5715000"/>
          </a:xfrm>
        </p:spPr>
        <p:txBody>
          <a:bodyPr/>
          <a:lstStyle/>
          <a:p>
            <a:pPr eaLnBrk="1" hangingPunct="1">
              <a:lnSpc>
                <a:spcPct val="90000"/>
              </a:lnSpc>
              <a:spcBef>
                <a:spcPct val="50000"/>
              </a:spcBef>
            </a:pPr>
            <a:r>
              <a:rPr lang="en-US" altLang="ja-JP" sz="2800" dirty="0" smtClean="0">
                <a:ea typeface="ＭＳ Ｐゴシック" charset="-128"/>
              </a:rPr>
              <a:t>Due to flood, draught, cyclone etc when government provide adequate facilities people rush there.</a:t>
            </a:r>
          </a:p>
          <a:p>
            <a:pPr eaLnBrk="1" hangingPunct="1">
              <a:lnSpc>
                <a:spcPct val="90000"/>
              </a:lnSpc>
              <a:spcBef>
                <a:spcPct val="50000"/>
              </a:spcBef>
            </a:pPr>
            <a:r>
              <a:rPr lang="en-US" altLang="ja-JP" sz="2800" dirty="0" smtClean="0">
                <a:ea typeface="ＭＳ Ｐゴシック" charset="-128"/>
              </a:rPr>
              <a:t>If the place of destination is more comfortable than the place of origin people move there.</a:t>
            </a:r>
          </a:p>
          <a:p>
            <a:pPr eaLnBrk="1" hangingPunct="1">
              <a:lnSpc>
                <a:spcPct val="90000"/>
              </a:lnSpc>
              <a:spcBef>
                <a:spcPct val="50000"/>
              </a:spcBef>
            </a:pPr>
            <a:r>
              <a:rPr lang="en-US" altLang="ja-JP" sz="2800" dirty="0" smtClean="0">
                <a:ea typeface="ＭＳ Ｐゴシック" charset="-128"/>
              </a:rPr>
              <a:t>If the wage more in the place of destination people move there.</a:t>
            </a:r>
          </a:p>
          <a:p>
            <a:pPr eaLnBrk="1" hangingPunct="1">
              <a:lnSpc>
                <a:spcPct val="90000"/>
              </a:lnSpc>
              <a:spcBef>
                <a:spcPct val="50000"/>
              </a:spcBef>
            </a:pPr>
            <a:r>
              <a:rPr lang="en-US" altLang="ja-JP" sz="2800" dirty="0" smtClean="0">
                <a:ea typeface="ＭＳ Ｐゴシック" charset="-128"/>
              </a:rPr>
              <a:t>Socio economic reasons like more investment opportunity attract people from one place to another.</a:t>
            </a:r>
            <a:endParaRPr lang="en-US" sz="2800" dirty="0" smtClean="0">
              <a:ea typeface="ＭＳ Ｐゴシック" charset="-128"/>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mtClean="0"/>
              <a:t>Uses</a:t>
            </a:r>
          </a:p>
        </p:txBody>
      </p:sp>
      <p:sp>
        <p:nvSpPr>
          <p:cNvPr id="48131" name="Rectangle 3"/>
          <p:cNvSpPr>
            <a:spLocks noGrp="1" noChangeArrowheads="1"/>
          </p:cNvSpPr>
          <p:nvPr>
            <p:ph idx="1"/>
          </p:nvPr>
        </p:nvSpPr>
        <p:spPr>
          <a:xfrm>
            <a:off x="457200" y="1219200"/>
            <a:ext cx="8229600" cy="5334000"/>
          </a:xfrm>
        </p:spPr>
        <p:txBody>
          <a:bodyPr/>
          <a:lstStyle/>
          <a:p>
            <a:pPr eaLnBrk="1" hangingPunct="1">
              <a:lnSpc>
                <a:spcPct val="90000"/>
              </a:lnSpc>
            </a:pPr>
            <a:endParaRPr lang="en-US" dirty="0" smtClean="0"/>
          </a:p>
          <a:p>
            <a:pPr eaLnBrk="1" hangingPunct="1">
              <a:lnSpc>
                <a:spcPct val="90000"/>
              </a:lnSpc>
            </a:pPr>
            <a:r>
              <a:rPr lang="en-US" sz="2800" dirty="0" smtClean="0"/>
              <a:t>Migration is the third factor affecting change in the population of an area; the other two factors are </a:t>
            </a:r>
            <a:r>
              <a:rPr lang="en-US" sz="2800" u="sng" dirty="0" smtClean="0"/>
              <a:t>births</a:t>
            </a:r>
            <a:r>
              <a:rPr lang="en-US" sz="2800" dirty="0" smtClean="0"/>
              <a:t> and </a:t>
            </a:r>
            <a:r>
              <a:rPr lang="en-US" sz="2800" u="sng" dirty="0" smtClean="0"/>
              <a:t>deaths</a:t>
            </a:r>
            <a:r>
              <a:rPr lang="en-US" sz="2800" dirty="0" smtClean="0"/>
              <a:t>.</a:t>
            </a:r>
          </a:p>
          <a:p>
            <a:pPr eaLnBrk="1" hangingPunct="1">
              <a:lnSpc>
                <a:spcPct val="90000"/>
              </a:lnSpc>
              <a:buFont typeface="Wingdings" pitchFamily="2" charset="2"/>
              <a:buNone/>
            </a:pPr>
            <a:endParaRPr lang="en-US" sz="2800" dirty="0" smtClean="0"/>
          </a:p>
          <a:p>
            <a:pPr eaLnBrk="1" hangingPunct="1">
              <a:lnSpc>
                <a:spcPct val="90000"/>
              </a:lnSpc>
            </a:pPr>
            <a:r>
              <a:rPr lang="en-US" sz="2800" dirty="0" smtClean="0"/>
              <a:t>Migration is an important element in growth of the population and the </a:t>
            </a:r>
            <a:r>
              <a:rPr lang="en-US" sz="2800" dirty="0" err="1" smtClean="0"/>
              <a:t>labour</a:t>
            </a:r>
            <a:r>
              <a:rPr lang="en-US" sz="2800" dirty="0" smtClean="0"/>
              <a:t> force of an area, knowledge of the number and characteristics of persons entering or leaving an area is required together with census data and vital statistics in order to analyze the change in the structure of the population and </a:t>
            </a:r>
            <a:r>
              <a:rPr lang="en-US" sz="2800" dirty="0" err="1" smtClean="0"/>
              <a:t>labour</a:t>
            </a:r>
            <a:r>
              <a:rPr lang="en-US" sz="2800" dirty="0" smtClean="0"/>
              <a:t> force of an area.</a:t>
            </a:r>
            <a:r>
              <a:rPr lang="en-US" dirty="0" smtClean="0"/>
              <a:t>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9154" name="Group 2"/>
          <p:cNvGrpSpPr>
            <a:grpSpLocks/>
          </p:cNvGrpSpPr>
          <p:nvPr/>
        </p:nvGrpSpPr>
        <p:grpSpPr bwMode="auto">
          <a:xfrm>
            <a:off x="611188" y="908050"/>
            <a:ext cx="7991475" cy="4895850"/>
            <a:chOff x="341" y="663"/>
            <a:chExt cx="5034" cy="3084"/>
          </a:xfrm>
        </p:grpSpPr>
        <p:sp>
          <p:nvSpPr>
            <p:cNvPr id="49155" name="Line 3"/>
            <p:cNvSpPr>
              <a:spLocks noChangeShapeType="1"/>
            </p:cNvSpPr>
            <p:nvPr/>
          </p:nvSpPr>
          <p:spPr bwMode="auto">
            <a:xfrm>
              <a:off x="522" y="663"/>
              <a:ext cx="4853" cy="0"/>
            </a:xfrm>
            <a:prstGeom prst="line">
              <a:avLst/>
            </a:prstGeom>
            <a:noFill/>
            <a:ln w="9525">
              <a:solidFill>
                <a:schemeClr val="tx1"/>
              </a:solidFill>
              <a:round/>
              <a:headEnd/>
              <a:tailEnd/>
            </a:ln>
          </p:spPr>
          <p:txBody>
            <a:bodyPr/>
            <a:lstStyle/>
            <a:p>
              <a:endParaRPr lang="en-US"/>
            </a:p>
          </p:txBody>
        </p:sp>
        <p:sp>
          <p:nvSpPr>
            <p:cNvPr id="49156" name="Line 4"/>
            <p:cNvSpPr>
              <a:spLocks noChangeShapeType="1"/>
            </p:cNvSpPr>
            <p:nvPr/>
          </p:nvSpPr>
          <p:spPr bwMode="auto">
            <a:xfrm>
              <a:off x="522" y="663"/>
              <a:ext cx="0" cy="3084"/>
            </a:xfrm>
            <a:prstGeom prst="line">
              <a:avLst/>
            </a:prstGeom>
            <a:noFill/>
            <a:ln w="9525">
              <a:solidFill>
                <a:schemeClr val="tx1"/>
              </a:solidFill>
              <a:round/>
              <a:headEnd/>
              <a:tailEnd/>
            </a:ln>
          </p:spPr>
          <p:txBody>
            <a:bodyPr/>
            <a:lstStyle/>
            <a:p>
              <a:endParaRPr lang="en-US"/>
            </a:p>
          </p:txBody>
        </p:sp>
        <p:sp>
          <p:nvSpPr>
            <p:cNvPr id="49157" name="Line 5"/>
            <p:cNvSpPr>
              <a:spLocks noChangeShapeType="1"/>
            </p:cNvSpPr>
            <p:nvPr/>
          </p:nvSpPr>
          <p:spPr bwMode="auto">
            <a:xfrm>
              <a:off x="522" y="3747"/>
              <a:ext cx="4354" cy="0"/>
            </a:xfrm>
            <a:prstGeom prst="line">
              <a:avLst/>
            </a:prstGeom>
            <a:noFill/>
            <a:ln w="9525">
              <a:solidFill>
                <a:schemeClr val="tx1"/>
              </a:solidFill>
              <a:round/>
              <a:headEnd/>
              <a:tailEnd/>
            </a:ln>
          </p:spPr>
          <p:txBody>
            <a:bodyPr/>
            <a:lstStyle/>
            <a:p>
              <a:endParaRPr lang="en-US"/>
            </a:p>
          </p:txBody>
        </p:sp>
        <p:sp>
          <p:nvSpPr>
            <p:cNvPr id="49158" name="Line 6"/>
            <p:cNvSpPr>
              <a:spLocks noChangeShapeType="1"/>
            </p:cNvSpPr>
            <p:nvPr/>
          </p:nvSpPr>
          <p:spPr bwMode="auto">
            <a:xfrm flipV="1">
              <a:off x="4876" y="1842"/>
              <a:ext cx="0" cy="1905"/>
            </a:xfrm>
            <a:prstGeom prst="line">
              <a:avLst/>
            </a:prstGeom>
            <a:noFill/>
            <a:ln w="9525">
              <a:solidFill>
                <a:schemeClr val="tx1"/>
              </a:solidFill>
              <a:round/>
              <a:headEnd/>
              <a:tailEnd/>
            </a:ln>
          </p:spPr>
          <p:txBody>
            <a:bodyPr/>
            <a:lstStyle/>
            <a:p>
              <a:endParaRPr lang="en-US"/>
            </a:p>
          </p:txBody>
        </p:sp>
        <p:sp>
          <p:nvSpPr>
            <p:cNvPr id="49159" name="Line 7"/>
            <p:cNvSpPr>
              <a:spLocks noChangeShapeType="1"/>
            </p:cNvSpPr>
            <p:nvPr/>
          </p:nvSpPr>
          <p:spPr bwMode="auto">
            <a:xfrm>
              <a:off x="4876" y="1842"/>
              <a:ext cx="499" cy="0"/>
            </a:xfrm>
            <a:prstGeom prst="line">
              <a:avLst/>
            </a:prstGeom>
            <a:noFill/>
            <a:ln w="9525">
              <a:solidFill>
                <a:schemeClr val="tx1"/>
              </a:solidFill>
              <a:round/>
              <a:headEnd/>
              <a:tailEnd/>
            </a:ln>
          </p:spPr>
          <p:txBody>
            <a:bodyPr/>
            <a:lstStyle/>
            <a:p>
              <a:endParaRPr lang="en-US"/>
            </a:p>
          </p:txBody>
        </p:sp>
        <p:sp>
          <p:nvSpPr>
            <p:cNvPr id="49160" name="Line 8"/>
            <p:cNvSpPr>
              <a:spLocks noChangeShapeType="1"/>
            </p:cNvSpPr>
            <p:nvPr/>
          </p:nvSpPr>
          <p:spPr bwMode="auto">
            <a:xfrm flipV="1">
              <a:off x="5375" y="663"/>
              <a:ext cx="0" cy="1179"/>
            </a:xfrm>
            <a:prstGeom prst="line">
              <a:avLst/>
            </a:prstGeom>
            <a:noFill/>
            <a:ln w="9525">
              <a:solidFill>
                <a:schemeClr val="tx1"/>
              </a:solidFill>
              <a:round/>
              <a:headEnd/>
              <a:tailEnd/>
            </a:ln>
          </p:spPr>
          <p:txBody>
            <a:bodyPr/>
            <a:lstStyle/>
            <a:p>
              <a:endParaRPr lang="en-US"/>
            </a:p>
          </p:txBody>
        </p:sp>
        <p:sp>
          <p:nvSpPr>
            <p:cNvPr id="49161" name="Line 9"/>
            <p:cNvSpPr>
              <a:spLocks noChangeShapeType="1"/>
            </p:cNvSpPr>
            <p:nvPr/>
          </p:nvSpPr>
          <p:spPr bwMode="auto">
            <a:xfrm flipH="1">
              <a:off x="341" y="3021"/>
              <a:ext cx="181" cy="545"/>
            </a:xfrm>
            <a:prstGeom prst="line">
              <a:avLst/>
            </a:prstGeom>
            <a:noFill/>
            <a:ln w="9525">
              <a:solidFill>
                <a:schemeClr val="tx1"/>
              </a:solidFill>
              <a:round/>
              <a:headEnd/>
              <a:tailEnd/>
            </a:ln>
          </p:spPr>
          <p:txBody>
            <a:bodyPr/>
            <a:lstStyle/>
            <a:p>
              <a:endParaRPr lang="en-US"/>
            </a:p>
          </p:txBody>
        </p:sp>
        <p:sp>
          <p:nvSpPr>
            <p:cNvPr id="49162" name="Line 10"/>
            <p:cNvSpPr>
              <a:spLocks noChangeShapeType="1"/>
            </p:cNvSpPr>
            <p:nvPr/>
          </p:nvSpPr>
          <p:spPr bwMode="auto">
            <a:xfrm flipH="1">
              <a:off x="4876" y="663"/>
              <a:ext cx="499" cy="181"/>
            </a:xfrm>
            <a:prstGeom prst="line">
              <a:avLst/>
            </a:prstGeom>
            <a:noFill/>
            <a:ln w="9525">
              <a:solidFill>
                <a:schemeClr val="tx1"/>
              </a:solidFill>
              <a:round/>
              <a:headEnd/>
              <a:tailEnd/>
            </a:ln>
          </p:spPr>
          <p:txBody>
            <a:bodyPr/>
            <a:lstStyle/>
            <a:p>
              <a:endParaRPr lang="en-US"/>
            </a:p>
          </p:txBody>
        </p:sp>
        <p:sp>
          <p:nvSpPr>
            <p:cNvPr id="49163" name="Rectangle 11"/>
            <p:cNvSpPr>
              <a:spLocks noChangeArrowheads="1"/>
            </p:cNvSpPr>
            <p:nvPr/>
          </p:nvSpPr>
          <p:spPr bwMode="auto">
            <a:xfrm>
              <a:off x="567" y="306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49164" name="Rectangle 12"/>
            <p:cNvSpPr>
              <a:spLocks noChangeArrowheads="1"/>
            </p:cNvSpPr>
            <p:nvPr/>
          </p:nvSpPr>
          <p:spPr bwMode="auto">
            <a:xfrm>
              <a:off x="567" y="2477"/>
              <a:ext cx="862" cy="318"/>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49165" name="Rectangle 13"/>
            <p:cNvSpPr>
              <a:spLocks noChangeArrowheads="1"/>
            </p:cNvSpPr>
            <p:nvPr/>
          </p:nvSpPr>
          <p:spPr bwMode="auto">
            <a:xfrm>
              <a:off x="567" y="1933"/>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49166" name="Rectangle 14"/>
            <p:cNvSpPr>
              <a:spLocks noChangeArrowheads="1"/>
            </p:cNvSpPr>
            <p:nvPr/>
          </p:nvSpPr>
          <p:spPr bwMode="auto">
            <a:xfrm>
              <a:off x="567" y="1389"/>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49167" name="Rectangle 15"/>
            <p:cNvSpPr>
              <a:spLocks noChangeArrowheads="1"/>
            </p:cNvSpPr>
            <p:nvPr/>
          </p:nvSpPr>
          <p:spPr bwMode="auto">
            <a:xfrm>
              <a:off x="885" y="935"/>
              <a:ext cx="771" cy="362"/>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49168" name="Rectangle 16"/>
            <p:cNvSpPr>
              <a:spLocks noChangeArrowheads="1"/>
            </p:cNvSpPr>
            <p:nvPr/>
          </p:nvSpPr>
          <p:spPr bwMode="auto">
            <a:xfrm rot="5400000">
              <a:off x="385" y="800"/>
              <a:ext cx="636" cy="362"/>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49169" name="Rectangle 17"/>
            <p:cNvSpPr>
              <a:spLocks noChangeArrowheads="1"/>
            </p:cNvSpPr>
            <p:nvPr/>
          </p:nvSpPr>
          <p:spPr bwMode="auto">
            <a:xfrm>
              <a:off x="1701" y="1389"/>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49170" name="Rectangle 18"/>
            <p:cNvSpPr>
              <a:spLocks noChangeArrowheads="1"/>
            </p:cNvSpPr>
            <p:nvPr/>
          </p:nvSpPr>
          <p:spPr bwMode="auto">
            <a:xfrm>
              <a:off x="1701" y="1933"/>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49171" name="Rectangle 19"/>
            <p:cNvSpPr>
              <a:spLocks noChangeArrowheads="1"/>
            </p:cNvSpPr>
            <p:nvPr/>
          </p:nvSpPr>
          <p:spPr bwMode="auto">
            <a:xfrm>
              <a:off x="1701" y="247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49172" name="Rectangle 20"/>
            <p:cNvSpPr>
              <a:spLocks noChangeArrowheads="1"/>
            </p:cNvSpPr>
            <p:nvPr/>
          </p:nvSpPr>
          <p:spPr bwMode="auto">
            <a:xfrm>
              <a:off x="1701" y="306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49173" name="Rectangle 21"/>
            <p:cNvSpPr>
              <a:spLocks noChangeArrowheads="1"/>
            </p:cNvSpPr>
            <p:nvPr/>
          </p:nvSpPr>
          <p:spPr bwMode="auto">
            <a:xfrm>
              <a:off x="2835" y="1434"/>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49174" name="Rectangle 22"/>
            <p:cNvSpPr>
              <a:spLocks noChangeArrowheads="1"/>
            </p:cNvSpPr>
            <p:nvPr/>
          </p:nvSpPr>
          <p:spPr bwMode="auto">
            <a:xfrm>
              <a:off x="2835" y="1978"/>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49175" name="Rectangle 23"/>
            <p:cNvSpPr>
              <a:spLocks noChangeArrowheads="1"/>
            </p:cNvSpPr>
            <p:nvPr/>
          </p:nvSpPr>
          <p:spPr bwMode="auto">
            <a:xfrm>
              <a:off x="2835" y="2523"/>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49176" name="Rectangle 24"/>
            <p:cNvSpPr>
              <a:spLocks noChangeArrowheads="1"/>
            </p:cNvSpPr>
            <p:nvPr/>
          </p:nvSpPr>
          <p:spPr bwMode="auto">
            <a:xfrm>
              <a:off x="2835" y="306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49177" name="Rectangle 25"/>
            <p:cNvSpPr>
              <a:spLocks noChangeArrowheads="1"/>
            </p:cNvSpPr>
            <p:nvPr/>
          </p:nvSpPr>
          <p:spPr bwMode="auto">
            <a:xfrm>
              <a:off x="4015" y="306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49178" name="Rectangle 26"/>
            <p:cNvSpPr>
              <a:spLocks noChangeArrowheads="1"/>
            </p:cNvSpPr>
            <p:nvPr/>
          </p:nvSpPr>
          <p:spPr bwMode="auto">
            <a:xfrm>
              <a:off x="4015" y="2386"/>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49179" name="Rectangle 27"/>
            <p:cNvSpPr>
              <a:spLocks noChangeArrowheads="1"/>
            </p:cNvSpPr>
            <p:nvPr/>
          </p:nvSpPr>
          <p:spPr bwMode="auto">
            <a:xfrm>
              <a:off x="3652" y="663"/>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49180" name="Rectangle 28"/>
            <p:cNvSpPr>
              <a:spLocks noChangeArrowheads="1"/>
            </p:cNvSpPr>
            <p:nvPr/>
          </p:nvSpPr>
          <p:spPr bwMode="auto">
            <a:xfrm rot="5400000">
              <a:off x="4468" y="1252"/>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49181" name="Rectangle 29"/>
            <p:cNvSpPr>
              <a:spLocks noChangeArrowheads="1"/>
            </p:cNvSpPr>
            <p:nvPr/>
          </p:nvSpPr>
          <p:spPr bwMode="auto">
            <a:xfrm rot="5400000">
              <a:off x="4786" y="1252"/>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49182" name="Line 30"/>
            <p:cNvSpPr>
              <a:spLocks noChangeShapeType="1"/>
            </p:cNvSpPr>
            <p:nvPr/>
          </p:nvSpPr>
          <p:spPr bwMode="auto">
            <a:xfrm flipH="1" flipV="1">
              <a:off x="4650" y="1978"/>
              <a:ext cx="226" cy="272"/>
            </a:xfrm>
            <a:prstGeom prst="line">
              <a:avLst/>
            </a:prstGeom>
            <a:noFill/>
            <a:ln w="9525">
              <a:solidFill>
                <a:schemeClr val="tx1"/>
              </a:solidFill>
              <a:round/>
              <a:headEnd/>
              <a:tailEnd/>
            </a:ln>
          </p:spPr>
          <p:txBody>
            <a:bodyPr/>
            <a:lstStyle/>
            <a:p>
              <a:endParaRPr lang="en-US"/>
            </a:p>
          </p:txBody>
        </p:sp>
        <p:sp>
          <p:nvSpPr>
            <p:cNvPr id="49183" name="Freeform 31"/>
            <p:cNvSpPr>
              <a:spLocks/>
            </p:cNvSpPr>
            <p:nvPr/>
          </p:nvSpPr>
          <p:spPr bwMode="auto">
            <a:xfrm>
              <a:off x="386" y="3611"/>
              <a:ext cx="136" cy="53"/>
            </a:xfrm>
            <a:custGeom>
              <a:avLst/>
              <a:gdLst>
                <a:gd name="T0" fmla="*/ 0 w 408"/>
                <a:gd name="T1" fmla="*/ 0 h 189"/>
                <a:gd name="T2" fmla="*/ 75 w 408"/>
                <a:gd name="T3" fmla="*/ 51 h 189"/>
                <a:gd name="T4" fmla="*/ 136 w 408"/>
                <a:gd name="T5" fmla="*/ 13 h 189"/>
                <a:gd name="T6" fmla="*/ 0 60000 65536"/>
                <a:gd name="T7" fmla="*/ 0 60000 65536"/>
                <a:gd name="T8" fmla="*/ 0 60000 65536"/>
                <a:gd name="T9" fmla="*/ 0 w 408"/>
                <a:gd name="T10" fmla="*/ 0 h 189"/>
                <a:gd name="T11" fmla="*/ 408 w 408"/>
                <a:gd name="T12" fmla="*/ 189 h 189"/>
              </a:gdLst>
              <a:ahLst/>
              <a:cxnLst>
                <a:cxn ang="T6">
                  <a:pos x="T0" y="T1"/>
                </a:cxn>
                <a:cxn ang="T7">
                  <a:pos x="T2" y="T3"/>
                </a:cxn>
                <a:cxn ang="T8">
                  <a:pos x="T4" y="T5"/>
                </a:cxn>
              </a:cxnLst>
              <a:rect l="T9" t="T10" r="T11" b="T12"/>
              <a:pathLst>
                <a:path w="408" h="189">
                  <a:moveTo>
                    <a:pt x="0" y="0"/>
                  </a:moveTo>
                  <a:cubicBezTo>
                    <a:pt x="79" y="86"/>
                    <a:pt x="158" y="173"/>
                    <a:pt x="226" y="181"/>
                  </a:cubicBezTo>
                  <a:cubicBezTo>
                    <a:pt x="294" y="189"/>
                    <a:pt x="378" y="68"/>
                    <a:pt x="408" y="45"/>
                  </a:cubicBezTo>
                </a:path>
              </a:pathLst>
            </a:custGeom>
            <a:noFill/>
            <a:ln w="9525">
              <a:solidFill>
                <a:schemeClr val="tx1"/>
              </a:solidFill>
              <a:round/>
              <a:headEnd/>
              <a:tailEnd/>
            </a:ln>
          </p:spPr>
          <p:txBody>
            <a:bodyPr/>
            <a:lstStyle/>
            <a:p>
              <a:endParaRPr lang="en-US"/>
            </a:p>
          </p:txBody>
        </p:sp>
        <p:sp>
          <p:nvSpPr>
            <p:cNvPr id="49184" name="Freeform 32"/>
            <p:cNvSpPr>
              <a:spLocks/>
            </p:cNvSpPr>
            <p:nvPr/>
          </p:nvSpPr>
          <p:spPr bwMode="auto">
            <a:xfrm flipV="1">
              <a:off x="4695" y="1887"/>
              <a:ext cx="136" cy="53"/>
            </a:xfrm>
            <a:custGeom>
              <a:avLst/>
              <a:gdLst>
                <a:gd name="T0" fmla="*/ 0 w 408"/>
                <a:gd name="T1" fmla="*/ 0 h 189"/>
                <a:gd name="T2" fmla="*/ 75 w 408"/>
                <a:gd name="T3" fmla="*/ 51 h 189"/>
                <a:gd name="T4" fmla="*/ 136 w 408"/>
                <a:gd name="T5" fmla="*/ 13 h 189"/>
                <a:gd name="T6" fmla="*/ 0 60000 65536"/>
                <a:gd name="T7" fmla="*/ 0 60000 65536"/>
                <a:gd name="T8" fmla="*/ 0 60000 65536"/>
                <a:gd name="T9" fmla="*/ 0 w 408"/>
                <a:gd name="T10" fmla="*/ 0 h 189"/>
                <a:gd name="T11" fmla="*/ 408 w 408"/>
                <a:gd name="T12" fmla="*/ 189 h 189"/>
              </a:gdLst>
              <a:ahLst/>
              <a:cxnLst>
                <a:cxn ang="T6">
                  <a:pos x="T0" y="T1"/>
                </a:cxn>
                <a:cxn ang="T7">
                  <a:pos x="T2" y="T3"/>
                </a:cxn>
                <a:cxn ang="T8">
                  <a:pos x="T4" y="T5"/>
                </a:cxn>
              </a:cxnLst>
              <a:rect l="T9" t="T10" r="T11" b="T12"/>
              <a:pathLst>
                <a:path w="408" h="189">
                  <a:moveTo>
                    <a:pt x="0" y="0"/>
                  </a:moveTo>
                  <a:cubicBezTo>
                    <a:pt x="79" y="86"/>
                    <a:pt x="158" y="173"/>
                    <a:pt x="226" y="181"/>
                  </a:cubicBezTo>
                  <a:cubicBezTo>
                    <a:pt x="294" y="189"/>
                    <a:pt x="378" y="68"/>
                    <a:pt x="408" y="45"/>
                  </a:cubicBezTo>
                </a:path>
              </a:pathLst>
            </a:custGeom>
            <a:noFill/>
            <a:ln w="9525">
              <a:solidFill>
                <a:schemeClr val="tx1"/>
              </a:solidFill>
              <a:round/>
              <a:headEnd/>
              <a:tailEnd/>
            </a:ln>
          </p:spPr>
          <p:txBody>
            <a:bodyPr/>
            <a:lstStyle/>
            <a:p>
              <a:endParaRPr lang="en-US"/>
            </a:p>
          </p:txBody>
        </p:sp>
        <p:sp>
          <p:nvSpPr>
            <p:cNvPr id="49185" name="Freeform 33"/>
            <p:cNvSpPr>
              <a:spLocks/>
            </p:cNvSpPr>
            <p:nvPr/>
          </p:nvSpPr>
          <p:spPr bwMode="auto">
            <a:xfrm rot="2507924">
              <a:off x="4644" y="769"/>
              <a:ext cx="181" cy="53"/>
            </a:xfrm>
            <a:custGeom>
              <a:avLst/>
              <a:gdLst>
                <a:gd name="T0" fmla="*/ 0 w 408"/>
                <a:gd name="T1" fmla="*/ 0 h 189"/>
                <a:gd name="T2" fmla="*/ 100 w 408"/>
                <a:gd name="T3" fmla="*/ 51 h 189"/>
                <a:gd name="T4" fmla="*/ 181 w 408"/>
                <a:gd name="T5" fmla="*/ 13 h 189"/>
                <a:gd name="T6" fmla="*/ 0 60000 65536"/>
                <a:gd name="T7" fmla="*/ 0 60000 65536"/>
                <a:gd name="T8" fmla="*/ 0 60000 65536"/>
                <a:gd name="T9" fmla="*/ 0 w 408"/>
                <a:gd name="T10" fmla="*/ 0 h 189"/>
                <a:gd name="T11" fmla="*/ 408 w 408"/>
                <a:gd name="T12" fmla="*/ 189 h 189"/>
              </a:gdLst>
              <a:ahLst/>
              <a:cxnLst>
                <a:cxn ang="T6">
                  <a:pos x="T0" y="T1"/>
                </a:cxn>
                <a:cxn ang="T7">
                  <a:pos x="T2" y="T3"/>
                </a:cxn>
                <a:cxn ang="T8">
                  <a:pos x="T4" y="T5"/>
                </a:cxn>
              </a:cxnLst>
              <a:rect l="T9" t="T10" r="T11" b="T12"/>
              <a:pathLst>
                <a:path w="408" h="189">
                  <a:moveTo>
                    <a:pt x="0" y="0"/>
                  </a:moveTo>
                  <a:cubicBezTo>
                    <a:pt x="79" y="86"/>
                    <a:pt x="158" y="173"/>
                    <a:pt x="226" y="181"/>
                  </a:cubicBezTo>
                  <a:cubicBezTo>
                    <a:pt x="294" y="189"/>
                    <a:pt x="378" y="68"/>
                    <a:pt x="408" y="45"/>
                  </a:cubicBezTo>
                </a:path>
              </a:pathLst>
            </a:custGeom>
            <a:noFill/>
            <a:ln w="9525">
              <a:solidFill>
                <a:schemeClr val="tx1"/>
              </a:solidFill>
              <a:round/>
              <a:headEnd/>
              <a:tailEnd/>
            </a:ln>
          </p:spPr>
          <p:txBody>
            <a:bodyPr/>
            <a:lstStyle/>
            <a:p>
              <a:endParaRPr lang="en-US"/>
            </a:p>
          </p:txBody>
        </p:sp>
        <p:sp>
          <p:nvSpPr>
            <p:cNvPr id="49186" name="Rectangle 34"/>
            <p:cNvSpPr>
              <a:spLocks noChangeArrowheads="1"/>
            </p:cNvSpPr>
            <p:nvPr/>
          </p:nvSpPr>
          <p:spPr bwMode="auto">
            <a:xfrm>
              <a:off x="976" y="663"/>
              <a:ext cx="1043" cy="45"/>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9187" name="Rectangle 35"/>
            <p:cNvSpPr>
              <a:spLocks noChangeArrowheads="1"/>
            </p:cNvSpPr>
            <p:nvPr/>
          </p:nvSpPr>
          <p:spPr bwMode="auto">
            <a:xfrm>
              <a:off x="2155" y="663"/>
              <a:ext cx="1451" cy="45"/>
            </a:xfrm>
            <a:prstGeom prst="rect">
              <a:avLst/>
            </a:prstGeom>
            <a:solidFill>
              <a:schemeClr val="accent1"/>
            </a:solidFill>
            <a:ln w="9525">
              <a:solidFill>
                <a:schemeClr val="tx1"/>
              </a:solidFill>
              <a:miter lim="800000"/>
              <a:headEnd/>
              <a:tailEn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178" name="Group 2"/>
          <p:cNvGrpSpPr>
            <a:grpSpLocks/>
          </p:cNvGrpSpPr>
          <p:nvPr/>
        </p:nvGrpSpPr>
        <p:grpSpPr bwMode="auto">
          <a:xfrm>
            <a:off x="611188" y="908050"/>
            <a:ext cx="7991475" cy="4895850"/>
            <a:chOff x="341" y="663"/>
            <a:chExt cx="5034" cy="3084"/>
          </a:xfrm>
        </p:grpSpPr>
        <p:sp>
          <p:nvSpPr>
            <p:cNvPr id="50188" name="Line 3"/>
            <p:cNvSpPr>
              <a:spLocks noChangeShapeType="1"/>
            </p:cNvSpPr>
            <p:nvPr/>
          </p:nvSpPr>
          <p:spPr bwMode="auto">
            <a:xfrm>
              <a:off x="522" y="663"/>
              <a:ext cx="4853" cy="0"/>
            </a:xfrm>
            <a:prstGeom prst="line">
              <a:avLst/>
            </a:prstGeom>
            <a:noFill/>
            <a:ln w="9525">
              <a:solidFill>
                <a:schemeClr val="tx1"/>
              </a:solidFill>
              <a:round/>
              <a:headEnd/>
              <a:tailEnd/>
            </a:ln>
          </p:spPr>
          <p:txBody>
            <a:bodyPr/>
            <a:lstStyle/>
            <a:p>
              <a:endParaRPr lang="en-US"/>
            </a:p>
          </p:txBody>
        </p:sp>
        <p:sp>
          <p:nvSpPr>
            <p:cNvPr id="50189" name="Line 4"/>
            <p:cNvSpPr>
              <a:spLocks noChangeShapeType="1"/>
            </p:cNvSpPr>
            <p:nvPr/>
          </p:nvSpPr>
          <p:spPr bwMode="auto">
            <a:xfrm>
              <a:off x="522" y="663"/>
              <a:ext cx="0" cy="3084"/>
            </a:xfrm>
            <a:prstGeom prst="line">
              <a:avLst/>
            </a:prstGeom>
            <a:noFill/>
            <a:ln w="9525">
              <a:solidFill>
                <a:schemeClr val="tx1"/>
              </a:solidFill>
              <a:round/>
              <a:headEnd/>
              <a:tailEnd/>
            </a:ln>
          </p:spPr>
          <p:txBody>
            <a:bodyPr/>
            <a:lstStyle/>
            <a:p>
              <a:endParaRPr lang="en-US"/>
            </a:p>
          </p:txBody>
        </p:sp>
        <p:sp>
          <p:nvSpPr>
            <p:cNvPr id="50190" name="Line 5"/>
            <p:cNvSpPr>
              <a:spLocks noChangeShapeType="1"/>
            </p:cNvSpPr>
            <p:nvPr/>
          </p:nvSpPr>
          <p:spPr bwMode="auto">
            <a:xfrm>
              <a:off x="522" y="3747"/>
              <a:ext cx="4354" cy="0"/>
            </a:xfrm>
            <a:prstGeom prst="line">
              <a:avLst/>
            </a:prstGeom>
            <a:noFill/>
            <a:ln w="9525">
              <a:solidFill>
                <a:schemeClr val="tx1"/>
              </a:solidFill>
              <a:round/>
              <a:headEnd/>
              <a:tailEnd/>
            </a:ln>
          </p:spPr>
          <p:txBody>
            <a:bodyPr/>
            <a:lstStyle/>
            <a:p>
              <a:endParaRPr lang="en-US"/>
            </a:p>
          </p:txBody>
        </p:sp>
        <p:sp>
          <p:nvSpPr>
            <p:cNvPr id="50191" name="Line 6"/>
            <p:cNvSpPr>
              <a:spLocks noChangeShapeType="1"/>
            </p:cNvSpPr>
            <p:nvPr/>
          </p:nvSpPr>
          <p:spPr bwMode="auto">
            <a:xfrm flipV="1">
              <a:off x="4876" y="1842"/>
              <a:ext cx="0" cy="1905"/>
            </a:xfrm>
            <a:prstGeom prst="line">
              <a:avLst/>
            </a:prstGeom>
            <a:noFill/>
            <a:ln w="9525">
              <a:solidFill>
                <a:schemeClr val="tx1"/>
              </a:solidFill>
              <a:round/>
              <a:headEnd/>
              <a:tailEnd/>
            </a:ln>
          </p:spPr>
          <p:txBody>
            <a:bodyPr/>
            <a:lstStyle/>
            <a:p>
              <a:endParaRPr lang="en-US"/>
            </a:p>
          </p:txBody>
        </p:sp>
        <p:sp>
          <p:nvSpPr>
            <p:cNvPr id="50192" name="Line 7"/>
            <p:cNvSpPr>
              <a:spLocks noChangeShapeType="1"/>
            </p:cNvSpPr>
            <p:nvPr/>
          </p:nvSpPr>
          <p:spPr bwMode="auto">
            <a:xfrm>
              <a:off x="4876" y="1842"/>
              <a:ext cx="499" cy="0"/>
            </a:xfrm>
            <a:prstGeom prst="line">
              <a:avLst/>
            </a:prstGeom>
            <a:noFill/>
            <a:ln w="9525">
              <a:solidFill>
                <a:schemeClr val="tx1"/>
              </a:solidFill>
              <a:round/>
              <a:headEnd/>
              <a:tailEnd/>
            </a:ln>
          </p:spPr>
          <p:txBody>
            <a:bodyPr/>
            <a:lstStyle/>
            <a:p>
              <a:endParaRPr lang="en-US"/>
            </a:p>
          </p:txBody>
        </p:sp>
        <p:sp>
          <p:nvSpPr>
            <p:cNvPr id="50193" name="Line 8"/>
            <p:cNvSpPr>
              <a:spLocks noChangeShapeType="1"/>
            </p:cNvSpPr>
            <p:nvPr/>
          </p:nvSpPr>
          <p:spPr bwMode="auto">
            <a:xfrm flipV="1">
              <a:off x="5375" y="663"/>
              <a:ext cx="0" cy="1179"/>
            </a:xfrm>
            <a:prstGeom prst="line">
              <a:avLst/>
            </a:prstGeom>
            <a:noFill/>
            <a:ln w="9525">
              <a:solidFill>
                <a:schemeClr val="tx1"/>
              </a:solidFill>
              <a:round/>
              <a:headEnd/>
              <a:tailEnd/>
            </a:ln>
          </p:spPr>
          <p:txBody>
            <a:bodyPr/>
            <a:lstStyle/>
            <a:p>
              <a:endParaRPr lang="en-US"/>
            </a:p>
          </p:txBody>
        </p:sp>
        <p:sp>
          <p:nvSpPr>
            <p:cNvPr id="50194" name="Line 9"/>
            <p:cNvSpPr>
              <a:spLocks noChangeShapeType="1"/>
            </p:cNvSpPr>
            <p:nvPr/>
          </p:nvSpPr>
          <p:spPr bwMode="auto">
            <a:xfrm flipH="1">
              <a:off x="341" y="3021"/>
              <a:ext cx="181" cy="545"/>
            </a:xfrm>
            <a:prstGeom prst="line">
              <a:avLst/>
            </a:prstGeom>
            <a:noFill/>
            <a:ln w="9525">
              <a:solidFill>
                <a:schemeClr val="tx1"/>
              </a:solidFill>
              <a:round/>
              <a:headEnd/>
              <a:tailEnd/>
            </a:ln>
          </p:spPr>
          <p:txBody>
            <a:bodyPr/>
            <a:lstStyle/>
            <a:p>
              <a:endParaRPr lang="en-US"/>
            </a:p>
          </p:txBody>
        </p:sp>
        <p:sp>
          <p:nvSpPr>
            <p:cNvPr id="50195" name="Line 10"/>
            <p:cNvSpPr>
              <a:spLocks noChangeShapeType="1"/>
            </p:cNvSpPr>
            <p:nvPr/>
          </p:nvSpPr>
          <p:spPr bwMode="auto">
            <a:xfrm flipH="1">
              <a:off x="4876" y="663"/>
              <a:ext cx="499" cy="181"/>
            </a:xfrm>
            <a:prstGeom prst="line">
              <a:avLst/>
            </a:prstGeom>
            <a:noFill/>
            <a:ln w="9525">
              <a:solidFill>
                <a:schemeClr val="tx1"/>
              </a:solidFill>
              <a:round/>
              <a:headEnd/>
              <a:tailEnd/>
            </a:ln>
          </p:spPr>
          <p:txBody>
            <a:bodyPr/>
            <a:lstStyle/>
            <a:p>
              <a:endParaRPr lang="en-US"/>
            </a:p>
          </p:txBody>
        </p:sp>
        <p:sp>
          <p:nvSpPr>
            <p:cNvPr id="50196" name="Rectangle 11"/>
            <p:cNvSpPr>
              <a:spLocks noChangeArrowheads="1"/>
            </p:cNvSpPr>
            <p:nvPr/>
          </p:nvSpPr>
          <p:spPr bwMode="auto">
            <a:xfrm>
              <a:off x="567" y="306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0197" name="Rectangle 12"/>
            <p:cNvSpPr>
              <a:spLocks noChangeArrowheads="1"/>
            </p:cNvSpPr>
            <p:nvPr/>
          </p:nvSpPr>
          <p:spPr bwMode="auto">
            <a:xfrm>
              <a:off x="567" y="2477"/>
              <a:ext cx="862" cy="318"/>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0198" name="Rectangle 13"/>
            <p:cNvSpPr>
              <a:spLocks noChangeArrowheads="1"/>
            </p:cNvSpPr>
            <p:nvPr/>
          </p:nvSpPr>
          <p:spPr bwMode="auto">
            <a:xfrm>
              <a:off x="567" y="1933"/>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0199" name="Rectangle 14"/>
            <p:cNvSpPr>
              <a:spLocks noChangeArrowheads="1"/>
            </p:cNvSpPr>
            <p:nvPr/>
          </p:nvSpPr>
          <p:spPr bwMode="auto">
            <a:xfrm>
              <a:off x="567" y="1389"/>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0200" name="Rectangle 15"/>
            <p:cNvSpPr>
              <a:spLocks noChangeArrowheads="1"/>
            </p:cNvSpPr>
            <p:nvPr/>
          </p:nvSpPr>
          <p:spPr bwMode="auto">
            <a:xfrm>
              <a:off x="885" y="935"/>
              <a:ext cx="771" cy="362"/>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0201" name="Rectangle 16"/>
            <p:cNvSpPr>
              <a:spLocks noChangeArrowheads="1"/>
            </p:cNvSpPr>
            <p:nvPr/>
          </p:nvSpPr>
          <p:spPr bwMode="auto">
            <a:xfrm rot="5400000">
              <a:off x="385" y="800"/>
              <a:ext cx="636" cy="362"/>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0202" name="Rectangle 17"/>
            <p:cNvSpPr>
              <a:spLocks noChangeArrowheads="1"/>
            </p:cNvSpPr>
            <p:nvPr/>
          </p:nvSpPr>
          <p:spPr bwMode="auto">
            <a:xfrm>
              <a:off x="1701" y="1389"/>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0203" name="Rectangle 18"/>
            <p:cNvSpPr>
              <a:spLocks noChangeArrowheads="1"/>
            </p:cNvSpPr>
            <p:nvPr/>
          </p:nvSpPr>
          <p:spPr bwMode="auto">
            <a:xfrm>
              <a:off x="1701" y="1933"/>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0204" name="Rectangle 19"/>
            <p:cNvSpPr>
              <a:spLocks noChangeArrowheads="1"/>
            </p:cNvSpPr>
            <p:nvPr/>
          </p:nvSpPr>
          <p:spPr bwMode="auto">
            <a:xfrm>
              <a:off x="1701" y="247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0205" name="Rectangle 20"/>
            <p:cNvSpPr>
              <a:spLocks noChangeArrowheads="1"/>
            </p:cNvSpPr>
            <p:nvPr/>
          </p:nvSpPr>
          <p:spPr bwMode="auto">
            <a:xfrm>
              <a:off x="1701" y="306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0206" name="Rectangle 21"/>
            <p:cNvSpPr>
              <a:spLocks noChangeArrowheads="1"/>
            </p:cNvSpPr>
            <p:nvPr/>
          </p:nvSpPr>
          <p:spPr bwMode="auto">
            <a:xfrm>
              <a:off x="2835" y="1434"/>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0207" name="Rectangle 22"/>
            <p:cNvSpPr>
              <a:spLocks noChangeArrowheads="1"/>
            </p:cNvSpPr>
            <p:nvPr/>
          </p:nvSpPr>
          <p:spPr bwMode="auto">
            <a:xfrm>
              <a:off x="2835" y="1978"/>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0208" name="Rectangle 23"/>
            <p:cNvSpPr>
              <a:spLocks noChangeArrowheads="1"/>
            </p:cNvSpPr>
            <p:nvPr/>
          </p:nvSpPr>
          <p:spPr bwMode="auto">
            <a:xfrm>
              <a:off x="2835" y="2523"/>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0209" name="Rectangle 24"/>
            <p:cNvSpPr>
              <a:spLocks noChangeArrowheads="1"/>
            </p:cNvSpPr>
            <p:nvPr/>
          </p:nvSpPr>
          <p:spPr bwMode="auto">
            <a:xfrm>
              <a:off x="2835" y="306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0210" name="Rectangle 25"/>
            <p:cNvSpPr>
              <a:spLocks noChangeArrowheads="1"/>
            </p:cNvSpPr>
            <p:nvPr/>
          </p:nvSpPr>
          <p:spPr bwMode="auto">
            <a:xfrm>
              <a:off x="4015" y="306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0211" name="Rectangle 26"/>
            <p:cNvSpPr>
              <a:spLocks noChangeArrowheads="1"/>
            </p:cNvSpPr>
            <p:nvPr/>
          </p:nvSpPr>
          <p:spPr bwMode="auto">
            <a:xfrm>
              <a:off x="4015" y="2386"/>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0212" name="Rectangle 27"/>
            <p:cNvSpPr>
              <a:spLocks noChangeArrowheads="1"/>
            </p:cNvSpPr>
            <p:nvPr/>
          </p:nvSpPr>
          <p:spPr bwMode="auto">
            <a:xfrm>
              <a:off x="3652" y="663"/>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0213" name="Rectangle 28"/>
            <p:cNvSpPr>
              <a:spLocks noChangeArrowheads="1"/>
            </p:cNvSpPr>
            <p:nvPr/>
          </p:nvSpPr>
          <p:spPr bwMode="auto">
            <a:xfrm rot="5400000">
              <a:off x="4468" y="1252"/>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0214" name="Rectangle 29"/>
            <p:cNvSpPr>
              <a:spLocks noChangeArrowheads="1"/>
            </p:cNvSpPr>
            <p:nvPr/>
          </p:nvSpPr>
          <p:spPr bwMode="auto">
            <a:xfrm rot="5400000">
              <a:off x="4786" y="1252"/>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0215" name="Line 30"/>
            <p:cNvSpPr>
              <a:spLocks noChangeShapeType="1"/>
            </p:cNvSpPr>
            <p:nvPr/>
          </p:nvSpPr>
          <p:spPr bwMode="auto">
            <a:xfrm flipH="1" flipV="1">
              <a:off x="4650" y="1978"/>
              <a:ext cx="226" cy="272"/>
            </a:xfrm>
            <a:prstGeom prst="line">
              <a:avLst/>
            </a:prstGeom>
            <a:noFill/>
            <a:ln w="9525">
              <a:solidFill>
                <a:schemeClr val="tx1"/>
              </a:solidFill>
              <a:round/>
              <a:headEnd/>
              <a:tailEnd/>
            </a:ln>
          </p:spPr>
          <p:txBody>
            <a:bodyPr/>
            <a:lstStyle/>
            <a:p>
              <a:endParaRPr lang="en-US"/>
            </a:p>
          </p:txBody>
        </p:sp>
        <p:sp>
          <p:nvSpPr>
            <p:cNvPr id="50216" name="Freeform 31"/>
            <p:cNvSpPr>
              <a:spLocks/>
            </p:cNvSpPr>
            <p:nvPr/>
          </p:nvSpPr>
          <p:spPr bwMode="auto">
            <a:xfrm>
              <a:off x="386" y="3611"/>
              <a:ext cx="136" cy="53"/>
            </a:xfrm>
            <a:custGeom>
              <a:avLst/>
              <a:gdLst>
                <a:gd name="T0" fmla="*/ 0 w 408"/>
                <a:gd name="T1" fmla="*/ 0 h 189"/>
                <a:gd name="T2" fmla="*/ 75 w 408"/>
                <a:gd name="T3" fmla="*/ 51 h 189"/>
                <a:gd name="T4" fmla="*/ 136 w 408"/>
                <a:gd name="T5" fmla="*/ 13 h 189"/>
                <a:gd name="T6" fmla="*/ 0 60000 65536"/>
                <a:gd name="T7" fmla="*/ 0 60000 65536"/>
                <a:gd name="T8" fmla="*/ 0 60000 65536"/>
                <a:gd name="T9" fmla="*/ 0 w 408"/>
                <a:gd name="T10" fmla="*/ 0 h 189"/>
                <a:gd name="T11" fmla="*/ 408 w 408"/>
                <a:gd name="T12" fmla="*/ 189 h 189"/>
              </a:gdLst>
              <a:ahLst/>
              <a:cxnLst>
                <a:cxn ang="T6">
                  <a:pos x="T0" y="T1"/>
                </a:cxn>
                <a:cxn ang="T7">
                  <a:pos x="T2" y="T3"/>
                </a:cxn>
                <a:cxn ang="T8">
                  <a:pos x="T4" y="T5"/>
                </a:cxn>
              </a:cxnLst>
              <a:rect l="T9" t="T10" r="T11" b="T12"/>
              <a:pathLst>
                <a:path w="408" h="189">
                  <a:moveTo>
                    <a:pt x="0" y="0"/>
                  </a:moveTo>
                  <a:cubicBezTo>
                    <a:pt x="79" y="86"/>
                    <a:pt x="158" y="173"/>
                    <a:pt x="226" y="181"/>
                  </a:cubicBezTo>
                  <a:cubicBezTo>
                    <a:pt x="294" y="189"/>
                    <a:pt x="378" y="68"/>
                    <a:pt x="408" y="45"/>
                  </a:cubicBezTo>
                </a:path>
              </a:pathLst>
            </a:custGeom>
            <a:noFill/>
            <a:ln w="9525">
              <a:solidFill>
                <a:schemeClr val="tx1"/>
              </a:solidFill>
              <a:round/>
              <a:headEnd/>
              <a:tailEnd/>
            </a:ln>
          </p:spPr>
          <p:txBody>
            <a:bodyPr/>
            <a:lstStyle/>
            <a:p>
              <a:endParaRPr lang="en-US"/>
            </a:p>
          </p:txBody>
        </p:sp>
        <p:sp>
          <p:nvSpPr>
            <p:cNvPr id="50217" name="Freeform 32"/>
            <p:cNvSpPr>
              <a:spLocks/>
            </p:cNvSpPr>
            <p:nvPr/>
          </p:nvSpPr>
          <p:spPr bwMode="auto">
            <a:xfrm flipV="1">
              <a:off x="4695" y="1887"/>
              <a:ext cx="136" cy="53"/>
            </a:xfrm>
            <a:custGeom>
              <a:avLst/>
              <a:gdLst>
                <a:gd name="T0" fmla="*/ 0 w 408"/>
                <a:gd name="T1" fmla="*/ 0 h 189"/>
                <a:gd name="T2" fmla="*/ 75 w 408"/>
                <a:gd name="T3" fmla="*/ 51 h 189"/>
                <a:gd name="T4" fmla="*/ 136 w 408"/>
                <a:gd name="T5" fmla="*/ 13 h 189"/>
                <a:gd name="T6" fmla="*/ 0 60000 65536"/>
                <a:gd name="T7" fmla="*/ 0 60000 65536"/>
                <a:gd name="T8" fmla="*/ 0 60000 65536"/>
                <a:gd name="T9" fmla="*/ 0 w 408"/>
                <a:gd name="T10" fmla="*/ 0 h 189"/>
                <a:gd name="T11" fmla="*/ 408 w 408"/>
                <a:gd name="T12" fmla="*/ 189 h 189"/>
              </a:gdLst>
              <a:ahLst/>
              <a:cxnLst>
                <a:cxn ang="T6">
                  <a:pos x="T0" y="T1"/>
                </a:cxn>
                <a:cxn ang="T7">
                  <a:pos x="T2" y="T3"/>
                </a:cxn>
                <a:cxn ang="T8">
                  <a:pos x="T4" y="T5"/>
                </a:cxn>
              </a:cxnLst>
              <a:rect l="T9" t="T10" r="T11" b="T12"/>
              <a:pathLst>
                <a:path w="408" h="189">
                  <a:moveTo>
                    <a:pt x="0" y="0"/>
                  </a:moveTo>
                  <a:cubicBezTo>
                    <a:pt x="79" y="86"/>
                    <a:pt x="158" y="173"/>
                    <a:pt x="226" y="181"/>
                  </a:cubicBezTo>
                  <a:cubicBezTo>
                    <a:pt x="294" y="189"/>
                    <a:pt x="378" y="68"/>
                    <a:pt x="408" y="45"/>
                  </a:cubicBezTo>
                </a:path>
              </a:pathLst>
            </a:custGeom>
            <a:noFill/>
            <a:ln w="9525">
              <a:solidFill>
                <a:schemeClr val="tx1"/>
              </a:solidFill>
              <a:round/>
              <a:headEnd/>
              <a:tailEnd/>
            </a:ln>
          </p:spPr>
          <p:txBody>
            <a:bodyPr/>
            <a:lstStyle/>
            <a:p>
              <a:endParaRPr lang="en-US"/>
            </a:p>
          </p:txBody>
        </p:sp>
        <p:sp>
          <p:nvSpPr>
            <p:cNvPr id="50218" name="Freeform 33"/>
            <p:cNvSpPr>
              <a:spLocks/>
            </p:cNvSpPr>
            <p:nvPr/>
          </p:nvSpPr>
          <p:spPr bwMode="auto">
            <a:xfrm rot="2507924">
              <a:off x="4644" y="769"/>
              <a:ext cx="181" cy="53"/>
            </a:xfrm>
            <a:custGeom>
              <a:avLst/>
              <a:gdLst>
                <a:gd name="T0" fmla="*/ 0 w 408"/>
                <a:gd name="T1" fmla="*/ 0 h 189"/>
                <a:gd name="T2" fmla="*/ 100 w 408"/>
                <a:gd name="T3" fmla="*/ 51 h 189"/>
                <a:gd name="T4" fmla="*/ 181 w 408"/>
                <a:gd name="T5" fmla="*/ 13 h 189"/>
                <a:gd name="T6" fmla="*/ 0 60000 65536"/>
                <a:gd name="T7" fmla="*/ 0 60000 65536"/>
                <a:gd name="T8" fmla="*/ 0 60000 65536"/>
                <a:gd name="T9" fmla="*/ 0 w 408"/>
                <a:gd name="T10" fmla="*/ 0 h 189"/>
                <a:gd name="T11" fmla="*/ 408 w 408"/>
                <a:gd name="T12" fmla="*/ 189 h 189"/>
              </a:gdLst>
              <a:ahLst/>
              <a:cxnLst>
                <a:cxn ang="T6">
                  <a:pos x="T0" y="T1"/>
                </a:cxn>
                <a:cxn ang="T7">
                  <a:pos x="T2" y="T3"/>
                </a:cxn>
                <a:cxn ang="T8">
                  <a:pos x="T4" y="T5"/>
                </a:cxn>
              </a:cxnLst>
              <a:rect l="T9" t="T10" r="T11" b="T12"/>
              <a:pathLst>
                <a:path w="408" h="189">
                  <a:moveTo>
                    <a:pt x="0" y="0"/>
                  </a:moveTo>
                  <a:cubicBezTo>
                    <a:pt x="79" y="86"/>
                    <a:pt x="158" y="173"/>
                    <a:pt x="226" y="181"/>
                  </a:cubicBezTo>
                  <a:cubicBezTo>
                    <a:pt x="294" y="189"/>
                    <a:pt x="378" y="68"/>
                    <a:pt x="408" y="45"/>
                  </a:cubicBezTo>
                </a:path>
              </a:pathLst>
            </a:custGeom>
            <a:noFill/>
            <a:ln w="9525">
              <a:solidFill>
                <a:schemeClr val="tx1"/>
              </a:solidFill>
              <a:round/>
              <a:headEnd/>
              <a:tailEnd/>
            </a:ln>
          </p:spPr>
          <p:txBody>
            <a:bodyPr/>
            <a:lstStyle/>
            <a:p>
              <a:endParaRPr lang="en-US"/>
            </a:p>
          </p:txBody>
        </p:sp>
        <p:sp>
          <p:nvSpPr>
            <p:cNvPr id="50219" name="Rectangle 34"/>
            <p:cNvSpPr>
              <a:spLocks noChangeArrowheads="1"/>
            </p:cNvSpPr>
            <p:nvPr/>
          </p:nvSpPr>
          <p:spPr bwMode="auto">
            <a:xfrm>
              <a:off x="976" y="663"/>
              <a:ext cx="1043" cy="45"/>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0220" name="Rectangle 35"/>
            <p:cNvSpPr>
              <a:spLocks noChangeArrowheads="1"/>
            </p:cNvSpPr>
            <p:nvPr/>
          </p:nvSpPr>
          <p:spPr bwMode="auto">
            <a:xfrm>
              <a:off x="2155" y="663"/>
              <a:ext cx="1451" cy="45"/>
            </a:xfrm>
            <a:prstGeom prst="rect">
              <a:avLst/>
            </a:prstGeom>
            <a:solidFill>
              <a:schemeClr val="accent1"/>
            </a:solidFill>
            <a:ln w="9525">
              <a:solidFill>
                <a:schemeClr val="tx1"/>
              </a:solidFill>
              <a:miter lim="800000"/>
              <a:headEnd/>
              <a:tailEnd/>
            </a:ln>
          </p:spPr>
          <p:txBody>
            <a:bodyPr wrap="none" anchor="ctr"/>
            <a:lstStyle/>
            <a:p>
              <a:endParaRPr lang="en-US"/>
            </a:p>
          </p:txBody>
        </p:sp>
      </p:grpSp>
      <p:sp>
        <p:nvSpPr>
          <p:cNvPr id="50179" name="Rectangle 36"/>
          <p:cNvSpPr>
            <a:spLocks noChangeArrowheads="1"/>
          </p:cNvSpPr>
          <p:nvPr/>
        </p:nvSpPr>
        <p:spPr bwMode="auto">
          <a:xfrm>
            <a:off x="900113" y="4508500"/>
            <a:ext cx="2159000" cy="1296988"/>
          </a:xfrm>
          <a:prstGeom prst="rect">
            <a:avLst/>
          </a:prstGeom>
          <a:solidFill>
            <a:schemeClr val="accent1">
              <a:alpha val="27843"/>
            </a:schemeClr>
          </a:solidFill>
          <a:ln w="9525">
            <a:solidFill>
              <a:schemeClr val="tx1"/>
            </a:solidFill>
            <a:miter lim="800000"/>
            <a:headEnd/>
            <a:tailEnd/>
          </a:ln>
        </p:spPr>
        <p:txBody>
          <a:bodyPr wrap="none" anchor="ctr"/>
          <a:lstStyle/>
          <a:p>
            <a:pPr algn="ctr" eaLnBrk="1" hangingPunct="1"/>
            <a:r>
              <a:rPr lang="en-GB">
                <a:solidFill>
                  <a:srgbClr val="FF0000"/>
                </a:solidFill>
              </a:rPr>
              <a:t/>
            </a:r>
            <a:br>
              <a:rPr lang="en-GB">
                <a:solidFill>
                  <a:srgbClr val="FF0000"/>
                </a:solidFill>
              </a:rPr>
            </a:br>
            <a:r>
              <a:rPr lang="en-GB">
                <a:solidFill>
                  <a:srgbClr val="FF0000"/>
                </a:solidFill>
              </a:rPr>
              <a:t/>
            </a:r>
            <a:br>
              <a:rPr lang="en-GB">
                <a:solidFill>
                  <a:srgbClr val="FF0000"/>
                </a:solidFill>
              </a:rPr>
            </a:br>
            <a:r>
              <a:rPr lang="en-GB">
                <a:solidFill>
                  <a:srgbClr val="339933"/>
                </a:solidFill>
              </a:rPr>
              <a:t>Coal is discovered</a:t>
            </a:r>
          </a:p>
        </p:txBody>
      </p:sp>
      <p:sp>
        <p:nvSpPr>
          <p:cNvPr id="50180" name="Rectangle 37"/>
          <p:cNvSpPr>
            <a:spLocks noChangeArrowheads="1"/>
          </p:cNvSpPr>
          <p:nvPr/>
        </p:nvSpPr>
        <p:spPr bwMode="auto">
          <a:xfrm>
            <a:off x="5651500" y="4508500"/>
            <a:ext cx="2159000" cy="1296988"/>
          </a:xfrm>
          <a:prstGeom prst="rect">
            <a:avLst/>
          </a:prstGeom>
          <a:solidFill>
            <a:schemeClr val="accent1">
              <a:alpha val="27843"/>
            </a:schemeClr>
          </a:solidFill>
          <a:ln w="9525">
            <a:solidFill>
              <a:schemeClr val="tx1"/>
            </a:solidFill>
            <a:miter lim="800000"/>
            <a:headEnd/>
            <a:tailEnd/>
          </a:ln>
        </p:spPr>
        <p:txBody>
          <a:bodyPr wrap="none" anchor="ctr"/>
          <a:lstStyle/>
          <a:p>
            <a:pPr algn="ctr" eaLnBrk="1" hangingPunct="1"/>
            <a:r>
              <a:rPr lang="en-GB">
                <a:solidFill>
                  <a:srgbClr val="FF0000"/>
                </a:solidFill>
              </a:rPr>
              <a:t/>
            </a:r>
            <a:br>
              <a:rPr lang="en-GB">
                <a:solidFill>
                  <a:srgbClr val="FF0000"/>
                </a:solidFill>
              </a:rPr>
            </a:br>
            <a:r>
              <a:rPr lang="en-GB">
                <a:solidFill>
                  <a:srgbClr val="FF0000"/>
                </a:solidFill>
              </a:rPr>
              <a:t/>
            </a:r>
            <a:br>
              <a:rPr lang="en-GB">
                <a:solidFill>
                  <a:srgbClr val="FF0000"/>
                </a:solidFill>
              </a:rPr>
            </a:br>
            <a:r>
              <a:rPr lang="en-GB">
                <a:solidFill>
                  <a:srgbClr val="339933"/>
                </a:solidFill>
              </a:rPr>
              <a:t>Coal is discovered</a:t>
            </a:r>
          </a:p>
        </p:txBody>
      </p:sp>
      <p:sp>
        <p:nvSpPr>
          <p:cNvPr id="50181" name="Rectangle 38"/>
          <p:cNvSpPr>
            <a:spLocks noChangeArrowheads="1"/>
          </p:cNvSpPr>
          <p:nvPr/>
        </p:nvSpPr>
        <p:spPr bwMode="auto">
          <a:xfrm>
            <a:off x="3635375" y="981075"/>
            <a:ext cx="2159000" cy="935038"/>
          </a:xfrm>
          <a:prstGeom prst="rect">
            <a:avLst/>
          </a:prstGeom>
          <a:solidFill>
            <a:schemeClr val="accent1">
              <a:alpha val="27843"/>
            </a:schemeClr>
          </a:solidFill>
          <a:ln w="9525">
            <a:solidFill>
              <a:schemeClr val="tx1"/>
            </a:solidFill>
            <a:miter lim="800000"/>
            <a:headEnd/>
            <a:tailEnd/>
          </a:ln>
        </p:spPr>
        <p:txBody>
          <a:bodyPr wrap="none" anchor="ctr"/>
          <a:lstStyle/>
          <a:p>
            <a:pPr algn="ctr" eaLnBrk="1" hangingPunct="1"/>
            <a:r>
              <a:rPr lang="en-GB">
                <a:solidFill>
                  <a:srgbClr val="339933"/>
                </a:solidFill>
              </a:rPr>
              <a:t>Coal is discovered</a:t>
            </a:r>
          </a:p>
        </p:txBody>
      </p:sp>
      <p:sp>
        <p:nvSpPr>
          <p:cNvPr id="50182" name="Rectangle 39"/>
          <p:cNvSpPr>
            <a:spLocks noChangeArrowheads="1"/>
          </p:cNvSpPr>
          <p:nvPr/>
        </p:nvSpPr>
        <p:spPr bwMode="auto">
          <a:xfrm>
            <a:off x="900113" y="1916113"/>
            <a:ext cx="2159000" cy="2592387"/>
          </a:xfrm>
          <a:prstGeom prst="rect">
            <a:avLst/>
          </a:prstGeom>
          <a:solidFill>
            <a:schemeClr val="folHlink">
              <a:alpha val="27843"/>
            </a:schemeClr>
          </a:solidFill>
          <a:ln w="9525">
            <a:solidFill>
              <a:schemeClr val="tx1"/>
            </a:solidFill>
            <a:miter lim="800000"/>
            <a:headEnd/>
            <a:tailEnd/>
          </a:ln>
        </p:spPr>
        <p:txBody>
          <a:bodyPr wrap="none" anchor="ctr"/>
          <a:lstStyle/>
          <a:p>
            <a:pPr algn="ctr" eaLnBrk="1" hangingPunct="1"/>
            <a:r>
              <a:rPr lang="en-GB">
                <a:solidFill>
                  <a:srgbClr val="339933"/>
                </a:solidFill>
              </a:rPr>
              <a:t>Fertile farmland</a:t>
            </a:r>
          </a:p>
        </p:txBody>
      </p:sp>
      <p:sp>
        <p:nvSpPr>
          <p:cNvPr id="50183" name="Rectangle 40"/>
          <p:cNvSpPr>
            <a:spLocks noChangeArrowheads="1"/>
          </p:cNvSpPr>
          <p:nvPr/>
        </p:nvSpPr>
        <p:spPr bwMode="auto">
          <a:xfrm>
            <a:off x="3059113" y="4076700"/>
            <a:ext cx="4752975" cy="431800"/>
          </a:xfrm>
          <a:prstGeom prst="rect">
            <a:avLst/>
          </a:prstGeom>
          <a:solidFill>
            <a:srgbClr val="11A9DF">
              <a:alpha val="29019"/>
            </a:srgbClr>
          </a:solidFill>
          <a:ln w="9525">
            <a:solidFill>
              <a:schemeClr val="tx1"/>
            </a:solidFill>
            <a:miter lim="800000"/>
            <a:headEnd/>
            <a:tailEnd/>
          </a:ln>
        </p:spPr>
        <p:txBody>
          <a:bodyPr wrap="none" anchor="ctr"/>
          <a:lstStyle/>
          <a:p>
            <a:pPr algn="ctr" eaLnBrk="1" hangingPunct="1"/>
            <a:r>
              <a:rPr lang="en-GB">
                <a:solidFill>
                  <a:srgbClr val="339933"/>
                </a:solidFill>
              </a:rPr>
              <a:t>River</a:t>
            </a:r>
          </a:p>
        </p:txBody>
      </p:sp>
      <p:sp>
        <p:nvSpPr>
          <p:cNvPr id="50184" name="Rectangle 41"/>
          <p:cNvSpPr>
            <a:spLocks noChangeArrowheads="1"/>
          </p:cNvSpPr>
          <p:nvPr/>
        </p:nvSpPr>
        <p:spPr bwMode="auto">
          <a:xfrm>
            <a:off x="3059113" y="4508500"/>
            <a:ext cx="2592387" cy="1296988"/>
          </a:xfrm>
          <a:prstGeom prst="rect">
            <a:avLst/>
          </a:prstGeom>
          <a:solidFill>
            <a:schemeClr val="folHlink">
              <a:alpha val="27843"/>
            </a:schemeClr>
          </a:solidFill>
          <a:ln w="9525">
            <a:solidFill>
              <a:schemeClr val="tx1"/>
            </a:solidFill>
            <a:miter lim="800000"/>
            <a:headEnd/>
            <a:tailEnd/>
          </a:ln>
        </p:spPr>
        <p:txBody>
          <a:bodyPr wrap="none" anchor="ctr"/>
          <a:lstStyle/>
          <a:p>
            <a:pPr algn="ctr" eaLnBrk="1" hangingPunct="1"/>
            <a:r>
              <a:rPr lang="en-GB">
                <a:solidFill>
                  <a:srgbClr val="FF0000"/>
                </a:solidFill>
              </a:rPr>
              <a:t/>
            </a:r>
            <a:br>
              <a:rPr lang="en-GB">
                <a:solidFill>
                  <a:srgbClr val="FF0000"/>
                </a:solidFill>
              </a:rPr>
            </a:br>
            <a:r>
              <a:rPr lang="en-GB">
                <a:solidFill>
                  <a:srgbClr val="FF0000"/>
                </a:solidFill>
              </a:rPr>
              <a:t/>
            </a:r>
            <a:br>
              <a:rPr lang="en-GB">
                <a:solidFill>
                  <a:srgbClr val="FF0000"/>
                </a:solidFill>
              </a:rPr>
            </a:br>
            <a:r>
              <a:rPr lang="en-GB">
                <a:solidFill>
                  <a:srgbClr val="FF0000"/>
                </a:solidFill>
              </a:rPr>
              <a:t/>
            </a:r>
            <a:br>
              <a:rPr lang="en-GB">
                <a:solidFill>
                  <a:srgbClr val="FF0000"/>
                </a:solidFill>
              </a:rPr>
            </a:br>
            <a:r>
              <a:rPr lang="en-GB">
                <a:solidFill>
                  <a:srgbClr val="339933"/>
                </a:solidFill>
              </a:rPr>
              <a:t>Fertile farmland</a:t>
            </a:r>
          </a:p>
        </p:txBody>
      </p:sp>
      <p:sp>
        <p:nvSpPr>
          <p:cNvPr id="50185" name="Rectangle 42"/>
          <p:cNvSpPr>
            <a:spLocks noChangeArrowheads="1"/>
          </p:cNvSpPr>
          <p:nvPr/>
        </p:nvSpPr>
        <p:spPr bwMode="auto">
          <a:xfrm>
            <a:off x="5795963" y="908050"/>
            <a:ext cx="1944687" cy="3168650"/>
          </a:xfrm>
          <a:prstGeom prst="rect">
            <a:avLst/>
          </a:prstGeom>
          <a:solidFill>
            <a:srgbClr val="00FF00">
              <a:alpha val="27843"/>
            </a:srgbClr>
          </a:solidFill>
          <a:ln w="9525">
            <a:solidFill>
              <a:schemeClr val="tx1"/>
            </a:solidFill>
            <a:miter lim="800000"/>
            <a:headEnd/>
            <a:tailEnd/>
          </a:ln>
        </p:spPr>
        <p:txBody>
          <a:bodyPr wrap="none" anchor="ctr"/>
          <a:lstStyle/>
          <a:p>
            <a:pPr algn="ctr" eaLnBrk="1" hangingPunct="1"/>
            <a:r>
              <a:rPr lang="en-GB">
                <a:solidFill>
                  <a:srgbClr val="FF0000"/>
                </a:solidFill>
              </a:rPr>
              <a:t>Dense forest</a:t>
            </a:r>
          </a:p>
        </p:txBody>
      </p:sp>
      <p:sp>
        <p:nvSpPr>
          <p:cNvPr id="50186" name="Rectangle 43"/>
          <p:cNvSpPr>
            <a:spLocks noChangeArrowheads="1"/>
          </p:cNvSpPr>
          <p:nvPr/>
        </p:nvSpPr>
        <p:spPr bwMode="auto">
          <a:xfrm>
            <a:off x="900113" y="908050"/>
            <a:ext cx="2735262" cy="1008063"/>
          </a:xfrm>
          <a:prstGeom prst="rect">
            <a:avLst/>
          </a:prstGeom>
          <a:solidFill>
            <a:srgbClr val="DBD9C9">
              <a:alpha val="56862"/>
            </a:srgbClr>
          </a:solidFill>
          <a:ln w="9525">
            <a:solidFill>
              <a:schemeClr val="tx1"/>
            </a:solidFill>
            <a:miter lim="800000"/>
            <a:headEnd/>
            <a:tailEnd/>
          </a:ln>
        </p:spPr>
        <p:txBody>
          <a:bodyPr wrap="none" anchor="ctr"/>
          <a:lstStyle/>
          <a:p>
            <a:pPr algn="ctr" eaLnBrk="1" hangingPunct="1"/>
            <a:r>
              <a:rPr lang="en-GB">
                <a:solidFill>
                  <a:srgbClr val="FF0000"/>
                </a:solidFill>
              </a:rPr>
              <a:t> </a:t>
            </a:r>
            <a:br>
              <a:rPr lang="en-GB">
                <a:solidFill>
                  <a:srgbClr val="FF0000"/>
                </a:solidFill>
              </a:rPr>
            </a:br>
            <a:r>
              <a:rPr lang="en-GB">
                <a:solidFill>
                  <a:srgbClr val="FF0000"/>
                </a:solidFill>
              </a:rPr>
              <a:t>High mountains</a:t>
            </a:r>
          </a:p>
        </p:txBody>
      </p:sp>
      <p:sp>
        <p:nvSpPr>
          <p:cNvPr id="50187" name="Rectangle 44"/>
          <p:cNvSpPr>
            <a:spLocks noChangeArrowheads="1"/>
          </p:cNvSpPr>
          <p:nvPr/>
        </p:nvSpPr>
        <p:spPr bwMode="auto">
          <a:xfrm>
            <a:off x="3059113" y="1916113"/>
            <a:ext cx="2736850" cy="2160587"/>
          </a:xfrm>
          <a:prstGeom prst="rect">
            <a:avLst/>
          </a:prstGeom>
          <a:solidFill>
            <a:srgbClr val="E6D858">
              <a:alpha val="54117"/>
            </a:srgbClr>
          </a:solidFill>
          <a:ln w="9525">
            <a:solidFill>
              <a:schemeClr val="tx1"/>
            </a:solidFill>
            <a:miter lim="800000"/>
            <a:headEnd/>
            <a:tailEnd/>
          </a:ln>
        </p:spPr>
        <p:txBody>
          <a:bodyPr wrap="none" anchor="ctr"/>
          <a:lstStyle/>
          <a:p>
            <a:pPr algn="ctr" eaLnBrk="1" hangingPunct="1"/>
            <a:r>
              <a:rPr lang="en-GB">
                <a:solidFill>
                  <a:srgbClr val="FF0000"/>
                </a:solidFill>
              </a:rPr>
              <a:t>Desert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Migrations</a:t>
            </a:r>
            <a:endParaRPr lang="en-US" dirty="0"/>
          </a:p>
        </p:txBody>
      </p:sp>
      <p:sp>
        <p:nvSpPr>
          <p:cNvPr id="3" name="Content Placeholder 2"/>
          <p:cNvSpPr>
            <a:spLocks noGrp="1"/>
          </p:cNvSpPr>
          <p:nvPr>
            <p:ph idx="1"/>
          </p:nvPr>
        </p:nvSpPr>
        <p:spPr>
          <a:xfrm>
            <a:off x="228600" y="1371600"/>
            <a:ext cx="8686800" cy="5029200"/>
          </a:xfrm>
        </p:spPr>
        <p:txBody>
          <a:bodyPr>
            <a:normAutofit lnSpcReduction="10000"/>
          </a:bodyPr>
          <a:lstStyle/>
          <a:p>
            <a:pPr>
              <a:defRPr/>
            </a:pPr>
            <a:r>
              <a:rPr lang="en-US" i="1" dirty="0"/>
              <a:t>Mobility </a:t>
            </a:r>
            <a:r>
              <a:rPr lang="en-US" dirty="0"/>
              <a:t>is most generalized term that refers to all types of movements</a:t>
            </a:r>
          </a:p>
          <a:p>
            <a:pPr lvl="1">
              <a:defRPr/>
            </a:pPr>
            <a:r>
              <a:rPr lang="en-US" dirty="0"/>
              <a:t>Journeying each day to work or school</a:t>
            </a:r>
          </a:p>
          <a:p>
            <a:pPr lvl="1">
              <a:defRPr/>
            </a:pPr>
            <a:r>
              <a:rPr lang="en-US" dirty="0"/>
              <a:t>Weekly visits to local shops</a:t>
            </a:r>
          </a:p>
          <a:p>
            <a:pPr lvl="1">
              <a:defRPr/>
            </a:pPr>
            <a:r>
              <a:rPr lang="en-US" dirty="0"/>
              <a:t>Annual trips to visit relatives who live in a different state</a:t>
            </a:r>
          </a:p>
          <a:p>
            <a:pPr>
              <a:defRPr/>
            </a:pPr>
            <a:r>
              <a:rPr lang="en-US" dirty="0"/>
              <a:t>Short-term and repetitive acts of mobility are referred to as </a:t>
            </a:r>
            <a:r>
              <a:rPr lang="en-US" i="1" dirty="0"/>
              <a:t>circulation.</a:t>
            </a:r>
            <a:r>
              <a:rPr lang="en-US" dirty="0"/>
              <a:t> </a:t>
            </a:r>
          </a:p>
          <a:p>
            <a:pPr lvl="1">
              <a:defRPr/>
            </a:pPr>
            <a:r>
              <a:rPr lang="en-US" dirty="0"/>
              <a:t>Ex. College students moving to college each fall and returning home each spring</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2" name="Group 2"/>
          <p:cNvGrpSpPr>
            <a:grpSpLocks/>
          </p:cNvGrpSpPr>
          <p:nvPr/>
        </p:nvGrpSpPr>
        <p:grpSpPr bwMode="auto">
          <a:xfrm>
            <a:off x="611188" y="908050"/>
            <a:ext cx="7991475" cy="4895850"/>
            <a:chOff x="341" y="663"/>
            <a:chExt cx="5034" cy="3084"/>
          </a:xfrm>
        </p:grpSpPr>
        <p:sp>
          <p:nvSpPr>
            <p:cNvPr id="51212" name="Line 3"/>
            <p:cNvSpPr>
              <a:spLocks noChangeShapeType="1"/>
            </p:cNvSpPr>
            <p:nvPr/>
          </p:nvSpPr>
          <p:spPr bwMode="auto">
            <a:xfrm>
              <a:off x="522" y="663"/>
              <a:ext cx="4853" cy="0"/>
            </a:xfrm>
            <a:prstGeom prst="line">
              <a:avLst/>
            </a:prstGeom>
            <a:noFill/>
            <a:ln w="9525">
              <a:solidFill>
                <a:schemeClr val="tx1"/>
              </a:solidFill>
              <a:round/>
              <a:headEnd/>
              <a:tailEnd/>
            </a:ln>
          </p:spPr>
          <p:txBody>
            <a:bodyPr/>
            <a:lstStyle/>
            <a:p>
              <a:endParaRPr lang="en-US"/>
            </a:p>
          </p:txBody>
        </p:sp>
        <p:sp>
          <p:nvSpPr>
            <p:cNvPr id="51213" name="Line 4"/>
            <p:cNvSpPr>
              <a:spLocks noChangeShapeType="1"/>
            </p:cNvSpPr>
            <p:nvPr/>
          </p:nvSpPr>
          <p:spPr bwMode="auto">
            <a:xfrm>
              <a:off x="522" y="663"/>
              <a:ext cx="0" cy="3084"/>
            </a:xfrm>
            <a:prstGeom prst="line">
              <a:avLst/>
            </a:prstGeom>
            <a:noFill/>
            <a:ln w="9525">
              <a:solidFill>
                <a:schemeClr val="tx1"/>
              </a:solidFill>
              <a:round/>
              <a:headEnd/>
              <a:tailEnd/>
            </a:ln>
          </p:spPr>
          <p:txBody>
            <a:bodyPr/>
            <a:lstStyle/>
            <a:p>
              <a:endParaRPr lang="en-US"/>
            </a:p>
          </p:txBody>
        </p:sp>
        <p:sp>
          <p:nvSpPr>
            <p:cNvPr id="51214" name="Line 5"/>
            <p:cNvSpPr>
              <a:spLocks noChangeShapeType="1"/>
            </p:cNvSpPr>
            <p:nvPr/>
          </p:nvSpPr>
          <p:spPr bwMode="auto">
            <a:xfrm>
              <a:off x="522" y="3747"/>
              <a:ext cx="4354" cy="0"/>
            </a:xfrm>
            <a:prstGeom prst="line">
              <a:avLst/>
            </a:prstGeom>
            <a:noFill/>
            <a:ln w="9525">
              <a:solidFill>
                <a:schemeClr val="tx1"/>
              </a:solidFill>
              <a:round/>
              <a:headEnd/>
              <a:tailEnd/>
            </a:ln>
          </p:spPr>
          <p:txBody>
            <a:bodyPr/>
            <a:lstStyle/>
            <a:p>
              <a:endParaRPr lang="en-US"/>
            </a:p>
          </p:txBody>
        </p:sp>
        <p:sp>
          <p:nvSpPr>
            <p:cNvPr id="51215" name="Line 6"/>
            <p:cNvSpPr>
              <a:spLocks noChangeShapeType="1"/>
            </p:cNvSpPr>
            <p:nvPr/>
          </p:nvSpPr>
          <p:spPr bwMode="auto">
            <a:xfrm flipV="1">
              <a:off x="4876" y="1842"/>
              <a:ext cx="0" cy="1905"/>
            </a:xfrm>
            <a:prstGeom prst="line">
              <a:avLst/>
            </a:prstGeom>
            <a:noFill/>
            <a:ln w="9525">
              <a:solidFill>
                <a:schemeClr val="tx1"/>
              </a:solidFill>
              <a:round/>
              <a:headEnd/>
              <a:tailEnd/>
            </a:ln>
          </p:spPr>
          <p:txBody>
            <a:bodyPr/>
            <a:lstStyle/>
            <a:p>
              <a:endParaRPr lang="en-US"/>
            </a:p>
          </p:txBody>
        </p:sp>
        <p:sp>
          <p:nvSpPr>
            <p:cNvPr id="51216" name="Line 7"/>
            <p:cNvSpPr>
              <a:spLocks noChangeShapeType="1"/>
            </p:cNvSpPr>
            <p:nvPr/>
          </p:nvSpPr>
          <p:spPr bwMode="auto">
            <a:xfrm>
              <a:off x="4876" y="1842"/>
              <a:ext cx="499" cy="0"/>
            </a:xfrm>
            <a:prstGeom prst="line">
              <a:avLst/>
            </a:prstGeom>
            <a:noFill/>
            <a:ln w="9525">
              <a:solidFill>
                <a:schemeClr val="tx1"/>
              </a:solidFill>
              <a:round/>
              <a:headEnd/>
              <a:tailEnd/>
            </a:ln>
          </p:spPr>
          <p:txBody>
            <a:bodyPr/>
            <a:lstStyle/>
            <a:p>
              <a:endParaRPr lang="en-US"/>
            </a:p>
          </p:txBody>
        </p:sp>
        <p:sp>
          <p:nvSpPr>
            <p:cNvPr id="51217" name="Line 8"/>
            <p:cNvSpPr>
              <a:spLocks noChangeShapeType="1"/>
            </p:cNvSpPr>
            <p:nvPr/>
          </p:nvSpPr>
          <p:spPr bwMode="auto">
            <a:xfrm flipV="1">
              <a:off x="5375" y="663"/>
              <a:ext cx="0" cy="1179"/>
            </a:xfrm>
            <a:prstGeom prst="line">
              <a:avLst/>
            </a:prstGeom>
            <a:noFill/>
            <a:ln w="9525">
              <a:solidFill>
                <a:schemeClr val="tx1"/>
              </a:solidFill>
              <a:round/>
              <a:headEnd/>
              <a:tailEnd/>
            </a:ln>
          </p:spPr>
          <p:txBody>
            <a:bodyPr/>
            <a:lstStyle/>
            <a:p>
              <a:endParaRPr lang="en-US"/>
            </a:p>
          </p:txBody>
        </p:sp>
        <p:sp>
          <p:nvSpPr>
            <p:cNvPr id="51218" name="Line 9"/>
            <p:cNvSpPr>
              <a:spLocks noChangeShapeType="1"/>
            </p:cNvSpPr>
            <p:nvPr/>
          </p:nvSpPr>
          <p:spPr bwMode="auto">
            <a:xfrm flipH="1">
              <a:off x="341" y="3021"/>
              <a:ext cx="181" cy="545"/>
            </a:xfrm>
            <a:prstGeom prst="line">
              <a:avLst/>
            </a:prstGeom>
            <a:noFill/>
            <a:ln w="9525">
              <a:solidFill>
                <a:schemeClr val="tx1"/>
              </a:solidFill>
              <a:round/>
              <a:headEnd/>
              <a:tailEnd/>
            </a:ln>
          </p:spPr>
          <p:txBody>
            <a:bodyPr/>
            <a:lstStyle/>
            <a:p>
              <a:endParaRPr lang="en-US"/>
            </a:p>
          </p:txBody>
        </p:sp>
        <p:sp>
          <p:nvSpPr>
            <p:cNvPr id="51219" name="Line 10"/>
            <p:cNvSpPr>
              <a:spLocks noChangeShapeType="1"/>
            </p:cNvSpPr>
            <p:nvPr/>
          </p:nvSpPr>
          <p:spPr bwMode="auto">
            <a:xfrm flipH="1">
              <a:off x="4876" y="663"/>
              <a:ext cx="499" cy="181"/>
            </a:xfrm>
            <a:prstGeom prst="line">
              <a:avLst/>
            </a:prstGeom>
            <a:noFill/>
            <a:ln w="9525">
              <a:solidFill>
                <a:schemeClr val="tx1"/>
              </a:solidFill>
              <a:round/>
              <a:headEnd/>
              <a:tailEnd/>
            </a:ln>
          </p:spPr>
          <p:txBody>
            <a:bodyPr/>
            <a:lstStyle/>
            <a:p>
              <a:endParaRPr lang="en-US"/>
            </a:p>
          </p:txBody>
        </p:sp>
        <p:sp>
          <p:nvSpPr>
            <p:cNvPr id="51220" name="Rectangle 11"/>
            <p:cNvSpPr>
              <a:spLocks noChangeArrowheads="1"/>
            </p:cNvSpPr>
            <p:nvPr/>
          </p:nvSpPr>
          <p:spPr bwMode="auto">
            <a:xfrm>
              <a:off x="567" y="306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1221" name="Rectangle 12"/>
            <p:cNvSpPr>
              <a:spLocks noChangeArrowheads="1"/>
            </p:cNvSpPr>
            <p:nvPr/>
          </p:nvSpPr>
          <p:spPr bwMode="auto">
            <a:xfrm>
              <a:off x="567" y="2477"/>
              <a:ext cx="862" cy="318"/>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1222" name="Rectangle 13"/>
            <p:cNvSpPr>
              <a:spLocks noChangeArrowheads="1"/>
            </p:cNvSpPr>
            <p:nvPr/>
          </p:nvSpPr>
          <p:spPr bwMode="auto">
            <a:xfrm>
              <a:off x="567" y="1933"/>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1223" name="Rectangle 14"/>
            <p:cNvSpPr>
              <a:spLocks noChangeArrowheads="1"/>
            </p:cNvSpPr>
            <p:nvPr/>
          </p:nvSpPr>
          <p:spPr bwMode="auto">
            <a:xfrm>
              <a:off x="567" y="1389"/>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1224" name="Rectangle 15"/>
            <p:cNvSpPr>
              <a:spLocks noChangeArrowheads="1"/>
            </p:cNvSpPr>
            <p:nvPr/>
          </p:nvSpPr>
          <p:spPr bwMode="auto">
            <a:xfrm>
              <a:off x="885" y="935"/>
              <a:ext cx="771" cy="362"/>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1225" name="Rectangle 16"/>
            <p:cNvSpPr>
              <a:spLocks noChangeArrowheads="1"/>
            </p:cNvSpPr>
            <p:nvPr/>
          </p:nvSpPr>
          <p:spPr bwMode="auto">
            <a:xfrm rot="5400000">
              <a:off x="385" y="800"/>
              <a:ext cx="636" cy="362"/>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1226" name="Rectangle 17"/>
            <p:cNvSpPr>
              <a:spLocks noChangeArrowheads="1"/>
            </p:cNvSpPr>
            <p:nvPr/>
          </p:nvSpPr>
          <p:spPr bwMode="auto">
            <a:xfrm>
              <a:off x="1701" y="1389"/>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1227" name="Rectangle 18"/>
            <p:cNvSpPr>
              <a:spLocks noChangeArrowheads="1"/>
            </p:cNvSpPr>
            <p:nvPr/>
          </p:nvSpPr>
          <p:spPr bwMode="auto">
            <a:xfrm>
              <a:off x="1701" y="1933"/>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1228" name="Rectangle 19"/>
            <p:cNvSpPr>
              <a:spLocks noChangeArrowheads="1"/>
            </p:cNvSpPr>
            <p:nvPr/>
          </p:nvSpPr>
          <p:spPr bwMode="auto">
            <a:xfrm>
              <a:off x="1701" y="247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1229" name="Rectangle 20"/>
            <p:cNvSpPr>
              <a:spLocks noChangeArrowheads="1"/>
            </p:cNvSpPr>
            <p:nvPr/>
          </p:nvSpPr>
          <p:spPr bwMode="auto">
            <a:xfrm>
              <a:off x="1701" y="306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1230" name="Rectangle 21"/>
            <p:cNvSpPr>
              <a:spLocks noChangeArrowheads="1"/>
            </p:cNvSpPr>
            <p:nvPr/>
          </p:nvSpPr>
          <p:spPr bwMode="auto">
            <a:xfrm>
              <a:off x="2835" y="1434"/>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1231" name="Rectangle 22"/>
            <p:cNvSpPr>
              <a:spLocks noChangeArrowheads="1"/>
            </p:cNvSpPr>
            <p:nvPr/>
          </p:nvSpPr>
          <p:spPr bwMode="auto">
            <a:xfrm>
              <a:off x="2835" y="1978"/>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1232" name="Rectangle 23"/>
            <p:cNvSpPr>
              <a:spLocks noChangeArrowheads="1"/>
            </p:cNvSpPr>
            <p:nvPr/>
          </p:nvSpPr>
          <p:spPr bwMode="auto">
            <a:xfrm>
              <a:off x="2835" y="2523"/>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1233" name="Rectangle 24"/>
            <p:cNvSpPr>
              <a:spLocks noChangeArrowheads="1"/>
            </p:cNvSpPr>
            <p:nvPr/>
          </p:nvSpPr>
          <p:spPr bwMode="auto">
            <a:xfrm>
              <a:off x="2835" y="306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1234" name="Rectangle 25"/>
            <p:cNvSpPr>
              <a:spLocks noChangeArrowheads="1"/>
            </p:cNvSpPr>
            <p:nvPr/>
          </p:nvSpPr>
          <p:spPr bwMode="auto">
            <a:xfrm>
              <a:off x="4015" y="306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1235" name="Rectangle 26"/>
            <p:cNvSpPr>
              <a:spLocks noChangeArrowheads="1"/>
            </p:cNvSpPr>
            <p:nvPr/>
          </p:nvSpPr>
          <p:spPr bwMode="auto">
            <a:xfrm>
              <a:off x="4015" y="2386"/>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1236" name="Rectangle 27"/>
            <p:cNvSpPr>
              <a:spLocks noChangeArrowheads="1"/>
            </p:cNvSpPr>
            <p:nvPr/>
          </p:nvSpPr>
          <p:spPr bwMode="auto">
            <a:xfrm>
              <a:off x="3652" y="663"/>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1237" name="Rectangle 28"/>
            <p:cNvSpPr>
              <a:spLocks noChangeArrowheads="1"/>
            </p:cNvSpPr>
            <p:nvPr/>
          </p:nvSpPr>
          <p:spPr bwMode="auto">
            <a:xfrm rot="5400000">
              <a:off x="4468" y="1252"/>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1238" name="Rectangle 29"/>
            <p:cNvSpPr>
              <a:spLocks noChangeArrowheads="1"/>
            </p:cNvSpPr>
            <p:nvPr/>
          </p:nvSpPr>
          <p:spPr bwMode="auto">
            <a:xfrm rot="5400000">
              <a:off x="4786" y="1252"/>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1239" name="Line 30"/>
            <p:cNvSpPr>
              <a:spLocks noChangeShapeType="1"/>
            </p:cNvSpPr>
            <p:nvPr/>
          </p:nvSpPr>
          <p:spPr bwMode="auto">
            <a:xfrm flipH="1" flipV="1">
              <a:off x="4650" y="1978"/>
              <a:ext cx="226" cy="272"/>
            </a:xfrm>
            <a:prstGeom prst="line">
              <a:avLst/>
            </a:prstGeom>
            <a:noFill/>
            <a:ln w="9525">
              <a:solidFill>
                <a:schemeClr val="tx1"/>
              </a:solidFill>
              <a:round/>
              <a:headEnd/>
              <a:tailEnd/>
            </a:ln>
          </p:spPr>
          <p:txBody>
            <a:bodyPr/>
            <a:lstStyle/>
            <a:p>
              <a:endParaRPr lang="en-US"/>
            </a:p>
          </p:txBody>
        </p:sp>
        <p:sp>
          <p:nvSpPr>
            <p:cNvPr id="51240" name="Freeform 31"/>
            <p:cNvSpPr>
              <a:spLocks/>
            </p:cNvSpPr>
            <p:nvPr/>
          </p:nvSpPr>
          <p:spPr bwMode="auto">
            <a:xfrm>
              <a:off x="386" y="3611"/>
              <a:ext cx="136" cy="53"/>
            </a:xfrm>
            <a:custGeom>
              <a:avLst/>
              <a:gdLst>
                <a:gd name="T0" fmla="*/ 0 w 408"/>
                <a:gd name="T1" fmla="*/ 0 h 189"/>
                <a:gd name="T2" fmla="*/ 75 w 408"/>
                <a:gd name="T3" fmla="*/ 51 h 189"/>
                <a:gd name="T4" fmla="*/ 136 w 408"/>
                <a:gd name="T5" fmla="*/ 13 h 189"/>
                <a:gd name="T6" fmla="*/ 0 60000 65536"/>
                <a:gd name="T7" fmla="*/ 0 60000 65536"/>
                <a:gd name="T8" fmla="*/ 0 60000 65536"/>
                <a:gd name="T9" fmla="*/ 0 w 408"/>
                <a:gd name="T10" fmla="*/ 0 h 189"/>
                <a:gd name="T11" fmla="*/ 408 w 408"/>
                <a:gd name="T12" fmla="*/ 189 h 189"/>
              </a:gdLst>
              <a:ahLst/>
              <a:cxnLst>
                <a:cxn ang="T6">
                  <a:pos x="T0" y="T1"/>
                </a:cxn>
                <a:cxn ang="T7">
                  <a:pos x="T2" y="T3"/>
                </a:cxn>
                <a:cxn ang="T8">
                  <a:pos x="T4" y="T5"/>
                </a:cxn>
              </a:cxnLst>
              <a:rect l="T9" t="T10" r="T11" b="T12"/>
              <a:pathLst>
                <a:path w="408" h="189">
                  <a:moveTo>
                    <a:pt x="0" y="0"/>
                  </a:moveTo>
                  <a:cubicBezTo>
                    <a:pt x="79" y="86"/>
                    <a:pt x="158" y="173"/>
                    <a:pt x="226" y="181"/>
                  </a:cubicBezTo>
                  <a:cubicBezTo>
                    <a:pt x="294" y="189"/>
                    <a:pt x="378" y="68"/>
                    <a:pt x="408" y="45"/>
                  </a:cubicBezTo>
                </a:path>
              </a:pathLst>
            </a:custGeom>
            <a:noFill/>
            <a:ln w="9525">
              <a:solidFill>
                <a:schemeClr val="tx1"/>
              </a:solidFill>
              <a:round/>
              <a:headEnd/>
              <a:tailEnd/>
            </a:ln>
          </p:spPr>
          <p:txBody>
            <a:bodyPr/>
            <a:lstStyle/>
            <a:p>
              <a:endParaRPr lang="en-US"/>
            </a:p>
          </p:txBody>
        </p:sp>
        <p:sp>
          <p:nvSpPr>
            <p:cNvPr id="51241" name="Freeform 32"/>
            <p:cNvSpPr>
              <a:spLocks/>
            </p:cNvSpPr>
            <p:nvPr/>
          </p:nvSpPr>
          <p:spPr bwMode="auto">
            <a:xfrm flipV="1">
              <a:off x="4695" y="1887"/>
              <a:ext cx="136" cy="53"/>
            </a:xfrm>
            <a:custGeom>
              <a:avLst/>
              <a:gdLst>
                <a:gd name="T0" fmla="*/ 0 w 408"/>
                <a:gd name="T1" fmla="*/ 0 h 189"/>
                <a:gd name="T2" fmla="*/ 75 w 408"/>
                <a:gd name="T3" fmla="*/ 51 h 189"/>
                <a:gd name="T4" fmla="*/ 136 w 408"/>
                <a:gd name="T5" fmla="*/ 13 h 189"/>
                <a:gd name="T6" fmla="*/ 0 60000 65536"/>
                <a:gd name="T7" fmla="*/ 0 60000 65536"/>
                <a:gd name="T8" fmla="*/ 0 60000 65536"/>
                <a:gd name="T9" fmla="*/ 0 w 408"/>
                <a:gd name="T10" fmla="*/ 0 h 189"/>
                <a:gd name="T11" fmla="*/ 408 w 408"/>
                <a:gd name="T12" fmla="*/ 189 h 189"/>
              </a:gdLst>
              <a:ahLst/>
              <a:cxnLst>
                <a:cxn ang="T6">
                  <a:pos x="T0" y="T1"/>
                </a:cxn>
                <a:cxn ang="T7">
                  <a:pos x="T2" y="T3"/>
                </a:cxn>
                <a:cxn ang="T8">
                  <a:pos x="T4" y="T5"/>
                </a:cxn>
              </a:cxnLst>
              <a:rect l="T9" t="T10" r="T11" b="T12"/>
              <a:pathLst>
                <a:path w="408" h="189">
                  <a:moveTo>
                    <a:pt x="0" y="0"/>
                  </a:moveTo>
                  <a:cubicBezTo>
                    <a:pt x="79" y="86"/>
                    <a:pt x="158" y="173"/>
                    <a:pt x="226" y="181"/>
                  </a:cubicBezTo>
                  <a:cubicBezTo>
                    <a:pt x="294" y="189"/>
                    <a:pt x="378" y="68"/>
                    <a:pt x="408" y="45"/>
                  </a:cubicBezTo>
                </a:path>
              </a:pathLst>
            </a:custGeom>
            <a:noFill/>
            <a:ln w="9525">
              <a:solidFill>
                <a:schemeClr val="tx1"/>
              </a:solidFill>
              <a:round/>
              <a:headEnd/>
              <a:tailEnd/>
            </a:ln>
          </p:spPr>
          <p:txBody>
            <a:bodyPr/>
            <a:lstStyle/>
            <a:p>
              <a:endParaRPr lang="en-US"/>
            </a:p>
          </p:txBody>
        </p:sp>
        <p:sp>
          <p:nvSpPr>
            <p:cNvPr id="51242" name="Freeform 33"/>
            <p:cNvSpPr>
              <a:spLocks/>
            </p:cNvSpPr>
            <p:nvPr/>
          </p:nvSpPr>
          <p:spPr bwMode="auto">
            <a:xfrm rot="2507924">
              <a:off x="4644" y="769"/>
              <a:ext cx="181" cy="53"/>
            </a:xfrm>
            <a:custGeom>
              <a:avLst/>
              <a:gdLst>
                <a:gd name="T0" fmla="*/ 0 w 408"/>
                <a:gd name="T1" fmla="*/ 0 h 189"/>
                <a:gd name="T2" fmla="*/ 100 w 408"/>
                <a:gd name="T3" fmla="*/ 51 h 189"/>
                <a:gd name="T4" fmla="*/ 181 w 408"/>
                <a:gd name="T5" fmla="*/ 13 h 189"/>
                <a:gd name="T6" fmla="*/ 0 60000 65536"/>
                <a:gd name="T7" fmla="*/ 0 60000 65536"/>
                <a:gd name="T8" fmla="*/ 0 60000 65536"/>
                <a:gd name="T9" fmla="*/ 0 w 408"/>
                <a:gd name="T10" fmla="*/ 0 h 189"/>
                <a:gd name="T11" fmla="*/ 408 w 408"/>
                <a:gd name="T12" fmla="*/ 189 h 189"/>
              </a:gdLst>
              <a:ahLst/>
              <a:cxnLst>
                <a:cxn ang="T6">
                  <a:pos x="T0" y="T1"/>
                </a:cxn>
                <a:cxn ang="T7">
                  <a:pos x="T2" y="T3"/>
                </a:cxn>
                <a:cxn ang="T8">
                  <a:pos x="T4" y="T5"/>
                </a:cxn>
              </a:cxnLst>
              <a:rect l="T9" t="T10" r="T11" b="T12"/>
              <a:pathLst>
                <a:path w="408" h="189">
                  <a:moveTo>
                    <a:pt x="0" y="0"/>
                  </a:moveTo>
                  <a:cubicBezTo>
                    <a:pt x="79" y="86"/>
                    <a:pt x="158" y="173"/>
                    <a:pt x="226" y="181"/>
                  </a:cubicBezTo>
                  <a:cubicBezTo>
                    <a:pt x="294" y="189"/>
                    <a:pt x="378" y="68"/>
                    <a:pt x="408" y="45"/>
                  </a:cubicBezTo>
                </a:path>
              </a:pathLst>
            </a:custGeom>
            <a:noFill/>
            <a:ln w="9525">
              <a:solidFill>
                <a:schemeClr val="tx1"/>
              </a:solidFill>
              <a:round/>
              <a:headEnd/>
              <a:tailEnd/>
            </a:ln>
          </p:spPr>
          <p:txBody>
            <a:bodyPr/>
            <a:lstStyle/>
            <a:p>
              <a:endParaRPr lang="en-US"/>
            </a:p>
          </p:txBody>
        </p:sp>
        <p:sp>
          <p:nvSpPr>
            <p:cNvPr id="51243" name="Rectangle 34"/>
            <p:cNvSpPr>
              <a:spLocks noChangeArrowheads="1"/>
            </p:cNvSpPr>
            <p:nvPr/>
          </p:nvSpPr>
          <p:spPr bwMode="auto">
            <a:xfrm>
              <a:off x="976" y="663"/>
              <a:ext cx="1043" cy="45"/>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1244" name="Rectangle 35"/>
            <p:cNvSpPr>
              <a:spLocks noChangeArrowheads="1"/>
            </p:cNvSpPr>
            <p:nvPr/>
          </p:nvSpPr>
          <p:spPr bwMode="auto">
            <a:xfrm>
              <a:off x="2155" y="663"/>
              <a:ext cx="1451" cy="45"/>
            </a:xfrm>
            <a:prstGeom prst="rect">
              <a:avLst/>
            </a:prstGeom>
            <a:solidFill>
              <a:schemeClr val="accent1"/>
            </a:solidFill>
            <a:ln w="9525">
              <a:solidFill>
                <a:schemeClr val="tx1"/>
              </a:solidFill>
              <a:miter lim="800000"/>
              <a:headEnd/>
              <a:tailEnd/>
            </a:ln>
          </p:spPr>
          <p:txBody>
            <a:bodyPr wrap="none" anchor="ctr"/>
            <a:lstStyle/>
            <a:p>
              <a:endParaRPr lang="en-US"/>
            </a:p>
          </p:txBody>
        </p:sp>
      </p:grpSp>
      <p:sp>
        <p:nvSpPr>
          <p:cNvPr id="51203" name="Rectangle 36"/>
          <p:cNvSpPr>
            <a:spLocks noChangeArrowheads="1"/>
          </p:cNvSpPr>
          <p:nvPr/>
        </p:nvSpPr>
        <p:spPr bwMode="auto">
          <a:xfrm>
            <a:off x="900113" y="4508500"/>
            <a:ext cx="2159000" cy="1296988"/>
          </a:xfrm>
          <a:prstGeom prst="rect">
            <a:avLst/>
          </a:prstGeom>
          <a:solidFill>
            <a:schemeClr val="accent1">
              <a:alpha val="27843"/>
            </a:schemeClr>
          </a:solidFill>
          <a:ln w="9525">
            <a:solidFill>
              <a:schemeClr val="tx1"/>
            </a:solidFill>
            <a:miter lim="800000"/>
            <a:headEnd/>
            <a:tailEnd/>
          </a:ln>
        </p:spPr>
        <p:txBody>
          <a:bodyPr wrap="none" anchor="ctr"/>
          <a:lstStyle/>
          <a:p>
            <a:pPr algn="ctr" eaLnBrk="1" hangingPunct="1"/>
            <a:r>
              <a:rPr lang="en-GB">
                <a:solidFill>
                  <a:srgbClr val="FF0000"/>
                </a:solidFill>
              </a:rPr>
              <a:t/>
            </a:r>
            <a:br>
              <a:rPr lang="en-GB">
                <a:solidFill>
                  <a:srgbClr val="FF0000"/>
                </a:solidFill>
              </a:rPr>
            </a:br>
            <a:r>
              <a:rPr lang="en-GB">
                <a:solidFill>
                  <a:srgbClr val="FF0000"/>
                </a:solidFill>
              </a:rPr>
              <a:t/>
            </a:r>
            <a:br>
              <a:rPr lang="en-GB">
                <a:solidFill>
                  <a:srgbClr val="FF0000"/>
                </a:solidFill>
              </a:rPr>
            </a:br>
            <a:r>
              <a:rPr lang="en-GB">
                <a:solidFill>
                  <a:srgbClr val="339933"/>
                </a:solidFill>
              </a:rPr>
              <a:t>Coal mine develops</a:t>
            </a:r>
          </a:p>
        </p:txBody>
      </p:sp>
      <p:sp>
        <p:nvSpPr>
          <p:cNvPr id="51204" name="Rectangle 37"/>
          <p:cNvSpPr>
            <a:spLocks noChangeArrowheads="1"/>
          </p:cNvSpPr>
          <p:nvPr/>
        </p:nvSpPr>
        <p:spPr bwMode="auto">
          <a:xfrm>
            <a:off x="5651500" y="4508500"/>
            <a:ext cx="2159000" cy="1296988"/>
          </a:xfrm>
          <a:prstGeom prst="rect">
            <a:avLst/>
          </a:prstGeom>
          <a:solidFill>
            <a:schemeClr val="accent1">
              <a:alpha val="27843"/>
            </a:schemeClr>
          </a:solidFill>
          <a:ln w="9525">
            <a:solidFill>
              <a:schemeClr val="tx1"/>
            </a:solidFill>
            <a:miter lim="800000"/>
            <a:headEnd/>
            <a:tailEnd/>
          </a:ln>
        </p:spPr>
        <p:txBody>
          <a:bodyPr wrap="none" anchor="ctr"/>
          <a:lstStyle/>
          <a:p>
            <a:pPr algn="ctr" eaLnBrk="1" hangingPunct="1"/>
            <a:r>
              <a:rPr lang="en-GB">
                <a:solidFill>
                  <a:srgbClr val="FF0000"/>
                </a:solidFill>
              </a:rPr>
              <a:t/>
            </a:r>
            <a:br>
              <a:rPr lang="en-GB">
                <a:solidFill>
                  <a:srgbClr val="FF0000"/>
                </a:solidFill>
              </a:rPr>
            </a:br>
            <a:r>
              <a:rPr lang="en-GB">
                <a:solidFill>
                  <a:srgbClr val="FF0000"/>
                </a:solidFill>
              </a:rPr>
              <a:t/>
            </a:r>
            <a:br>
              <a:rPr lang="en-GB">
                <a:solidFill>
                  <a:srgbClr val="FF0000"/>
                </a:solidFill>
              </a:rPr>
            </a:br>
            <a:r>
              <a:rPr lang="en-GB">
                <a:solidFill>
                  <a:srgbClr val="339933"/>
                </a:solidFill>
              </a:rPr>
              <a:t>Coal mine develops</a:t>
            </a:r>
          </a:p>
        </p:txBody>
      </p:sp>
      <p:sp>
        <p:nvSpPr>
          <p:cNvPr id="51205" name="Rectangle 38"/>
          <p:cNvSpPr>
            <a:spLocks noChangeArrowheads="1"/>
          </p:cNvSpPr>
          <p:nvPr/>
        </p:nvSpPr>
        <p:spPr bwMode="auto">
          <a:xfrm>
            <a:off x="3635375" y="981075"/>
            <a:ext cx="2159000" cy="935038"/>
          </a:xfrm>
          <a:prstGeom prst="rect">
            <a:avLst/>
          </a:prstGeom>
          <a:solidFill>
            <a:schemeClr val="accent1">
              <a:alpha val="27843"/>
            </a:schemeClr>
          </a:solidFill>
          <a:ln w="9525">
            <a:solidFill>
              <a:schemeClr val="tx1"/>
            </a:solidFill>
            <a:miter lim="800000"/>
            <a:headEnd/>
            <a:tailEnd/>
          </a:ln>
        </p:spPr>
        <p:txBody>
          <a:bodyPr wrap="none" anchor="ctr"/>
          <a:lstStyle/>
          <a:p>
            <a:pPr algn="ctr" eaLnBrk="1" hangingPunct="1"/>
            <a:r>
              <a:rPr lang="en-GB">
                <a:solidFill>
                  <a:srgbClr val="339933"/>
                </a:solidFill>
              </a:rPr>
              <a:t>Town grows bigger</a:t>
            </a:r>
          </a:p>
        </p:txBody>
      </p:sp>
      <p:sp>
        <p:nvSpPr>
          <p:cNvPr id="51206" name="Rectangle 39"/>
          <p:cNvSpPr>
            <a:spLocks noChangeArrowheads="1"/>
          </p:cNvSpPr>
          <p:nvPr/>
        </p:nvSpPr>
        <p:spPr bwMode="auto">
          <a:xfrm>
            <a:off x="900113" y="1916113"/>
            <a:ext cx="2159000" cy="2592387"/>
          </a:xfrm>
          <a:prstGeom prst="rect">
            <a:avLst/>
          </a:prstGeom>
          <a:solidFill>
            <a:schemeClr val="folHlink">
              <a:alpha val="27843"/>
            </a:schemeClr>
          </a:solidFill>
          <a:ln w="9525">
            <a:solidFill>
              <a:schemeClr val="tx1"/>
            </a:solidFill>
            <a:miter lim="800000"/>
            <a:headEnd/>
            <a:tailEnd/>
          </a:ln>
        </p:spPr>
        <p:txBody>
          <a:bodyPr wrap="none" anchor="ctr"/>
          <a:lstStyle/>
          <a:p>
            <a:pPr algn="ctr" eaLnBrk="1" hangingPunct="1"/>
            <a:r>
              <a:rPr lang="en-GB">
                <a:solidFill>
                  <a:srgbClr val="339933"/>
                </a:solidFill>
              </a:rPr>
              <a:t>Fertile farmland</a:t>
            </a:r>
          </a:p>
        </p:txBody>
      </p:sp>
      <p:sp>
        <p:nvSpPr>
          <p:cNvPr id="51207" name="Rectangle 40"/>
          <p:cNvSpPr>
            <a:spLocks noChangeArrowheads="1"/>
          </p:cNvSpPr>
          <p:nvPr/>
        </p:nvSpPr>
        <p:spPr bwMode="auto">
          <a:xfrm>
            <a:off x="3059113" y="4076700"/>
            <a:ext cx="4752975" cy="431800"/>
          </a:xfrm>
          <a:prstGeom prst="rect">
            <a:avLst/>
          </a:prstGeom>
          <a:solidFill>
            <a:srgbClr val="11A9DF">
              <a:alpha val="29019"/>
            </a:srgbClr>
          </a:solidFill>
          <a:ln w="9525">
            <a:solidFill>
              <a:schemeClr val="tx1"/>
            </a:solidFill>
            <a:miter lim="800000"/>
            <a:headEnd/>
            <a:tailEnd/>
          </a:ln>
        </p:spPr>
        <p:txBody>
          <a:bodyPr wrap="none" anchor="ctr"/>
          <a:lstStyle/>
          <a:p>
            <a:pPr algn="ctr" eaLnBrk="1" hangingPunct="1"/>
            <a:r>
              <a:rPr lang="en-GB">
                <a:solidFill>
                  <a:srgbClr val="339933"/>
                </a:solidFill>
              </a:rPr>
              <a:t>River</a:t>
            </a:r>
          </a:p>
        </p:txBody>
      </p:sp>
      <p:sp>
        <p:nvSpPr>
          <p:cNvPr id="51208" name="Rectangle 41"/>
          <p:cNvSpPr>
            <a:spLocks noChangeArrowheads="1"/>
          </p:cNvSpPr>
          <p:nvPr/>
        </p:nvSpPr>
        <p:spPr bwMode="auto">
          <a:xfrm>
            <a:off x="3059113" y="4508500"/>
            <a:ext cx="2592387" cy="1296988"/>
          </a:xfrm>
          <a:prstGeom prst="rect">
            <a:avLst/>
          </a:prstGeom>
          <a:solidFill>
            <a:schemeClr val="folHlink">
              <a:alpha val="27843"/>
            </a:schemeClr>
          </a:solidFill>
          <a:ln w="9525">
            <a:solidFill>
              <a:schemeClr val="tx1"/>
            </a:solidFill>
            <a:miter lim="800000"/>
            <a:headEnd/>
            <a:tailEnd/>
          </a:ln>
        </p:spPr>
        <p:txBody>
          <a:bodyPr wrap="none" anchor="ctr"/>
          <a:lstStyle/>
          <a:p>
            <a:pPr algn="ctr" eaLnBrk="1" hangingPunct="1"/>
            <a:r>
              <a:rPr lang="en-GB">
                <a:solidFill>
                  <a:srgbClr val="FF0000"/>
                </a:solidFill>
              </a:rPr>
              <a:t/>
            </a:r>
            <a:br>
              <a:rPr lang="en-GB">
                <a:solidFill>
                  <a:srgbClr val="FF0000"/>
                </a:solidFill>
              </a:rPr>
            </a:br>
            <a:r>
              <a:rPr lang="en-GB">
                <a:solidFill>
                  <a:srgbClr val="FF0000"/>
                </a:solidFill>
              </a:rPr>
              <a:t/>
            </a:r>
            <a:br>
              <a:rPr lang="en-GB">
                <a:solidFill>
                  <a:srgbClr val="FF0000"/>
                </a:solidFill>
              </a:rPr>
            </a:br>
            <a:r>
              <a:rPr lang="en-GB">
                <a:solidFill>
                  <a:srgbClr val="FF0000"/>
                </a:solidFill>
              </a:rPr>
              <a:t/>
            </a:r>
            <a:br>
              <a:rPr lang="en-GB">
                <a:solidFill>
                  <a:srgbClr val="FF0000"/>
                </a:solidFill>
              </a:rPr>
            </a:br>
            <a:r>
              <a:rPr lang="en-GB">
                <a:solidFill>
                  <a:srgbClr val="339933"/>
                </a:solidFill>
              </a:rPr>
              <a:t>Fertile farmland</a:t>
            </a:r>
          </a:p>
        </p:txBody>
      </p:sp>
      <p:sp>
        <p:nvSpPr>
          <p:cNvPr id="51209" name="Rectangle 42"/>
          <p:cNvSpPr>
            <a:spLocks noChangeArrowheads="1"/>
          </p:cNvSpPr>
          <p:nvPr/>
        </p:nvSpPr>
        <p:spPr bwMode="auto">
          <a:xfrm>
            <a:off x="5795963" y="908050"/>
            <a:ext cx="1944687" cy="3168650"/>
          </a:xfrm>
          <a:prstGeom prst="rect">
            <a:avLst/>
          </a:prstGeom>
          <a:solidFill>
            <a:srgbClr val="00FF00">
              <a:alpha val="27843"/>
            </a:srgbClr>
          </a:solidFill>
          <a:ln w="9525">
            <a:solidFill>
              <a:schemeClr val="tx1"/>
            </a:solidFill>
            <a:miter lim="800000"/>
            <a:headEnd/>
            <a:tailEnd/>
          </a:ln>
        </p:spPr>
        <p:txBody>
          <a:bodyPr wrap="none" anchor="ctr"/>
          <a:lstStyle/>
          <a:p>
            <a:pPr algn="ctr" eaLnBrk="1" hangingPunct="1"/>
            <a:r>
              <a:rPr lang="en-GB">
                <a:solidFill>
                  <a:srgbClr val="FF0000"/>
                </a:solidFill>
              </a:rPr>
              <a:t>Dense forest</a:t>
            </a:r>
          </a:p>
        </p:txBody>
      </p:sp>
      <p:sp>
        <p:nvSpPr>
          <p:cNvPr id="51210" name="Rectangle 43"/>
          <p:cNvSpPr>
            <a:spLocks noChangeArrowheads="1"/>
          </p:cNvSpPr>
          <p:nvPr/>
        </p:nvSpPr>
        <p:spPr bwMode="auto">
          <a:xfrm>
            <a:off x="900113" y="908050"/>
            <a:ext cx="2735262" cy="1008063"/>
          </a:xfrm>
          <a:prstGeom prst="rect">
            <a:avLst/>
          </a:prstGeom>
          <a:solidFill>
            <a:srgbClr val="DBD9C9">
              <a:alpha val="56862"/>
            </a:srgbClr>
          </a:solidFill>
          <a:ln w="9525">
            <a:solidFill>
              <a:schemeClr val="tx1"/>
            </a:solidFill>
            <a:miter lim="800000"/>
            <a:headEnd/>
            <a:tailEnd/>
          </a:ln>
        </p:spPr>
        <p:txBody>
          <a:bodyPr wrap="none" anchor="ctr"/>
          <a:lstStyle/>
          <a:p>
            <a:pPr algn="ctr" eaLnBrk="1" hangingPunct="1"/>
            <a:r>
              <a:rPr lang="en-GB">
                <a:solidFill>
                  <a:srgbClr val="FF0000"/>
                </a:solidFill>
              </a:rPr>
              <a:t> </a:t>
            </a:r>
            <a:br>
              <a:rPr lang="en-GB">
                <a:solidFill>
                  <a:srgbClr val="FF0000"/>
                </a:solidFill>
              </a:rPr>
            </a:br>
            <a:r>
              <a:rPr lang="en-GB">
                <a:solidFill>
                  <a:srgbClr val="FF0000"/>
                </a:solidFill>
              </a:rPr>
              <a:t>High mountains</a:t>
            </a:r>
          </a:p>
        </p:txBody>
      </p:sp>
      <p:sp>
        <p:nvSpPr>
          <p:cNvPr id="51211" name="Rectangle 44"/>
          <p:cNvSpPr>
            <a:spLocks noChangeArrowheads="1"/>
          </p:cNvSpPr>
          <p:nvPr/>
        </p:nvSpPr>
        <p:spPr bwMode="auto">
          <a:xfrm>
            <a:off x="3059113" y="1916113"/>
            <a:ext cx="2736850" cy="2160587"/>
          </a:xfrm>
          <a:prstGeom prst="rect">
            <a:avLst/>
          </a:prstGeom>
          <a:solidFill>
            <a:srgbClr val="E6D858">
              <a:alpha val="54117"/>
            </a:srgbClr>
          </a:solidFill>
          <a:ln w="9525">
            <a:solidFill>
              <a:schemeClr val="tx1"/>
            </a:solidFill>
            <a:miter lim="800000"/>
            <a:headEnd/>
            <a:tailEnd/>
          </a:ln>
        </p:spPr>
        <p:txBody>
          <a:bodyPr wrap="none" anchor="ctr"/>
          <a:lstStyle/>
          <a:p>
            <a:pPr algn="ctr" eaLnBrk="1" hangingPunct="1"/>
            <a:r>
              <a:rPr lang="en-GB">
                <a:solidFill>
                  <a:srgbClr val="FF0000"/>
                </a:solidFill>
              </a:rPr>
              <a:t>Desert</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226" name="Group 2"/>
          <p:cNvGrpSpPr>
            <a:grpSpLocks/>
          </p:cNvGrpSpPr>
          <p:nvPr/>
        </p:nvGrpSpPr>
        <p:grpSpPr bwMode="auto">
          <a:xfrm>
            <a:off x="611188" y="908050"/>
            <a:ext cx="7991475" cy="4895850"/>
            <a:chOff x="341" y="663"/>
            <a:chExt cx="5034" cy="3084"/>
          </a:xfrm>
        </p:grpSpPr>
        <p:sp>
          <p:nvSpPr>
            <p:cNvPr id="52236" name="Line 3"/>
            <p:cNvSpPr>
              <a:spLocks noChangeShapeType="1"/>
            </p:cNvSpPr>
            <p:nvPr/>
          </p:nvSpPr>
          <p:spPr bwMode="auto">
            <a:xfrm>
              <a:off x="522" y="663"/>
              <a:ext cx="4853" cy="0"/>
            </a:xfrm>
            <a:prstGeom prst="line">
              <a:avLst/>
            </a:prstGeom>
            <a:noFill/>
            <a:ln w="9525">
              <a:solidFill>
                <a:schemeClr val="tx1"/>
              </a:solidFill>
              <a:round/>
              <a:headEnd/>
              <a:tailEnd/>
            </a:ln>
          </p:spPr>
          <p:txBody>
            <a:bodyPr/>
            <a:lstStyle/>
            <a:p>
              <a:endParaRPr lang="en-US"/>
            </a:p>
          </p:txBody>
        </p:sp>
        <p:sp>
          <p:nvSpPr>
            <p:cNvPr id="52237" name="Line 4"/>
            <p:cNvSpPr>
              <a:spLocks noChangeShapeType="1"/>
            </p:cNvSpPr>
            <p:nvPr/>
          </p:nvSpPr>
          <p:spPr bwMode="auto">
            <a:xfrm>
              <a:off x="522" y="663"/>
              <a:ext cx="0" cy="3084"/>
            </a:xfrm>
            <a:prstGeom prst="line">
              <a:avLst/>
            </a:prstGeom>
            <a:noFill/>
            <a:ln w="9525">
              <a:solidFill>
                <a:schemeClr val="tx1"/>
              </a:solidFill>
              <a:round/>
              <a:headEnd/>
              <a:tailEnd/>
            </a:ln>
          </p:spPr>
          <p:txBody>
            <a:bodyPr/>
            <a:lstStyle/>
            <a:p>
              <a:endParaRPr lang="en-US"/>
            </a:p>
          </p:txBody>
        </p:sp>
        <p:sp>
          <p:nvSpPr>
            <p:cNvPr id="52238" name="Line 5"/>
            <p:cNvSpPr>
              <a:spLocks noChangeShapeType="1"/>
            </p:cNvSpPr>
            <p:nvPr/>
          </p:nvSpPr>
          <p:spPr bwMode="auto">
            <a:xfrm>
              <a:off x="522" y="3747"/>
              <a:ext cx="4354" cy="0"/>
            </a:xfrm>
            <a:prstGeom prst="line">
              <a:avLst/>
            </a:prstGeom>
            <a:noFill/>
            <a:ln w="9525">
              <a:solidFill>
                <a:schemeClr val="tx1"/>
              </a:solidFill>
              <a:round/>
              <a:headEnd/>
              <a:tailEnd/>
            </a:ln>
          </p:spPr>
          <p:txBody>
            <a:bodyPr/>
            <a:lstStyle/>
            <a:p>
              <a:endParaRPr lang="en-US"/>
            </a:p>
          </p:txBody>
        </p:sp>
        <p:sp>
          <p:nvSpPr>
            <p:cNvPr id="52239" name="Line 6"/>
            <p:cNvSpPr>
              <a:spLocks noChangeShapeType="1"/>
            </p:cNvSpPr>
            <p:nvPr/>
          </p:nvSpPr>
          <p:spPr bwMode="auto">
            <a:xfrm flipV="1">
              <a:off x="4876" y="1842"/>
              <a:ext cx="0" cy="1905"/>
            </a:xfrm>
            <a:prstGeom prst="line">
              <a:avLst/>
            </a:prstGeom>
            <a:noFill/>
            <a:ln w="9525">
              <a:solidFill>
                <a:schemeClr val="tx1"/>
              </a:solidFill>
              <a:round/>
              <a:headEnd/>
              <a:tailEnd/>
            </a:ln>
          </p:spPr>
          <p:txBody>
            <a:bodyPr/>
            <a:lstStyle/>
            <a:p>
              <a:endParaRPr lang="en-US"/>
            </a:p>
          </p:txBody>
        </p:sp>
        <p:sp>
          <p:nvSpPr>
            <p:cNvPr id="52240" name="Line 7"/>
            <p:cNvSpPr>
              <a:spLocks noChangeShapeType="1"/>
            </p:cNvSpPr>
            <p:nvPr/>
          </p:nvSpPr>
          <p:spPr bwMode="auto">
            <a:xfrm>
              <a:off x="4876" y="1842"/>
              <a:ext cx="499" cy="0"/>
            </a:xfrm>
            <a:prstGeom prst="line">
              <a:avLst/>
            </a:prstGeom>
            <a:noFill/>
            <a:ln w="9525">
              <a:solidFill>
                <a:schemeClr val="tx1"/>
              </a:solidFill>
              <a:round/>
              <a:headEnd/>
              <a:tailEnd/>
            </a:ln>
          </p:spPr>
          <p:txBody>
            <a:bodyPr/>
            <a:lstStyle/>
            <a:p>
              <a:endParaRPr lang="en-US"/>
            </a:p>
          </p:txBody>
        </p:sp>
        <p:sp>
          <p:nvSpPr>
            <p:cNvPr id="52241" name="Line 8"/>
            <p:cNvSpPr>
              <a:spLocks noChangeShapeType="1"/>
            </p:cNvSpPr>
            <p:nvPr/>
          </p:nvSpPr>
          <p:spPr bwMode="auto">
            <a:xfrm flipV="1">
              <a:off x="5375" y="663"/>
              <a:ext cx="0" cy="1179"/>
            </a:xfrm>
            <a:prstGeom prst="line">
              <a:avLst/>
            </a:prstGeom>
            <a:noFill/>
            <a:ln w="9525">
              <a:solidFill>
                <a:schemeClr val="tx1"/>
              </a:solidFill>
              <a:round/>
              <a:headEnd/>
              <a:tailEnd/>
            </a:ln>
          </p:spPr>
          <p:txBody>
            <a:bodyPr/>
            <a:lstStyle/>
            <a:p>
              <a:endParaRPr lang="en-US"/>
            </a:p>
          </p:txBody>
        </p:sp>
        <p:sp>
          <p:nvSpPr>
            <p:cNvPr id="52242" name="Line 9"/>
            <p:cNvSpPr>
              <a:spLocks noChangeShapeType="1"/>
            </p:cNvSpPr>
            <p:nvPr/>
          </p:nvSpPr>
          <p:spPr bwMode="auto">
            <a:xfrm flipH="1">
              <a:off x="341" y="3021"/>
              <a:ext cx="181" cy="545"/>
            </a:xfrm>
            <a:prstGeom prst="line">
              <a:avLst/>
            </a:prstGeom>
            <a:noFill/>
            <a:ln w="9525">
              <a:solidFill>
                <a:schemeClr val="tx1"/>
              </a:solidFill>
              <a:round/>
              <a:headEnd/>
              <a:tailEnd/>
            </a:ln>
          </p:spPr>
          <p:txBody>
            <a:bodyPr/>
            <a:lstStyle/>
            <a:p>
              <a:endParaRPr lang="en-US"/>
            </a:p>
          </p:txBody>
        </p:sp>
        <p:sp>
          <p:nvSpPr>
            <p:cNvPr id="52243" name="Line 10"/>
            <p:cNvSpPr>
              <a:spLocks noChangeShapeType="1"/>
            </p:cNvSpPr>
            <p:nvPr/>
          </p:nvSpPr>
          <p:spPr bwMode="auto">
            <a:xfrm flipH="1">
              <a:off x="4876" y="663"/>
              <a:ext cx="499" cy="181"/>
            </a:xfrm>
            <a:prstGeom prst="line">
              <a:avLst/>
            </a:prstGeom>
            <a:noFill/>
            <a:ln w="9525">
              <a:solidFill>
                <a:schemeClr val="tx1"/>
              </a:solidFill>
              <a:round/>
              <a:headEnd/>
              <a:tailEnd/>
            </a:ln>
          </p:spPr>
          <p:txBody>
            <a:bodyPr/>
            <a:lstStyle/>
            <a:p>
              <a:endParaRPr lang="en-US"/>
            </a:p>
          </p:txBody>
        </p:sp>
        <p:sp>
          <p:nvSpPr>
            <p:cNvPr id="52244" name="Rectangle 11"/>
            <p:cNvSpPr>
              <a:spLocks noChangeArrowheads="1"/>
            </p:cNvSpPr>
            <p:nvPr/>
          </p:nvSpPr>
          <p:spPr bwMode="auto">
            <a:xfrm>
              <a:off x="567" y="306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2245" name="Rectangle 12"/>
            <p:cNvSpPr>
              <a:spLocks noChangeArrowheads="1"/>
            </p:cNvSpPr>
            <p:nvPr/>
          </p:nvSpPr>
          <p:spPr bwMode="auto">
            <a:xfrm>
              <a:off x="567" y="2477"/>
              <a:ext cx="862" cy="318"/>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2246" name="Rectangle 13"/>
            <p:cNvSpPr>
              <a:spLocks noChangeArrowheads="1"/>
            </p:cNvSpPr>
            <p:nvPr/>
          </p:nvSpPr>
          <p:spPr bwMode="auto">
            <a:xfrm>
              <a:off x="567" y="1933"/>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2247" name="Rectangle 14"/>
            <p:cNvSpPr>
              <a:spLocks noChangeArrowheads="1"/>
            </p:cNvSpPr>
            <p:nvPr/>
          </p:nvSpPr>
          <p:spPr bwMode="auto">
            <a:xfrm>
              <a:off x="567" y="1389"/>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2248" name="Rectangle 15"/>
            <p:cNvSpPr>
              <a:spLocks noChangeArrowheads="1"/>
            </p:cNvSpPr>
            <p:nvPr/>
          </p:nvSpPr>
          <p:spPr bwMode="auto">
            <a:xfrm>
              <a:off x="885" y="935"/>
              <a:ext cx="771" cy="362"/>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2249" name="Rectangle 16"/>
            <p:cNvSpPr>
              <a:spLocks noChangeArrowheads="1"/>
            </p:cNvSpPr>
            <p:nvPr/>
          </p:nvSpPr>
          <p:spPr bwMode="auto">
            <a:xfrm rot="5400000">
              <a:off x="385" y="800"/>
              <a:ext cx="636" cy="362"/>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2250" name="Rectangle 17"/>
            <p:cNvSpPr>
              <a:spLocks noChangeArrowheads="1"/>
            </p:cNvSpPr>
            <p:nvPr/>
          </p:nvSpPr>
          <p:spPr bwMode="auto">
            <a:xfrm>
              <a:off x="1701" y="1389"/>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2251" name="Rectangle 18"/>
            <p:cNvSpPr>
              <a:spLocks noChangeArrowheads="1"/>
            </p:cNvSpPr>
            <p:nvPr/>
          </p:nvSpPr>
          <p:spPr bwMode="auto">
            <a:xfrm>
              <a:off x="1701" y="1933"/>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2252" name="Rectangle 19"/>
            <p:cNvSpPr>
              <a:spLocks noChangeArrowheads="1"/>
            </p:cNvSpPr>
            <p:nvPr/>
          </p:nvSpPr>
          <p:spPr bwMode="auto">
            <a:xfrm>
              <a:off x="1701" y="247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2253" name="Rectangle 20"/>
            <p:cNvSpPr>
              <a:spLocks noChangeArrowheads="1"/>
            </p:cNvSpPr>
            <p:nvPr/>
          </p:nvSpPr>
          <p:spPr bwMode="auto">
            <a:xfrm>
              <a:off x="1701" y="306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2254" name="Rectangle 21"/>
            <p:cNvSpPr>
              <a:spLocks noChangeArrowheads="1"/>
            </p:cNvSpPr>
            <p:nvPr/>
          </p:nvSpPr>
          <p:spPr bwMode="auto">
            <a:xfrm>
              <a:off x="2835" y="1434"/>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2255" name="Rectangle 22"/>
            <p:cNvSpPr>
              <a:spLocks noChangeArrowheads="1"/>
            </p:cNvSpPr>
            <p:nvPr/>
          </p:nvSpPr>
          <p:spPr bwMode="auto">
            <a:xfrm>
              <a:off x="2835" y="1978"/>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2256" name="Rectangle 23"/>
            <p:cNvSpPr>
              <a:spLocks noChangeArrowheads="1"/>
            </p:cNvSpPr>
            <p:nvPr/>
          </p:nvSpPr>
          <p:spPr bwMode="auto">
            <a:xfrm>
              <a:off x="2835" y="2523"/>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2257" name="Rectangle 24"/>
            <p:cNvSpPr>
              <a:spLocks noChangeArrowheads="1"/>
            </p:cNvSpPr>
            <p:nvPr/>
          </p:nvSpPr>
          <p:spPr bwMode="auto">
            <a:xfrm>
              <a:off x="2835" y="306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2258" name="Rectangle 25"/>
            <p:cNvSpPr>
              <a:spLocks noChangeArrowheads="1"/>
            </p:cNvSpPr>
            <p:nvPr/>
          </p:nvSpPr>
          <p:spPr bwMode="auto">
            <a:xfrm>
              <a:off x="4015" y="306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2259" name="Rectangle 26"/>
            <p:cNvSpPr>
              <a:spLocks noChangeArrowheads="1"/>
            </p:cNvSpPr>
            <p:nvPr/>
          </p:nvSpPr>
          <p:spPr bwMode="auto">
            <a:xfrm>
              <a:off x="4015" y="2386"/>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2260" name="Rectangle 27"/>
            <p:cNvSpPr>
              <a:spLocks noChangeArrowheads="1"/>
            </p:cNvSpPr>
            <p:nvPr/>
          </p:nvSpPr>
          <p:spPr bwMode="auto">
            <a:xfrm>
              <a:off x="3652" y="663"/>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2261" name="Rectangle 28"/>
            <p:cNvSpPr>
              <a:spLocks noChangeArrowheads="1"/>
            </p:cNvSpPr>
            <p:nvPr/>
          </p:nvSpPr>
          <p:spPr bwMode="auto">
            <a:xfrm rot="5400000">
              <a:off x="4468" y="1252"/>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2262" name="Rectangle 29"/>
            <p:cNvSpPr>
              <a:spLocks noChangeArrowheads="1"/>
            </p:cNvSpPr>
            <p:nvPr/>
          </p:nvSpPr>
          <p:spPr bwMode="auto">
            <a:xfrm rot="5400000">
              <a:off x="4786" y="1252"/>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2263" name="Line 30"/>
            <p:cNvSpPr>
              <a:spLocks noChangeShapeType="1"/>
            </p:cNvSpPr>
            <p:nvPr/>
          </p:nvSpPr>
          <p:spPr bwMode="auto">
            <a:xfrm flipH="1" flipV="1">
              <a:off x="4650" y="1978"/>
              <a:ext cx="226" cy="272"/>
            </a:xfrm>
            <a:prstGeom prst="line">
              <a:avLst/>
            </a:prstGeom>
            <a:noFill/>
            <a:ln w="9525">
              <a:solidFill>
                <a:schemeClr val="tx1"/>
              </a:solidFill>
              <a:round/>
              <a:headEnd/>
              <a:tailEnd/>
            </a:ln>
          </p:spPr>
          <p:txBody>
            <a:bodyPr/>
            <a:lstStyle/>
            <a:p>
              <a:endParaRPr lang="en-US"/>
            </a:p>
          </p:txBody>
        </p:sp>
        <p:sp>
          <p:nvSpPr>
            <p:cNvPr id="52264" name="Freeform 31"/>
            <p:cNvSpPr>
              <a:spLocks/>
            </p:cNvSpPr>
            <p:nvPr/>
          </p:nvSpPr>
          <p:spPr bwMode="auto">
            <a:xfrm>
              <a:off x="386" y="3611"/>
              <a:ext cx="136" cy="53"/>
            </a:xfrm>
            <a:custGeom>
              <a:avLst/>
              <a:gdLst>
                <a:gd name="T0" fmla="*/ 0 w 408"/>
                <a:gd name="T1" fmla="*/ 0 h 189"/>
                <a:gd name="T2" fmla="*/ 75 w 408"/>
                <a:gd name="T3" fmla="*/ 51 h 189"/>
                <a:gd name="T4" fmla="*/ 136 w 408"/>
                <a:gd name="T5" fmla="*/ 13 h 189"/>
                <a:gd name="T6" fmla="*/ 0 60000 65536"/>
                <a:gd name="T7" fmla="*/ 0 60000 65536"/>
                <a:gd name="T8" fmla="*/ 0 60000 65536"/>
                <a:gd name="T9" fmla="*/ 0 w 408"/>
                <a:gd name="T10" fmla="*/ 0 h 189"/>
                <a:gd name="T11" fmla="*/ 408 w 408"/>
                <a:gd name="T12" fmla="*/ 189 h 189"/>
              </a:gdLst>
              <a:ahLst/>
              <a:cxnLst>
                <a:cxn ang="T6">
                  <a:pos x="T0" y="T1"/>
                </a:cxn>
                <a:cxn ang="T7">
                  <a:pos x="T2" y="T3"/>
                </a:cxn>
                <a:cxn ang="T8">
                  <a:pos x="T4" y="T5"/>
                </a:cxn>
              </a:cxnLst>
              <a:rect l="T9" t="T10" r="T11" b="T12"/>
              <a:pathLst>
                <a:path w="408" h="189">
                  <a:moveTo>
                    <a:pt x="0" y="0"/>
                  </a:moveTo>
                  <a:cubicBezTo>
                    <a:pt x="79" y="86"/>
                    <a:pt x="158" y="173"/>
                    <a:pt x="226" y="181"/>
                  </a:cubicBezTo>
                  <a:cubicBezTo>
                    <a:pt x="294" y="189"/>
                    <a:pt x="378" y="68"/>
                    <a:pt x="408" y="45"/>
                  </a:cubicBezTo>
                </a:path>
              </a:pathLst>
            </a:custGeom>
            <a:noFill/>
            <a:ln w="9525">
              <a:solidFill>
                <a:schemeClr val="tx1"/>
              </a:solidFill>
              <a:round/>
              <a:headEnd/>
              <a:tailEnd/>
            </a:ln>
          </p:spPr>
          <p:txBody>
            <a:bodyPr/>
            <a:lstStyle/>
            <a:p>
              <a:endParaRPr lang="en-US"/>
            </a:p>
          </p:txBody>
        </p:sp>
        <p:sp>
          <p:nvSpPr>
            <p:cNvPr id="52265" name="Freeform 32"/>
            <p:cNvSpPr>
              <a:spLocks/>
            </p:cNvSpPr>
            <p:nvPr/>
          </p:nvSpPr>
          <p:spPr bwMode="auto">
            <a:xfrm flipV="1">
              <a:off x="4695" y="1887"/>
              <a:ext cx="136" cy="53"/>
            </a:xfrm>
            <a:custGeom>
              <a:avLst/>
              <a:gdLst>
                <a:gd name="T0" fmla="*/ 0 w 408"/>
                <a:gd name="T1" fmla="*/ 0 h 189"/>
                <a:gd name="T2" fmla="*/ 75 w 408"/>
                <a:gd name="T3" fmla="*/ 51 h 189"/>
                <a:gd name="T4" fmla="*/ 136 w 408"/>
                <a:gd name="T5" fmla="*/ 13 h 189"/>
                <a:gd name="T6" fmla="*/ 0 60000 65536"/>
                <a:gd name="T7" fmla="*/ 0 60000 65536"/>
                <a:gd name="T8" fmla="*/ 0 60000 65536"/>
                <a:gd name="T9" fmla="*/ 0 w 408"/>
                <a:gd name="T10" fmla="*/ 0 h 189"/>
                <a:gd name="T11" fmla="*/ 408 w 408"/>
                <a:gd name="T12" fmla="*/ 189 h 189"/>
              </a:gdLst>
              <a:ahLst/>
              <a:cxnLst>
                <a:cxn ang="T6">
                  <a:pos x="T0" y="T1"/>
                </a:cxn>
                <a:cxn ang="T7">
                  <a:pos x="T2" y="T3"/>
                </a:cxn>
                <a:cxn ang="T8">
                  <a:pos x="T4" y="T5"/>
                </a:cxn>
              </a:cxnLst>
              <a:rect l="T9" t="T10" r="T11" b="T12"/>
              <a:pathLst>
                <a:path w="408" h="189">
                  <a:moveTo>
                    <a:pt x="0" y="0"/>
                  </a:moveTo>
                  <a:cubicBezTo>
                    <a:pt x="79" y="86"/>
                    <a:pt x="158" y="173"/>
                    <a:pt x="226" y="181"/>
                  </a:cubicBezTo>
                  <a:cubicBezTo>
                    <a:pt x="294" y="189"/>
                    <a:pt x="378" y="68"/>
                    <a:pt x="408" y="45"/>
                  </a:cubicBezTo>
                </a:path>
              </a:pathLst>
            </a:custGeom>
            <a:noFill/>
            <a:ln w="9525">
              <a:solidFill>
                <a:schemeClr val="tx1"/>
              </a:solidFill>
              <a:round/>
              <a:headEnd/>
              <a:tailEnd/>
            </a:ln>
          </p:spPr>
          <p:txBody>
            <a:bodyPr/>
            <a:lstStyle/>
            <a:p>
              <a:endParaRPr lang="en-US"/>
            </a:p>
          </p:txBody>
        </p:sp>
        <p:sp>
          <p:nvSpPr>
            <p:cNvPr id="52266" name="Freeform 33"/>
            <p:cNvSpPr>
              <a:spLocks/>
            </p:cNvSpPr>
            <p:nvPr/>
          </p:nvSpPr>
          <p:spPr bwMode="auto">
            <a:xfrm rot="2507924">
              <a:off x="4644" y="769"/>
              <a:ext cx="181" cy="53"/>
            </a:xfrm>
            <a:custGeom>
              <a:avLst/>
              <a:gdLst>
                <a:gd name="T0" fmla="*/ 0 w 408"/>
                <a:gd name="T1" fmla="*/ 0 h 189"/>
                <a:gd name="T2" fmla="*/ 100 w 408"/>
                <a:gd name="T3" fmla="*/ 51 h 189"/>
                <a:gd name="T4" fmla="*/ 181 w 408"/>
                <a:gd name="T5" fmla="*/ 13 h 189"/>
                <a:gd name="T6" fmla="*/ 0 60000 65536"/>
                <a:gd name="T7" fmla="*/ 0 60000 65536"/>
                <a:gd name="T8" fmla="*/ 0 60000 65536"/>
                <a:gd name="T9" fmla="*/ 0 w 408"/>
                <a:gd name="T10" fmla="*/ 0 h 189"/>
                <a:gd name="T11" fmla="*/ 408 w 408"/>
                <a:gd name="T12" fmla="*/ 189 h 189"/>
              </a:gdLst>
              <a:ahLst/>
              <a:cxnLst>
                <a:cxn ang="T6">
                  <a:pos x="T0" y="T1"/>
                </a:cxn>
                <a:cxn ang="T7">
                  <a:pos x="T2" y="T3"/>
                </a:cxn>
                <a:cxn ang="T8">
                  <a:pos x="T4" y="T5"/>
                </a:cxn>
              </a:cxnLst>
              <a:rect l="T9" t="T10" r="T11" b="T12"/>
              <a:pathLst>
                <a:path w="408" h="189">
                  <a:moveTo>
                    <a:pt x="0" y="0"/>
                  </a:moveTo>
                  <a:cubicBezTo>
                    <a:pt x="79" y="86"/>
                    <a:pt x="158" y="173"/>
                    <a:pt x="226" y="181"/>
                  </a:cubicBezTo>
                  <a:cubicBezTo>
                    <a:pt x="294" y="189"/>
                    <a:pt x="378" y="68"/>
                    <a:pt x="408" y="45"/>
                  </a:cubicBezTo>
                </a:path>
              </a:pathLst>
            </a:custGeom>
            <a:noFill/>
            <a:ln w="9525">
              <a:solidFill>
                <a:schemeClr val="tx1"/>
              </a:solidFill>
              <a:round/>
              <a:headEnd/>
              <a:tailEnd/>
            </a:ln>
          </p:spPr>
          <p:txBody>
            <a:bodyPr/>
            <a:lstStyle/>
            <a:p>
              <a:endParaRPr lang="en-US"/>
            </a:p>
          </p:txBody>
        </p:sp>
        <p:sp>
          <p:nvSpPr>
            <p:cNvPr id="52267" name="Rectangle 34"/>
            <p:cNvSpPr>
              <a:spLocks noChangeArrowheads="1"/>
            </p:cNvSpPr>
            <p:nvPr/>
          </p:nvSpPr>
          <p:spPr bwMode="auto">
            <a:xfrm>
              <a:off x="976" y="663"/>
              <a:ext cx="1043" cy="45"/>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2268" name="Rectangle 35"/>
            <p:cNvSpPr>
              <a:spLocks noChangeArrowheads="1"/>
            </p:cNvSpPr>
            <p:nvPr/>
          </p:nvSpPr>
          <p:spPr bwMode="auto">
            <a:xfrm>
              <a:off x="2155" y="663"/>
              <a:ext cx="1451" cy="45"/>
            </a:xfrm>
            <a:prstGeom prst="rect">
              <a:avLst/>
            </a:prstGeom>
            <a:solidFill>
              <a:schemeClr val="accent1"/>
            </a:solidFill>
            <a:ln w="9525">
              <a:solidFill>
                <a:schemeClr val="tx1"/>
              </a:solidFill>
              <a:miter lim="800000"/>
              <a:headEnd/>
              <a:tailEnd/>
            </a:ln>
          </p:spPr>
          <p:txBody>
            <a:bodyPr wrap="none" anchor="ctr"/>
            <a:lstStyle/>
            <a:p>
              <a:endParaRPr lang="en-US"/>
            </a:p>
          </p:txBody>
        </p:sp>
      </p:grpSp>
      <p:sp>
        <p:nvSpPr>
          <p:cNvPr id="52227" name="Rectangle 36"/>
          <p:cNvSpPr>
            <a:spLocks noChangeArrowheads="1"/>
          </p:cNvSpPr>
          <p:nvPr/>
        </p:nvSpPr>
        <p:spPr bwMode="auto">
          <a:xfrm>
            <a:off x="900113" y="4508500"/>
            <a:ext cx="2159000" cy="1296988"/>
          </a:xfrm>
          <a:prstGeom prst="rect">
            <a:avLst/>
          </a:prstGeom>
          <a:solidFill>
            <a:schemeClr val="accent1">
              <a:alpha val="27843"/>
            </a:schemeClr>
          </a:solidFill>
          <a:ln w="9525">
            <a:solidFill>
              <a:schemeClr val="tx1"/>
            </a:solidFill>
            <a:miter lim="800000"/>
            <a:headEnd/>
            <a:tailEnd/>
          </a:ln>
        </p:spPr>
        <p:txBody>
          <a:bodyPr wrap="none" anchor="ctr"/>
          <a:lstStyle/>
          <a:p>
            <a:pPr algn="ctr" eaLnBrk="1" hangingPunct="1"/>
            <a:r>
              <a:rPr lang="en-GB">
                <a:solidFill>
                  <a:srgbClr val="FF0000"/>
                </a:solidFill>
              </a:rPr>
              <a:t/>
            </a:r>
            <a:br>
              <a:rPr lang="en-GB">
                <a:solidFill>
                  <a:srgbClr val="FF0000"/>
                </a:solidFill>
              </a:rPr>
            </a:br>
            <a:r>
              <a:rPr lang="en-GB">
                <a:solidFill>
                  <a:srgbClr val="FF0000"/>
                </a:solidFill>
              </a:rPr>
              <a:t/>
            </a:r>
            <a:br>
              <a:rPr lang="en-GB">
                <a:solidFill>
                  <a:srgbClr val="FF0000"/>
                </a:solidFill>
              </a:rPr>
            </a:br>
            <a:r>
              <a:rPr lang="en-GB">
                <a:solidFill>
                  <a:srgbClr val="339933"/>
                </a:solidFill>
              </a:rPr>
              <a:t>Coal mine grows</a:t>
            </a:r>
          </a:p>
        </p:txBody>
      </p:sp>
      <p:sp>
        <p:nvSpPr>
          <p:cNvPr id="52228" name="Rectangle 37"/>
          <p:cNvSpPr>
            <a:spLocks noChangeArrowheads="1"/>
          </p:cNvSpPr>
          <p:nvPr/>
        </p:nvSpPr>
        <p:spPr bwMode="auto">
          <a:xfrm>
            <a:off x="5651500" y="4508500"/>
            <a:ext cx="2159000" cy="1296988"/>
          </a:xfrm>
          <a:prstGeom prst="rect">
            <a:avLst/>
          </a:prstGeom>
          <a:solidFill>
            <a:schemeClr val="accent1">
              <a:alpha val="27843"/>
            </a:schemeClr>
          </a:solidFill>
          <a:ln w="9525">
            <a:solidFill>
              <a:schemeClr val="tx1"/>
            </a:solidFill>
            <a:miter lim="800000"/>
            <a:headEnd/>
            <a:tailEnd/>
          </a:ln>
        </p:spPr>
        <p:txBody>
          <a:bodyPr wrap="none" anchor="ctr"/>
          <a:lstStyle/>
          <a:p>
            <a:pPr algn="ctr" eaLnBrk="1" hangingPunct="1"/>
            <a:r>
              <a:rPr lang="en-GB">
                <a:solidFill>
                  <a:srgbClr val="FF0000"/>
                </a:solidFill>
              </a:rPr>
              <a:t/>
            </a:r>
            <a:br>
              <a:rPr lang="en-GB">
                <a:solidFill>
                  <a:srgbClr val="FF0000"/>
                </a:solidFill>
              </a:rPr>
            </a:br>
            <a:r>
              <a:rPr lang="en-GB">
                <a:solidFill>
                  <a:srgbClr val="FF0000"/>
                </a:solidFill>
              </a:rPr>
              <a:t/>
            </a:r>
            <a:br>
              <a:rPr lang="en-GB">
                <a:solidFill>
                  <a:srgbClr val="FF0000"/>
                </a:solidFill>
              </a:rPr>
            </a:br>
            <a:r>
              <a:rPr lang="en-GB">
                <a:solidFill>
                  <a:srgbClr val="FF0000"/>
                </a:solidFill>
              </a:rPr>
              <a:t>Coal runs out</a:t>
            </a:r>
          </a:p>
        </p:txBody>
      </p:sp>
      <p:sp>
        <p:nvSpPr>
          <p:cNvPr id="52229" name="Rectangle 38"/>
          <p:cNvSpPr>
            <a:spLocks noChangeArrowheads="1"/>
          </p:cNvSpPr>
          <p:nvPr/>
        </p:nvSpPr>
        <p:spPr bwMode="auto">
          <a:xfrm>
            <a:off x="3635375" y="981075"/>
            <a:ext cx="2159000" cy="935038"/>
          </a:xfrm>
          <a:prstGeom prst="rect">
            <a:avLst/>
          </a:prstGeom>
          <a:solidFill>
            <a:schemeClr val="accent1">
              <a:alpha val="27843"/>
            </a:schemeClr>
          </a:solidFill>
          <a:ln w="9525">
            <a:solidFill>
              <a:schemeClr val="tx1"/>
            </a:solidFill>
            <a:miter lim="800000"/>
            <a:headEnd/>
            <a:tailEnd/>
          </a:ln>
        </p:spPr>
        <p:txBody>
          <a:bodyPr wrap="none" anchor="ctr"/>
          <a:lstStyle/>
          <a:p>
            <a:pPr algn="ctr" eaLnBrk="1" hangingPunct="1"/>
            <a:r>
              <a:rPr lang="en-GB">
                <a:solidFill>
                  <a:srgbClr val="339933"/>
                </a:solidFill>
              </a:rPr>
              <a:t>Town grows bigger</a:t>
            </a:r>
            <a:br>
              <a:rPr lang="en-GB">
                <a:solidFill>
                  <a:srgbClr val="339933"/>
                </a:solidFill>
              </a:rPr>
            </a:br>
            <a:r>
              <a:rPr lang="en-GB">
                <a:solidFill>
                  <a:srgbClr val="339933"/>
                </a:solidFill>
              </a:rPr>
              <a:t>More jobs</a:t>
            </a:r>
          </a:p>
        </p:txBody>
      </p:sp>
      <p:sp>
        <p:nvSpPr>
          <p:cNvPr id="52230" name="Rectangle 39"/>
          <p:cNvSpPr>
            <a:spLocks noChangeArrowheads="1"/>
          </p:cNvSpPr>
          <p:nvPr/>
        </p:nvSpPr>
        <p:spPr bwMode="auto">
          <a:xfrm>
            <a:off x="900113" y="1916113"/>
            <a:ext cx="2159000" cy="2592387"/>
          </a:xfrm>
          <a:prstGeom prst="rect">
            <a:avLst/>
          </a:prstGeom>
          <a:solidFill>
            <a:schemeClr val="folHlink">
              <a:alpha val="27843"/>
            </a:schemeClr>
          </a:solidFill>
          <a:ln w="9525">
            <a:solidFill>
              <a:schemeClr val="tx1"/>
            </a:solidFill>
            <a:miter lim="800000"/>
            <a:headEnd/>
            <a:tailEnd/>
          </a:ln>
        </p:spPr>
        <p:txBody>
          <a:bodyPr wrap="none" anchor="ctr"/>
          <a:lstStyle/>
          <a:p>
            <a:pPr algn="ctr" eaLnBrk="1" hangingPunct="1"/>
            <a:r>
              <a:rPr lang="en-GB">
                <a:solidFill>
                  <a:srgbClr val="339933"/>
                </a:solidFill>
              </a:rPr>
              <a:t>Fertile farmland</a:t>
            </a:r>
          </a:p>
        </p:txBody>
      </p:sp>
      <p:sp>
        <p:nvSpPr>
          <p:cNvPr id="52231" name="Rectangle 40"/>
          <p:cNvSpPr>
            <a:spLocks noChangeArrowheads="1"/>
          </p:cNvSpPr>
          <p:nvPr/>
        </p:nvSpPr>
        <p:spPr bwMode="auto">
          <a:xfrm>
            <a:off x="3059113" y="4076700"/>
            <a:ext cx="4752975" cy="431800"/>
          </a:xfrm>
          <a:prstGeom prst="rect">
            <a:avLst/>
          </a:prstGeom>
          <a:solidFill>
            <a:srgbClr val="11A9DF">
              <a:alpha val="29019"/>
            </a:srgbClr>
          </a:solidFill>
          <a:ln w="9525">
            <a:solidFill>
              <a:schemeClr val="tx1"/>
            </a:solidFill>
            <a:miter lim="800000"/>
            <a:headEnd/>
            <a:tailEnd/>
          </a:ln>
        </p:spPr>
        <p:txBody>
          <a:bodyPr wrap="none" anchor="ctr"/>
          <a:lstStyle/>
          <a:p>
            <a:pPr algn="ctr" eaLnBrk="1" hangingPunct="1"/>
            <a:r>
              <a:rPr lang="en-GB">
                <a:solidFill>
                  <a:srgbClr val="339933"/>
                </a:solidFill>
              </a:rPr>
              <a:t>River</a:t>
            </a:r>
          </a:p>
        </p:txBody>
      </p:sp>
      <p:sp>
        <p:nvSpPr>
          <p:cNvPr id="52232" name="Rectangle 41"/>
          <p:cNvSpPr>
            <a:spLocks noChangeArrowheads="1"/>
          </p:cNvSpPr>
          <p:nvPr/>
        </p:nvSpPr>
        <p:spPr bwMode="auto">
          <a:xfrm>
            <a:off x="3059113" y="4508500"/>
            <a:ext cx="2592387" cy="1296988"/>
          </a:xfrm>
          <a:prstGeom prst="rect">
            <a:avLst/>
          </a:prstGeom>
          <a:solidFill>
            <a:schemeClr val="folHlink">
              <a:alpha val="27843"/>
            </a:schemeClr>
          </a:solidFill>
          <a:ln w="9525">
            <a:solidFill>
              <a:schemeClr val="tx1"/>
            </a:solidFill>
            <a:miter lim="800000"/>
            <a:headEnd/>
            <a:tailEnd/>
          </a:ln>
        </p:spPr>
        <p:txBody>
          <a:bodyPr wrap="none" anchor="ctr"/>
          <a:lstStyle/>
          <a:p>
            <a:pPr algn="ctr" eaLnBrk="1" hangingPunct="1"/>
            <a:r>
              <a:rPr lang="en-GB">
                <a:solidFill>
                  <a:srgbClr val="FF0000"/>
                </a:solidFill>
              </a:rPr>
              <a:t/>
            </a:r>
            <a:br>
              <a:rPr lang="en-GB">
                <a:solidFill>
                  <a:srgbClr val="FF0000"/>
                </a:solidFill>
              </a:rPr>
            </a:br>
            <a:r>
              <a:rPr lang="en-GB">
                <a:solidFill>
                  <a:srgbClr val="FF0000"/>
                </a:solidFill>
              </a:rPr>
              <a:t/>
            </a:r>
            <a:br>
              <a:rPr lang="en-GB">
                <a:solidFill>
                  <a:srgbClr val="FF0000"/>
                </a:solidFill>
              </a:rPr>
            </a:br>
            <a:r>
              <a:rPr lang="en-GB">
                <a:solidFill>
                  <a:srgbClr val="FF0000"/>
                </a:solidFill>
              </a:rPr>
              <a:t/>
            </a:r>
            <a:br>
              <a:rPr lang="en-GB">
                <a:solidFill>
                  <a:srgbClr val="FF0000"/>
                </a:solidFill>
              </a:rPr>
            </a:br>
            <a:r>
              <a:rPr lang="en-GB">
                <a:solidFill>
                  <a:srgbClr val="339933"/>
                </a:solidFill>
              </a:rPr>
              <a:t>Fertile farmland</a:t>
            </a:r>
          </a:p>
        </p:txBody>
      </p:sp>
      <p:sp>
        <p:nvSpPr>
          <p:cNvPr id="52233" name="Rectangle 42"/>
          <p:cNvSpPr>
            <a:spLocks noChangeArrowheads="1"/>
          </p:cNvSpPr>
          <p:nvPr/>
        </p:nvSpPr>
        <p:spPr bwMode="auto">
          <a:xfrm>
            <a:off x="5795963" y="908050"/>
            <a:ext cx="1944687" cy="3168650"/>
          </a:xfrm>
          <a:prstGeom prst="rect">
            <a:avLst/>
          </a:prstGeom>
          <a:solidFill>
            <a:srgbClr val="00FF00">
              <a:alpha val="27843"/>
            </a:srgbClr>
          </a:solidFill>
          <a:ln w="9525">
            <a:solidFill>
              <a:schemeClr val="tx1"/>
            </a:solidFill>
            <a:miter lim="800000"/>
            <a:headEnd/>
            <a:tailEnd/>
          </a:ln>
        </p:spPr>
        <p:txBody>
          <a:bodyPr wrap="none" anchor="ctr"/>
          <a:lstStyle/>
          <a:p>
            <a:pPr algn="ctr" eaLnBrk="1" hangingPunct="1"/>
            <a:r>
              <a:rPr lang="en-GB">
                <a:solidFill>
                  <a:srgbClr val="339933"/>
                </a:solidFill>
              </a:rPr>
              <a:t>Trees cut down </a:t>
            </a:r>
            <a:br>
              <a:rPr lang="en-GB">
                <a:solidFill>
                  <a:srgbClr val="339933"/>
                </a:solidFill>
              </a:rPr>
            </a:br>
            <a:r>
              <a:rPr lang="en-GB">
                <a:solidFill>
                  <a:srgbClr val="339933"/>
                </a:solidFill>
              </a:rPr>
              <a:t>for farmland</a:t>
            </a:r>
          </a:p>
        </p:txBody>
      </p:sp>
      <p:sp>
        <p:nvSpPr>
          <p:cNvPr id="52234" name="Rectangle 43"/>
          <p:cNvSpPr>
            <a:spLocks noChangeArrowheads="1"/>
          </p:cNvSpPr>
          <p:nvPr/>
        </p:nvSpPr>
        <p:spPr bwMode="auto">
          <a:xfrm>
            <a:off x="900113" y="908050"/>
            <a:ext cx="2735262" cy="1008063"/>
          </a:xfrm>
          <a:prstGeom prst="rect">
            <a:avLst/>
          </a:prstGeom>
          <a:solidFill>
            <a:srgbClr val="DBD9C9">
              <a:alpha val="56862"/>
            </a:srgbClr>
          </a:solidFill>
          <a:ln w="9525">
            <a:solidFill>
              <a:schemeClr val="tx1"/>
            </a:solidFill>
            <a:miter lim="800000"/>
            <a:headEnd/>
            <a:tailEnd/>
          </a:ln>
        </p:spPr>
        <p:txBody>
          <a:bodyPr wrap="none" anchor="ctr"/>
          <a:lstStyle/>
          <a:p>
            <a:pPr algn="ctr" eaLnBrk="1" hangingPunct="1"/>
            <a:r>
              <a:rPr lang="en-GB">
                <a:solidFill>
                  <a:srgbClr val="FF0000"/>
                </a:solidFill>
              </a:rPr>
              <a:t> </a:t>
            </a:r>
            <a:br>
              <a:rPr lang="en-GB">
                <a:solidFill>
                  <a:srgbClr val="FF0000"/>
                </a:solidFill>
              </a:rPr>
            </a:br>
            <a:r>
              <a:rPr lang="en-GB">
                <a:solidFill>
                  <a:srgbClr val="FF0000"/>
                </a:solidFill>
              </a:rPr>
              <a:t>High mountains</a:t>
            </a:r>
          </a:p>
        </p:txBody>
      </p:sp>
      <p:sp>
        <p:nvSpPr>
          <p:cNvPr id="52235" name="Rectangle 44"/>
          <p:cNvSpPr>
            <a:spLocks noChangeArrowheads="1"/>
          </p:cNvSpPr>
          <p:nvPr/>
        </p:nvSpPr>
        <p:spPr bwMode="auto">
          <a:xfrm>
            <a:off x="3059113" y="1916113"/>
            <a:ext cx="2736850" cy="2160587"/>
          </a:xfrm>
          <a:prstGeom prst="rect">
            <a:avLst/>
          </a:prstGeom>
          <a:solidFill>
            <a:srgbClr val="E6D858">
              <a:alpha val="54117"/>
            </a:srgbClr>
          </a:solidFill>
          <a:ln w="9525">
            <a:solidFill>
              <a:schemeClr val="tx1"/>
            </a:solidFill>
            <a:miter lim="800000"/>
            <a:headEnd/>
            <a:tailEnd/>
          </a:ln>
        </p:spPr>
        <p:txBody>
          <a:bodyPr wrap="none" anchor="ctr"/>
          <a:lstStyle/>
          <a:p>
            <a:pPr algn="ctr" eaLnBrk="1" hangingPunct="1"/>
            <a:r>
              <a:rPr lang="en-GB">
                <a:solidFill>
                  <a:srgbClr val="FF0000"/>
                </a:solidFill>
              </a:rPr>
              <a:t>Desert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250" name="Group 2"/>
          <p:cNvGrpSpPr>
            <a:grpSpLocks/>
          </p:cNvGrpSpPr>
          <p:nvPr/>
        </p:nvGrpSpPr>
        <p:grpSpPr bwMode="auto">
          <a:xfrm>
            <a:off x="611188" y="908050"/>
            <a:ext cx="7991475" cy="4895850"/>
            <a:chOff x="341" y="663"/>
            <a:chExt cx="5034" cy="3084"/>
          </a:xfrm>
        </p:grpSpPr>
        <p:sp>
          <p:nvSpPr>
            <p:cNvPr id="53260" name="Line 3"/>
            <p:cNvSpPr>
              <a:spLocks noChangeShapeType="1"/>
            </p:cNvSpPr>
            <p:nvPr/>
          </p:nvSpPr>
          <p:spPr bwMode="auto">
            <a:xfrm>
              <a:off x="522" y="663"/>
              <a:ext cx="4853" cy="0"/>
            </a:xfrm>
            <a:prstGeom prst="line">
              <a:avLst/>
            </a:prstGeom>
            <a:noFill/>
            <a:ln w="9525">
              <a:solidFill>
                <a:schemeClr val="tx1"/>
              </a:solidFill>
              <a:round/>
              <a:headEnd/>
              <a:tailEnd/>
            </a:ln>
          </p:spPr>
          <p:txBody>
            <a:bodyPr/>
            <a:lstStyle/>
            <a:p>
              <a:endParaRPr lang="en-US"/>
            </a:p>
          </p:txBody>
        </p:sp>
        <p:sp>
          <p:nvSpPr>
            <p:cNvPr id="53261" name="Line 4"/>
            <p:cNvSpPr>
              <a:spLocks noChangeShapeType="1"/>
            </p:cNvSpPr>
            <p:nvPr/>
          </p:nvSpPr>
          <p:spPr bwMode="auto">
            <a:xfrm>
              <a:off x="522" y="663"/>
              <a:ext cx="0" cy="3084"/>
            </a:xfrm>
            <a:prstGeom prst="line">
              <a:avLst/>
            </a:prstGeom>
            <a:noFill/>
            <a:ln w="9525">
              <a:solidFill>
                <a:schemeClr val="tx1"/>
              </a:solidFill>
              <a:round/>
              <a:headEnd/>
              <a:tailEnd/>
            </a:ln>
          </p:spPr>
          <p:txBody>
            <a:bodyPr/>
            <a:lstStyle/>
            <a:p>
              <a:endParaRPr lang="en-US"/>
            </a:p>
          </p:txBody>
        </p:sp>
        <p:sp>
          <p:nvSpPr>
            <p:cNvPr id="53262" name="Line 5"/>
            <p:cNvSpPr>
              <a:spLocks noChangeShapeType="1"/>
            </p:cNvSpPr>
            <p:nvPr/>
          </p:nvSpPr>
          <p:spPr bwMode="auto">
            <a:xfrm>
              <a:off x="522" y="3747"/>
              <a:ext cx="4354" cy="0"/>
            </a:xfrm>
            <a:prstGeom prst="line">
              <a:avLst/>
            </a:prstGeom>
            <a:noFill/>
            <a:ln w="9525">
              <a:solidFill>
                <a:schemeClr val="tx1"/>
              </a:solidFill>
              <a:round/>
              <a:headEnd/>
              <a:tailEnd/>
            </a:ln>
          </p:spPr>
          <p:txBody>
            <a:bodyPr/>
            <a:lstStyle/>
            <a:p>
              <a:endParaRPr lang="en-US"/>
            </a:p>
          </p:txBody>
        </p:sp>
        <p:sp>
          <p:nvSpPr>
            <p:cNvPr id="53263" name="Line 6"/>
            <p:cNvSpPr>
              <a:spLocks noChangeShapeType="1"/>
            </p:cNvSpPr>
            <p:nvPr/>
          </p:nvSpPr>
          <p:spPr bwMode="auto">
            <a:xfrm flipV="1">
              <a:off x="4876" y="1842"/>
              <a:ext cx="0" cy="1905"/>
            </a:xfrm>
            <a:prstGeom prst="line">
              <a:avLst/>
            </a:prstGeom>
            <a:noFill/>
            <a:ln w="9525">
              <a:solidFill>
                <a:schemeClr val="tx1"/>
              </a:solidFill>
              <a:round/>
              <a:headEnd/>
              <a:tailEnd/>
            </a:ln>
          </p:spPr>
          <p:txBody>
            <a:bodyPr/>
            <a:lstStyle/>
            <a:p>
              <a:endParaRPr lang="en-US"/>
            </a:p>
          </p:txBody>
        </p:sp>
        <p:sp>
          <p:nvSpPr>
            <p:cNvPr id="53264" name="Line 7"/>
            <p:cNvSpPr>
              <a:spLocks noChangeShapeType="1"/>
            </p:cNvSpPr>
            <p:nvPr/>
          </p:nvSpPr>
          <p:spPr bwMode="auto">
            <a:xfrm>
              <a:off x="4876" y="1842"/>
              <a:ext cx="499" cy="0"/>
            </a:xfrm>
            <a:prstGeom prst="line">
              <a:avLst/>
            </a:prstGeom>
            <a:noFill/>
            <a:ln w="9525">
              <a:solidFill>
                <a:schemeClr val="tx1"/>
              </a:solidFill>
              <a:round/>
              <a:headEnd/>
              <a:tailEnd/>
            </a:ln>
          </p:spPr>
          <p:txBody>
            <a:bodyPr/>
            <a:lstStyle/>
            <a:p>
              <a:endParaRPr lang="en-US"/>
            </a:p>
          </p:txBody>
        </p:sp>
        <p:sp>
          <p:nvSpPr>
            <p:cNvPr id="53265" name="Line 8"/>
            <p:cNvSpPr>
              <a:spLocks noChangeShapeType="1"/>
            </p:cNvSpPr>
            <p:nvPr/>
          </p:nvSpPr>
          <p:spPr bwMode="auto">
            <a:xfrm flipV="1">
              <a:off x="5375" y="663"/>
              <a:ext cx="0" cy="1179"/>
            </a:xfrm>
            <a:prstGeom prst="line">
              <a:avLst/>
            </a:prstGeom>
            <a:noFill/>
            <a:ln w="9525">
              <a:solidFill>
                <a:schemeClr val="tx1"/>
              </a:solidFill>
              <a:round/>
              <a:headEnd/>
              <a:tailEnd/>
            </a:ln>
          </p:spPr>
          <p:txBody>
            <a:bodyPr/>
            <a:lstStyle/>
            <a:p>
              <a:endParaRPr lang="en-US"/>
            </a:p>
          </p:txBody>
        </p:sp>
        <p:sp>
          <p:nvSpPr>
            <p:cNvPr id="53266" name="Line 9"/>
            <p:cNvSpPr>
              <a:spLocks noChangeShapeType="1"/>
            </p:cNvSpPr>
            <p:nvPr/>
          </p:nvSpPr>
          <p:spPr bwMode="auto">
            <a:xfrm flipH="1">
              <a:off x="341" y="3021"/>
              <a:ext cx="181" cy="545"/>
            </a:xfrm>
            <a:prstGeom prst="line">
              <a:avLst/>
            </a:prstGeom>
            <a:noFill/>
            <a:ln w="9525">
              <a:solidFill>
                <a:schemeClr val="tx1"/>
              </a:solidFill>
              <a:round/>
              <a:headEnd/>
              <a:tailEnd/>
            </a:ln>
          </p:spPr>
          <p:txBody>
            <a:bodyPr/>
            <a:lstStyle/>
            <a:p>
              <a:endParaRPr lang="en-US"/>
            </a:p>
          </p:txBody>
        </p:sp>
        <p:sp>
          <p:nvSpPr>
            <p:cNvPr id="53267" name="Line 10"/>
            <p:cNvSpPr>
              <a:spLocks noChangeShapeType="1"/>
            </p:cNvSpPr>
            <p:nvPr/>
          </p:nvSpPr>
          <p:spPr bwMode="auto">
            <a:xfrm flipH="1">
              <a:off x="4876" y="663"/>
              <a:ext cx="499" cy="181"/>
            </a:xfrm>
            <a:prstGeom prst="line">
              <a:avLst/>
            </a:prstGeom>
            <a:noFill/>
            <a:ln w="9525">
              <a:solidFill>
                <a:schemeClr val="tx1"/>
              </a:solidFill>
              <a:round/>
              <a:headEnd/>
              <a:tailEnd/>
            </a:ln>
          </p:spPr>
          <p:txBody>
            <a:bodyPr/>
            <a:lstStyle/>
            <a:p>
              <a:endParaRPr lang="en-US"/>
            </a:p>
          </p:txBody>
        </p:sp>
        <p:sp>
          <p:nvSpPr>
            <p:cNvPr id="53268" name="Rectangle 11"/>
            <p:cNvSpPr>
              <a:spLocks noChangeArrowheads="1"/>
            </p:cNvSpPr>
            <p:nvPr/>
          </p:nvSpPr>
          <p:spPr bwMode="auto">
            <a:xfrm>
              <a:off x="567" y="306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3269" name="Rectangle 12"/>
            <p:cNvSpPr>
              <a:spLocks noChangeArrowheads="1"/>
            </p:cNvSpPr>
            <p:nvPr/>
          </p:nvSpPr>
          <p:spPr bwMode="auto">
            <a:xfrm>
              <a:off x="567" y="2477"/>
              <a:ext cx="862" cy="318"/>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3270" name="Rectangle 13"/>
            <p:cNvSpPr>
              <a:spLocks noChangeArrowheads="1"/>
            </p:cNvSpPr>
            <p:nvPr/>
          </p:nvSpPr>
          <p:spPr bwMode="auto">
            <a:xfrm>
              <a:off x="567" y="1933"/>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3271" name="Rectangle 14"/>
            <p:cNvSpPr>
              <a:spLocks noChangeArrowheads="1"/>
            </p:cNvSpPr>
            <p:nvPr/>
          </p:nvSpPr>
          <p:spPr bwMode="auto">
            <a:xfrm>
              <a:off x="567" y="1389"/>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3272" name="Rectangle 15"/>
            <p:cNvSpPr>
              <a:spLocks noChangeArrowheads="1"/>
            </p:cNvSpPr>
            <p:nvPr/>
          </p:nvSpPr>
          <p:spPr bwMode="auto">
            <a:xfrm>
              <a:off x="885" y="935"/>
              <a:ext cx="771" cy="362"/>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3273" name="Rectangle 16"/>
            <p:cNvSpPr>
              <a:spLocks noChangeArrowheads="1"/>
            </p:cNvSpPr>
            <p:nvPr/>
          </p:nvSpPr>
          <p:spPr bwMode="auto">
            <a:xfrm rot="5400000">
              <a:off x="385" y="800"/>
              <a:ext cx="636" cy="362"/>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3274" name="Rectangle 17"/>
            <p:cNvSpPr>
              <a:spLocks noChangeArrowheads="1"/>
            </p:cNvSpPr>
            <p:nvPr/>
          </p:nvSpPr>
          <p:spPr bwMode="auto">
            <a:xfrm>
              <a:off x="1701" y="1389"/>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3275" name="Rectangle 18"/>
            <p:cNvSpPr>
              <a:spLocks noChangeArrowheads="1"/>
            </p:cNvSpPr>
            <p:nvPr/>
          </p:nvSpPr>
          <p:spPr bwMode="auto">
            <a:xfrm>
              <a:off x="1701" y="1933"/>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3276" name="Rectangle 19"/>
            <p:cNvSpPr>
              <a:spLocks noChangeArrowheads="1"/>
            </p:cNvSpPr>
            <p:nvPr/>
          </p:nvSpPr>
          <p:spPr bwMode="auto">
            <a:xfrm>
              <a:off x="1701" y="247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3277" name="Rectangle 20"/>
            <p:cNvSpPr>
              <a:spLocks noChangeArrowheads="1"/>
            </p:cNvSpPr>
            <p:nvPr/>
          </p:nvSpPr>
          <p:spPr bwMode="auto">
            <a:xfrm>
              <a:off x="1701" y="306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3278" name="Rectangle 21"/>
            <p:cNvSpPr>
              <a:spLocks noChangeArrowheads="1"/>
            </p:cNvSpPr>
            <p:nvPr/>
          </p:nvSpPr>
          <p:spPr bwMode="auto">
            <a:xfrm>
              <a:off x="2835" y="1434"/>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3279" name="Rectangle 22"/>
            <p:cNvSpPr>
              <a:spLocks noChangeArrowheads="1"/>
            </p:cNvSpPr>
            <p:nvPr/>
          </p:nvSpPr>
          <p:spPr bwMode="auto">
            <a:xfrm>
              <a:off x="2835" y="1978"/>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3280" name="Rectangle 23"/>
            <p:cNvSpPr>
              <a:spLocks noChangeArrowheads="1"/>
            </p:cNvSpPr>
            <p:nvPr/>
          </p:nvSpPr>
          <p:spPr bwMode="auto">
            <a:xfrm>
              <a:off x="2835" y="2523"/>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3281" name="Rectangle 24"/>
            <p:cNvSpPr>
              <a:spLocks noChangeArrowheads="1"/>
            </p:cNvSpPr>
            <p:nvPr/>
          </p:nvSpPr>
          <p:spPr bwMode="auto">
            <a:xfrm>
              <a:off x="2835" y="306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3282" name="Rectangle 25"/>
            <p:cNvSpPr>
              <a:spLocks noChangeArrowheads="1"/>
            </p:cNvSpPr>
            <p:nvPr/>
          </p:nvSpPr>
          <p:spPr bwMode="auto">
            <a:xfrm>
              <a:off x="4015" y="306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3283" name="Rectangle 26"/>
            <p:cNvSpPr>
              <a:spLocks noChangeArrowheads="1"/>
            </p:cNvSpPr>
            <p:nvPr/>
          </p:nvSpPr>
          <p:spPr bwMode="auto">
            <a:xfrm>
              <a:off x="4015" y="2386"/>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3284" name="Rectangle 27"/>
            <p:cNvSpPr>
              <a:spLocks noChangeArrowheads="1"/>
            </p:cNvSpPr>
            <p:nvPr/>
          </p:nvSpPr>
          <p:spPr bwMode="auto">
            <a:xfrm>
              <a:off x="3652" y="663"/>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3285" name="Rectangle 28"/>
            <p:cNvSpPr>
              <a:spLocks noChangeArrowheads="1"/>
            </p:cNvSpPr>
            <p:nvPr/>
          </p:nvSpPr>
          <p:spPr bwMode="auto">
            <a:xfrm rot="5400000">
              <a:off x="4468" y="1252"/>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3286" name="Rectangle 29"/>
            <p:cNvSpPr>
              <a:spLocks noChangeArrowheads="1"/>
            </p:cNvSpPr>
            <p:nvPr/>
          </p:nvSpPr>
          <p:spPr bwMode="auto">
            <a:xfrm rot="5400000">
              <a:off x="4786" y="1252"/>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3287" name="Line 30"/>
            <p:cNvSpPr>
              <a:spLocks noChangeShapeType="1"/>
            </p:cNvSpPr>
            <p:nvPr/>
          </p:nvSpPr>
          <p:spPr bwMode="auto">
            <a:xfrm flipH="1" flipV="1">
              <a:off x="4650" y="1978"/>
              <a:ext cx="226" cy="272"/>
            </a:xfrm>
            <a:prstGeom prst="line">
              <a:avLst/>
            </a:prstGeom>
            <a:noFill/>
            <a:ln w="9525">
              <a:solidFill>
                <a:schemeClr val="tx1"/>
              </a:solidFill>
              <a:round/>
              <a:headEnd/>
              <a:tailEnd/>
            </a:ln>
          </p:spPr>
          <p:txBody>
            <a:bodyPr/>
            <a:lstStyle/>
            <a:p>
              <a:endParaRPr lang="en-US"/>
            </a:p>
          </p:txBody>
        </p:sp>
        <p:sp>
          <p:nvSpPr>
            <p:cNvPr id="53288" name="Freeform 31"/>
            <p:cNvSpPr>
              <a:spLocks/>
            </p:cNvSpPr>
            <p:nvPr/>
          </p:nvSpPr>
          <p:spPr bwMode="auto">
            <a:xfrm>
              <a:off x="386" y="3611"/>
              <a:ext cx="136" cy="53"/>
            </a:xfrm>
            <a:custGeom>
              <a:avLst/>
              <a:gdLst>
                <a:gd name="T0" fmla="*/ 0 w 408"/>
                <a:gd name="T1" fmla="*/ 0 h 189"/>
                <a:gd name="T2" fmla="*/ 75 w 408"/>
                <a:gd name="T3" fmla="*/ 51 h 189"/>
                <a:gd name="T4" fmla="*/ 136 w 408"/>
                <a:gd name="T5" fmla="*/ 13 h 189"/>
                <a:gd name="T6" fmla="*/ 0 60000 65536"/>
                <a:gd name="T7" fmla="*/ 0 60000 65536"/>
                <a:gd name="T8" fmla="*/ 0 60000 65536"/>
                <a:gd name="T9" fmla="*/ 0 w 408"/>
                <a:gd name="T10" fmla="*/ 0 h 189"/>
                <a:gd name="T11" fmla="*/ 408 w 408"/>
                <a:gd name="T12" fmla="*/ 189 h 189"/>
              </a:gdLst>
              <a:ahLst/>
              <a:cxnLst>
                <a:cxn ang="T6">
                  <a:pos x="T0" y="T1"/>
                </a:cxn>
                <a:cxn ang="T7">
                  <a:pos x="T2" y="T3"/>
                </a:cxn>
                <a:cxn ang="T8">
                  <a:pos x="T4" y="T5"/>
                </a:cxn>
              </a:cxnLst>
              <a:rect l="T9" t="T10" r="T11" b="T12"/>
              <a:pathLst>
                <a:path w="408" h="189">
                  <a:moveTo>
                    <a:pt x="0" y="0"/>
                  </a:moveTo>
                  <a:cubicBezTo>
                    <a:pt x="79" y="86"/>
                    <a:pt x="158" y="173"/>
                    <a:pt x="226" y="181"/>
                  </a:cubicBezTo>
                  <a:cubicBezTo>
                    <a:pt x="294" y="189"/>
                    <a:pt x="378" y="68"/>
                    <a:pt x="408" y="45"/>
                  </a:cubicBezTo>
                </a:path>
              </a:pathLst>
            </a:custGeom>
            <a:noFill/>
            <a:ln w="9525">
              <a:solidFill>
                <a:schemeClr val="tx1"/>
              </a:solidFill>
              <a:round/>
              <a:headEnd/>
              <a:tailEnd/>
            </a:ln>
          </p:spPr>
          <p:txBody>
            <a:bodyPr/>
            <a:lstStyle/>
            <a:p>
              <a:endParaRPr lang="en-US"/>
            </a:p>
          </p:txBody>
        </p:sp>
        <p:sp>
          <p:nvSpPr>
            <p:cNvPr id="53289" name="Freeform 32"/>
            <p:cNvSpPr>
              <a:spLocks/>
            </p:cNvSpPr>
            <p:nvPr/>
          </p:nvSpPr>
          <p:spPr bwMode="auto">
            <a:xfrm flipV="1">
              <a:off x="4695" y="1887"/>
              <a:ext cx="136" cy="53"/>
            </a:xfrm>
            <a:custGeom>
              <a:avLst/>
              <a:gdLst>
                <a:gd name="T0" fmla="*/ 0 w 408"/>
                <a:gd name="T1" fmla="*/ 0 h 189"/>
                <a:gd name="T2" fmla="*/ 75 w 408"/>
                <a:gd name="T3" fmla="*/ 51 h 189"/>
                <a:gd name="T4" fmla="*/ 136 w 408"/>
                <a:gd name="T5" fmla="*/ 13 h 189"/>
                <a:gd name="T6" fmla="*/ 0 60000 65536"/>
                <a:gd name="T7" fmla="*/ 0 60000 65536"/>
                <a:gd name="T8" fmla="*/ 0 60000 65536"/>
                <a:gd name="T9" fmla="*/ 0 w 408"/>
                <a:gd name="T10" fmla="*/ 0 h 189"/>
                <a:gd name="T11" fmla="*/ 408 w 408"/>
                <a:gd name="T12" fmla="*/ 189 h 189"/>
              </a:gdLst>
              <a:ahLst/>
              <a:cxnLst>
                <a:cxn ang="T6">
                  <a:pos x="T0" y="T1"/>
                </a:cxn>
                <a:cxn ang="T7">
                  <a:pos x="T2" y="T3"/>
                </a:cxn>
                <a:cxn ang="T8">
                  <a:pos x="T4" y="T5"/>
                </a:cxn>
              </a:cxnLst>
              <a:rect l="T9" t="T10" r="T11" b="T12"/>
              <a:pathLst>
                <a:path w="408" h="189">
                  <a:moveTo>
                    <a:pt x="0" y="0"/>
                  </a:moveTo>
                  <a:cubicBezTo>
                    <a:pt x="79" y="86"/>
                    <a:pt x="158" y="173"/>
                    <a:pt x="226" y="181"/>
                  </a:cubicBezTo>
                  <a:cubicBezTo>
                    <a:pt x="294" y="189"/>
                    <a:pt x="378" y="68"/>
                    <a:pt x="408" y="45"/>
                  </a:cubicBezTo>
                </a:path>
              </a:pathLst>
            </a:custGeom>
            <a:noFill/>
            <a:ln w="9525">
              <a:solidFill>
                <a:schemeClr val="tx1"/>
              </a:solidFill>
              <a:round/>
              <a:headEnd/>
              <a:tailEnd/>
            </a:ln>
          </p:spPr>
          <p:txBody>
            <a:bodyPr/>
            <a:lstStyle/>
            <a:p>
              <a:endParaRPr lang="en-US"/>
            </a:p>
          </p:txBody>
        </p:sp>
        <p:sp>
          <p:nvSpPr>
            <p:cNvPr id="53290" name="Freeform 33"/>
            <p:cNvSpPr>
              <a:spLocks/>
            </p:cNvSpPr>
            <p:nvPr/>
          </p:nvSpPr>
          <p:spPr bwMode="auto">
            <a:xfrm rot="2507924">
              <a:off x="4644" y="769"/>
              <a:ext cx="181" cy="53"/>
            </a:xfrm>
            <a:custGeom>
              <a:avLst/>
              <a:gdLst>
                <a:gd name="T0" fmla="*/ 0 w 408"/>
                <a:gd name="T1" fmla="*/ 0 h 189"/>
                <a:gd name="T2" fmla="*/ 100 w 408"/>
                <a:gd name="T3" fmla="*/ 51 h 189"/>
                <a:gd name="T4" fmla="*/ 181 w 408"/>
                <a:gd name="T5" fmla="*/ 13 h 189"/>
                <a:gd name="T6" fmla="*/ 0 60000 65536"/>
                <a:gd name="T7" fmla="*/ 0 60000 65536"/>
                <a:gd name="T8" fmla="*/ 0 60000 65536"/>
                <a:gd name="T9" fmla="*/ 0 w 408"/>
                <a:gd name="T10" fmla="*/ 0 h 189"/>
                <a:gd name="T11" fmla="*/ 408 w 408"/>
                <a:gd name="T12" fmla="*/ 189 h 189"/>
              </a:gdLst>
              <a:ahLst/>
              <a:cxnLst>
                <a:cxn ang="T6">
                  <a:pos x="T0" y="T1"/>
                </a:cxn>
                <a:cxn ang="T7">
                  <a:pos x="T2" y="T3"/>
                </a:cxn>
                <a:cxn ang="T8">
                  <a:pos x="T4" y="T5"/>
                </a:cxn>
              </a:cxnLst>
              <a:rect l="T9" t="T10" r="T11" b="T12"/>
              <a:pathLst>
                <a:path w="408" h="189">
                  <a:moveTo>
                    <a:pt x="0" y="0"/>
                  </a:moveTo>
                  <a:cubicBezTo>
                    <a:pt x="79" y="86"/>
                    <a:pt x="158" y="173"/>
                    <a:pt x="226" y="181"/>
                  </a:cubicBezTo>
                  <a:cubicBezTo>
                    <a:pt x="294" y="189"/>
                    <a:pt x="378" y="68"/>
                    <a:pt x="408" y="45"/>
                  </a:cubicBezTo>
                </a:path>
              </a:pathLst>
            </a:custGeom>
            <a:noFill/>
            <a:ln w="9525">
              <a:solidFill>
                <a:schemeClr val="tx1"/>
              </a:solidFill>
              <a:round/>
              <a:headEnd/>
              <a:tailEnd/>
            </a:ln>
          </p:spPr>
          <p:txBody>
            <a:bodyPr/>
            <a:lstStyle/>
            <a:p>
              <a:endParaRPr lang="en-US"/>
            </a:p>
          </p:txBody>
        </p:sp>
        <p:sp>
          <p:nvSpPr>
            <p:cNvPr id="53291" name="Rectangle 34"/>
            <p:cNvSpPr>
              <a:spLocks noChangeArrowheads="1"/>
            </p:cNvSpPr>
            <p:nvPr/>
          </p:nvSpPr>
          <p:spPr bwMode="auto">
            <a:xfrm>
              <a:off x="976" y="663"/>
              <a:ext cx="1043" cy="45"/>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3292" name="Rectangle 35"/>
            <p:cNvSpPr>
              <a:spLocks noChangeArrowheads="1"/>
            </p:cNvSpPr>
            <p:nvPr/>
          </p:nvSpPr>
          <p:spPr bwMode="auto">
            <a:xfrm>
              <a:off x="2155" y="663"/>
              <a:ext cx="1451" cy="45"/>
            </a:xfrm>
            <a:prstGeom prst="rect">
              <a:avLst/>
            </a:prstGeom>
            <a:solidFill>
              <a:schemeClr val="accent1"/>
            </a:solidFill>
            <a:ln w="9525">
              <a:solidFill>
                <a:schemeClr val="tx1"/>
              </a:solidFill>
              <a:miter lim="800000"/>
              <a:headEnd/>
              <a:tailEnd/>
            </a:ln>
          </p:spPr>
          <p:txBody>
            <a:bodyPr wrap="none" anchor="ctr"/>
            <a:lstStyle/>
            <a:p>
              <a:endParaRPr lang="en-US"/>
            </a:p>
          </p:txBody>
        </p:sp>
      </p:grpSp>
      <p:sp>
        <p:nvSpPr>
          <p:cNvPr id="53251" name="Rectangle 36"/>
          <p:cNvSpPr>
            <a:spLocks noChangeArrowheads="1"/>
          </p:cNvSpPr>
          <p:nvPr/>
        </p:nvSpPr>
        <p:spPr bwMode="auto">
          <a:xfrm>
            <a:off x="900113" y="4508500"/>
            <a:ext cx="2159000" cy="1296988"/>
          </a:xfrm>
          <a:prstGeom prst="rect">
            <a:avLst/>
          </a:prstGeom>
          <a:solidFill>
            <a:schemeClr val="accent1">
              <a:alpha val="27843"/>
            </a:schemeClr>
          </a:solidFill>
          <a:ln w="9525">
            <a:solidFill>
              <a:schemeClr val="tx1"/>
            </a:solidFill>
            <a:miter lim="800000"/>
            <a:headEnd/>
            <a:tailEnd/>
          </a:ln>
        </p:spPr>
        <p:txBody>
          <a:bodyPr wrap="none" anchor="ctr"/>
          <a:lstStyle/>
          <a:p>
            <a:pPr algn="ctr" eaLnBrk="1" hangingPunct="1"/>
            <a:r>
              <a:rPr lang="en-GB">
                <a:solidFill>
                  <a:srgbClr val="FF0000"/>
                </a:solidFill>
              </a:rPr>
              <a:t/>
            </a:r>
            <a:br>
              <a:rPr lang="en-GB">
                <a:solidFill>
                  <a:srgbClr val="FF0000"/>
                </a:solidFill>
              </a:rPr>
            </a:br>
            <a:r>
              <a:rPr lang="en-GB">
                <a:solidFill>
                  <a:srgbClr val="FF0000"/>
                </a:solidFill>
              </a:rPr>
              <a:t/>
            </a:r>
            <a:br>
              <a:rPr lang="en-GB">
                <a:solidFill>
                  <a:srgbClr val="FF0000"/>
                </a:solidFill>
              </a:rPr>
            </a:br>
            <a:r>
              <a:rPr lang="en-GB">
                <a:solidFill>
                  <a:srgbClr val="FF0000"/>
                </a:solidFill>
              </a:rPr>
              <a:t>Coal begins </a:t>
            </a:r>
            <a:br>
              <a:rPr lang="en-GB">
                <a:solidFill>
                  <a:srgbClr val="FF0000"/>
                </a:solidFill>
              </a:rPr>
            </a:br>
            <a:r>
              <a:rPr lang="en-GB">
                <a:solidFill>
                  <a:srgbClr val="FF0000"/>
                </a:solidFill>
              </a:rPr>
              <a:t>to run out</a:t>
            </a:r>
          </a:p>
        </p:txBody>
      </p:sp>
      <p:sp>
        <p:nvSpPr>
          <p:cNvPr id="53252" name="Rectangle 37"/>
          <p:cNvSpPr>
            <a:spLocks noChangeArrowheads="1"/>
          </p:cNvSpPr>
          <p:nvPr/>
        </p:nvSpPr>
        <p:spPr bwMode="auto">
          <a:xfrm>
            <a:off x="5651500" y="4508500"/>
            <a:ext cx="2159000" cy="1296988"/>
          </a:xfrm>
          <a:prstGeom prst="rect">
            <a:avLst/>
          </a:prstGeom>
          <a:solidFill>
            <a:schemeClr val="accent1">
              <a:alpha val="27843"/>
            </a:schemeClr>
          </a:solidFill>
          <a:ln w="9525">
            <a:solidFill>
              <a:schemeClr val="tx1"/>
            </a:solidFill>
            <a:miter lim="800000"/>
            <a:headEnd/>
            <a:tailEnd/>
          </a:ln>
        </p:spPr>
        <p:txBody>
          <a:bodyPr wrap="none" anchor="ctr"/>
          <a:lstStyle/>
          <a:p>
            <a:pPr algn="ctr" eaLnBrk="1" hangingPunct="1"/>
            <a:r>
              <a:rPr lang="en-GB">
                <a:solidFill>
                  <a:srgbClr val="FF0000"/>
                </a:solidFill>
              </a:rPr>
              <a:t/>
            </a:r>
            <a:br>
              <a:rPr lang="en-GB">
                <a:solidFill>
                  <a:srgbClr val="FF0000"/>
                </a:solidFill>
              </a:rPr>
            </a:br>
            <a:r>
              <a:rPr lang="en-GB">
                <a:solidFill>
                  <a:srgbClr val="FF0000"/>
                </a:solidFill>
              </a:rPr>
              <a:t/>
            </a:r>
            <a:br>
              <a:rPr lang="en-GB">
                <a:solidFill>
                  <a:srgbClr val="FF0000"/>
                </a:solidFill>
              </a:rPr>
            </a:br>
            <a:r>
              <a:rPr lang="en-GB">
                <a:solidFill>
                  <a:srgbClr val="FF0000"/>
                </a:solidFill>
              </a:rPr>
              <a:t>Coal mine closes</a:t>
            </a:r>
          </a:p>
        </p:txBody>
      </p:sp>
      <p:sp>
        <p:nvSpPr>
          <p:cNvPr id="53253" name="Rectangle 38"/>
          <p:cNvSpPr>
            <a:spLocks noChangeArrowheads="1"/>
          </p:cNvSpPr>
          <p:nvPr/>
        </p:nvSpPr>
        <p:spPr bwMode="auto">
          <a:xfrm>
            <a:off x="3635375" y="981075"/>
            <a:ext cx="2159000" cy="935038"/>
          </a:xfrm>
          <a:prstGeom prst="rect">
            <a:avLst/>
          </a:prstGeom>
          <a:solidFill>
            <a:schemeClr val="accent1">
              <a:alpha val="27843"/>
            </a:schemeClr>
          </a:solidFill>
          <a:ln w="9525">
            <a:solidFill>
              <a:schemeClr val="tx1"/>
            </a:solidFill>
            <a:miter lim="800000"/>
            <a:headEnd/>
            <a:tailEnd/>
          </a:ln>
        </p:spPr>
        <p:txBody>
          <a:bodyPr wrap="none" anchor="ctr"/>
          <a:lstStyle/>
          <a:p>
            <a:pPr algn="ctr" eaLnBrk="1" hangingPunct="1"/>
            <a:r>
              <a:rPr lang="en-GB">
                <a:solidFill>
                  <a:srgbClr val="339933"/>
                </a:solidFill>
              </a:rPr>
              <a:t>University </a:t>
            </a:r>
            <a:br>
              <a:rPr lang="en-GB">
                <a:solidFill>
                  <a:srgbClr val="339933"/>
                </a:solidFill>
              </a:rPr>
            </a:br>
            <a:r>
              <a:rPr lang="en-GB">
                <a:solidFill>
                  <a:srgbClr val="339933"/>
                </a:solidFill>
              </a:rPr>
              <a:t>established </a:t>
            </a:r>
            <a:br>
              <a:rPr lang="en-GB">
                <a:solidFill>
                  <a:srgbClr val="339933"/>
                </a:solidFill>
              </a:rPr>
            </a:br>
            <a:r>
              <a:rPr lang="en-GB">
                <a:solidFill>
                  <a:srgbClr val="339933"/>
                </a:solidFill>
              </a:rPr>
              <a:t>in town</a:t>
            </a:r>
          </a:p>
        </p:txBody>
      </p:sp>
      <p:sp>
        <p:nvSpPr>
          <p:cNvPr id="53254" name="Rectangle 39"/>
          <p:cNvSpPr>
            <a:spLocks noChangeArrowheads="1"/>
          </p:cNvSpPr>
          <p:nvPr/>
        </p:nvSpPr>
        <p:spPr bwMode="auto">
          <a:xfrm>
            <a:off x="900113" y="1916113"/>
            <a:ext cx="2159000" cy="2592387"/>
          </a:xfrm>
          <a:prstGeom prst="rect">
            <a:avLst/>
          </a:prstGeom>
          <a:solidFill>
            <a:schemeClr val="folHlink">
              <a:alpha val="27843"/>
            </a:schemeClr>
          </a:solidFill>
          <a:ln w="9525">
            <a:solidFill>
              <a:schemeClr val="tx1"/>
            </a:solidFill>
            <a:miter lim="800000"/>
            <a:headEnd/>
            <a:tailEnd/>
          </a:ln>
        </p:spPr>
        <p:txBody>
          <a:bodyPr wrap="none" anchor="ctr"/>
          <a:lstStyle/>
          <a:p>
            <a:pPr algn="ctr" eaLnBrk="1" hangingPunct="1"/>
            <a:r>
              <a:rPr lang="en-GB">
                <a:solidFill>
                  <a:srgbClr val="339933"/>
                </a:solidFill>
              </a:rPr>
              <a:t>Fertile farmland</a:t>
            </a:r>
          </a:p>
        </p:txBody>
      </p:sp>
      <p:sp>
        <p:nvSpPr>
          <p:cNvPr id="53255" name="Rectangle 40"/>
          <p:cNvSpPr>
            <a:spLocks noChangeArrowheads="1"/>
          </p:cNvSpPr>
          <p:nvPr/>
        </p:nvSpPr>
        <p:spPr bwMode="auto">
          <a:xfrm>
            <a:off x="3059113" y="4076700"/>
            <a:ext cx="4752975" cy="431800"/>
          </a:xfrm>
          <a:prstGeom prst="rect">
            <a:avLst/>
          </a:prstGeom>
          <a:solidFill>
            <a:srgbClr val="11A9DF">
              <a:alpha val="29019"/>
            </a:srgbClr>
          </a:solidFill>
          <a:ln w="9525">
            <a:solidFill>
              <a:schemeClr val="tx1"/>
            </a:solidFill>
            <a:miter lim="800000"/>
            <a:headEnd/>
            <a:tailEnd/>
          </a:ln>
        </p:spPr>
        <p:txBody>
          <a:bodyPr wrap="none" anchor="ctr"/>
          <a:lstStyle/>
          <a:p>
            <a:pPr algn="ctr" eaLnBrk="1" hangingPunct="1"/>
            <a:r>
              <a:rPr lang="en-GB">
                <a:solidFill>
                  <a:srgbClr val="FF0000"/>
                </a:solidFill>
              </a:rPr>
              <a:t>River floods</a:t>
            </a:r>
          </a:p>
        </p:txBody>
      </p:sp>
      <p:sp>
        <p:nvSpPr>
          <p:cNvPr id="53256" name="Rectangle 41"/>
          <p:cNvSpPr>
            <a:spLocks noChangeArrowheads="1"/>
          </p:cNvSpPr>
          <p:nvPr/>
        </p:nvSpPr>
        <p:spPr bwMode="auto">
          <a:xfrm>
            <a:off x="3059113" y="4508500"/>
            <a:ext cx="2592387" cy="1296988"/>
          </a:xfrm>
          <a:prstGeom prst="rect">
            <a:avLst/>
          </a:prstGeom>
          <a:solidFill>
            <a:schemeClr val="folHlink">
              <a:alpha val="27843"/>
            </a:schemeClr>
          </a:solidFill>
          <a:ln w="9525">
            <a:solidFill>
              <a:schemeClr val="tx1"/>
            </a:solidFill>
            <a:miter lim="800000"/>
            <a:headEnd/>
            <a:tailEnd/>
          </a:ln>
        </p:spPr>
        <p:txBody>
          <a:bodyPr wrap="none" anchor="ctr"/>
          <a:lstStyle/>
          <a:p>
            <a:pPr algn="ctr" eaLnBrk="1" hangingPunct="1"/>
            <a:r>
              <a:rPr lang="en-GB">
                <a:solidFill>
                  <a:srgbClr val="FF0000"/>
                </a:solidFill>
              </a:rPr>
              <a:t/>
            </a:r>
            <a:br>
              <a:rPr lang="en-GB">
                <a:solidFill>
                  <a:srgbClr val="FF0000"/>
                </a:solidFill>
              </a:rPr>
            </a:br>
            <a:r>
              <a:rPr lang="en-GB">
                <a:solidFill>
                  <a:srgbClr val="FF0000"/>
                </a:solidFill>
              </a:rPr>
              <a:t/>
            </a:r>
            <a:br>
              <a:rPr lang="en-GB">
                <a:solidFill>
                  <a:srgbClr val="FF0000"/>
                </a:solidFill>
              </a:rPr>
            </a:br>
            <a:r>
              <a:rPr lang="en-GB">
                <a:solidFill>
                  <a:srgbClr val="FF0000"/>
                </a:solidFill>
              </a:rPr>
              <a:t/>
            </a:r>
            <a:br>
              <a:rPr lang="en-GB">
                <a:solidFill>
                  <a:srgbClr val="FF0000"/>
                </a:solidFill>
              </a:rPr>
            </a:br>
            <a:r>
              <a:rPr lang="en-GB">
                <a:solidFill>
                  <a:srgbClr val="339933"/>
                </a:solidFill>
              </a:rPr>
              <a:t>Fertile farmland</a:t>
            </a:r>
          </a:p>
        </p:txBody>
      </p:sp>
      <p:sp>
        <p:nvSpPr>
          <p:cNvPr id="53257" name="Rectangle 42"/>
          <p:cNvSpPr>
            <a:spLocks noChangeArrowheads="1"/>
          </p:cNvSpPr>
          <p:nvPr/>
        </p:nvSpPr>
        <p:spPr bwMode="auto">
          <a:xfrm>
            <a:off x="5795963" y="908050"/>
            <a:ext cx="1944687" cy="3168650"/>
          </a:xfrm>
          <a:prstGeom prst="rect">
            <a:avLst/>
          </a:prstGeom>
          <a:solidFill>
            <a:srgbClr val="00FF00">
              <a:alpha val="27843"/>
            </a:srgbClr>
          </a:solidFill>
          <a:ln w="9525">
            <a:solidFill>
              <a:schemeClr val="tx1"/>
            </a:solidFill>
            <a:miter lim="800000"/>
            <a:headEnd/>
            <a:tailEnd/>
          </a:ln>
        </p:spPr>
        <p:txBody>
          <a:bodyPr wrap="none" anchor="ctr"/>
          <a:lstStyle/>
          <a:p>
            <a:pPr algn="ctr" eaLnBrk="1" hangingPunct="1"/>
            <a:r>
              <a:rPr lang="en-GB">
                <a:solidFill>
                  <a:srgbClr val="339933"/>
                </a:solidFill>
              </a:rPr>
              <a:t>Trees cut down </a:t>
            </a:r>
            <a:br>
              <a:rPr lang="en-GB">
                <a:solidFill>
                  <a:srgbClr val="339933"/>
                </a:solidFill>
              </a:rPr>
            </a:br>
            <a:r>
              <a:rPr lang="en-GB">
                <a:solidFill>
                  <a:srgbClr val="339933"/>
                </a:solidFill>
              </a:rPr>
              <a:t>for farmland</a:t>
            </a:r>
          </a:p>
        </p:txBody>
      </p:sp>
      <p:sp>
        <p:nvSpPr>
          <p:cNvPr id="53258" name="Rectangle 43"/>
          <p:cNvSpPr>
            <a:spLocks noChangeArrowheads="1"/>
          </p:cNvSpPr>
          <p:nvPr/>
        </p:nvSpPr>
        <p:spPr bwMode="auto">
          <a:xfrm>
            <a:off x="900113" y="908050"/>
            <a:ext cx="2735262" cy="1008063"/>
          </a:xfrm>
          <a:prstGeom prst="rect">
            <a:avLst/>
          </a:prstGeom>
          <a:solidFill>
            <a:srgbClr val="DBD9C9">
              <a:alpha val="56862"/>
            </a:srgbClr>
          </a:solidFill>
          <a:ln w="9525">
            <a:solidFill>
              <a:schemeClr val="tx1"/>
            </a:solidFill>
            <a:miter lim="800000"/>
            <a:headEnd/>
            <a:tailEnd/>
          </a:ln>
        </p:spPr>
        <p:txBody>
          <a:bodyPr wrap="none" anchor="ctr"/>
          <a:lstStyle/>
          <a:p>
            <a:pPr algn="ctr" eaLnBrk="1" hangingPunct="1"/>
            <a:r>
              <a:rPr lang="en-GB">
                <a:solidFill>
                  <a:srgbClr val="FF0000"/>
                </a:solidFill>
              </a:rPr>
              <a:t> </a:t>
            </a:r>
            <a:br>
              <a:rPr lang="en-GB">
                <a:solidFill>
                  <a:srgbClr val="FF0000"/>
                </a:solidFill>
              </a:rPr>
            </a:br>
            <a:r>
              <a:rPr lang="en-GB">
                <a:solidFill>
                  <a:srgbClr val="FF0000"/>
                </a:solidFill>
              </a:rPr>
              <a:t>High mountains</a:t>
            </a:r>
          </a:p>
        </p:txBody>
      </p:sp>
      <p:sp>
        <p:nvSpPr>
          <p:cNvPr id="53259" name="Rectangle 44"/>
          <p:cNvSpPr>
            <a:spLocks noChangeArrowheads="1"/>
          </p:cNvSpPr>
          <p:nvPr/>
        </p:nvSpPr>
        <p:spPr bwMode="auto">
          <a:xfrm>
            <a:off x="3059113" y="1916113"/>
            <a:ext cx="2736850" cy="2160587"/>
          </a:xfrm>
          <a:prstGeom prst="rect">
            <a:avLst/>
          </a:prstGeom>
          <a:solidFill>
            <a:srgbClr val="E6D858">
              <a:alpha val="54117"/>
            </a:srgbClr>
          </a:solidFill>
          <a:ln w="9525">
            <a:solidFill>
              <a:schemeClr val="tx1"/>
            </a:solidFill>
            <a:miter lim="800000"/>
            <a:headEnd/>
            <a:tailEnd/>
          </a:ln>
        </p:spPr>
        <p:txBody>
          <a:bodyPr wrap="none" anchor="ctr"/>
          <a:lstStyle/>
          <a:p>
            <a:pPr algn="ctr" eaLnBrk="1" hangingPunct="1"/>
            <a:r>
              <a:rPr lang="en-GB">
                <a:solidFill>
                  <a:srgbClr val="FF0000"/>
                </a:solidFill>
              </a:rPr>
              <a:t>Desert</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274" name="Group 2"/>
          <p:cNvGrpSpPr>
            <a:grpSpLocks/>
          </p:cNvGrpSpPr>
          <p:nvPr/>
        </p:nvGrpSpPr>
        <p:grpSpPr bwMode="auto">
          <a:xfrm>
            <a:off x="611188" y="908050"/>
            <a:ext cx="7991475" cy="4895850"/>
            <a:chOff x="341" y="663"/>
            <a:chExt cx="5034" cy="3084"/>
          </a:xfrm>
        </p:grpSpPr>
        <p:sp>
          <p:nvSpPr>
            <p:cNvPr id="54284" name="Line 3"/>
            <p:cNvSpPr>
              <a:spLocks noChangeShapeType="1"/>
            </p:cNvSpPr>
            <p:nvPr/>
          </p:nvSpPr>
          <p:spPr bwMode="auto">
            <a:xfrm>
              <a:off x="522" y="663"/>
              <a:ext cx="4853" cy="0"/>
            </a:xfrm>
            <a:prstGeom prst="line">
              <a:avLst/>
            </a:prstGeom>
            <a:noFill/>
            <a:ln w="9525">
              <a:solidFill>
                <a:schemeClr val="tx1"/>
              </a:solidFill>
              <a:round/>
              <a:headEnd/>
              <a:tailEnd/>
            </a:ln>
          </p:spPr>
          <p:txBody>
            <a:bodyPr/>
            <a:lstStyle/>
            <a:p>
              <a:endParaRPr lang="en-US"/>
            </a:p>
          </p:txBody>
        </p:sp>
        <p:sp>
          <p:nvSpPr>
            <p:cNvPr id="54285" name="Line 4"/>
            <p:cNvSpPr>
              <a:spLocks noChangeShapeType="1"/>
            </p:cNvSpPr>
            <p:nvPr/>
          </p:nvSpPr>
          <p:spPr bwMode="auto">
            <a:xfrm>
              <a:off x="522" y="663"/>
              <a:ext cx="0" cy="3084"/>
            </a:xfrm>
            <a:prstGeom prst="line">
              <a:avLst/>
            </a:prstGeom>
            <a:noFill/>
            <a:ln w="9525">
              <a:solidFill>
                <a:schemeClr val="tx1"/>
              </a:solidFill>
              <a:round/>
              <a:headEnd/>
              <a:tailEnd/>
            </a:ln>
          </p:spPr>
          <p:txBody>
            <a:bodyPr/>
            <a:lstStyle/>
            <a:p>
              <a:endParaRPr lang="en-US"/>
            </a:p>
          </p:txBody>
        </p:sp>
        <p:sp>
          <p:nvSpPr>
            <p:cNvPr id="54286" name="Line 5"/>
            <p:cNvSpPr>
              <a:spLocks noChangeShapeType="1"/>
            </p:cNvSpPr>
            <p:nvPr/>
          </p:nvSpPr>
          <p:spPr bwMode="auto">
            <a:xfrm>
              <a:off x="522" y="3747"/>
              <a:ext cx="4354" cy="0"/>
            </a:xfrm>
            <a:prstGeom prst="line">
              <a:avLst/>
            </a:prstGeom>
            <a:noFill/>
            <a:ln w="9525">
              <a:solidFill>
                <a:schemeClr val="tx1"/>
              </a:solidFill>
              <a:round/>
              <a:headEnd/>
              <a:tailEnd/>
            </a:ln>
          </p:spPr>
          <p:txBody>
            <a:bodyPr/>
            <a:lstStyle/>
            <a:p>
              <a:endParaRPr lang="en-US"/>
            </a:p>
          </p:txBody>
        </p:sp>
        <p:sp>
          <p:nvSpPr>
            <p:cNvPr id="54287" name="Line 6"/>
            <p:cNvSpPr>
              <a:spLocks noChangeShapeType="1"/>
            </p:cNvSpPr>
            <p:nvPr/>
          </p:nvSpPr>
          <p:spPr bwMode="auto">
            <a:xfrm flipV="1">
              <a:off x="4876" y="1842"/>
              <a:ext cx="0" cy="1905"/>
            </a:xfrm>
            <a:prstGeom prst="line">
              <a:avLst/>
            </a:prstGeom>
            <a:noFill/>
            <a:ln w="9525">
              <a:solidFill>
                <a:schemeClr val="tx1"/>
              </a:solidFill>
              <a:round/>
              <a:headEnd/>
              <a:tailEnd/>
            </a:ln>
          </p:spPr>
          <p:txBody>
            <a:bodyPr/>
            <a:lstStyle/>
            <a:p>
              <a:endParaRPr lang="en-US"/>
            </a:p>
          </p:txBody>
        </p:sp>
        <p:sp>
          <p:nvSpPr>
            <p:cNvPr id="54288" name="Line 7"/>
            <p:cNvSpPr>
              <a:spLocks noChangeShapeType="1"/>
            </p:cNvSpPr>
            <p:nvPr/>
          </p:nvSpPr>
          <p:spPr bwMode="auto">
            <a:xfrm>
              <a:off x="4876" y="1842"/>
              <a:ext cx="499" cy="0"/>
            </a:xfrm>
            <a:prstGeom prst="line">
              <a:avLst/>
            </a:prstGeom>
            <a:noFill/>
            <a:ln w="9525">
              <a:solidFill>
                <a:schemeClr val="tx1"/>
              </a:solidFill>
              <a:round/>
              <a:headEnd/>
              <a:tailEnd/>
            </a:ln>
          </p:spPr>
          <p:txBody>
            <a:bodyPr/>
            <a:lstStyle/>
            <a:p>
              <a:endParaRPr lang="en-US"/>
            </a:p>
          </p:txBody>
        </p:sp>
        <p:sp>
          <p:nvSpPr>
            <p:cNvPr id="54289" name="Line 8"/>
            <p:cNvSpPr>
              <a:spLocks noChangeShapeType="1"/>
            </p:cNvSpPr>
            <p:nvPr/>
          </p:nvSpPr>
          <p:spPr bwMode="auto">
            <a:xfrm flipV="1">
              <a:off x="5375" y="663"/>
              <a:ext cx="0" cy="1179"/>
            </a:xfrm>
            <a:prstGeom prst="line">
              <a:avLst/>
            </a:prstGeom>
            <a:noFill/>
            <a:ln w="9525">
              <a:solidFill>
                <a:schemeClr val="tx1"/>
              </a:solidFill>
              <a:round/>
              <a:headEnd/>
              <a:tailEnd/>
            </a:ln>
          </p:spPr>
          <p:txBody>
            <a:bodyPr/>
            <a:lstStyle/>
            <a:p>
              <a:endParaRPr lang="en-US"/>
            </a:p>
          </p:txBody>
        </p:sp>
        <p:sp>
          <p:nvSpPr>
            <p:cNvPr id="54290" name="Line 9"/>
            <p:cNvSpPr>
              <a:spLocks noChangeShapeType="1"/>
            </p:cNvSpPr>
            <p:nvPr/>
          </p:nvSpPr>
          <p:spPr bwMode="auto">
            <a:xfrm flipH="1">
              <a:off x="341" y="3021"/>
              <a:ext cx="181" cy="545"/>
            </a:xfrm>
            <a:prstGeom prst="line">
              <a:avLst/>
            </a:prstGeom>
            <a:noFill/>
            <a:ln w="9525">
              <a:solidFill>
                <a:schemeClr val="tx1"/>
              </a:solidFill>
              <a:round/>
              <a:headEnd/>
              <a:tailEnd/>
            </a:ln>
          </p:spPr>
          <p:txBody>
            <a:bodyPr/>
            <a:lstStyle/>
            <a:p>
              <a:endParaRPr lang="en-US"/>
            </a:p>
          </p:txBody>
        </p:sp>
        <p:sp>
          <p:nvSpPr>
            <p:cNvPr id="54291" name="Line 10"/>
            <p:cNvSpPr>
              <a:spLocks noChangeShapeType="1"/>
            </p:cNvSpPr>
            <p:nvPr/>
          </p:nvSpPr>
          <p:spPr bwMode="auto">
            <a:xfrm flipH="1">
              <a:off x="4876" y="663"/>
              <a:ext cx="499" cy="181"/>
            </a:xfrm>
            <a:prstGeom prst="line">
              <a:avLst/>
            </a:prstGeom>
            <a:noFill/>
            <a:ln w="9525">
              <a:solidFill>
                <a:schemeClr val="tx1"/>
              </a:solidFill>
              <a:round/>
              <a:headEnd/>
              <a:tailEnd/>
            </a:ln>
          </p:spPr>
          <p:txBody>
            <a:bodyPr/>
            <a:lstStyle/>
            <a:p>
              <a:endParaRPr lang="en-US"/>
            </a:p>
          </p:txBody>
        </p:sp>
        <p:sp>
          <p:nvSpPr>
            <p:cNvPr id="54292" name="Rectangle 11"/>
            <p:cNvSpPr>
              <a:spLocks noChangeArrowheads="1"/>
            </p:cNvSpPr>
            <p:nvPr/>
          </p:nvSpPr>
          <p:spPr bwMode="auto">
            <a:xfrm>
              <a:off x="567" y="306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4293" name="Rectangle 12"/>
            <p:cNvSpPr>
              <a:spLocks noChangeArrowheads="1"/>
            </p:cNvSpPr>
            <p:nvPr/>
          </p:nvSpPr>
          <p:spPr bwMode="auto">
            <a:xfrm>
              <a:off x="567" y="2477"/>
              <a:ext cx="862" cy="318"/>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4294" name="Rectangle 13"/>
            <p:cNvSpPr>
              <a:spLocks noChangeArrowheads="1"/>
            </p:cNvSpPr>
            <p:nvPr/>
          </p:nvSpPr>
          <p:spPr bwMode="auto">
            <a:xfrm>
              <a:off x="567" y="1933"/>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4295" name="Rectangle 14"/>
            <p:cNvSpPr>
              <a:spLocks noChangeArrowheads="1"/>
            </p:cNvSpPr>
            <p:nvPr/>
          </p:nvSpPr>
          <p:spPr bwMode="auto">
            <a:xfrm>
              <a:off x="567" y="1389"/>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4296" name="Rectangle 15"/>
            <p:cNvSpPr>
              <a:spLocks noChangeArrowheads="1"/>
            </p:cNvSpPr>
            <p:nvPr/>
          </p:nvSpPr>
          <p:spPr bwMode="auto">
            <a:xfrm>
              <a:off x="885" y="935"/>
              <a:ext cx="771" cy="362"/>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4297" name="Rectangle 16"/>
            <p:cNvSpPr>
              <a:spLocks noChangeArrowheads="1"/>
            </p:cNvSpPr>
            <p:nvPr/>
          </p:nvSpPr>
          <p:spPr bwMode="auto">
            <a:xfrm rot="5400000">
              <a:off x="385" y="800"/>
              <a:ext cx="636" cy="362"/>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4298" name="Rectangle 17"/>
            <p:cNvSpPr>
              <a:spLocks noChangeArrowheads="1"/>
            </p:cNvSpPr>
            <p:nvPr/>
          </p:nvSpPr>
          <p:spPr bwMode="auto">
            <a:xfrm>
              <a:off x="1701" y="1389"/>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4299" name="Rectangle 18"/>
            <p:cNvSpPr>
              <a:spLocks noChangeArrowheads="1"/>
            </p:cNvSpPr>
            <p:nvPr/>
          </p:nvSpPr>
          <p:spPr bwMode="auto">
            <a:xfrm>
              <a:off x="1701" y="1933"/>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4300" name="Rectangle 19"/>
            <p:cNvSpPr>
              <a:spLocks noChangeArrowheads="1"/>
            </p:cNvSpPr>
            <p:nvPr/>
          </p:nvSpPr>
          <p:spPr bwMode="auto">
            <a:xfrm>
              <a:off x="1701" y="247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4301" name="Rectangle 20"/>
            <p:cNvSpPr>
              <a:spLocks noChangeArrowheads="1"/>
            </p:cNvSpPr>
            <p:nvPr/>
          </p:nvSpPr>
          <p:spPr bwMode="auto">
            <a:xfrm>
              <a:off x="1701" y="306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4302" name="Rectangle 21"/>
            <p:cNvSpPr>
              <a:spLocks noChangeArrowheads="1"/>
            </p:cNvSpPr>
            <p:nvPr/>
          </p:nvSpPr>
          <p:spPr bwMode="auto">
            <a:xfrm>
              <a:off x="2835" y="1434"/>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4303" name="Rectangle 22"/>
            <p:cNvSpPr>
              <a:spLocks noChangeArrowheads="1"/>
            </p:cNvSpPr>
            <p:nvPr/>
          </p:nvSpPr>
          <p:spPr bwMode="auto">
            <a:xfrm>
              <a:off x="2835" y="1978"/>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4304" name="Rectangle 23"/>
            <p:cNvSpPr>
              <a:spLocks noChangeArrowheads="1"/>
            </p:cNvSpPr>
            <p:nvPr/>
          </p:nvSpPr>
          <p:spPr bwMode="auto">
            <a:xfrm>
              <a:off x="2835" y="2523"/>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4305" name="Rectangle 24"/>
            <p:cNvSpPr>
              <a:spLocks noChangeArrowheads="1"/>
            </p:cNvSpPr>
            <p:nvPr/>
          </p:nvSpPr>
          <p:spPr bwMode="auto">
            <a:xfrm>
              <a:off x="2835" y="306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4306" name="Rectangle 25"/>
            <p:cNvSpPr>
              <a:spLocks noChangeArrowheads="1"/>
            </p:cNvSpPr>
            <p:nvPr/>
          </p:nvSpPr>
          <p:spPr bwMode="auto">
            <a:xfrm>
              <a:off x="4015" y="306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4307" name="Rectangle 26"/>
            <p:cNvSpPr>
              <a:spLocks noChangeArrowheads="1"/>
            </p:cNvSpPr>
            <p:nvPr/>
          </p:nvSpPr>
          <p:spPr bwMode="auto">
            <a:xfrm>
              <a:off x="4015" y="2386"/>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4308" name="Rectangle 27"/>
            <p:cNvSpPr>
              <a:spLocks noChangeArrowheads="1"/>
            </p:cNvSpPr>
            <p:nvPr/>
          </p:nvSpPr>
          <p:spPr bwMode="auto">
            <a:xfrm>
              <a:off x="3652" y="663"/>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4309" name="Rectangle 28"/>
            <p:cNvSpPr>
              <a:spLocks noChangeArrowheads="1"/>
            </p:cNvSpPr>
            <p:nvPr/>
          </p:nvSpPr>
          <p:spPr bwMode="auto">
            <a:xfrm rot="5400000">
              <a:off x="4468" y="1252"/>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4310" name="Rectangle 29"/>
            <p:cNvSpPr>
              <a:spLocks noChangeArrowheads="1"/>
            </p:cNvSpPr>
            <p:nvPr/>
          </p:nvSpPr>
          <p:spPr bwMode="auto">
            <a:xfrm rot="5400000">
              <a:off x="4786" y="1252"/>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4311" name="Line 30"/>
            <p:cNvSpPr>
              <a:spLocks noChangeShapeType="1"/>
            </p:cNvSpPr>
            <p:nvPr/>
          </p:nvSpPr>
          <p:spPr bwMode="auto">
            <a:xfrm flipH="1" flipV="1">
              <a:off x="4650" y="1978"/>
              <a:ext cx="226" cy="272"/>
            </a:xfrm>
            <a:prstGeom prst="line">
              <a:avLst/>
            </a:prstGeom>
            <a:noFill/>
            <a:ln w="9525">
              <a:solidFill>
                <a:schemeClr val="tx1"/>
              </a:solidFill>
              <a:round/>
              <a:headEnd/>
              <a:tailEnd/>
            </a:ln>
          </p:spPr>
          <p:txBody>
            <a:bodyPr/>
            <a:lstStyle/>
            <a:p>
              <a:endParaRPr lang="en-US"/>
            </a:p>
          </p:txBody>
        </p:sp>
        <p:sp>
          <p:nvSpPr>
            <p:cNvPr id="54312" name="Freeform 31"/>
            <p:cNvSpPr>
              <a:spLocks/>
            </p:cNvSpPr>
            <p:nvPr/>
          </p:nvSpPr>
          <p:spPr bwMode="auto">
            <a:xfrm>
              <a:off x="386" y="3611"/>
              <a:ext cx="136" cy="53"/>
            </a:xfrm>
            <a:custGeom>
              <a:avLst/>
              <a:gdLst>
                <a:gd name="T0" fmla="*/ 0 w 408"/>
                <a:gd name="T1" fmla="*/ 0 h 189"/>
                <a:gd name="T2" fmla="*/ 75 w 408"/>
                <a:gd name="T3" fmla="*/ 51 h 189"/>
                <a:gd name="T4" fmla="*/ 136 w 408"/>
                <a:gd name="T5" fmla="*/ 13 h 189"/>
                <a:gd name="T6" fmla="*/ 0 60000 65536"/>
                <a:gd name="T7" fmla="*/ 0 60000 65536"/>
                <a:gd name="T8" fmla="*/ 0 60000 65536"/>
                <a:gd name="T9" fmla="*/ 0 w 408"/>
                <a:gd name="T10" fmla="*/ 0 h 189"/>
                <a:gd name="T11" fmla="*/ 408 w 408"/>
                <a:gd name="T12" fmla="*/ 189 h 189"/>
              </a:gdLst>
              <a:ahLst/>
              <a:cxnLst>
                <a:cxn ang="T6">
                  <a:pos x="T0" y="T1"/>
                </a:cxn>
                <a:cxn ang="T7">
                  <a:pos x="T2" y="T3"/>
                </a:cxn>
                <a:cxn ang="T8">
                  <a:pos x="T4" y="T5"/>
                </a:cxn>
              </a:cxnLst>
              <a:rect l="T9" t="T10" r="T11" b="T12"/>
              <a:pathLst>
                <a:path w="408" h="189">
                  <a:moveTo>
                    <a:pt x="0" y="0"/>
                  </a:moveTo>
                  <a:cubicBezTo>
                    <a:pt x="79" y="86"/>
                    <a:pt x="158" y="173"/>
                    <a:pt x="226" y="181"/>
                  </a:cubicBezTo>
                  <a:cubicBezTo>
                    <a:pt x="294" y="189"/>
                    <a:pt x="378" y="68"/>
                    <a:pt x="408" y="45"/>
                  </a:cubicBezTo>
                </a:path>
              </a:pathLst>
            </a:custGeom>
            <a:noFill/>
            <a:ln w="9525">
              <a:solidFill>
                <a:schemeClr val="tx1"/>
              </a:solidFill>
              <a:round/>
              <a:headEnd/>
              <a:tailEnd/>
            </a:ln>
          </p:spPr>
          <p:txBody>
            <a:bodyPr/>
            <a:lstStyle/>
            <a:p>
              <a:endParaRPr lang="en-US"/>
            </a:p>
          </p:txBody>
        </p:sp>
        <p:sp>
          <p:nvSpPr>
            <p:cNvPr id="54313" name="Freeform 32"/>
            <p:cNvSpPr>
              <a:spLocks/>
            </p:cNvSpPr>
            <p:nvPr/>
          </p:nvSpPr>
          <p:spPr bwMode="auto">
            <a:xfrm flipV="1">
              <a:off x="4695" y="1887"/>
              <a:ext cx="136" cy="53"/>
            </a:xfrm>
            <a:custGeom>
              <a:avLst/>
              <a:gdLst>
                <a:gd name="T0" fmla="*/ 0 w 408"/>
                <a:gd name="T1" fmla="*/ 0 h 189"/>
                <a:gd name="T2" fmla="*/ 75 w 408"/>
                <a:gd name="T3" fmla="*/ 51 h 189"/>
                <a:gd name="T4" fmla="*/ 136 w 408"/>
                <a:gd name="T5" fmla="*/ 13 h 189"/>
                <a:gd name="T6" fmla="*/ 0 60000 65536"/>
                <a:gd name="T7" fmla="*/ 0 60000 65536"/>
                <a:gd name="T8" fmla="*/ 0 60000 65536"/>
                <a:gd name="T9" fmla="*/ 0 w 408"/>
                <a:gd name="T10" fmla="*/ 0 h 189"/>
                <a:gd name="T11" fmla="*/ 408 w 408"/>
                <a:gd name="T12" fmla="*/ 189 h 189"/>
              </a:gdLst>
              <a:ahLst/>
              <a:cxnLst>
                <a:cxn ang="T6">
                  <a:pos x="T0" y="T1"/>
                </a:cxn>
                <a:cxn ang="T7">
                  <a:pos x="T2" y="T3"/>
                </a:cxn>
                <a:cxn ang="T8">
                  <a:pos x="T4" y="T5"/>
                </a:cxn>
              </a:cxnLst>
              <a:rect l="T9" t="T10" r="T11" b="T12"/>
              <a:pathLst>
                <a:path w="408" h="189">
                  <a:moveTo>
                    <a:pt x="0" y="0"/>
                  </a:moveTo>
                  <a:cubicBezTo>
                    <a:pt x="79" y="86"/>
                    <a:pt x="158" y="173"/>
                    <a:pt x="226" y="181"/>
                  </a:cubicBezTo>
                  <a:cubicBezTo>
                    <a:pt x="294" y="189"/>
                    <a:pt x="378" y="68"/>
                    <a:pt x="408" y="45"/>
                  </a:cubicBezTo>
                </a:path>
              </a:pathLst>
            </a:custGeom>
            <a:noFill/>
            <a:ln w="9525">
              <a:solidFill>
                <a:schemeClr val="tx1"/>
              </a:solidFill>
              <a:round/>
              <a:headEnd/>
              <a:tailEnd/>
            </a:ln>
          </p:spPr>
          <p:txBody>
            <a:bodyPr/>
            <a:lstStyle/>
            <a:p>
              <a:endParaRPr lang="en-US"/>
            </a:p>
          </p:txBody>
        </p:sp>
        <p:sp>
          <p:nvSpPr>
            <p:cNvPr id="54314" name="Freeform 33"/>
            <p:cNvSpPr>
              <a:spLocks/>
            </p:cNvSpPr>
            <p:nvPr/>
          </p:nvSpPr>
          <p:spPr bwMode="auto">
            <a:xfrm rot="2507924">
              <a:off x="4644" y="769"/>
              <a:ext cx="181" cy="53"/>
            </a:xfrm>
            <a:custGeom>
              <a:avLst/>
              <a:gdLst>
                <a:gd name="T0" fmla="*/ 0 w 408"/>
                <a:gd name="T1" fmla="*/ 0 h 189"/>
                <a:gd name="T2" fmla="*/ 100 w 408"/>
                <a:gd name="T3" fmla="*/ 51 h 189"/>
                <a:gd name="T4" fmla="*/ 181 w 408"/>
                <a:gd name="T5" fmla="*/ 13 h 189"/>
                <a:gd name="T6" fmla="*/ 0 60000 65536"/>
                <a:gd name="T7" fmla="*/ 0 60000 65536"/>
                <a:gd name="T8" fmla="*/ 0 60000 65536"/>
                <a:gd name="T9" fmla="*/ 0 w 408"/>
                <a:gd name="T10" fmla="*/ 0 h 189"/>
                <a:gd name="T11" fmla="*/ 408 w 408"/>
                <a:gd name="T12" fmla="*/ 189 h 189"/>
              </a:gdLst>
              <a:ahLst/>
              <a:cxnLst>
                <a:cxn ang="T6">
                  <a:pos x="T0" y="T1"/>
                </a:cxn>
                <a:cxn ang="T7">
                  <a:pos x="T2" y="T3"/>
                </a:cxn>
                <a:cxn ang="T8">
                  <a:pos x="T4" y="T5"/>
                </a:cxn>
              </a:cxnLst>
              <a:rect l="T9" t="T10" r="T11" b="T12"/>
              <a:pathLst>
                <a:path w="408" h="189">
                  <a:moveTo>
                    <a:pt x="0" y="0"/>
                  </a:moveTo>
                  <a:cubicBezTo>
                    <a:pt x="79" y="86"/>
                    <a:pt x="158" y="173"/>
                    <a:pt x="226" y="181"/>
                  </a:cubicBezTo>
                  <a:cubicBezTo>
                    <a:pt x="294" y="189"/>
                    <a:pt x="378" y="68"/>
                    <a:pt x="408" y="45"/>
                  </a:cubicBezTo>
                </a:path>
              </a:pathLst>
            </a:custGeom>
            <a:noFill/>
            <a:ln w="9525">
              <a:solidFill>
                <a:schemeClr val="tx1"/>
              </a:solidFill>
              <a:round/>
              <a:headEnd/>
              <a:tailEnd/>
            </a:ln>
          </p:spPr>
          <p:txBody>
            <a:bodyPr/>
            <a:lstStyle/>
            <a:p>
              <a:endParaRPr lang="en-US"/>
            </a:p>
          </p:txBody>
        </p:sp>
        <p:sp>
          <p:nvSpPr>
            <p:cNvPr id="54315" name="Rectangle 34"/>
            <p:cNvSpPr>
              <a:spLocks noChangeArrowheads="1"/>
            </p:cNvSpPr>
            <p:nvPr/>
          </p:nvSpPr>
          <p:spPr bwMode="auto">
            <a:xfrm>
              <a:off x="976" y="663"/>
              <a:ext cx="1043" cy="45"/>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4316" name="Rectangle 35"/>
            <p:cNvSpPr>
              <a:spLocks noChangeArrowheads="1"/>
            </p:cNvSpPr>
            <p:nvPr/>
          </p:nvSpPr>
          <p:spPr bwMode="auto">
            <a:xfrm>
              <a:off x="2155" y="663"/>
              <a:ext cx="1451" cy="45"/>
            </a:xfrm>
            <a:prstGeom prst="rect">
              <a:avLst/>
            </a:prstGeom>
            <a:solidFill>
              <a:schemeClr val="accent1"/>
            </a:solidFill>
            <a:ln w="9525">
              <a:solidFill>
                <a:schemeClr val="tx1"/>
              </a:solidFill>
              <a:miter lim="800000"/>
              <a:headEnd/>
              <a:tailEnd/>
            </a:ln>
          </p:spPr>
          <p:txBody>
            <a:bodyPr wrap="none" anchor="ctr"/>
            <a:lstStyle/>
            <a:p>
              <a:endParaRPr lang="en-US"/>
            </a:p>
          </p:txBody>
        </p:sp>
      </p:grpSp>
      <p:sp>
        <p:nvSpPr>
          <p:cNvPr id="54275" name="Rectangle 36"/>
          <p:cNvSpPr>
            <a:spLocks noChangeArrowheads="1"/>
          </p:cNvSpPr>
          <p:nvPr/>
        </p:nvSpPr>
        <p:spPr bwMode="auto">
          <a:xfrm>
            <a:off x="900113" y="4508500"/>
            <a:ext cx="2159000" cy="1296988"/>
          </a:xfrm>
          <a:prstGeom prst="rect">
            <a:avLst/>
          </a:prstGeom>
          <a:solidFill>
            <a:schemeClr val="accent1">
              <a:alpha val="27843"/>
            </a:schemeClr>
          </a:solidFill>
          <a:ln w="9525">
            <a:solidFill>
              <a:schemeClr val="tx1"/>
            </a:solidFill>
            <a:miter lim="800000"/>
            <a:headEnd/>
            <a:tailEnd/>
          </a:ln>
        </p:spPr>
        <p:txBody>
          <a:bodyPr wrap="none" anchor="ctr"/>
          <a:lstStyle/>
          <a:p>
            <a:pPr algn="ctr" eaLnBrk="1" hangingPunct="1"/>
            <a:r>
              <a:rPr lang="en-GB">
                <a:solidFill>
                  <a:srgbClr val="FF0000"/>
                </a:solidFill>
              </a:rPr>
              <a:t/>
            </a:r>
            <a:br>
              <a:rPr lang="en-GB">
                <a:solidFill>
                  <a:srgbClr val="FF0000"/>
                </a:solidFill>
              </a:rPr>
            </a:br>
            <a:r>
              <a:rPr lang="en-GB">
                <a:solidFill>
                  <a:srgbClr val="FF0000"/>
                </a:solidFill>
              </a:rPr>
              <a:t/>
            </a:r>
            <a:br>
              <a:rPr lang="en-GB">
                <a:solidFill>
                  <a:srgbClr val="FF0000"/>
                </a:solidFill>
              </a:rPr>
            </a:br>
            <a:r>
              <a:rPr lang="en-GB">
                <a:solidFill>
                  <a:srgbClr val="FF0000"/>
                </a:solidFill>
              </a:rPr>
              <a:t>Coal begins </a:t>
            </a:r>
            <a:br>
              <a:rPr lang="en-GB">
                <a:solidFill>
                  <a:srgbClr val="FF0000"/>
                </a:solidFill>
              </a:rPr>
            </a:br>
            <a:r>
              <a:rPr lang="en-GB">
                <a:solidFill>
                  <a:srgbClr val="FF0000"/>
                </a:solidFill>
              </a:rPr>
              <a:t>to run out</a:t>
            </a:r>
          </a:p>
        </p:txBody>
      </p:sp>
      <p:sp>
        <p:nvSpPr>
          <p:cNvPr id="54276" name="Rectangle 37"/>
          <p:cNvSpPr>
            <a:spLocks noChangeArrowheads="1"/>
          </p:cNvSpPr>
          <p:nvPr/>
        </p:nvSpPr>
        <p:spPr bwMode="auto">
          <a:xfrm>
            <a:off x="5651500" y="4508500"/>
            <a:ext cx="2159000" cy="1296988"/>
          </a:xfrm>
          <a:prstGeom prst="rect">
            <a:avLst/>
          </a:prstGeom>
          <a:solidFill>
            <a:schemeClr val="accent1">
              <a:alpha val="27843"/>
            </a:schemeClr>
          </a:solidFill>
          <a:ln w="9525">
            <a:solidFill>
              <a:schemeClr val="tx1"/>
            </a:solidFill>
            <a:miter lim="800000"/>
            <a:headEnd/>
            <a:tailEnd/>
          </a:ln>
        </p:spPr>
        <p:txBody>
          <a:bodyPr wrap="none" anchor="ctr"/>
          <a:lstStyle/>
          <a:p>
            <a:pPr algn="ctr" eaLnBrk="1" hangingPunct="1"/>
            <a:r>
              <a:rPr lang="en-GB">
                <a:solidFill>
                  <a:srgbClr val="FF0000"/>
                </a:solidFill>
              </a:rPr>
              <a:t/>
            </a:r>
            <a:br>
              <a:rPr lang="en-GB">
                <a:solidFill>
                  <a:srgbClr val="FF0000"/>
                </a:solidFill>
              </a:rPr>
            </a:br>
            <a:r>
              <a:rPr lang="en-GB">
                <a:solidFill>
                  <a:srgbClr val="FF0000"/>
                </a:solidFill>
              </a:rPr>
              <a:t/>
            </a:r>
            <a:br>
              <a:rPr lang="en-GB">
                <a:solidFill>
                  <a:srgbClr val="FF0000"/>
                </a:solidFill>
              </a:rPr>
            </a:br>
            <a:r>
              <a:rPr lang="en-GB">
                <a:solidFill>
                  <a:srgbClr val="FF0000"/>
                </a:solidFill>
              </a:rPr>
              <a:t>No jobs</a:t>
            </a:r>
          </a:p>
        </p:txBody>
      </p:sp>
      <p:sp>
        <p:nvSpPr>
          <p:cNvPr id="54277" name="Rectangle 38"/>
          <p:cNvSpPr>
            <a:spLocks noChangeArrowheads="1"/>
          </p:cNvSpPr>
          <p:nvPr/>
        </p:nvSpPr>
        <p:spPr bwMode="auto">
          <a:xfrm>
            <a:off x="3635375" y="981075"/>
            <a:ext cx="2159000" cy="935038"/>
          </a:xfrm>
          <a:prstGeom prst="rect">
            <a:avLst/>
          </a:prstGeom>
          <a:solidFill>
            <a:schemeClr val="accent1">
              <a:alpha val="27843"/>
            </a:schemeClr>
          </a:solidFill>
          <a:ln w="9525">
            <a:solidFill>
              <a:schemeClr val="tx1"/>
            </a:solidFill>
            <a:miter lim="800000"/>
            <a:headEnd/>
            <a:tailEnd/>
          </a:ln>
        </p:spPr>
        <p:txBody>
          <a:bodyPr wrap="none" anchor="ctr"/>
          <a:lstStyle/>
          <a:p>
            <a:pPr algn="ctr" eaLnBrk="1" hangingPunct="1"/>
            <a:r>
              <a:rPr lang="en-GB">
                <a:solidFill>
                  <a:srgbClr val="339933"/>
                </a:solidFill>
              </a:rPr>
              <a:t>Town grows bigger</a:t>
            </a:r>
          </a:p>
        </p:txBody>
      </p:sp>
      <p:sp>
        <p:nvSpPr>
          <p:cNvPr id="54278" name="Rectangle 39"/>
          <p:cNvSpPr>
            <a:spLocks noChangeArrowheads="1"/>
          </p:cNvSpPr>
          <p:nvPr/>
        </p:nvSpPr>
        <p:spPr bwMode="auto">
          <a:xfrm>
            <a:off x="900113" y="1916113"/>
            <a:ext cx="2159000" cy="2592387"/>
          </a:xfrm>
          <a:prstGeom prst="rect">
            <a:avLst/>
          </a:prstGeom>
          <a:solidFill>
            <a:schemeClr val="folHlink">
              <a:alpha val="27843"/>
            </a:schemeClr>
          </a:solidFill>
          <a:ln w="9525">
            <a:solidFill>
              <a:schemeClr val="tx1"/>
            </a:solidFill>
            <a:miter lim="800000"/>
            <a:headEnd/>
            <a:tailEnd/>
          </a:ln>
        </p:spPr>
        <p:txBody>
          <a:bodyPr wrap="none" anchor="ctr"/>
          <a:lstStyle/>
          <a:p>
            <a:pPr algn="ctr" eaLnBrk="1" hangingPunct="1"/>
            <a:r>
              <a:rPr lang="en-GB">
                <a:solidFill>
                  <a:srgbClr val="FF0000"/>
                </a:solidFill>
              </a:rPr>
              <a:t>Machines mean </a:t>
            </a:r>
            <a:br>
              <a:rPr lang="en-GB">
                <a:solidFill>
                  <a:srgbClr val="FF0000"/>
                </a:solidFill>
              </a:rPr>
            </a:br>
            <a:r>
              <a:rPr lang="en-GB">
                <a:solidFill>
                  <a:srgbClr val="FF0000"/>
                </a:solidFill>
              </a:rPr>
              <a:t>fewer workers </a:t>
            </a:r>
            <a:br>
              <a:rPr lang="en-GB">
                <a:solidFill>
                  <a:srgbClr val="FF0000"/>
                </a:solidFill>
              </a:rPr>
            </a:br>
            <a:r>
              <a:rPr lang="en-GB">
                <a:solidFill>
                  <a:srgbClr val="FF0000"/>
                </a:solidFill>
              </a:rPr>
              <a:t>are required</a:t>
            </a:r>
          </a:p>
        </p:txBody>
      </p:sp>
      <p:sp>
        <p:nvSpPr>
          <p:cNvPr id="54279" name="Rectangle 40"/>
          <p:cNvSpPr>
            <a:spLocks noChangeArrowheads="1"/>
          </p:cNvSpPr>
          <p:nvPr/>
        </p:nvSpPr>
        <p:spPr bwMode="auto">
          <a:xfrm>
            <a:off x="3059113" y="4076700"/>
            <a:ext cx="4752975" cy="431800"/>
          </a:xfrm>
          <a:prstGeom prst="rect">
            <a:avLst/>
          </a:prstGeom>
          <a:solidFill>
            <a:srgbClr val="11A9DF">
              <a:alpha val="29019"/>
            </a:srgbClr>
          </a:solidFill>
          <a:ln w="9525">
            <a:solidFill>
              <a:schemeClr val="tx1"/>
            </a:solidFill>
            <a:miter lim="800000"/>
            <a:headEnd/>
            <a:tailEnd/>
          </a:ln>
        </p:spPr>
        <p:txBody>
          <a:bodyPr wrap="none" anchor="ctr"/>
          <a:lstStyle/>
          <a:p>
            <a:pPr algn="ctr" eaLnBrk="1" hangingPunct="1"/>
            <a:r>
              <a:rPr lang="en-GB">
                <a:solidFill>
                  <a:srgbClr val="339933"/>
                </a:solidFill>
              </a:rPr>
              <a:t>River</a:t>
            </a:r>
          </a:p>
        </p:txBody>
      </p:sp>
      <p:sp>
        <p:nvSpPr>
          <p:cNvPr id="54280" name="Rectangle 41"/>
          <p:cNvSpPr>
            <a:spLocks noChangeArrowheads="1"/>
          </p:cNvSpPr>
          <p:nvPr/>
        </p:nvSpPr>
        <p:spPr bwMode="auto">
          <a:xfrm>
            <a:off x="3059113" y="4508500"/>
            <a:ext cx="2592387" cy="1296988"/>
          </a:xfrm>
          <a:prstGeom prst="rect">
            <a:avLst/>
          </a:prstGeom>
          <a:solidFill>
            <a:schemeClr val="folHlink">
              <a:alpha val="27843"/>
            </a:schemeClr>
          </a:solidFill>
          <a:ln w="9525">
            <a:solidFill>
              <a:schemeClr val="tx1"/>
            </a:solidFill>
            <a:miter lim="800000"/>
            <a:headEnd/>
            <a:tailEnd/>
          </a:ln>
        </p:spPr>
        <p:txBody>
          <a:bodyPr wrap="none" anchor="ctr"/>
          <a:lstStyle/>
          <a:p>
            <a:pPr algn="ctr" eaLnBrk="1" hangingPunct="1"/>
            <a:r>
              <a:rPr lang="en-GB">
                <a:solidFill>
                  <a:srgbClr val="FF0000"/>
                </a:solidFill>
              </a:rPr>
              <a:t/>
            </a:r>
            <a:br>
              <a:rPr lang="en-GB">
                <a:solidFill>
                  <a:srgbClr val="FF0000"/>
                </a:solidFill>
              </a:rPr>
            </a:br>
            <a:r>
              <a:rPr lang="en-GB">
                <a:solidFill>
                  <a:srgbClr val="FF0000"/>
                </a:solidFill>
              </a:rPr>
              <a:t/>
            </a:r>
            <a:br>
              <a:rPr lang="en-GB">
                <a:solidFill>
                  <a:srgbClr val="FF0000"/>
                </a:solidFill>
              </a:rPr>
            </a:br>
            <a:r>
              <a:rPr lang="en-GB">
                <a:solidFill>
                  <a:srgbClr val="FF0000"/>
                </a:solidFill>
              </a:rPr>
              <a:t/>
            </a:r>
            <a:br>
              <a:rPr lang="en-GB">
                <a:solidFill>
                  <a:srgbClr val="FF0000"/>
                </a:solidFill>
              </a:rPr>
            </a:br>
            <a:r>
              <a:rPr lang="en-GB">
                <a:solidFill>
                  <a:srgbClr val="339933"/>
                </a:solidFill>
              </a:rPr>
              <a:t>Fertile farmland</a:t>
            </a:r>
          </a:p>
        </p:txBody>
      </p:sp>
      <p:sp>
        <p:nvSpPr>
          <p:cNvPr id="54281" name="Rectangle 42"/>
          <p:cNvSpPr>
            <a:spLocks noChangeArrowheads="1"/>
          </p:cNvSpPr>
          <p:nvPr/>
        </p:nvSpPr>
        <p:spPr bwMode="auto">
          <a:xfrm>
            <a:off x="5795963" y="908050"/>
            <a:ext cx="1944687" cy="3168650"/>
          </a:xfrm>
          <a:prstGeom prst="rect">
            <a:avLst/>
          </a:prstGeom>
          <a:solidFill>
            <a:srgbClr val="00FF00">
              <a:alpha val="27843"/>
            </a:srgbClr>
          </a:solidFill>
          <a:ln w="9525">
            <a:solidFill>
              <a:schemeClr val="tx1"/>
            </a:solidFill>
            <a:miter lim="800000"/>
            <a:headEnd/>
            <a:tailEnd/>
          </a:ln>
        </p:spPr>
        <p:txBody>
          <a:bodyPr wrap="none" anchor="ctr"/>
          <a:lstStyle/>
          <a:p>
            <a:pPr algn="ctr" eaLnBrk="1" hangingPunct="1"/>
            <a:r>
              <a:rPr lang="en-GB">
                <a:solidFill>
                  <a:srgbClr val="339933"/>
                </a:solidFill>
              </a:rPr>
              <a:t>Soil erosion due to </a:t>
            </a:r>
            <a:br>
              <a:rPr lang="en-GB">
                <a:solidFill>
                  <a:srgbClr val="339933"/>
                </a:solidFill>
              </a:rPr>
            </a:br>
            <a:r>
              <a:rPr lang="en-GB">
                <a:solidFill>
                  <a:srgbClr val="339933"/>
                </a:solidFill>
              </a:rPr>
              <a:t>deforestation</a:t>
            </a:r>
          </a:p>
        </p:txBody>
      </p:sp>
      <p:sp>
        <p:nvSpPr>
          <p:cNvPr id="54282" name="Rectangle 43"/>
          <p:cNvSpPr>
            <a:spLocks noChangeArrowheads="1"/>
          </p:cNvSpPr>
          <p:nvPr/>
        </p:nvSpPr>
        <p:spPr bwMode="auto">
          <a:xfrm>
            <a:off x="900113" y="908050"/>
            <a:ext cx="2735262" cy="1008063"/>
          </a:xfrm>
          <a:prstGeom prst="rect">
            <a:avLst/>
          </a:prstGeom>
          <a:solidFill>
            <a:srgbClr val="DBD9C9">
              <a:alpha val="56862"/>
            </a:srgbClr>
          </a:solidFill>
          <a:ln w="9525">
            <a:solidFill>
              <a:schemeClr val="tx1"/>
            </a:solidFill>
            <a:miter lim="800000"/>
            <a:headEnd/>
            <a:tailEnd/>
          </a:ln>
        </p:spPr>
        <p:txBody>
          <a:bodyPr wrap="none" anchor="ctr"/>
          <a:lstStyle/>
          <a:p>
            <a:pPr algn="ctr" eaLnBrk="1" hangingPunct="1"/>
            <a:r>
              <a:rPr lang="en-GB">
                <a:solidFill>
                  <a:srgbClr val="FF0000"/>
                </a:solidFill>
              </a:rPr>
              <a:t> </a:t>
            </a:r>
            <a:br>
              <a:rPr lang="en-GB">
                <a:solidFill>
                  <a:srgbClr val="FF0000"/>
                </a:solidFill>
              </a:rPr>
            </a:br>
            <a:r>
              <a:rPr lang="en-GB">
                <a:solidFill>
                  <a:srgbClr val="FF0000"/>
                </a:solidFill>
              </a:rPr>
              <a:t>High mountains</a:t>
            </a:r>
          </a:p>
        </p:txBody>
      </p:sp>
      <p:sp>
        <p:nvSpPr>
          <p:cNvPr id="54283" name="Rectangle 44"/>
          <p:cNvSpPr>
            <a:spLocks noChangeArrowheads="1"/>
          </p:cNvSpPr>
          <p:nvPr/>
        </p:nvSpPr>
        <p:spPr bwMode="auto">
          <a:xfrm>
            <a:off x="3059113" y="1916113"/>
            <a:ext cx="2736850" cy="2160587"/>
          </a:xfrm>
          <a:prstGeom prst="rect">
            <a:avLst/>
          </a:prstGeom>
          <a:solidFill>
            <a:srgbClr val="E6D858">
              <a:alpha val="54117"/>
            </a:srgbClr>
          </a:solidFill>
          <a:ln w="9525">
            <a:solidFill>
              <a:schemeClr val="tx1"/>
            </a:solidFill>
            <a:miter lim="800000"/>
            <a:headEnd/>
            <a:tailEnd/>
          </a:ln>
        </p:spPr>
        <p:txBody>
          <a:bodyPr wrap="none" anchor="ctr"/>
          <a:lstStyle/>
          <a:p>
            <a:pPr algn="ctr" eaLnBrk="1" hangingPunct="1"/>
            <a:r>
              <a:rPr lang="en-GB">
                <a:solidFill>
                  <a:srgbClr val="FF0000"/>
                </a:solidFill>
              </a:rPr>
              <a:t>Desert</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298" name="Group 2"/>
          <p:cNvGrpSpPr>
            <a:grpSpLocks/>
          </p:cNvGrpSpPr>
          <p:nvPr/>
        </p:nvGrpSpPr>
        <p:grpSpPr bwMode="auto">
          <a:xfrm>
            <a:off x="611188" y="908050"/>
            <a:ext cx="7991475" cy="4895850"/>
            <a:chOff x="341" y="663"/>
            <a:chExt cx="5034" cy="3084"/>
          </a:xfrm>
        </p:grpSpPr>
        <p:sp>
          <p:nvSpPr>
            <p:cNvPr id="55308" name="Line 3"/>
            <p:cNvSpPr>
              <a:spLocks noChangeShapeType="1"/>
            </p:cNvSpPr>
            <p:nvPr/>
          </p:nvSpPr>
          <p:spPr bwMode="auto">
            <a:xfrm>
              <a:off x="522" y="663"/>
              <a:ext cx="4853" cy="0"/>
            </a:xfrm>
            <a:prstGeom prst="line">
              <a:avLst/>
            </a:prstGeom>
            <a:noFill/>
            <a:ln w="9525">
              <a:solidFill>
                <a:schemeClr val="tx1"/>
              </a:solidFill>
              <a:round/>
              <a:headEnd/>
              <a:tailEnd/>
            </a:ln>
          </p:spPr>
          <p:txBody>
            <a:bodyPr/>
            <a:lstStyle/>
            <a:p>
              <a:endParaRPr lang="en-US"/>
            </a:p>
          </p:txBody>
        </p:sp>
        <p:sp>
          <p:nvSpPr>
            <p:cNvPr id="55309" name="Line 4"/>
            <p:cNvSpPr>
              <a:spLocks noChangeShapeType="1"/>
            </p:cNvSpPr>
            <p:nvPr/>
          </p:nvSpPr>
          <p:spPr bwMode="auto">
            <a:xfrm>
              <a:off x="522" y="663"/>
              <a:ext cx="0" cy="3084"/>
            </a:xfrm>
            <a:prstGeom prst="line">
              <a:avLst/>
            </a:prstGeom>
            <a:noFill/>
            <a:ln w="9525">
              <a:solidFill>
                <a:schemeClr val="tx1"/>
              </a:solidFill>
              <a:round/>
              <a:headEnd/>
              <a:tailEnd/>
            </a:ln>
          </p:spPr>
          <p:txBody>
            <a:bodyPr/>
            <a:lstStyle/>
            <a:p>
              <a:endParaRPr lang="en-US"/>
            </a:p>
          </p:txBody>
        </p:sp>
        <p:sp>
          <p:nvSpPr>
            <p:cNvPr id="55310" name="Line 5"/>
            <p:cNvSpPr>
              <a:spLocks noChangeShapeType="1"/>
            </p:cNvSpPr>
            <p:nvPr/>
          </p:nvSpPr>
          <p:spPr bwMode="auto">
            <a:xfrm>
              <a:off x="522" y="3747"/>
              <a:ext cx="4354" cy="0"/>
            </a:xfrm>
            <a:prstGeom prst="line">
              <a:avLst/>
            </a:prstGeom>
            <a:noFill/>
            <a:ln w="9525">
              <a:solidFill>
                <a:schemeClr val="tx1"/>
              </a:solidFill>
              <a:round/>
              <a:headEnd/>
              <a:tailEnd/>
            </a:ln>
          </p:spPr>
          <p:txBody>
            <a:bodyPr/>
            <a:lstStyle/>
            <a:p>
              <a:endParaRPr lang="en-US"/>
            </a:p>
          </p:txBody>
        </p:sp>
        <p:sp>
          <p:nvSpPr>
            <p:cNvPr id="55311" name="Line 6"/>
            <p:cNvSpPr>
              <a:spLocks noChangeShapeType="1"/>
            </p:cNvSpPr>
            <p:nvPr/>
          </p:nvSpPr>
          <p:spPr bwMode="auto">
            <a:xfrm flipV="1">
              <a:off x="4876" y="1842"/>
              <a:ext cx="0" cy="1905"/>
            </a:xfrm>
            <a:prstGeom prst="line">
              <a:avLst/>
            </a:prstGeom>
            <a:noFill/>
            <a:ln w="9525">
              <a:solidFill>
                <a:schemeClr val="tx1"/>
              </a:solidFill>
              <a:round/>
              <a:headEnd/>
              <a:tailEnd/>
            </a:ln>
          </p:spPr>
          <p:txBody>
            <a:bodyPr/>
            <a:lstStyle/>
            <a:p>
              <a:endParaRPr lang="en-US"/>
            </a:p>
          </p:txBody>
        </p:sp>
        <p:sp>
          <p:nvSpPr>
            <p:cNvPr id="55312" name="Line 7"/>
            <p:cNvSpPr>
              <a:spLocks noChangeShapeType="1"/>
            </p:cNvSpPr>
            <p:nvPr/>
          </p:nvSpPr>
          <p:spPr bwMode="auto">
            <a:xfrm>
              <a:off x="4876" y="1842"/>
              <a:ext cx="499" cy="0"/>
            </a:xfrm>
            <a:prstGeom prst="line">
              <a:avLst/>
            </a:prstGeom>
            <a:noFill/>
            <a:ln w="9525">
              <a:solidFill>
                <a:schemeClr val="tx1"/>
              </a:solidFill>
              <a:round/>
              <a:headEnd/>
              <a:tailEnd/>
            </a:ln>
          </p:spPr>
          <p:txBody>
            <a:bodyPr/>
            <a:lstStyle/>
            <a:p>
              <a:endParaRPr lang="en-US"/>
            </a:p>
          </p:txBody>
        </p:sp>
        <p:sp>
          <p:nvSpPr>
            <p:cNvPr id="55313" name="Line 8"/>
            <p:cNvSpPr>
              <a:spLocks noChangeShapeType="1"/>
            </p:cNvSpPr>
            <p:nvPr/>
          </p:nvSpPr>
          <p:spPr bwMode="auto">
            <a:xfrm flipV="1">
              <a:off x="5375" y="663"/>
              <a:ext cx="0" cy="1179"/>
            </a:xfrm>
            <a:prstGeom prst="line">
              <a:avLst/>
            </a:prstGeom>
            <a:noFill/>
            <a:ln w="9525">
              <a:solidFill>
                <a:schemeClr val="tx1"/>
              </a:solidFill>
              <a:round/>
              <a:headEnd/>
              <a:tailEnd/>
            </a:ln>
          </p:spPr>
          <p:txBody>
            <a:bodyPr/>
            <a:lstStyle/>
            <a:p>
              <a:endParaRPr lang="en-US"/>
            </a:p>
          </p:txBody>
        </p:sp>
        <p:sp>
          <p:nvSpPr>
            <p:cNvPr id="55314" name="Line 9"/>
            <p:cNvSpPr>
              <a:spLocks noChangeShapeType="1"/>
            </p:cNvSpPr>
            <p:nvPr/>
          </p:nvSpPr>
          <p:spPr bwMode="auto">
            <a:xfrm flipH="1">
              <a:off x="341" y="3021"/>
              <a:ext cx="181" cy="545"/>
            </a:xfrm>
            <a:prstGeom prst="line">
              <a:avLst/>
            </a:prstGeom>
            <a:noFill/>
            <a:ln w="9525">
              <a:solidFill>
                <a:schemeClr val="tx1"/>
              </a:solidFill>
              <a:round/>
              <a:headEnd/>
              <a:tailEnd/>
            </a:ln>
          </p:spPr>
          <p:txBody>
            <a:bodyPr/>
            <a:lstStyle/>
            <a:p>
              <a:endParaRPr lang="en-US"/>
            </a:p>
          </p:txBody>
        </p:sp>
        <p:sp>
          <p:nvSpPr>
            <p:cNvPr id="55315" name="Line 10"/>
            <p:cNvSpPr>
              <a:spLocks noChangeShapeType="1"/>
            </p:cNvSpPr>
            <p:nvPr/>
          </p:nvSpPr>
          <p:spPr bwMode="auto">
            <a:xfrm flipH="1">
              <a:off x="4876" y="663"/>
              <a:ext cx="499" cy="181"/>
            </a:xfrm>
            <a:prstGeom prst="line">
              <a:avLst/>
            </a:prstGeom>
            <a:noFill/>
            <a:ln w="9525">
              <a:solidFill>
                <a:schemeClr val="tx1"/>
              </a:solidFill>
              <a:round/>
              <a:headEnd/>
              <a:tailEnd/>
            </a:ln>
          </p:spPr>
          <p:txBody>
            <a:bodyPr/>
            <a:lstStyle/>
            <a:p>
              <a:endParaRPr lang="en-US"/>
            </a:p>
          </p:txBody>
        </p:sp>
        <p:sp>
          <p:nvSpPr>
            <p:cNvPr id="55316" name="Rectangle 11"/>
            <p:cNvSpPr>
              <a:spLocks noChangeArrowheads="1"/>
            </p:cNvSpPr>
            <p:nvPr/>
          </p:nvSpPr>
          <p:spPr bwMode="auto">
            <a:xfrm>
              <a:off x="567" y="306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5317" name="Rectangle 12"/>
            <p:cNvSpPr>
              <a:spLocks noChangeArrowheads="1"/>
            </p:cNvSpPr>
            <p:nvPr/>
          </p:nvSpPr>
          <p:spPr bwMode="auto">
            <a:xfrm>
              <a:off x="567" y="2477"/>
              <a:ext cx="862" cy="318"/>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5318" name="Rectangle 13"/>
            <p:cNvSpPr>
              <a:spLocks noChangeArrowheads="1"/>
            </p:cNvSpPr>
            <p:nvPr/>
          </p:nvSpPr>
          <p:spPr bwMode="auto">
            <a:xfrm>
              <a:off x="567" y="1933"/>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5319" name="Rectangle 14"/>
            <p:cNvSpPr>
              <a:spLocks noChangeArrowheads="1"/>
            </p:cNvSpPr>
            <p:nvPr/>
          </p:nvSpPr>
          <p:spPr bwMode="auto">
            <a:xfrm>
              <a:off x="567" y="1389"/>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5320" name="Rectangle 15"/>
            <p:cNvSpPr>
              <a:spLocks noChangeArrowheads="1"/>
            </p:cNvSpPr>
            <p:nvPr/>
          </p:nvSpPr>
          <p:spPr bwMode="auto">
            <a:xfrm>
              <a:off x="885" y="935"/>
              <a:ext cx="771" cy="362"/>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5321" name="Rectangle 16"/>
            <p:cNvSpPr>
              <a:spLocks noChangeArrowheads="1"/>
            </p:cNvSpPr>
            <p:nvPr/>
          </p:nvSpPr>
          <p:spPr bwMode="auto">
            <a:xfrm rot="5400000">
              <a:off x="385" y="800"/>
              <a:ext cx="636" cy="362"/>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5322" name="Rectangle 17"/>
            <p:cNvSpPr>
              <a:spLocks noChangeArrowheads="1"/>
            </p:cNvSpPr>
            <p:nvPr/>
          </p:nvSpPr>
          <p:spPr bwMode="auto">
            <a:xfrm>
              <a:off x="1701" y="1389"/>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5323" name="Rectangle 18"/>
            <p:cNvSpPr>
              <a:spLocks noChangeArrowheads="1"/>
            </p:cNvSpPr>
            <p:nvPr/>
          </p:nvSpPr>
          <p:spPr bwMode="auto">
            <a:xfrm>
              <a:off x="1701" y="1933"/>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5324" name="Rectangle 19"/>
            <p:cNvSpPr>
              <a:spLocks noChangeArrowheads="1"/>
            </p:cNvSpPr>
            <p:nvPr/>
          </p:nvSpPr>
          <p:spPr bwMode="auto">
            <a:xfrm>
              <a:off x="1701" y="247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5325" name="Rectangle 20"/>
            <p:cNvSpPr>
              <a:spLocks noChangeArrowheads="1"/>
            </p:cNvSpPr>
            <p:nvPr/>
          </p:nvSpPr>
          <p:spPr bwMode="auto">
            <a:xfrm>
              <a:off x="1701" y="306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5326" name="Rectangle 21"/>
            <p:cNvSpPr>
              <a:spLocks noChangeArrowheads="1"/>
            </p:cNvSpPr>
            <p:nvPr/>
          </p:nvSpPr>
          <p:spPr bwMode="auto">
            <a:xfrm>
              <a:off x="2835" y="1434"/>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5327" name="Rectangle 22"/>
            <p:cNvSpPr>
              <a:spLocks noChangeArrowheads="1"/>
            </p:cNvSpPr>
            <p:nvPr/>
          </p:nvSpPr>
          <p:spPr bwMode="auto">
            <a:xfrm>
              <a:off x="2835" y="1978"/>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5328" name="Rectangle 23"/>
            <p:cNvSpPr>
              <a:spLocks noChangeArrowheads="1"/>
            </p:cNvSpPr>
            <p:nvPr/>
          </p:nvSpPr>
          <p:spPr bwMode="auto">
            <a:xfrm>
              <a:off x="2835" y="2523"/>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5329" name="Rectangle 24"/>
            <p:cNvSpPr>
              <a:spLocks noChangeArrowheads="1"/>
            </p:cNvSpPr>
            <p:nvPr/>
          </p:nvSpPr>
          <p:spPr bwMode="auto">
            <a:xfrm>
              <a:off x="2835" y="306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5330" name="Rectangle 25"/>
            <p:cNvSpPr>
              <a:spLocks noChangeArrowheads="1"/>
            </p:cNvSpPr>
            <p:nvPr/>
          </p:nvSpPr>
          <p:spPr bwMode="auto">
            <a:xfrm>
              <a:off x="4015" y="3067"/>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5331" name="Rectangle 26"/>
            <p:cNvSpPr>
              <a:spLocks noChangeArrowheads="1"/>
            </p:cNvSpPr>
            <p:nvPr/>
          </p:nvSpPr>
          <p:spPr bwMode="auto">
            <a:xfrm>
              <a:off x="4015" y="2386"/>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5332" name="Rectangle 27"/>
            <p:cNvSpPr>
              <a:spLocks noChangeArrowheads="1"/>
            </p:cNvSpPr>
            <p:nvPr/>
          </p:nvSpPr>
          <p:spPr bwMode="auto">
            <a:xfrm>
              <a:off x="3652" y="663"/>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5333" name="Rectangle 28"/>
            <p:cNvSpPr>
              <a:spLocks noChangeArrowheads="1"/>
            </p:cNvSpPr>
            <p:nvPr/>
          </p:nvSpPr>
          <p:spPr bwMode="auto">
            <a:xfrm rot="5400000">
              <a:off x="4468" y="1252"/>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5334" name="Rectangle 29"/>
            <p:cNvSpPr>
              <a:spLocks noChangeArrowheads="1"/>
            </p:cNvSpPr>
            <p:nvPr/>
          </p:nvSpPr>
          <p:spPr bwMode="auto">
            <a:xfrm rot="5400000">
              <a:off x="4786" y="1252"/>
              <a:ext cx="862" cy="317"/>
            </a:xfrm>
            <a:prstGeom prst="rect">
              <a:avLst/>
            </a:prstGeom>
            <a:solidFill>
              <a:srgbClr val="DBD9C9"/>
            </a:solidFill>
            <a:ln w="9525">
              <a:solidFill>
                <a:schemeClr val="tx1"/>
              </a:solidFill>
              <a:miter lim="800000"/>
              <a:headEnd/>
              <a:tailEnd/>
            </a:ln>
          </p:spPr>
          <p:txBody>
            <a:bodyPr wrap="none" anchor="ctr"/>
            <a:lstStyle/>
            <a:p>
              <a:endParaRPr lang="en-US"/>
            </a:p>
          </p:txBody>
        </p:sp>
        <p:sp>
          <p:nvSpPr>
            <p:cNvPr id="55335" name="Line 30"/>
            <p:cNvSpPr>
              <a:spLocks noChangeShapeType="1"/>
            </p:cNvSpPr>
            <p:nvPr/>
          </p:nvSpPr>
          <p:spPr bwMode="auto">
            <a:xfrm flipH="1" flipV="1">
              <a:off x="4650" y="1978"/>
              <a:ext cx="226" cy="272"/>
            </a:xfrm>
            <a:prstGeom prst="line">
              <a:avLst/>
            </a:prstGeom>
            <a:noFill/>
            <a:ln w="9525">
              <a:solidFill>
                <a:schemeClr val="tx1"/>
              </a:solidFill>
              <a:round/>
              <a:headEnd/>
              <a:tailEnd/>
            </a:ln>
          </p:spPr>
          <p:txBody>
            <a:bodyPr/>
            <a:lstStyle/>
            <a:p>
              <a:endParaRPr lang="en-US"/>
            </a:p>
          </p:txBody>
        </p:sp>
        <p:sp>
          <p:nvSpPr>
            <p:cNvPr id="55336" name="Freeform 31"/>
            <p:cNvSpPr>
              <a:spLocks/>
            </p:cNvSpPr>
            <p:nvPr/>
          </p:nvSpPr>
          <p:spPr bwMode="auto">
            <a:xfrm>
              <a:off x="386" y="3611"/>
              <a:ext cx="136" cy="53"/>
            </a:xfrm>
            <a:custGeom>
              <a:avLst/>
              <a:gdLst>
                <a:gd name="T0" fmla="*/ 0 w 408"/>
                <a:gd name="T1" fmla="*/ 0 h 189"/>
                <a:gd name="T2" fmla="*/ 75 w 408"/>
                <a:gd name="T3" fmla="*/ 51 h 189"/>
                <a:gd name="T4" fmla="*/ 136 w 408"/>
                <a:gd name="T5" fmla="*/ 13 h 189"/>
                <a:gd name="T6" fmla="*/ 0 60000 65536"/>
                <a:gd name="T7" fmla="*/ 0 60000 65536"/>
                <a:gd name="T8" fmla="*/ 0 60000 65536"/>
                <a:gd name="T9" fmla="*/ 0 w 408"/>
                <a:gd name="T10" fmla="*/ 0 h 189"/>
                <a:gd name="T11" fmla="*/ 408 w 408"/>
                <a:gd name="T12" fmla="*/ 189 h 189"/>
              </a:gdLst>
              <a:ahLst/>
              <a:cxnLst>
                <a:cxn ang="T6">
                  <a:pos x="T0" y="T1"/>
                </a:cxn>
                <a:cxn ang="T7">
                  <a:pos x="T2" y="T3"/>
                </a:cxn>
                <a:cxn ang="T8">
                  <a:pos x="T4" y="T5"/>
                </a:cxn>
              </a:cxnLst>
              <a:rect l="T9" t="T10" r="T11" b="T12"/>
              <a:pathLst>
                <a:path w="408" h="189">
                  <a:moveTo>
                    <a:pt x="0" y="0"/>
                  </a:moveTo>
                  <a:cubicBezTo>
                    <a:pt x="79" y="86"/>
                    <a:pt x="158" y="173"/>
                    <a:pt x="226" y="181"/>
                  </a:cubicBezTo>
                  <a:cubicBezTo>
                    <a:pt x="294" y="189"/>
                    <a:pt x="378" y="68"/>
                    <a:pt x="408" y="45"/>
                  </a:cubicBezTo>
                </a:path>
              </a:pathLst>
            </a:custGeom>
            <a:noFill/>
            <a:ln w="9525">
              <a:solidFill>
                <a:schemeClr val="tx1"/>
              </a:solidFill>
              <a:round/>
              <a:headEnd/>
              <a:tailEnd/>
            </a:ln>
          </p:spPr>
          <p:txBody>
            <a:bodyPr/>
            <a:lstStyle/>
            <a:p>
              <a:endParaRPr lang="en-US"/>
            </a:p>
          </p:txBody>
        </p:sp>
        <p:sp>
          <p:nvSpPr>
            <p:cNvPr id="55337" name="Freeform 32"/>
            <p:cNvSpPr>
              <a:spLocks/>
            </p:cNvSpPr>
            <p:nvPr/>
          </p:nvSpPr>
          <p:spPr bwMode="auto">
            <a:xfrm flipV="1">
              <a:off x="4695" y="1887"/>
              <a:ext cx="136" cy="53"/>
            </a:xfrm>
            <a:custGeom>
              <a:avLst/>
              <a:gdLst>
                <a:gd name="T0" fmla="*/ 0 w 408"/>
                <a:gd name="T1" fmla="*/ 0 h 189"/>
                <a:gd name="T2" fmla="*/ 75 w 408"/>
                <a:gd name="T3" fmla="*/ 51 h 189"/>
                <a:gd name="T4" fmla="*/ 136 w 408"/>
                <a:gd name="T5" fmla="*/ 13 h 189"/>
                <a:gd name="T6" fmla="*/ 0 60000 65536"/>
                <a:gd name="T7" fmla="*/ 0 60000 65536"/>
                <a:gd name="T8" fmla="*/ 0 60000 65536"/>
                <a:gd name="T9" fmla="*/ 0 w 408"/>
                <a:gd name="T10" fmla="*/ 0 h 189"/>
                <a:gd name="T11" fmla="*/ 408 w 408"/>
                <a:gd name="T12" fmla="*/ 189 h 189"/>
              </a:gdLst>
              <a:ahLst/>
              <a:cxnLst>
                <a:cxn ang="T6">
                  <a:pos x="T0" y="T1"/>
                </a:cxn>
                <a:cxn ang="T7">
                  <a:pos x="T2" y="T3"/>
                </a:cxn>
                <a:cxn ang="T8">
                  <a:pos x="T4" y="T5"/>
                </a:cxn>
              </a:cxnLst>
              <a:rect l="T9" t="T10" r="T11" b="T12"/>
              <a:pathLst>
                <a:path w="408" h="189">
                  <a:moveTo>
                    <a:pt x="0" y="0"/>
                  </a:moveTo>
                  <a:cubicBezTo>
                    <a:pt x="79" y="86"/>
                    <a:pt x="158" y="173"/>
                    <a:pt x="226" y="181"/>
                  </a:cubicBezTo>
                  <a:cubicBezTo>
                    <a:pt x="294" y="189"/>
                    <a:pt x="378" y="68"/>
                    <a:pt x="408" y="45"/>
                  </a:cubicBezTo>
                </a:path>
              </a:pathLst>
            </a:custGeom>
            <a:noFill/>
            <a:ln w="9525">
              <a:solidFill>
                <a:schemeClr val="tx1"/>
              </a:solidFill>
              <a:round/>
              <a:headEnd/>
              <a:tailEnd/>
            </a:ln>
          </p:spPr>
          <p:txBody>
            <a:bodyPr/>
            <a:lstStyle/>
            <a:p>
              <a:endParaRPr lang="en-US"/>
            </a:p>
          </p:txBody>
        </p:sp>
        <p:sp>
          <p:nvSpPr>
            <p:cNvPr id="55338" name="Freeform 33"/>
            <p:cNvSpPr>
              <a:spLocks/>
            </p:cNvSpPr>
            <p:nvPr/>
          </p:nvSpPr>
          <p:spPr bwMode="auto">
            <a:xfrm rot="2507924">
              <a:off x="4644" y="769"/>
              <a:ext cx="181" cy="53"/>
            </a:xfrm>
            <a:custGeom>
              <a:avLst/>
              <a:gdLst>
                <a:gd name="T0" fmla="*/ 0 w 408"/>
                <a:gd name="T1" fmla="*/ 0 h 189"/>
                <a:gd name="T2" fmla="*/ 100 w 408"/>
                <a:gd name="T3" fmla="*/ 51 h 189"/>
                <a:gd name="T4" fmla="*/ 181 w 408"/>
                <a:gd name="T5" fmla="*/ 13 h 189"/>
                <a:gd name="T6" fmla="*/ 0 60000 65536"/>
                <a:gd name="T7" fmla="*/ 0 60000 65536"/>
                <a:gd name="T8" fmla="*/ 0 60000 65536"/>
                <a:gd name="T9" fmla="*/ 0 w 408"/>
                <a:gd name="T10" fmla="*/ 0 h 189"/>
                <a:gd name="T11" fmla="*/ 408 w 408"/>
                <a:gd name="T12" fmla="*/ 189 h 189"/>
              </a:gdLst>
              <a:ahLst/>
              <a:cxnLst>
                <a:cxn ang="T6">
                  <a:pos x="T0" y="T1"/>
                </a:cxn>
                <a:cxn ang="T7">
                  <a:pos x="T2" y="T3"/>
                </a:cxn>
                <a:cxn ang="T8">
                  <a:pos x="T4" y="T5"/>
                </a:cxn>
              </a:cxnLst>
              <a:rect l="T9" t="T10" r="T11" b="T12"/>
              <a:pathLst>
                <a:path w="408" h="189">
                  <a:moveTo>
                    <a:pt x="0" y="0"/>
                  </a:moveTo>
                  <a:cubicBezTo>
                    <a:pt x="79" y="86"/>
                    <a:pt x="158" y="173"/>
                    <a:pt x="226" y="181"/>
                  </a:cubicBezTo>
                  <a:cubicBezTo>
                    <a:pt x="294" y="189"/>
                    <a:pt x="378" y="68"/>
                    <a:pt x="408" y="45"/>
                  </a:cubicBezTo>
                </a:path>
              </a:pathLst>
            </a:custGeom>
            <a:noFill/>
            <a:ln w="9525">
              <a:solidFill>
                <a:schemeClr val="tx1"/>
              </a:solidFill>
              <a:round/>
              <a:headEnd/>
              <a:tailEnd/>
            </a:ln>
          </p:spPr>
          <p:txBody>
            <a:bodyPr/>
            <a:lstStyle/>
            <a:p>
              <a:endParaRPr lang="en-US"/>
            </a:p>
          </p:txBody>
        </p:sp>
        <p:sp>
          <p:nvSpPr>
            <p:cNvPr id="55339" name="Rectangle 34"/>
            <p:cNvSpPr>
              <a:spLocks noChangeArrowheads="1"/>
            </p:cNvSpPr>
            <p:nvPr/>
          </p:nvSpPr>
          <p:spPr bwMode="auto">
            <a:xfrm>
              <a:off x="976" y="663"/>
              <a:ext cx="1043" cy="45"/>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5340" name="Rectangle 35"/>
            <p:cNvSpPr>
              <a:spLocks noChangeArrowheads="1"/>
            </p:cNvSpPr>
            <p:nvPr/>
          </p:nvSpPr>
          <p:spPr bwMode="auto">
            <a:xfrm>
              <a:off x="2155" y="663"/>
              <a:ext cx="1451" cy="45"/>
            </a:xfrm>
            <a:prstGeom prst="rect">
              <a:avLst/>
            </a:prstGeom>
            <a:solidFill>
              <a:schemeClr val="accent1"/>
            </a:solidFill>
            <a:ln w="9525">
              <a:solidFill>
                <a:schemeClr val="tx1"/>
              </a:solidFill>
              <a:miter lim="800000"/>
              <a:headEnd/>
              <a:tailEnd/>
            </a:ln>
          </p:spPr>
          <p:txBody>
            <a:bodyPr wrap="none" anchor="ctr"/>
            <a:lstStyle/>
            <a:p>
              <a:endParaRPr lang="en-US"/>
            </a:p>
          </p:txBody>
        </p:sp>
      </p:grpSp>
      <p:sp>
        <p:nvSpPr>
          <p:cNvPr id="55299" name="Rectangle 36"/>
          <p:cNvSpPr>
            <a:spLocks noChangeArrowheads="1"/>
          </p:cNvSpPr>
          <p:nvPr/>
        </p:nvSpPr>
        <p:spPr bwMode="auto">
          <a:xfrm>
            <a:off x="900113" y="4508500"/>
            <a:ext cx="2159000" cy="1296988"/>
          </a:xfrm>
          <a:prstGeom prst="rect">
            <a:avLst/>
          </a:prstGeom>
          <a:solidFill>
            <a:schemeClr val="accent1">
              <a:alpha val="27843"/>
            </a:schemeClr>
          </a:solidFill>
          <a:ln w="9525">
            <a:solidFill>
              <a:schemeClr val="tx1"/>
            </a:solidFill>
            <a:miter lim="800000"/>
            <a:headEnd/>
            <a:tailEnd/>
          </a:ln>
        </p:spPr>
        <p:txBody>
          <a:bodyPr wrap="none" anchor="ctr"/>
          <a:lstStyle/>
          <a:p>
            <a:pPr algn="ctr" eaLnBrk="1" hangingPunct="1"/>
            <a:r>
              <a:rPr lang="en-GB">
                <a:solidFill>
                  <a:srgbClr val="FF0000"/>
                </a:solidFill>
              </a:rPr>
              <a:t/>
            </a:r>
            <a:br>
              <a:rPr lang="en-GB">
                <a:solidFill>
                  <a:srgbClr val="FF0000"/>
                </a:solidFill>
              </a:rPr>
            </a:br>
            <a:r>
              <a:rPr lang="en-GB">
                <a:solidFill>
                  <a:srgbClr val="FF0000"/>
                </a:solidFill>
              </a:rPr>
              <a:t/>
            </a:r>
            <a:br>
              <a:rPr lang="en-GB">
                <a:solidFill>
                  <a:srgbClr val="FF0000"/>
                </a:solidFill>
              </a:rPr>
            </a:br>
            <a:r>
              <a:rPr lang="en-GB">
                <a:solidFill>
                  <a:srgbClr val="FF0000"/>
                </a:solidFill>
              </a:rPr>
              <a:t>Coal runs out</a:t>
            </a:r>
          </a:p>
        </p:txBody>
      </p:sp>
      <p:sp>
        <p:nvSpPr>
          <p:cNvPr id="55300" name="Rectangle 37"/>
          <p:cNvSpPr>
            <a:spLocks noChangeArrowheads="1"/>
          </p:cNvSpPr>
          <p:nvPr/>
        </p:nvSpPr>
        <p:spPr bwMode="auto">
          <a:xfrm>
            <a:off x="5651500" y="4508500"/>
            <a:ext cx="2159000" cy="1296988"/>
          </a:xfrm>
          <a:prstGeom prst="rect">
            <a:avLst/>
          </a:prstGeom>
          <a:solidFill>
            <a:schemeClr val="accent1">
              <a:alpha val="27843"/>
            </a:schemeClr>
          </a:solidFill>
          <a:ln w="9525">
            <a:solidFill>
              <a:schemeClr val="tx1"/>
            </a:solidFill>
            <a:miter lim="800000"/>
            <a:headEnd/>
            <a:tailEnd/>
          </a:ln>
        </p:spPr>
        <p:txBody>
          <a:bodyPr wrap="none" anchor="ctr"/>
          <a:lstStyle/>
          <a:p>
            <a:pPr algn="ctr" eaLnBrk="1" hangingPunct="1"/>
            <a:r>
              <a:rPr lang="en-GB">
                <a:solidFill>
                  <a:srgbClr val="FF0000"/>
                </a:solidFill>
              </a:rPr>
              <a:t/>
            </a:r>
            <a:br>
              <a:rPr lang="en-GB">
                <a:solidFill>
                  <a:srgbClr val="FF0000"/>
                </a:solidFill>
              </a:rPr>
            </a:br>
            <a:r>
              <a:rPr lang="en-GB">
                <a:solidFill>
                  <a:srgbClr val="FF0000"/>
                </a:solidFill>
              </a:rPr>
              <a:t/>
            </a:r>
            <a:br>
              <a:rPr lang="en-GB">
                <a:solidFill>
                  <a:srgbClr val="FF0000"/>
                </a:solidFill>
              </a:rPr>
            </a:br>
            <a:r>
              <a:rPr lang="en-GB">
                <a:solidFill>
                  <a:srgbClr val="FF0000"/>
                </a:solidFill>
              </a:rPr>
              <a:t>No jobs</a:t>
            </a:r>
          </a:p>
        </p:txBody>
      </p:sp>
      <p:sp>
        <p:nvSpPr>
          <p:cNvPr id="55301" name="Rectangle 38"/>
          <p:cNvSpPr>
            <a:spLocks noChangeArrowheads="1"/>
          </p:cNvSpPr>
          <p:nvPr/>
        </p:nvSpPr>
        <p:spPr bwMode="auto">
          <a:xfrm>
            <a:off x="3635375" y="981075"/>
            <a:ext cx="2159000" cy="935038"/>
          </a:xfrm>
          <a:prstGeom prst="rect">
            <a:avLst/>
          </a:prstGeom>
          <a:solidFill>
            <a:schemeClr val="accent1">
              <a:alpha val="27843"/>
            </a:schemeClr>
          </a:solidFill>
          <a:ln w="9525">
            <a:solidFill>
              <a:schemeClr val="tx1"/>
            </a:solidFill>
            <a:miter lim="800000"/>
            <a:headEnd/>
            <a:tailEnd/>
          </a:ln>
        </p:spPr>
        <p:txBody>
          <a:bodyPr wrap="none" anchor="ctr"/>
          <a:lstStyle/>
          <a:p>
            <a:pPr algn="ctr" eaLnBrk="1" hangingPunct="1"/>
            <a:r>
              <a:rPr lang="en-GB">
                <a:solidFill>
                  <a:srgbClr val="339933"/>
                </a:solidFill>
              </a:rPr>
              <a:t>More jobs and </a:t>
            </a:r>
            <a:br>
              <a:rPr lang="en-GB">
                <a:solidFill>
                  <a:srgbClr val="339933"/>
                </a:solidFill>
              </a:rPr>
            </a:br>
            <a:r>
              <a:rPr lang="en-GB">
                <a:solidFill>
                  <a:srgbClr val="339933"/>
                </a:solidFill>
              </a:rPr>
              <a:t>opportunities</a:t>
            </a:r>
          </a:p>
        </p:txBody>
      </p:sp>
      <p:sp>
        <p:nvSpPr>
          <p:cNvPr id="55302" name="Rectangle 39"/>
          <p:cNvSpPr>
            <a:spLocks noChangeArrowheads="1"/>
          </p:cNvSpPr>
          <p:nvPr/>
        </p:nvSpPr>
        <p:spPr bwMode="auto">
          <a:xfrm>
            <a:off x="900113" y="1916113"/>
            <a:ext cx="2159000" cy="2592387"/>
          </a:xfrm>
          <a:prstGeom prst="rect">
            <a:avLst/>
          </a:prstGeom>
          <a:solidFill>
            <a:schemeClr val="folHlink">
              <a:alpha val="27843"/>
            </a:schemeClr>
          </a:solidFill>
          <a:ln w="9525">
            <a:solidFill>
              <a:schemeClr val="tx1"/>
            </a:solidFill>
            <a:miter lim="800000"/>
            <a:headEnd/>
            <a:tailEnd/>
          </a:ln>
        </p:spPr>
        <p:txBody>
          <a:bodyPr wrap="none" anchor="ctr"/>
          <a:lstStyle/>
          <a:p>
            <a:pPr algn="ctr" eaLnBrk="1" hangingPunct="1"/>
            <a:r>
              <a:rPr lang="en-GB">
                <a:solidFill>
                  <a:srgbClr val="FF0000"/>
                </a:solidFill>
              </a:rPr>
              <a:t>Machines mean </a:t>
            </a:r>
            <a:br>
              <a:rPr lang="en-GB">
                <a:solidFill>
                  <a:srgbClr val="FF0000"/>
                </a:solidFill>
              </a:rPr>
            </a:br>
            <a:r>
              <a:rPr lang="en-GB">
                <a:solidFill>
                  <a:srgbClr val="FF0000"/>
                </a:solidFill>
              </a:rPr>
              <a:t>fewer workers </a:t>
            </a:r>
            <a:br>
              <a:rPr lang="en-GB">
                <a:solidFill>
                  <a:srgbClr val="FF0000"/>
                </a:solidFill>
              </a:rPr>
            </a:br>
            <a:r>
              <a:rPr lang="en-GB">
                <a:solidFill>
                  <a:srgbClr val="FF0000"/>
                </a:solidFill>
              </a:rPr>
              <a:t>are required</a:t>
            </a:r>
          </a:p>
        </p:txBody>
      </p:sp>
      <p:sp>
        <p:nvSpPr>
          <p:cNvPr id="55303" name="Rectangle 40"/>
          <p:cNvSpPr>
            <a:spLocks noChangeArrowheads="1"/>
          </p:cNvSpPr>
          <p:nvPr/>
        </p:nvSpPr>
        <p:spPr bwMode="auto">
          <a:xfrm>
            <a:off x="3059113" y="4076700"/>
            <a:ext cx="4752975" cy="431800"/>
          </a:xfrm>
          <a:prstGeom prst="rect">
            <a:avLst/>
          </a:prstGeom>
          <a:solidFill>
            <a:srgbClr val="11A9DF">
              <a:alpha val="29019"/>
            </a:srgbClr>
          </a:solidFill>
          <a:ln w="9525">
            <a:solidFill>
              <a:schemeClr val="tx1"/>
            </a:solidFill>
            <a:miter lim="800000"/>
            <a:headEnd/>
            <a:tailEnd/>
          </a:ln>
        </p:spPr>
        <p:txBody>
          <a:bodyPr wrap="none" anchor="ctr"/>
          <a:lstStyle/>
          <a:p>
            <a:pPr algn="ctr" eaLnBrk="1" hangingPunct="1"/>
            <a:r>
              <a:rPr lang="en-GB">
                <a:solidFill>
                  <a:srgbClr val="FF0000"/>
                </a:solidFill>
              </a:rPr>
              <a:t>River floods again</a:t>
            </a:r>
          </a:p>
        </p:txBody>
      </p:sp>
      <p:sp>
        <p:nvSpPr>
          <p:cNvPr id="55304" name="Rectangle 41"/>
          <p:cNvSpPr>
            <a:spLocks noChangeArrowheads="1"/>
          </p:cNvSpPr>
          <p:nvPr/>
        </p:nvSpPr>
        <p:spPr bwMode="auto">
          <a:xfrm>
            <a:off x="3059113" y="4508500"/>
            <a:ext cx="2592387" cy="1296988"/>
          </a:xfrm>
          <a:prstGeom prst="rect">
            <a:avLst/>
          </a:prstGeom>
          <a:solidFill>
            <a:schemeClr val="folHlink">
              <a:alpha val="27843"/>
            </a:schemeClr>
          </a:solidFill>
          <a:ln w="9525">
            <a:solidFill>
              <a:schemeClr val="tx1"/>
            </a:solidFill>
            <a:miter lim="800000"/>
            <a:headEnd/>
            <a:tailEnd/>
          </a:ln>
        </p:spPr>
        <p:txBody>
          <a:bodyPr wrap="none" anchor="ctr"/>
          <a:lstStyle/>
          <a:p>
            <a:pPr algn="ctr" eaLnBrk="1" hangingPunct="1"/>
            <a:r>
              <a:rPr lang="en-GB">
                <a:solidFill>
                  <a:srgbClr val="FF0000"/>
                </a:solidFill>
              </a:rPr>
              <a:t/>
            </a:r>
            <a:br>
              <a:rPr lang="en-GB">
                <a:solidFill>
                  <a:srgbClr val="FF0000"/>
                </a:solidFill>
              </a:rPr>
            </a:br>
            <a:r>
              <a:rPr lang="en-GB">
                <a:solidFill>
                  <a:srgbClr val="FF0000"/>
                </a:solidFill>
              </a:rPr>
              <a:t/>
            </a:r>
            <a:br>
              <a:rPr lang="en-GB">
                <a:solidFill>
                  <a:srgbClr val="FF0000"/>
                </a:solidFill>
              </a:rPr>
            </a:br>
            <a:r>
              <a:rPr lang="en-GB">
                <a:solidFill>
                  <a:srgbClr val="FF0000"/>
                </a:solidFill>
              </a:rPr>
              <a:t> Machines mean </a:t>
            </a:r>
            <a:br>
              <a:rPr lang="en-GB">
                <a:solidFill>
                  <a:srgbClr val="FF0000"/>
                </a:solidFill>
              </a:rPr>
            </a:br>
            <a:r>
              <a:rPr lang="en-GB">
                <a:solidFill>
                  <a:srgbClr val="FF0000"/>
                </a:solidFill>
              </a:rPr>
              <a:t>fewer workers </a:t>
            </a:r>
            <a:br>
              <a:rPr lang="en-GB">
                <a:solidFill>
                  <a:srgbClr val="FF0000"/>
                </a:solidFill>
              </a:rPr>
            </a:br>
            <a:r>
              <a:rPr lang="en-GB">
                <a:solidFill>
                  <a:srgbClr val="FF0000"/>
                </a:solidFill>
              </a:rPr>
              <a:t>are required</a:t>
            </a:r>
            <a:r>
              <a:rPr lang="en-GB"/>
              <a:t> </a:t>
            </a:r>
            <a:r>
              <a:rPr lang="en-GB">
                <a:solidFill>
                  <a:srgbClr val="FF0000"/>
                </a:solidFill>
              </a:rPr>
              <a:t/>
            </a:r>
            <a:br>
              <a:rPr lang="en-GB">
                <a:solidFill>
                  <a:srgbClr val="FF0000"/>
                </a:solidFill>
              </a:rPr>
            </a:br>
            <a:endParaRPr lang="en-GB">
              <a:solidFill>
                <a:srgbClr val="FF0000"/>
              </a:solidFill>
            </a:endParaRPr>
          </a:p>
        </p:txBody>
      </p:sp>
      <p:sp>
        <p:nvSpPr>
          <p:cNvPr id="55305" name="Rectangle 42"/>
          <p:cNvSpPr>
            <a:spLocks noChangeArrowheads="1"/>
          </p:cNvSpPr>
          <p:nvPr/>
        </p:nvSpPr>
        <p:spPr bwMode="auto">
          <a:xfrm>
            <a:off x="5795963" y="908050"/>
            <a:ext cx="1944687" cy="3168650"/>
          </a:xfrm>
          <a:prstGeom prst="rect">
            <a:avLst/>
          </a:prstGeom>
          <a:solidFill>
            <a:srgbClr val="00FF00">
              <a:alpha val="27843"/>
            </a:srgbClr>
          </a:solidFill>
          <a:ln w="9525">
            <a:solidFill>
              <a:schemeClr val="tx1"/>
            </a:solidFill>
            <a:miter lim="800000"/>
            <a:headEnd/>
            <a:tailEnd/>
          </a:ln>
        </p:spPr>
        <p:txBody>
          <a:bodyPr wrap="none" anchor="ctr"/>
          <a:lstStyle/>
          <a:p>
            <a:pPr algn="ctr" eaLnBrk="1" hangingPunct="1"/>
            <a:r>
              <a:rPr lang="en-GB">
                <a:solidFill>
                  <a:srgbClr val="339933"/>
                </a:solidFill>
              </a:rPr>
              <a:t> Area flooded for </a:t>
            </a:r>
            <a:br>
              <a:rPr lang="en-GB">
                <a:solidFill>
                  <a:srgbClr val="339933"/>
                </a:solidFill>
              </a:rPr>
            </a:br>
            <a:r>
              <a:rPr lang="en-GB">
                <a:solidFill>
                  <a:srgbClr val="339933"/>
                </a:solidFill>
              </a:rPr>
              <a:t>hydroelectric </a:t>
            </a:r>
            <a:br>
              <a:rPr lang="en-GB">
                <a:solidFill>
                  <a:srgbClr val="339933"/>
                </a:solidFill>
              </a:rPr>
            </a:br>
            <a:r>
              <a:rPr lang="en-GB">
                <a:solidFill>
                  <a:srgbClr val="339933"/>
                </a:solidFill>
              </a:rPr>
              <a:t>power scheme</a:t>
            </a:r>
          </a:p>
        </p:txBody>
      </p:sp>
      <p:sp>
        <p:nvSpPr>
          <p:cNvPr id="55306" name="Rectangle 43"/>
          <p:cNvSpPr>
            <a:spLocks noChangeArrowheads="1"/>
          </p:cNvSpPr>
          <p:nvPr/>
        </p:nvSpPr>
        <p:spPr bwMode="auto">
          <a:xfrm>
            <a:off x="900113" y="908050"/>
            <a:ext cx="2735262" cy="1008063"/>
          </a:xfrm>
          <a:prstGeom prst="rect">
            <a:avLst/>
          </a:prstGeom>
          <a:solidFill>
            <a:srgbClr val="DBD9C9">
              <a:alpha val="56862"/>
            </a:srgbClr>
          </a:solidFill>
          <a:ln w="9525">
            <a:solidFill>
              <a:schemeClr val="tx1"/>
            </a:solidFill>
            <a:miter lim="800000"/>
            <a:headEnd/>
            <a:tailEnd/>
          </a:ln>
        </p:spPr>
        <p:txBody>
          <a:bodyPr wrap="none" anchor="ctr"/>
          <a:lstStyle/>
          <a:p>
            <a:pPr algn="ctr" eaLnBrk="1" hangingPunct="1"/>
            <a:r>
              <a:rPr lang="en-GB">
                <a:solidFill>
                  <a:srgbClr val="FF0000"/>
                </a:solidFill>
              </a:rPr>
              <a:t> </a:t>
            </a:r>
            <a:br>
              <a:rPr lang="en-GB">
                <a:solidFill>
                  <a:srgbClr val="FF0000"/>
                </a:solidFill>
              </a:rPr>
            </a:br>
            <a:r>
              <a:rPr lang="en-GB">
                <a:solidFill>
                  <a:srgbClr val="FF0000"/>
                </a:solidFill>
              </a:rPr>
              <a:t>High mountains</a:t>
            </a:r>
          </a:p>
        </p:txBody>
      </p:sp>
      <p:sp>
        <p:nvSpPr>
          <p:cNvPr id="55307" name="Rectangle 44"/>
          <p:cNvSpPr>
            <a:spLocks noChangeArrowheads="1"/>
          </p:cNvSpPr>
          <p:nvPr/>
        </p:nvSpPr>
        <p:spPr bwMode="auto">
          <a:xfrm>
            <a:off x="3059113" y="1916113"/>
            <a:ext cx="2736850" cy="2160587"/>
          </a:xfrm>
          <a:prstGeom prst="rect">
            <a:avLst/>
          </a:prstGeom>
          <a:solidFill>
            <a:srgbClr val="E6D858">
              <a:alpha val="54117"/>
            </a:srgbClr>
          </a:solidFill>
          <a:ln w="9525">
            <a:solidFill>
              <a:schemeClr val="tx1"/>
            </a:solidFill>
            <a:miter lim="800000"/>
            <a:headEnd/>
            <a:tailEnd/>
          </a:ln>
        </p:spPr>
        <p:txBody>
          <a:bodyPr wrap="none" anchor="ctr"/>
          <a:lstStyle/>
          <a:p>
            <a:pPr algn="ctr" eaLnBrk="1" hangingPunct="1"/>
            <a:r>
              <a:rPr lang="en-GB">
                <a:solidFill>
                  <a:srgbClr val="FF0000"/>
                </a:solidFill>
              </a:rPr>
              <a:t>Oil is discovered </a:t>
            </a:r>
            <a:br>
              <a:rPr lang="en-GB">
                <a:solidFill>
                  <a:srgbClr val="FF0000"/>
                </a:solidFill>
              </a:rPr>
            </a:br>
            <a:r>
              <a:rPr lang="en-GB">
                <a:solidFill>
                  <a:srgbClr val="FF0000"/>
                </a:solidFill>
              </a:rPr>
              <a:t>in desert</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8"/>
          <p:cNvPicPr>
            <a:picLocks noChangeAspect="1" noChangeArrowheads="1"/>
          </p:cNvPicPr>
          <p:nvPr/>
        </p:nvPicPr>
        <p:blipFill>
          <a:blip r:embed="rId2"/>
          <a:srcRect/>
          <a:stretch>
            <a:fillRect/>
          </a:stretch>
        </p:blipFill>
        <p:spPr bwMode="auto">
          <a:xfrm>
            <a:off x="0" y="914400"/>
            <a:ext cx="9078913" cy="5943600"/>
          </a:xfrm>
          <a:prstGeom prst="rect">
            <a:avLst/>
          </a:prstGeom>
          <a:noFill/>
          <a:ln w="9525">
            <a:noFill/>
            <a:miter lim="800000"/>
            <a:headEnd/>
            <a:tailEnd/>
          </a:ln>
        </p:spPr>
      </p:pic>
      <p:sp>
        <p:nvSpPr>
          <p:cNvPr id="56323" name="Text Box 9"/>
          <p:cNvSpPr txBox="1">
            <a:spLocks noChangeArrowheads="1"/>
          </p:cNvSpPr>
          <p:nvPr/>
        </p:nvSpPr>
        <p:spPr bwMode="auto">
          <a:xfrm>
            <a:off x="2227263" y="142875"/>
            <a:ext cx="4106862" cy="771525"/>
          </a:xfrm>
          <a:prstGeom prst="rect">
            <a:avLst/>
          </a:prstGeom>
          <a:solidFill>
            <a:schemeClr val="accent2"/>
          </a:solidFill>
          <a:ln w="9525">
            <a:solidFill>
              <a:schemeClr val="accent2"/>
            </a:solidFill>
            <a:miter lim="800000"/>
            <a:headEnd/>
            <a:tailEnd/>
          </a:ln>
        </p:spPr>
        <p:txBody>
          <a:bodyPr wrap="none">
            <a:spAutoFit/>
          </a:bodyPr>
          <a:lstStyle/>
          <a:p>
            <a:r>
              <a:rPr lang="en-US" sz="4400"/>
              <a:t>Migration Flows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4"/>
          <p:cNvSpPr>
            <a:spLocks noGrp="1" noChangeArrowheads="1"/>
          </p:cNvSpPr>
          <p:nvPr>
            <p:ph type="title"/>
          </p:nvPr>
        </p:nvSpPr>
        <p:spPr>
          <a:xfrm>
            <a:off x="304800" y="762000"/>
            <a:ext cx="8382000" cy="4572000"/>
          </a:xfrm>
        </p:spPr>
        <p:txBody>
          <a:bodyPr/>
          <a:lstStyle/>
          <a:p>
            <a:pPr algn="ctr" eaLnBrk="1" hangingPunct="1"/>
            <a:r>
              <a:rPr lang="en-US" sz="4400" dirty="0" smtClean="0"/>
              <a:t>NO MIGRATION NO BARRIERS</a:t>
            </a:r>
            <a:br>
              <a:rPr lang="en-US" sz="4400" dirty="0" smtClean="0"/>
            </a:br>
            <a:r>
              <a:rPr lang="en-US" sz="4400" dirty="0" smtClean="0"/>
              <a:t>WITHOUT VISA 1 WORLD</a:t>
            </a:r>
            <a:br>
              <a:rPr lang="en-US" sz="4400" dirty="0" smtClean="0"/>
            </a:br>
            <a:r>
              <a:rPr lang="en-US" sz="6000" dirty="0" smtClean="0">
                <a:solidFill>
                  <a:schemeClr val="folHlink"/>
                </a:solidFill>
              </a:rPr>
              <a:t>Thank You!!!</a:t>
            </a:r>
            <a:r>
              <a:rPr lang="en-US" sz="8200" dirty="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t>Migrations </a:t>
            </a:r>
            <a:endParaRPr lang="en-US" dirty="0"/>
          </a:p>
        </p:txBody>
      </p:sp>
      <p:sp>
        <p:nvSpPr>
          <p:cNvPr id="3" name="Content Placeholder 2"/>
          <p:cNvSpPr>
            <a:spLocks noGrp="1"/>
          </p:cNvSpPr>
          <p:nvPr>
            <p:ph idx="1"/>
          </p:nvPr>
        </p:nvSpPr>
        <p:spPr/>
        <p:txBody>
          <a:bodyPr/>
          <a:lstStyle/>
          <a:p>
            <a:r>
              <a:rPr lang="en-US" altLang="en-US" sz="2400" dirty="0" smtClean="0"/>
              <a:t>A permanent move to a new location constitutes </a:t>
            </a:r>
            <a:r>
              <a:rPr lang="en-US" altLang="en-US" sz="2400" i="1" dirty="0" smtClean="0"/>
              <a:t>migration</a:t>
            </a:r>
          </a:p>
          <a:p>
            <a:pPr lvl="1"/>
            <a:r>
              <a:rPr lang="en-US" altLang="en-US" sz="2400" dirty="0" smtClean="0"/>
              <a:t>Emigration is migration from a location</a:t>
            </a:r>
          </a:p>
          <a:p>
            <a:pPr lvl="1"/>
            <a:r>
              <a:rPr lang="en-US" altLang="en-US" sz="2400" dirty="0" smtClean="0"/>
              <a:t>Immigration is migration to a location</a:t>
            </a:r>
          </a:p>
          <a:p>
            <a:pPr lvl="1"/>
            <a:endParaRPr lang="en-US" altLang="en-US" sz="2400" dirty="0" smtClean="0"/>
          </a:p>
          <a:p>
            <a:pPr lvl="2"/>
            <a:r>
              <a:rPr lang="en-US" altLang="en-US" dirty="0" smtClean="0"/>
              <a:t>Place “A” can have individuals migrating away from and to it</a:t>
            </a:r>
          </a:p>
          <a:p>
            <a:pPr lvl="3"/>
            <a:r>
              <a:rPr lang="en-US" altLang="en-US" dirty="0" smtClean="0"/>
              <a:t>Emigrant: Place A</a:t>
            </a:r>
            <a:r>
              <a:rPr lang="en-US" altLang="en-US" sz="1400" dirty="0" smtClean="0">
                <a:sym typeface="Wingdings" pitchFamily="2" charset="2"/>
              </a:rPr>
              <a:t> </a:t>
            </a:r>
            <a:r>
              <a:rPr lang="en-US" altLang="en-US" dirty="0" smtClean="0">
                <a:sym typeface="Wingdings" pitchFamily="2" charset="2"/>
              </a:rPr>
              <a:t>→ Place B</a:t>
            </a:r>
          </a:p>
          <a:p>
            <a:pPr lvl="3"/>
            <a:r>
              <a:rPr lang="en-US" altLang="en-US" dirty="0" smtClean="0">
                <a:sym typeface="Wingdings" pitchFamily="2" charset="2"/>
              </a:rPr>
              <a:t>Immigrant: Place B → Place A</a:t>
            </a:r>
          </a:p>
          <a:p>
            <a:pPr lvl="3"/>
            <a:endParaRPr lang="en-US" altLang="en-US" dirty="0" smtClean="0">
              <a:sym typeface="Wingdings" pitchFamily="2" charset="2"/>
            </a:endParaRPr>
          </a:p>
          <a:p>
            <a:r>
              <a:rPr lang="en-US" altLang="en-US" sz="2400" dirty="0" smtClean="0">
                <a:sym typeface="Wingdings" pitchFamily="2" charset="2"/>
              </a:rPr>
              <a:t>Difference between the number of immigrants and number emigrants is a place’s net migration</a:t>
            </a:r>
            <a:r>
              <a:rPr lang="en-US" altLang="en-US" sz="2400" dirty="0" smtClean="0"/>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Distance and Migrations</a:t>
            </a:r>
            <a:endParaRPr lang="en-US" dirty="0"/>
          </a:p>
        </p:txBody>
      </p:sp>
      <p:sp>
        <p:nvSpPr>
          <p:cNvPr id="3" name="Content Placeholder 2"/>
          <p:cNvSpPr>
            <a:spLocks noGrp="1"/>
          </p:cNvSpPr>
          <p:nvPr>
            <p:ph idx="1"/>
          </p:nvPr>
        </p:nvSpPr>
        <p:spPr>
          <a:xfrm>
            <a:off x="152400" y="1066800"/>
            <a:ext cx="8839200" cy="5638800"/>
          </a:xfrm>
        </p:spPr>
        <p:txBody>
          <a:bodyPr>
            <a:normAutofit fontScale="85000" lnSpcReduction="20000"/>
          </a:bodyPr>
          <a:lstStyle/>
          <a:p>
            <a:r>
              <a:rPr lang="en-US" altLang="en-US" dirty="0" err="1" smtClean="0"/>
              <a:t>Ravenstein’s</a:t>
            </a:r>
            <a:r>
              <a:rPr lang="en-US" altLang="en-US" dirty="0" smtClean="0"/>
              <a:t> laws for the distance that migrants typically move</a:t>
            </a:r>
          </a:p>
          <a:p>
            <a:pPr lvl="1"/>
            <a:r>
              <a:rPr lang="en-US" altLang="en-US" dirty="0" smtClean="0"/>
              <a:t>Most migrants relocate a short distance and remain within the same country.</a:t>
            </a:r>
          </a:p>
          <a:p>
            <a:pPr lvl="1"/>
            <a:r>
              <a:rPr lang="en-US" altLang="en-US" dirty="0" smtClean="0"/>
              <a:t>Long-distance migrants to other countries head for major centers of economic activity.</a:t>
            </a:r>
          </a:p>
          <a:p>
            <a:pPr>
              <a:buNone/>
            </a:pPr>
            <a:r>
              <a:rPr lang="en-US" altLang="en-US" dirty="0" smtClean="0"/>
              <a:t> </a:t>
            </a:r>
          </a:p>
          <a:p>
            <a:pPr>
              <a:defRPr/>
            </a:pPr>
            <a:r>
              <a:rPr lang="en-US" dirty="0">
                <a:cs typeface="ＭＳ Ｐゴシック" charset="0"/>
              </a:rPr>
              <a:t>Migration can be divided into two categories.</a:t>
            </a:r>
          </a:p>
          <a:p>
            <a:pPr marL="971550" lvl="1" indent="-514350">
              <a:buFontTx/>
              <a:buAutoNum type="arabicPeriod"/>
              <a:defRPr/>
            </a:pPr>
            <a:r>
              <a:rPr lang="en-US" dirty="0"/>
              <a:t>International Migration- permanent move from one country to another</a:t>
            </a:r>
          </a:p>
          <a:p>
            <a:pPr marL="1371600" lvl="2" indent="-514350">
              <a:defRPr/>
            </a:pPr>
            <a:r>
              <a:rPr lang="en-US" dirty="0"/>
              <a:t>Voluntary</a:t>
            </a:r>
          </a:p>
          <a:p>
            <a:pPr marL="1371600" lvl="2" indent="-514350">
              <a:defRPr/>
            </a:pPr>
            <a:r>
              <a:rPr lang="en-US" dirty="0"/>
              <a:t>Forced</a:t>
            </a:r>
          </a:p>
          <a:p>
            <a:pPr marL="971550" lvl="1" indent="-514350">
              <a:buFontTx/>
              <a:buAutoNum type="arabicPeriod"/>
              <a:defRPr/>
            </a:pPr>
            <a:r>
              <a:rPr lang="en-US" dirty="0"/>
              <a:t>Internal Migration- permanent move within the same country</a:t>
            </a:r>
          </a:p>
          <a:p>
            <a:pPr marL="1371600" lvl="2" indent="-514350">
              <a:defRPr/>
            </a:pPr>
            <a:r>
              <a:rPr lang="en-US" dirty="0"/>
              <a:t>Interregional</a:t>
            </a:r>
          </a:p>
          <a:p>
            <a:pPr marL="1371600" lvl="2" indent="-514350">
              <a:defRPr/>
            </a:pPr>
            <a:r>
              <a:rPr lang="en-US" dirty="0"/>
              <a:t>Intraregional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Grp="1" noChangeAspect="1"/>
          </p:cNvPicPr>
          <p:nvPr>
            <p:ph idx="1"/>
          </p:nvPr>
        </p:nvPicPr>
        <p:blipFill>
          <a:blip r:embed="rId2"/>
          <a:srcRect/>
          <a:stretch>
            <a:fillRect/>
          </a:stretch>
        </p:blipFill>
        <p:spPr bwMode="auto">
          <a:xfrm>
            <a:off x="221644" y="304800"/>
            <a:ext cx="8541355" cy="5821363"/>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2600" b="1" smtClean="0"/>
              <a:t>SOME TERMINOLOGIES OF MIGRATION:</a:t>
            </a:r>
            <a:br>
              <a:rPr lang="en-US" sz="2600" b="1" smtClean="0"/>
            </a:br>
            <a:endParaRPr lang="en-US" sz="2600" b="1" smtClean="0"/>
          </a:p>
        </p:txBody>
      </p:sp>
      <p:sp>
        <p:nvSpPr>
          <p:cNvPr id="6147" name="Rectangle 3"/>
          <p:cNvSpPr>
            <a:spLocks noGrp="1" noChangeArrowheads="1"/>
          </p:cNvSpPr>
          <p:nvPr>
            <p:ph idx="1"/>
          </p:nvPr>
        </p:nvSpPr>
        <p:spPr>
          <a:xfrm>
            <a:off x="457200" y="1447800"/>
            <a:ext cx="8458200" cy="5105400"/>
          </a:xfrm>
        </p:spPr>
        <p:txBody>
          <a:bodyPr/>
          <a:lstStyle/>
          <a:p>
            <a:pPr marL="0" indent="0" eaLnBrk="1" hangingPunct="1">
              <a:lnSpc>
                <a:spcPct val="80000"/>
              </a:lnSpc>
              <a:buFont typeface="Wingdings" pitchFamily="2" charset="2"/>
              <a:buNone/>
            </a:pPr>
            <a:r>
              <a:rPr lang="en-US" sz="2200" b="1" smtClean="0"/>
              <a:t>Mover: </a:t>
            </a:r>
            <a:r>
              <a:rPr lang="en-US" sz="2200" smtClean="0"/>
              <a:t>One who moves from his own residence to some other place for any reason whatsoever is called a mover.</a:t>
            </a:r>
          </a:p>
          <a:p>
            <a:pPr marL="0" indent="0" eaLnBrk="1" hangingPunct="1">
              <a:lnSpc>
                <a:spcPct val="80000"/>
              </a:lnSpc>
              <a:buFont typeface="Wingdings" pitchFamily="2" charset="2"/>
              <a:buNone/>
            </a:pPr>
            <a:endParaRPr lang="en-US" sz="2200" b="1" smtClean="0"/>
          </a:p>
          <a:p>
            <a:pPr marL="0" indent="0" eaLnBrk="1" hangingPunct="1">
              <a:lnSpc>
                <a:spcPct val="80000"/>
              </a:lnSpc>
              <a:buFont typeface="Wingdings" pitchFamily="2" charset="2"/>
              <a:buNone/>
            </a:pPr>
            <a:r>
              <a:rPr lang="en-US" sz="2200" b="1" smtClean="0"/>
              <a:t>Migrant: </a:t>
            </a:r>
            <a:r>
              <a:rPr lang="en-US" sz="2200" smtClean="0"/>
              <a:t>One who moves from one politico administrative unit to another.</a:t>
            </a:r>
          </a:p>
          <a:p>
            <a:pPr marL="0" indent="0" eaLnBrk="1" hangingPunct="1">
              <a:lnSpc>
                <a:spcPct val="80000"/>
              </a:lnSpc>
              <a:buFont typeface="Wingdings" pitchFamily="2" charset="2"/>
              <a:buNone/>
            </a:pPr>
            <a:endParaRPr lang="en-US" sz="2200" b="1" smtClean="0"/>
          </a:p>
          <a:p>
            <a:pPr marL="0" indent="0" eaLnBrk="1" hangingPunct="1">
              <a:lnSpc>
                <a:spcPct val="80000"/>
              </a:lnSpc>
              <a:buFont typeface="Wingdings" pitchFamily="2" charset="2"/>
              <a:buNone/>
            </a:pPr>
            <a:r>
              <a:rPr lang="en-US" sz="2200" b="1" smtClean="0"/>
              <a:t>Commuter: </a:t>
            </a:r>
            <a:r>
              <a:rPr lang="en-US" sz="2200" smtClean="0"/>
              <a:t>One who moves (from one village to another or from one village to a town) for daily earning.</a:t>
            </a:r>
          </a:p>
          <a:p>
            <a:pPr marL="0" indent="0" eaLnBrk="1" hangingPunct="1">
              <a:lnSpc>
                <a:spcPct val="80000"/>
              </a:lnSpc>
              <a:buFont typeface="Wingdings" pitchFamily="2" charset="2"/>
              <a:buNone/>
            </a:pPr>
            <a:endParaRPr lang="en-US" sz="2200" b="1" smtClean="0"/>
          </a:p>
          <a:p>
            <a:pPr marL="0" indent="0" eaLnBrk="1" hangingPunct="1">
              <a:lnSpc>
                <a:spcPct val="80000"/>
              </a:lnSpc>
              <a:buFont typeface="Wingdings" pitchFamily="2" charset="2"/>
              <a:buNone/>
            </a:pPr>
            <a:r>
              <a:rPr lang="en-US" sz="2200" b="1" smtClean="0"/>
              <a:t>In-migration: </a:t>
            </a:r>
            <a:r>
              <a:rPr lang="en-US" sz="2200" smtClean="0"/>
              <a:t>Coming from one politico administrative to another politico administrative unit within the same country.</a:t>
            </a:r>
          </a:p>
          <a:p>
            <a:pPr marL="0" indent="0" eaLnBrk="1" hangingPunct="1">
              <a:lnSpc>
                <a:spcPct val="80000"/>
              </a:lnSpc>
              <a:buFont typeface="Wingdings" pitchFamily="2" charset="2"/>
              <a:buNone/>
            </a:pPr>
            <a:endParaRPr lang="en-US" sz="2200" b="1" smtClean="0"/>
          </a:p>
          <a:p>
            <a:pPr marL="0" indent="0" eaLnBrk="1" hangingPunct="1">
              <a:lnSpc>
                <a:spcPct val="80000"/>
              </a:lnSpc>
              <a:buFont typeface="Wingdings" pitchFamily="2" charset="2"/>
              <a:buNone/>
            </a:pPr>
            <a:r>
              <a:rPr lang="en-US" sz="2200" b="1" smtClean="0"/>
              <a:t>Out-migration: </a:t>
            </a:r>
            <a:r>
              <a:rPr lang="en-US" sz="2200" smtClean="0"/>
              <a:t>Going from one politico administrative unit to another politico administrative unit within the same country. If the movement is from one country to another country it is called emigration.</a:t>
            </a:r>
            <a:endParaRPr lang="en-US" sz="2200" b="1"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1422</TotalTime>
  <Words>2917</Words>
  <Application>Microsoft Office PowerPoint</Application>
  <PresentationFormat>On-screen Show (4:3)</PresentationFormat>
  <Paragraphs>345</Paragraphs>
  <Slides>56</Slides>
  <Notes>5</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MIGRATION</vt:lpstr>
      <vt:lpstr>Slide 2</vt:lpstr>
      <vt:lpstr>What is globalisation?</vt:lpstr>
      <vt:lpstr>Definition</vt:lpstr>
      <vt:lpstr>Migrations</vt:lpstr>
      <vt:lpstr>Migrations </vt:lpstr>
      <vt:lpstr>Distance and Migrations</vt:lpstr>
      <vt:lpstr>Slide 8</vt:lpstr>
      <vt:lpstr>SOME TERMINOLOGIES OF MIGRATION: </vt:lpstr>
      <vt:lpstr>Internal migration: If the migration occurs within the same country from one politico administrative to another.  Gross migration: Total migration (emigration and immigration) of a country.  Net migration: Difference between immigration and emigration.  Refugee: If one because of external pressure or reason leaves his place of residence and takes shelter in another place within the same country or in a different country is termed as refugee.  Migration Stream: Flow of individuals from rural to urban, urban to urban, urban to rural and rural to urban is called migration stream.   International migration: Movement from one country to another country. </vt:lpstr>
      <vt:lpstr>Types of Migration</vt:lpstr>
      <vt:lpstr>Slide 12</vt:lpstr>
      <vt:lpstr>Classification of International Migration</vt:lpstr>
      <vt:lpstr>Sources of data for International Migration statistics:</vt:lpstr>
      <vt:lpstr>International elites</vt:lpstr>
      <vt:lpstr>Story for poor global migrants</vt:lpstr>
      <vt:lpstr>Slide 17</vt:lpstr>
      <vt:lpstr>States of special concern</vt:lpstr>
      <vt:lpstr>Asia</vt:lpstr>
      <vt:lpstr>Migration flows affecting Asia 2027</vt:lpstr>
      <vt:lpstr>Perspectives of Asia</vt:lpstr>
      <vt:lpstr>Asian Perspectives on Ethnic Factors</vt:lpstr>
      <vt:lpstr>Drought as another migration force</vt:lpstr>
      <vt:lpstr> Indirect measures of Estimation of Net Migration:</vt:lpstr>
      <vt:lpstr>1. Vital statistics method:</vt:lpstr>
      <vt:lpstr>Vital Statistics Method:</vt:lpstr>
      <vt:lpstr>Survival Ratio Method</vt:lpstr>
      <vt:lpstr>Migration ratio method</vt:lpstr>
      <vt:lpstr>Migration ratio method</vt:lpstr>
      <vt:lpstr>Causes and Effects of various types of internal migration:</vt:lpstr>
      <vt:lpstr>A. Causes of Rural to Urban Migration</vt:lpstr>
      <vt:lpstr>Causes of Rural to Urban Migration</vt:lpstr>
      <vt:lpstr>Causes of Rural to Urban Migration</vt:lpstr>
      <vt:lpstr>Effects of Rural to Urban Migration</vt:lpstr>
      <vt:lpstr>Unusual population pressure multifactor social problem like (youths) - robbery, hijacking, snatching, teasing of girls, disobedience etc.  Load of burden of illiterate unskilled and semi-skilled people. as a result average income decreases – weak national economy, so previous urban settlers consider this as “burden’.  instability in social and economic conditions, problem creep into the field of education – demand of school, college, university etc  due to excess pressure on employment talented human resources migrate for better job – loses of human resources due to ‘push’ factor </vt:lpstr>
      <vt:lpstr> B. Causes of Rural to Rural Migration: </vt:lpstr>
      <vt:lpstr>Effects of Rural to Rural Migration:</vt:lpstr>
      <vt:lpstr>C. Causes of Urban to Rural Migration:</vt:lpstr>
      <vt:lpstr>Slide 39</vt:lpstr>
      <vt:lpstr>Effects of Urban to Rural Migration:</vt:lpstr>
      <vt:lpstr>D. Causes of Urban to Urban Migration:</vt:lpstr>
      <vt:lpstr>Causes why demographers are increases in internal migration?</vt:lpstr>
      <vt:lpstr>Determinants of Migration or differential hypothesis about migration</vt:lpstr>
      <vt:lpstr> Push factor migration: </vt:lpstr>
      <vt:lpstr> Pull factors of migration: </vt:lpstr>
      <vt:lpstr>Slide 46</vt:lpstr>
      <vt:lpstr>Uses</vt:lpstr>
      <vt:lpstr>Slide 48</vt:lpstr>
      <vt:lpstr>Slide 49</vt:lpstr>
      <vt:lpstr>Slide 50</vt:lpstr>
      <vt:lpstr>Slide 51</vt:lpstr>
      <vt:lpstr>Slide 52</vt:lpstr>
      <vt:lpstr>Slide 53</vt:lpstr>
      <vt:lpstr>Slide 54</vt:lpstr>
      <vt:lpstr>Slide 55</vt:lpstr>
      <vt:lpstr>NO MIGRATION NO BARRIERS WITHOUT VISA 1 WORLD Thank You!!! </vt:lpstr>
    </vt:vector>
  </TitlesOfParts>
  <Company>&lt;arabianhorse&gt;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MIGRATION</dc:title>
  <dc:creator>singer</dc:creator>
  <cp:lastModifiedBy>Dostogir Harun</cp:lastModifiedBy>
  <cp:revision>121</cp:revision>
  <dcterms:created xsi:type="dcterms:W3CDTF">2009-09-06T06:07:40Z</dcterms:created>
  <dcterms:modified xsi:type="dcterms:W3CDTF">2020-12-11T04:53:18Z</dcterms:modified>
</cp:coreProperties>
</file>