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749CDC-4813-42EF-AED1-67BA0194AF0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2650CC-7F54-453B-B42C-86AF2CEB05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Securities are Traded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55600" indent="-342900">
              <a:lnSpc>
                <a:spcPct val="100000"/>
              </a:lnSpc>
              <a:spcBef>
                <a:spcPts val="1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15" dirty="0" smtClean="0">
                <a:solidFill>
                  <a:srgbClr val="6F2F9F"/>
                </a:solidFill>
                <a:latin typeface="Carlito"/>
                <a:cs typeface="Carlito"/>
              </a:rPr>
              <a:t>Dealers</a:t>
            </a:r>
            <a:r>
              <a:rPr lang="en-US" sz="3200" b="1" spc="2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32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Markets</a:t>
            </a:r>
            <a:endParaRPr lang="en-US" sz="32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Dealers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have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inventories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of assets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which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buy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lang="en-US" sz="2800" spc="1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sell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Profit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Bid-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ask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 spread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25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e.g. </a:t>
            </a:r>
            <a:r>
              <a:rPr lang="en-US" sz="2800" spc="-45" dirty="0" smtClean="0">
                <a:solidFill>
                  <a:srgbClr val="404040"/>
                </a:solidFill>
                <a:latin typeface="Carlito"/>
                <a:cs typeface="Carlito"/>
              </a:rPr>
              <a:t>OTC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securities</a:t>
            </a:r>
            <a:r>
              <a:rPr lang="en-US" sz="2800" spc="7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market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solidFill>
                  <a:srgbClr val="6F2F9F"/>
                </a:solidFill>
                <a:latin typeface="Carlito"/>
                <a:cs typeface="Carlito"/>
              </a:rPr>
              <a:t>Auction</a:t>
            </a:r>
            <a:r>
              <a:rPr lang="en-US" sz="32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32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Markets</a:t>
            </a:r>
            <a:endParaRPr lang="en-US" sz="32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35" dirty="0" smtClean="0">
                <a:solidFill>
                  <a:srgbClr val="404040"/>
                </a:solidFill>
                <a:latin typeface="Carlito"/>
                <a:cs typeface="Carlito"/>
              </a:rPr>
              <a:t>Traders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converge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one place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to</a:t>
            </a:r>
            <a:r>
              <a:rPr lang="en-US" sz="2800" spc="5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trade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e.g.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NYSE</a:t>
            </a:r>
            <a:endParaRPr lang="en-US" sz="2800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Bid &amp; Ask Price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86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solidFill>
                  <a:srgbClr val="6F2F9F"/>
                </a:solidFill>
                <a:latin typeface="Carlito"/>
                <a:cs typeface="Carlito"/>
              </a:rPr>
              <a:t>Bid price</a:t>
            </a:r>
            <a:endParaRPr lang="en-US" sz="32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  <a:tabLst>
                <a:tab pos="354965" algn="l"/>
              </a:tabLst>
            </a:pP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-	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Maximum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price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buyers are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willing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to</a:t>
            </a:r>
            <a:r>
              <a:rPr lang="en-US" sz="2800" spc="-5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pay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solidFill>
                  <a:srgbClr val="6F2F9F"/>
                </a:solidFill>
                <a:latin typeface="Carlito"/>
                <a:cs typeface="Carlito"/>
              </a:rPr>
              <a:t>Ask price</a:t>
            </a:r>
            <a:endParaRPr lang="en-US" sz="3200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  <a:tabLst>
                <a:tab pos="354965" algn="l"/>
              </a:tabLst>
            </a:pP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-	Minimum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price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sellers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willing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to</a:t>
            </a:r>
            <a:r>
              <a:rPr lang="en-US" sz="2800" spc="-8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receive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Spread </a:t>
            </a:r>
            <a:r>
              <a:rPr lang="en-US" sz="2800" spc="-140" dirty="0" smtClean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lang="en-US" sz="2800" spc="-30" dirty="0" smtClean="0">
                <a:solidFill>
                  <a:srgbClr val="404040"/>
                </a:solidFill>
                <a:latin typeface="Carlito"/>
                <a:cs typeface="Carlito"/>
              </a:rPr>
              <a:t>key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indicator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liquidity of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lang="en-US" sz="2800" spc="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asset</a:t>
            </a:r>
            <a:endParaRPr lang="en-US" sz="2800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Types of Order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Market</a:t>
            </a:r>
            <a:r>
              <a:rPr lang="en-US" sz="2800" b="1" spc="-15" dirty="0" smtClean="0">
                <a:solidFill>
                  <a:srgbClr val="6F2F9F"/>
                </a:solidFill>
                <a:latin typeface="Carlito"/>
                <a:cs typeface="Carlito"/>
              </a:rPr>
              <a:t> Orders</a:t>
            </a:r>
            <a:endParaRPr lang="en-US" sz="2800" dirty="0" smtClean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tabLst>
                <a:tab pos="354965" algn="l"/>
              </a:tabLst>
            </a:pP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-	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Buy/sell 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orders </a:t>
            </a:r>
            <a:r>
              <a:rPr lang="en-US" sz="2800" spc="-40" dirty="0" smtClean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lang="en-US" sz="2800" spc="-40" dirty="0" smtClean="0">
                <a:solidFill>
                  <a:srgbClr val="404040"/>
                </a:solidFill>
                <a:latin typeface="Carlito"/>
                <a:cs typeface="Carlito"/>
              </a:rPr>
              <a:t>executed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immediately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at 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current 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market</a:t>
            </a:r>
            <a:r>
              <a:rPr lang="en-US" sz="2800" spc="-3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price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 smtClean="0">
                <a:solidFill>
                  <a:srgbClr val="6F2F9F"/>
                </a:solidFill>
                <a:latin typeface="Carlito"/>
                <a:cs typeface="Carlito"/>
              </a:rPr>
              <a:t>Price </a:t>
            </a:r>
            <a:r>
              <a:rPr lang="en-US" sz="28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Contingent</a:t>
            </a:r>
            <a:r>
              <a:rPr lang="en-US" sz="2800" b="1" spc="-55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800" b="1" spc="-5" dirty="0" smtClean="0">
                <a:solidFill>
                  <a:srgbClr val="6F2F9F"/>
                </a:solidFill>
                <a:latin typeface="Carlito"/>
                <a:cs typeface="Carlito"/>
              </a:rPr>
              <a:t>order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50" dirty="0" smtClean="0">
                <a:solidFill>
                  <a:srgbClr val="404040"/>
                </a:solidFill>
                <a:latin typeface="Carlito"/>
                <a:cs typeface="Carlito"/>
              </a:rPr>
              <a:t>Traders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specify buying/selling</a:t>
            </a:r>
            <a:r>
              <a:rPr lang="en-US" sz="2800" spc="114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price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Limit 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orders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stop</a:t>
            </a:r>
            <a:r>
              <a:rPr lang="en-US" sz="2800" spc="6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orders</a:t>
            </a:r>
            <a:endParaRPr lang="en-US" sz="2800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105400"/>
          </a:xfrm>
        </p:spPr>
        <p:txBody>
          <a:bodyPr/>
          <a:lstStyle/>
          <a:p>
            <a:r>
              <a:rPr lang="en-US" b="1" dirty="0" smtClean="0">
                <a:latin typeface="Carlito"/>
              </a:rPr>
              <a:t>Limit orders</a:t>
            </a:r>
          </a:p>
          <a:p>
            <a:pPr>
              <a:buNone/>
            </a:pPr>
            <a:r>
              <a:rPr lang="en-US" dirty="0" smtClean="0">
                <a:latin typeface="Carlito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arlito"/>
              </a:rPr>
              <a:t>. Limit buy order:</a:t>
            </a:r>
          </a:p>
          <a:p>
            <a:r>
              <a:rPr lang="en-US" dirty="0" smtClean="0">
                <a:latin typeface="Carlito"/>
              </a:rPr>
              <a:t>Specifies maximum price investors willing to pay</a:t>
            </a:r>
          </a:p>
          <a:p>
            <a:pPr>
              <a:buNone/>
            </a:pPr>
            <a:r>
              <a:rPr lang="en-US" dirty="0" smtClean="0">
                <a:latin typeface="Carlito"/>
              </a:rPr>
              <a:t>2. </a:t>
            </a:r>
            <a:r>
              <a:rPr lang="en-US" dirty="0" smtClean="0">
                <a:solidFill>
                  <a:srgbClr val="FF0000"/>
                </a:solidFill>
                <a:latin typeface="Carlito"/>
              </a:rPr>
              <a:t>Limit sell order</a:t>
            </a:r>
          </a:p>
          <a:p>
            <a:r>
              <a:rPr lang="en-US" dirty="0" smtClean="0">
                <a:latin typeface="Carlito"/>
              </a:rPr>
              <a:t>Specifies the minimum price willing to sell</a:t>
            </a:r>
          </a:p>
          <a:p>
            <a:r>
              <a:rPr lang="en-US" b="1" dirty="0" smtClean="0">
                <a:latin typeface="Carlito"/>
              </a:rPr>
              <a:t>Stop orders</a:t>
            </a:r>
          </a:p>
          <a:p>
            <a:r>
              <a:rPr lang="en-US" dirty="0" smtClean="0">
                <a:latin typeface="Carlito"/>
              </a:rPr>
              <a:t>trade not to be executed unless stock hits a price limit</a:t>
            </a:r>
          </a:p>
          <a:p>
            <a:pPr>
              <a:buNone/>
            </a:pPr>
            <a:r>
              <a:rPr lang="en-US" dirty="0" smtClean="0">
                <a:latin typeface="Carlito"/>
              </a:rPr>
              <a:t>1. Stop loss order</a:t>
            </a:r>
          </a:p>
          <a:p>
            <a:pPr>
              <a:buNone/>
            </a:pPr>
            <a:r>
              <a:rPr lang="en-US" dirty="0" smtClean="0">
                <a:latin typeface="Carlito"/>
              </a:rPr>
              <a:t>2. Stop buy order</a:t>
            </a:r>
            <a:endParaRPr lang="en-US" dirty="0">
              <a:latin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Price Contingent Order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95487"/>
            <a:ext cx="640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Trading Mechanism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 smtClean="0">
                <a:solidFill>
                  <a:srgbClr val="404040"/>
                </a:solidFill>
                <a:latin typeface="Carlito"/>
                <a:cs typeface="Carlito"/>
              </a:rPr>
              <a:t>There </a:t>
            </a:r>
            <a:r>
              <a:rPr lang="en-US" sz="3200" spc="-15" dirty="0" smtClean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lang="en-US" sz="3200" dirty="0" smtClean="0">
                <a:solidFill>
                  <a:srgbClr val="404040"/>
                </a:solidFill>
                <a:latin typeface="Carlito"/>
                <a:cs typeface="Carlito"/>
              </a:rPr>
              <a:t>3 </a:t>
            </a:r>
            <a:r>
              <a:rPr lang="en-US" sz="3200" spc="-10" dirty="0" smtClean="0">
                <a:solidFill>
                  <a:srgbClr val="404040"/>
                </a:solidFill>
                <a:latin typeface="Carlito"/>
                <a:cs typeface="Carlito"/>
              </a:rPr>
              <a:t>trading </a:t>
            </a:r>
            <a:r>
              <a:rPr lang="en-US" sz="3200" spc="-25" dirty="0" smtClean="0">
                <a:solidFill>
                  <a:srgbClr val="404040"/>
                </a:solidFill>
                <a:latin typeface="Carlito"/>
                <a:cs typeface="Carlito"/>
              </a:rPr>
              <a:t>systems</a:t>
            </a:r>
            <a:r>
              <a:rPr lang="en-US" sz="3200" spc="-15" dirty="0" smtClean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lang="en-US" sz="3200" spc="-10" dirty="0" smtClean="0">
                <a:solidFill>
                  <a:srgbClr val="404040"/>
                </a:solidFill>
                <a:latin typeface="Carlito"/>
                <a:cs typeface="Carlito"/>
              </a:rPr>
              <a:t>They</a:t>
            </a:r>
            <a:r>
              <a:rPr lang="en-US" sz="3200" spc="2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3200" spc="-10" dirty="0" smtClean="0">
                <a:solidFill>
                  <a:srgbClr val="404040"/>
                </a:solidFill>
                <a:latin typeface="Carlito"/>
                <a:cs typeface="Carlito"/>
              </a:rPr>
              <a:t>are:</a:t>
            </a:r>
            <a:endParaRPr lang="en-US" sz="32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Over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counter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dealer</a:t>
            </a:r>
            <a:r>
              <a:rPr lang="en-US" sz="2800" spc="1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markets</a:t>
            </a:r>
            <a:endParaRPr lang="en-US" sz="28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Electronic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Communications</a:t>
            </a:r>
            <a:r>
              <a:rPr lang="en-US" sz="2800" spc="6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networks</a:t>
            </a:r>
            <a:endParaRPr lang="en-US" sz="28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Formal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exchanges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(Specialist</a:t>
            </a:r>
            <a:r>
              <a:rPr lang="en-US" sz="2800" spc="4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Markets)</a:t>
            </a:r>
            <a:endParaRPr lang="en-US" sz="2800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Trading Cost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27685" marR="61594" indent="-515620">
              <a:lnSpc>
                <a:spcPct val="8000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b="1" spc="-10" dirty="0" smtClean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rlito"/>
                <a:cs typeface="Carlito"/>
              </a:rPr>
              <a:t>Brokerage </a:t>
            </a:r>
            <a:r>
              <a:rPr lang="en-US" b="1" dirty="0" smtClean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rlito"/>
                <a:cs typeface="Carlito"/>
              </a:rPr>
              <a:t>Commission</a:t>
            </a:r>
            <a:r>
              <a:rPr lang="en-US" b="1" dirty="0" smtClean="0">
                <a:solidFill>
                  <a:srgbClr val="6F2F9F"/>
                </a:solidFill>
                <a:latin typeface="Carlito"/>
                <a:cs typeface="Carlito"/>
              </a:rPr>
              <a:t>: </a:t>
            </a:r>
            <a:r>
              <a:rPr lang="en-US" spc="-20" dirty="0" smtClean="0">
                <a:solidFill>
                  <a:srgbClr val="404040"/>
                </a:solidFill>
                <a:latin typeface="Carlito"/>
                <a:cs typeface="Carlito"/>
              </a:rPr>
              <a:t>fee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paid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pc="-25" dirty="0" smtClean="0">
                <a:solidFill>
                  <a:srgbClr val="404040"/>
                </a:solidFill>
                <a:latin typeface="Carlito"/>
                <a:cs typeface="Carlito"/>
              </a:rPr>
              <a:t>broker for 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making the</a:t>
            </a:r>
            <a:r>
              <a:rPr lang="en-US" spc="-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transaction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600" spc="-5" dirty="0" smtClean="0">
                <a:solidFill>
                  <a:srgbClr val="404040"/>
                </a:solidFill>
                <a:latin typeface="Carlito"/>
                <a:cs typeface="Carlito"/>
              </a:rPr>
              <a:t>Explicit </a:t>
            </a:r>
            <a:r>
              <a:rPr lang="en-US" sz="2600" spc="-15" dirty="0" smtClean="0">
                <a:solidFill>
                  <a:srgbClr val="404040"/>
                </a:solidFill>
                <a:latin typeface="Carlito"/>
                <a:cs typeface="Carlito"/>
              </a:rPr>
              <a:t>cost </a:t>
            </a:r>
            <a:r>
              <a:rPr lang="en-US" sz="2600" dirty="0" smtClean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lang="en-US" sz="2600" spc="-2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600" spc="-5" dirty="0" smtClean="0">
                <a:solidFill>
                  <a:srgbClr val="404040"/>
                </a:solidFill>
                <a:latin typeface="Carlito"/>
                <a:cs typeface="Carlito"/>
              </a:rPr>
              <a:t>trading</a:t>
            </a:r>
            <a:endParaRPr lang="en-US" sz="26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z="2600" spc="-5" dirty="0" smtClean="0">
                <a:solidFill>
                  <a:srgbClr val="404040"/>
                </a:solidFill>
                <a:latin typeface="Carlito"/>
                <a:cs typeface="Carlito"/>
              </a:rPr>
              <a:t>Full </a:t>
            </a:r>
            <a:r>
              <a:rPr lang="en-US" sz="2600" dirty="0" smtClean="0">
                <a:solidFill>
                  <a:srgbClr val="404040"/>
                </a:solidFill>
                <a:latin typeface="Carlito"/>
                <a:cs typeface="Carlito"/>
              </a:rPr>
              <a:t>Service </a:t>
            </a:r>
            <a:r>
              <a:rPr lang="en-US" sz="2600" spc="-10" dirty="0" smtClean="0">
                <a:solidFill>
                  <a:srgbClr val="404040"/>
                </a:solidFill>
                <a:latin typeface="Carlito"/>
                <a:cs typeface="Carlito"/>
              </a:rPr>
              <a:t>vs. Discount</a:t>
            </a:r>
            <a:r>
              <a:rPr lang="en-US" sz="2600" spc="-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600" spc="-25" dirty="0" smtClean="0">
                <a:solidFill>
                  <a:srgbClr val="404040"/>
                </a:solidFill>
                <a:latin typeface="Carlito"/>
                <a:cs typeface="Carlito"/>
              </a:rPr>
              <a:t>brokerage</a:t>
            </a:r>
            <a:endParaRPr lang="en-US" sz="2600" dirty="0" smtClean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404040"/>
              </a:buClr>
              <a:buFont typeface="Arial"/>
              <a:buChar char="–"/>
            </a:pPr>
            <a:endParaRPr lang="en-US" sz="3000" dirty="0" smtClean="0">
              <a:latin typeface="Carlito"/>
              <a:cs typeface="Carlito"/>
            </a:endParaRPr>
          </a:p>
          <a:p>
            <a:pPr marL="527685" marR="5080" indent="-515620">
              <a:lnSpc>
                <a:spcPts val="25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b="1" u="heavy" dirty="0" smtClean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rlito"/>
                <a:cs typeface="Carlito"/>
              </a:rPr>
              <a:t>Spread</a:t>
            </a:r>
            <a:r>
              <a:rPr lang="en-US" b="1" dirty="0" smtClean="0">
                <a:solidFill>
                  <a:srgbClr val="6F2F9F"/>
                </a:solidFill>
                <a:latin typeface="Carlito"/>
                <a:cs typeface="Carlito"/>
              </a:rPr>
              <a:t>: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Difference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between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bid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lang="en-US" spc="-16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asked 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prices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600" dirty="0" smtClean="0">
                <a:solidFill>
                  <a:srgbClr val="404040"/>
                </a:solidFill>
                <a:latin typeface="Carlito"/>
                <a:cs typeface="Carlito"/>
              </a:rPr>
              <a:t>Implicit </a:t>
            </a:r>
            <a:r>
              <a:rPr lang="en-US" sz="2600" spc="-15" dirty="0" smtClean="0">
                <a:solidFill>
                  <a:srgbClr val="404040"/>
                </a:solidFill>
                <a:latin typeface="Carlito"/>
                <a:cs typeface="Carlito"/>
              </a:rPr>
              <a:t>cost </a:t>
            </a:r>
            <a:r>
              <a:rPr lang="en-US" sz="2600" spc="-5" dirty="0" smtClean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lang="en-US" sz="2600" spc="-3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600" spc="-5" dirty="0" smtClean="0">
                <a:solidFill>
                  <a:srgbClr val="404040"/>
                </a:solidFill>
                <a:latin typeface="Carlito"/>
                <a:cs typeface="Carlito"/>
              </a:rPr>
              <a:t>trading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Circuit Breaker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450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b="1" spc="-35" dirty="0" smtClean="0">
              <a:solidFill>
                <a:srgbClr val="404040"/>
              </a:solidFill>
              <a:latin typeface="Carlito"/>
              <a:cs typeface="Carlito"/>
            </a:endParaRPr>
          </a:p>
          <a:p>
            <a:pPr marL="355600" marR="450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35" dirty="0" smtClean="0">
                <a:solidFill>
                  <a:srgbClr val="404040"/>
                </a:solidFill>
                <a:latin typeface="Carlito"/>
                <a:cs typeface="Carlito"/>
              </a:rPr>
              <a:t>Refers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any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measures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used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by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stock exchanges 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during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large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sell-offs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to avert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panic</a:t>
            </a:r>
            <a:r>
              <a:rPr lang="en-US" sz="2400" b="1" spc="-5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selling</a:t>
            </a:r>
          </a:p>
          <a:p>
            <a:pPr marL="355600" marR="450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b="1" dirty="0" smtClean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After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an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index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has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fallen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certain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percentage,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exchange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might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activate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trading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halts or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restrictions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on 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program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trading</a:t>
            </a:r>
            <a:endParaRPr lang="en-US" sz="2400" b="1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Long vs. Short sale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700" b="1" dirty="0" smtClean="0">
                <a:solidFill>
                  <a:srgbClr val="6F2F9F"/>
                </a:solidFill>
                <a:latin typeface="Carlito"/>
                <a:cs typeface="Carlito"/>
              </a:rPr>
              <a:t>Long</a:t>
            </a:r>
            <a:r>
              <a:rPr lang="en-US" sz="2700" b="1" spc="-3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7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Position</a:t>
            </a:r>
            <a:endParaRPr lang="en-US" sz="27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Purchase of</a:t>
            </a:r>
            <a:r>
              <a:rPr lang="en-US" spc="-2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security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Suitable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when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price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expected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rise</a:t>
            </a:r>
            <a:r>
              <a:rPr lang="en-US" spc="-7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(bullish)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Buy </a:t>
            </a:r>
            <a:r>
              <a:rPr lang="en-US" spc="-140" dirty="0" smtClean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Hold </a:t>
            </a:r>
            <a:r>
              <a:rPr lang="en-US" spc="-140" dirty="0" smtClean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lang="en-US" spc="-14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Sell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ts val="2875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Buying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on</a:t>
            </a:r>
            <a:r>
              <a:rPr lang="en-US" spc="-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Margin</a:t>
            </a:r>
            <a:endParaRPr lang="en-US" dirty="0" smtClean="0">
              <a:latin typeface="Carlito"/>
              <a:cs typeface="Carlito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700" b="1" dirty="0" smtClean="0">
                <a:solidFill>
                  <a:srgbClr val="6F2F9F"/>
                </a:solidFill>
                <a:latin typeface="Carlito"/>
                <a:cs typeface="Carlito"/>
              </a:rPr>
              <a:t>Short</a:t>
            </a:r>
            <a:r>
              <a:rPr lang="en-US" sz="27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7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Position</a:t>
            </a:r>
            <a:endParaRPr lang="en-US" sz="27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Sale of</a:t>
            </a:r>
            <a:r>
              <a:rPr lang="en-US" spc="-3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security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Suitable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when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price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expected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decline</a:t>
            </a:r>
            <a:r>
              <a:rPr lang="en-US" spc="-5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(bearish)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Sell </a:t>
            </a:r>
            <a:r>
              <a:rPr lang="en-US" spc="-140" dirty="0" smtClean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Hold </a:t>
            </a:r>
            <a:r>
              <a:rPr lang="en-US" spc="-140" dirty="0" smtClean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lang="en-US" spc="-1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Buy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Short</a:t>
            </a:r>
            <a:r>
              <a:rPr lang="en-US" spc="-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Selling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Margin Trading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arlito"/>
              </a:rPr>
              <a:t>Buying on Margin</a:t>
            </a:r>
          </a:p>
          <a:p>
            <a:r>
              <a:rPr lang="en-US" dirty="0" smtClean="0">
                <a:latin typeface="Carlito"/>
              </a:rPr>
              <a:t>– Borrowing part of the total purchase price of a stock from the broker -</a:t>
            </a:r>
          </a:p>
          <a:p>
            <a:r>
              <a:rPr lang="en-US" b="1" dirty="0" smtClean="0">
                <a:latin typeface="Carlito"/>
              </a:rPr>
              <a:t>Broker’s call Loan</a:t>
            </a:r>
          </a:p>
          <a:p>
            <a:r>
              <a:rPr lang="en-US" dirty="0" smtClean="0">
                <a:latin typeface="Carlito"/>
              </a:rPr>
              <a:t>• </a:t>
            </a:r>
            <a:r>
              <a:rPr lang="en-US" b="1" dirty="0" smtClean="0">
                <a:latin typeface="Carlito"/>
              </a:rPr>
              <a:t>Purchase Price = Borrowed Loan + Margin</a:t>
            </a:r>
          </a:p>
          <a:p>
            <a:r>
              <a:rPr lang="en-US" dirty="0" smtClean="0">
                <a:latin typeface="Carlito"/>
              </a:rPr>
              <a:t>– </a:t>
            </a:r>
            <a:r>
              <a:rPr lang="en-US" b="1" dirty="0" smtClean="0">
                <a:latin typeface="Carlito"/>
              </a:rPr>
              <a:t>Margin = the portion of the purchase price contributed by the investor</a:t>
            </a:r>
            <a:endParaRPr lang="en-US" dirty="0">
              <a:latin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Financial Market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A </a:t>
            </a:r>
            <a:r>
              <a:rPr lang="en-US" sz="2800" spc="-2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market </a:t>
            </a:r>
            <a:r>
              <a:rPr lang="en-US" sz="2800" spc="-1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that </a:t>
            </a:r>
            <a:r>
              <a:rPr lang="en-US" sz="2800" spc="-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brings </a:t>
            </a:r>
            <a:r>
              <a:rPr lang="en-US" sz="2800" spc="-2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buyers </a:t>
            </a:r>
            <a:r>
              <a:rPr lang="en-US" sz="280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and </a:t>
            </a:r>
            <a:r>
              <a:rPr lang="en-US" sz="2800" spc="-1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sellers  </a:t>
            </a:r>
            <a:r>
              <a:rPr lang="en-US" sz="2800" spc="-1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together</a:t>
            </a:r>
            <a:endParaRPr lang="en-US" sz="2800" dirty="0" smtClean="0">
              <a:latin typeface="Times New Roman" pitchFamily="18" charset="0"/>
              <a:cs typeface="Carlito"/>
            </a:endParaRPr>
          </a:p>
          <a:p>
            <a:pPr marL="355600" indent="-342900">
              <a:lnSpc>
                <a:spcPct val="150000"/>
              </a:lnSpc>
              <a:spcBef>
                <a:spcPts val="23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spc="-14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To </a:t>
            </a:r>
            <a:r>
              <a:rPr lang="en-US" sz="2800" spc="-1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trade </a:t>
            </a:r>
            <a:r>
              <a:rPr lang="en-US" sz="2800" spc="-1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in </a:t>
            </a:r>
            <a:r>
              <a:rPr lang="en-US" sz="2800" spc="-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financial</a:t>
            </a:r>
            <a:r>
              <a:rPr lang="en-US" sz="2800" spc="17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assets</a:t>
            </a:r>
            <a:endParaRPr lang="en-US" sz="2800" dirty="0" smtClean="0">
              <a:latin typeface="Times New Roman" pitchFamily="18" charset="0"/>
              <a:cs typeface="Carlito"/>
            </a:endParaRPr>
          </a:p>
          <a:p>
            <a:pPr marL="355600" indent="-342900">
              <a:lnSpc>
                <a:spcPct val="150000"/>
              </a:lnSpc>
              <a:spcBef>
                <a:spcPts val="2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spc="-1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Most </a:t>
            </a:r>
            <a:r>
              <a:rPr lang="en-US" sz="2800" spc="-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commonly used:</a:t>
            </a:r>
            <a:endParaRPr lang="en-US" sz="2800" dirty="0" smtClean="0">
              <a:latin typeface="Times New Roman" pitchFamily="18" charset="0"/>
              <a:cs typeface="Carlito"/>
            </a:endParaRPr>
          </a:p>
          <a:p>
            <a:pPr marL="355600">
              <a:lnSpc>
                <a:spcPct val="150000"/>
              </a:lnSpc>
              <a:spcBef>
                <a:spcPts val="2100"/>
              </a:spcBef>
            </a:pPr>
            <a:r>
              <a:rPr lang="en-US" sz="2400" spc="-1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money </a:t>
            </a:r>
            <a:r>
              <a:rPr lang="en-US" sz="2400" spc="-20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markets </a:t>
            </a:r>
            <a:r>
              <a:rPr lang="en-US" sz="2400" spc="-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and </a:t>
            </a:r>
            <a:r>
              <a:rPr lang="en-US" sz="2400" spc="-1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capital</a:t>
            </a:r>
            <a:r>
              <a:rPr lang="en-US" sz="2400" spc="4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 </a:t>
            </a:r>
            <a:r>
              <a:rPr lang="en-US" sz="2400" spc="-15" dirty="0" smtClean="0">
                <a:solidFill>
                  <a:srgbClr val="404040"/>
                </a:solidFill>
                <a:latin typeface="Times New Roman" pitchFamily="18" charset="0"/>
                <a:cs typeface="Carlito"/>
              </a:rPr>
              <a:t>markets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types of account with the brokerage firm: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Cash Account</a:t>
            </a:r>
          </a:p>
          <a:p>
            <a:r>
              <a:rPr lang="en-US" dirty="0" smtClean="0"/>
              <a:t>– A regular brokerage account in which the customer is </a:t>
            </a:r>
            <a:r>
              <a:rPr lang="en-US" dirty="0" smtClean="0"/>
              <a:t>required to </a:t>
            </a:r>
            <a:r>
              <a:rPr lang="en-US" dirty="0" smtClean="0"/>
              <a:t>pay for securities by cash when a purchase is made.</a:t>
            </a:r>
          </a:p>
          <a:p>
            <a:r>
              <a:rPr lang="en-US" b="1" dirty="0" smtClean="0"/>
              <a:t>Margin </a:t>
            </a:r>
            <a:r>
              <a:rPr lang="en-US" b="1" dirty="0" smtClean="0"/>
              <a:t>Account</a:t>
            </a:r>
          </a:p>
          <a:p>
            <a:r>
              <a:rPr lang="en-US" dirty="0" smtClean="0"/>
              <a:t>– An account that needs to be maintained to purchase security </a:t>
            </a:r>
            <a:r>
              <a:rPr lang="en-US" dirty="0" smtClean="0"/>
              <a:t>in margin </a:t>
            </a:r>
            <a:r>
              <a:rPr lang="en-US" dirty="0" smtClean="0"/>
              <a:t>from the </a:t>
            </a:r>
            <a:r>
              <a:rPr lang="en-US" dirty="0" smtClean="0"/>
              <a:t>broker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Margin Call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arlito"/>
              </a:rPr>
              <a:t>Margin Call Price/Trigger Price</a:t>
            </a:r>
          </a:p>
          <a:p>
            <a:r>
              <a:rPr lang="en-US" dirty="0" smtClean="0">
                <a:latin typeface="Carlito"/>
              </a:rPr>
              <a:t>– The price below or above which there will be a Margin call</a:t>
            </a:r>
          </a:p>
          <a:p>
            <a:r>
              <a:rPr lang="en-US" dirty="0" smtClean="0">
                <a:latin typeface="Carlito"/>
              </a:rPr>
              <a:t>– Depends on long and short position</a:t>
            </a:r>
          </a:p>
          <a:p>
            <a:r>
              <a:rPr lang="en-US" dirty="0" smtClean="0">
                <a:latin typeface="Carlito"/>
              </a:rPr>
              <a:t>• </a:t>
            </a:r>
            <a:r>
              <a:rPr lang="en-US" b="1" dirty="0" smtClean="0">
                <a:latin typeface="Carlito"/>
              </a:rPr>
              <a:t>For Long Position</a:t>
            </a:r>
          </a:p>
          <a:p>
            <a:r>
              <a:rPr lang="en-US" dirty="0" smtClean="0">
                <a:latin typeface="Carlito"/>
              </a:rPr>
              <a:t>– Margin call is made if price falls below a Margin Call</a:t>
            </a:r>
          </a:p>
          <a:p>
            <a:r>
              <a:rPr lang="en-US" dirty="0" smtClean="0">
                <a:latin typeface="Carlito"/>
              </a:rPr>
              <a:t>Price/Trigger Price</a:t>
            </a:r>
          </a:p>
          <a:p>
            <a:r>
              <a:rPr lang="en-US" dirty="0" smtClean="0">
                <a:latin typeface="Carlito"/>
              </a:rPr>
              <a:t>• </a:t>
            </a:r>
            <a:r>
              <a:rPr lang="en-US" b="1" dirty="0" smtClean="0">
                <a:latin typeface="Carlito"/>
              </a:rPr>
              <a:t>How far the price will have to fall for a Margin call?</a:t>
            </a:r>
          </a:p>
          <a:p>
            <a:r>
              <a:rPr lang="en-US" dirty="0" smtClean="0">
                <a:latin typeface="Carlito"/>
              </a:rPr>
              <a:t>– </a:t>
            </a:r>
            <a:r>
              <a:rPr lang="en-US" b="1" dirty="0" smtClean="0">
                <a:latin typeface="Carlito"/>
              </a:rPr>
              <a:t>The broker issues margin call at that price when IM=MM</a:t>
            </a:r>
          </a:p>
          <a:p>
            <a:r>
              <a:rPr lang="en-US" dirty="0" smtClean="0">
                <a:latin typeface="Carlito"/>
              </a:rPr>
              <a:t>– Lets see an example</a:t>
            </a:r>
            <a:endParaRPr lang="en-US" dirty="0">
              <a:latin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Example: Tata Motors (bullish)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Beginning Investment Value=$10000 (100 shares @ $100 each)</a:t>
            </a:r>
          </a:p>
          <a:p>
            <a:pPr>
              <a:buNone/>
            </a:pPr>
            <a:r>
              <a:rPr lang="en-US" dirty="0" smtClean="0"/>
              <a:t>• Investors invest price increase by 30%</a:t>
            </a:r>
          </a:p>
          <a:p>
            <a:pPr>
              <a:buNone/>
            </a:pPr>
            <a:r>
              <a:rPr lang="en-US" dirty="0" smtClean="0"/>
              <a:t>• Borrowed Loan =$10000 @ 9% p.a.</a:t>
            </a:r>
          </a:p>
          <a:p>
            <a:pPr>
              <a:buNone/>
            </a:pPr>
            <a:r>
              <a:rPr lang="en-US" dirty="0" smtClean="0"/>
              <a:t>• Total Investment Value =$20000 (200 shares)</a:t>
            </a:r>
          </a:p>
          <a:p>
            <a:pPr>
              <a:buNone/>
            </a:pPr>
            <a:r>
              <a:rPr lang="en-US" dirty="0" smtClean="0"/>
              <a:t>• Ending Investment Value =$26000 (1.3*$20000)</a:t>
            </a:r>
          </a:p>
          <a:p>
            <a:pPr>
              <a:buNone/>
            </a:pPr>
            <a:r>
              <a:rPr lang="en-US" dirty="0" smtClean="0"/>
              <a:t>• Interest on loan = $900(9% of $10000)</a:t>
            </a:r>
          </a:p>
          <a:p>
            <a:pPr>
              <a:buNone/>
            </a:pPr>
            <a:r>
              <a:rPr lang="en-US" dirty="0" smtClean="0"/>
              <a:t>• Total Payment = $10900</a:t>
            </a:r>
          </a:p>
          <a:p>
            <a:r>
              <a:rPr lang="en-US" dirty="0" smtClean="0"/>
              <a:t>• </a:t>
            </a:r>
            <a:r>
              <a:rPr lang="en-US" b="1" dirty="0" smtClean="0"/>
              <a:t>Ending Investment Value after paying loan =$26000-$10900 =$15100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• What is the rate of return earned by the investor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maintenance margin 30% when investor would get a margin call?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Money Market  VS. Capital market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Capital</a:t>
            </a:r>
            <a:r>
              <a:rPr lang="en-US" sz="30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30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market</a:t>
            </a:r>
            <a:endParaRPr lang="en-US" sz="3000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Buyers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sellers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engage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trade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of financial</a:t>
            </a:r>
            <a:r>
              <a:rPr lang="en-US" spc="-3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securities</a:t>
            </a:r>
            <a:endParaRPr lang="en-US" dirty="0" smtClean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Participants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- individuals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lang="en-US" spc="-5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institutions.</a:t>
            </a:r>
            <a:endParaRPr lang="en-US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Money</a:t>
            </a:r>
            <a:r>
              <a:rPr lang="en-US" sz="30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30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market</a:t>
            </a:r>
            <a:endParaRPr lang="en-US" sz="3000" dirty="0" smtClean="0">
              <a:latin typeface="Carlito"/>
              <a:cs typeface="Carlito"/>
            </a:endParaRPr>
          </a:p>
          <a:p>
            <a:pPr marL="756285" marR="461009" lvl="1" indent="-287020">
              <a:lnSpc>
                <a:spcPct val="100000"/>
              </a:lnSpc>
              <a:spcBef>
                <a:spcPts val="61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Securities and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financial instruments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with</a:t>
            </a:r>
            <a:r>
              <a:rPr lang="en-US" spc="-13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short-term  maturities </a:t>
            </a:r>
            <a:r>
              <a:rPr lang="en-US" spc="-15" dirty="0" smtClean="0">
                <a:solidFill>
                  <a:srgbClr val="404040"/>
                </a:solidFill>
                <a:latin typeface="Carlito"/>
                <a:cs typeface="Carlito"/>
              </a:rPr>
              <a:t>are</a:t>
            </a:r>
            <a:r>
              <a:rPr lang="en-US" spc="-4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traded</a:t>
            </a:r>
            <a:endParaRPr lang="en-US" dirty="0" smtClean="0">
              <a:latin typeface="Carlito"/>
              <a:cs typeface="Carlito"/>
            </a:endParaRPr>
          </a:p>
          <a:p>
            <a:pPr marL="756285" marR="367665" lvl="1" indent="-287020">
              <a:lnSpc>
                <a:spcPct val="112900"/>
              </a:lnSpc>
              <a:spcBef>
                <a:spcPts val="209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Financial assets </a:t>
            </a:r>
            <a:r>
              <a:rPr lang="en-US" spc="-20" dirty="0" smtClean="0">
                <a:solidFill>
                  <a:srgbClr val="404040"/>
                </a:solidFill>
                <a:latin typeface="Carlito"/>
                <a:cs typeface="Carlito"/>
              </a:rPr>
              <a:t>like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treasury bills,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certificates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of  deposits, </a:t>
            </a:r>
            <a:r>
              <a:rPr lang="en-US" spc="-10" dirty="0" smtClean="0">
                <a:solidFill>
                  <a:srgbClr val="404040"/>
                </a:solidFill>
                <a:latin typeface="Carlito"/>
                <a:cs typeface="Carlito"/>
              </a:rPr>
              <a:t>commercial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paper </a:t>
            </a:r>
            <a:r>
              <a:rPr lang="en-US" dirty="0" smtClean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lang="en-US" spc="-20" dirty="0" smtClean="0">
                <a:solidFill>
                  <a:srgbClr val="404040"/>
                </a:solidFill>
                <a:latin typeface="Carlito"/>
                <a:cs typeface="Carlito"/>
              </a:rPr>
              <a:t>bankers'</a:t>
            </a:r>
            <a:r>
              <a:rPr lang="en-US" spc="-7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pc="-5" dirty="0" smtClean="0">
                <a:solidFill>
                  <a:srgbClr val="404040"/>
                </a:solidFill>
                <a:latin typeface="Carlito"/>
                <a:cs typeface="Carlito"/>
              </a:rPr>
              <a:t>acceptance</a:t>
            </a:r>
            <a:endParaRPr lang="en-US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Firm Issue Securities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186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solidFill>
                  <a:srgbClr val="6F2F9F"/>
                </a:solidFill>
                <a:latin typeface="Carlito"/>
                <a:cs typeface="Carlito"/>
              </a:rPr>
              <a:t>Primary</a:t>
            </a:r>
            <a:r>
              <a:rPr lang="en-US" sz="3200" b="1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32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market</a:t>
            </a:r>
            <a:endParaRPr lang="en-US" sz="32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515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Issue of new securities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public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through</a:t>
            </a:r>
            <a:r>
              <a:rPr lang="en-US" sz="2800" spc="-3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underwriter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445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Receive proceeds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from</a:t>
            </a:r>
            <a:r>
              <a:rPr lang="en-US" sz="2800" spc="-4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sale</a:t>
            </a:r>
            <a:endParaRPr lang="en-US" sz="28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solidFill>
                  <a:srgbClr val="6F2F9F"/>
                </a:solidFill>
                <a:latin typeface="Carlito"/>
                <a:cs typeface="Carlito"/>
              </a:rPr>
              <a:t>Secondary</a:t>
            </a:r>
            <a:r>
              <a:rPr lang="en-US" sz="3200" b="1" spc="1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32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market</a:t>
            </a:r>
            <a:endParaRPr lang="en-US" sz="3200" dirty="0" smtClean="0">
              <a:latin typeface="Carlito"/>
              <a:cs typeface="Carlito"/>
            </a:endParaRPr>
          </a:p>
          <a:p>
            <a:pPr marL="445134" indent="-433070">
              <a:lnSpc>
                <a:spcPct val="100000"/>
              </a:lnSpc>
              <a:spcBef>
                <a:spcPts val="1520"/>
              </a:spcBef>
              <a:buChar char="-"/>
              <a:tabLst>
                <a:tab pos="445134" algn="l"/>
                <a:tab pos="445770" algn="l"/>
              </a:tabLst>
            </a:pPr>
            <a:r>
              <a:rPr lang="en-US" sz="2800" spc="-30" dirty="0" smtClean="0">
                <a:solidFill>
                  <a:srgbClr val="404040"/>
                </a:solidFill>
                <a:latin typeface="Carlito"/>
                <a:cs typeface="Carlito"/>
              </a:rPr>
              <a:t>Trading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of already- issued securities </a:t>
            </a:r>
            <a:r>
              <a:rPr lang="en-US" sz="2800" dirty="0" smtClean="0">
                <a:solidFill>
                  <a:srgbClr val="404040"/>
                </a:solidFill>
                <a:latin typeface="Carlito"/>
                <a:cs typeface="Carlito"/>
              </a:rPr>
              <a:t>among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20" dirty="0" smtClean="0">
                <a:solidFill>
                  <a:srgbClr val="404040"/>
                </a:solidFill>
                <a:latin typeface="Carlito"/>
                <a:cs typeface="Carlito"/>
              </a:rPr>
              <a:t>investors</a:t>
            </a:r>
            <a:endParaRPr lang="en-US" sz="2800" dirty="0" smtClean="0">
              <a:latin typeface="Carlito"/>
              <a:cs typeface="Carlito"/>
            </a:endParaRPr>
          </a:p>
          <a:p>
            <a:pPr marL="445134" indent="-433070">
              <a:lnSpc>
                <a:spcPct val="100000"/>
              </a:lnSpc>
              <a:spcBef>
                <a:spcPts val="1445"/>
              </a:spcBef>
              <a:buChar char="-"/>
              <a:tabLst>
                <a:tab pos="445134" algn="l"/>
                <a:tab pos="445770" algn="l"/>
              </a:tabLst>
            </a:pP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Doesn't </a:t>
            </a:r>
            <a:r>
              <a:rPr lang="en-US" sz="2800" spc="-10" dirty="0" smtClean="0">
                <a:solidFill>
                  <a:srgbClr val="404040"/>
                </a:solidFill>
                <a:latin typeface="Carlito"/>
                <a:cs typeface="Carlito"/>
              </a:rPr>
              <a:t>receive proceeds </a:t>
            </a:r>
            <a:r>
              <a:rPr lang="en-US" sz="2800" spc="-15" dirty="0" smtClean="0">
                <a:solidFill>
                  <a:srgbClr val="404040"/>
                </a:solidFill>
                <a:latin typeface="Carlito"/>
                <a:cs typeface="Carlito"/>
              </a:rPr>
              <a:t>from</a:t>
            </a:r>
            <a:r>
              <a:rPr lang="en-US" sz="2800" spc="-2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spc="-5" dirty="0" smtClean="0">
                <a:solidFill>
                  <a:srgbClr val="404040"/>
                </a:solidFill>
                <a:latin typeface="Carlito"/>
                <a:cs typeface="Carlito"/>
              </a:rPr>
              <a:t>sale</a:t>
            </a:r>
            <a:endParaRPr lang="en-US" sz="2800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dirty="0" smtClean="0">
                <a:solidFill>
                  <a:srgbClr val="6F2F9F"/>
                </a:solidFill>
                <a:latin typeface="Carlito"/>
                <a:cs typeface="Carlito"/>
              </a:rPr>
              <a:t>Primary </a:t>
            </a:r>
            <a:r>
              <a:rPr lang="en-US" sz="28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market </a:t>
            </a:r>
            <a:r>
              <a:rPr lang="en-US" sz="2800" b="1" dirty="0" smtClean="0">
                <a:solidFill>
                  <a:srgbClr val="6F2F9F"/>
                </a:solidFill>
                <a:latin typeface="Carlito"/>
                <a:cs typeface="Carlito"/>
              </a:rPr>
              <a:t>issuing</a:t>
            </a:r>
            <a:r>
              <a:rPr lang="en-US" sz="2800" b="1" spc="-8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800" b="1" dirty="0" smtClean="0">
                <a:solidFill>
                  <a:srgbClr val="6F2F9F"/>
                </a:solidFill>
                <a:latin typeface="Carlito"/>
                <a:cs typeface="Carlito"/>
              </a:rPr>
              <a:t>bonds</a:t>
            </a:r>
            <a:endParaRPr lang="en-US" sz="2800" b="1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-</a:t>
            </a:r>
            <a:r>
              <a:rPr lang="en-US" sz="2800" b="1" spc="-5" dirty="0" smtClean="0">
                <a:solidFill>
                  <a:srgbClr val="974707"/>
                </a:solidFill>
                <a:latin typeface="Carlito"/>
                <a:cs typeface="Carlito"/>
              </a:rPr>
              <a:t>Public</a:t>
            </a:r>
            <a:r>
              <a:rPr lang="en-US" sz="2800" b="1" spc="-20" dirty="0" smtClean="0">
                <a:solidFill>
                  <a:srgbClr val="974707"/>
                </a:solidFill>
                <a:latin typeface="Carlito"/>
                <a:cs typeface="Carlito"/>
              </a:rPr>
              <a:t> </a:t>
            </a:r>
            <a:r>
              <a:rPr lang="en-US" sz="2800" b="1" spc="-15" dirty="0" smtClean="0">
                <a:solidFill>
                  <a:srgbClr val="974707"/>
                </a:solidFill>
                <a:latin typeface="Carlito"/>
                <a:cs typeface="Carlito"/>
              </a:rPr>
              <a:t>offering</a:t>
            </a:r>
            <a:endParaRPr lang="en-US" sz="2800" b="1" dirty="0" smtClean="0">
              <a:latin typeface="Carlito"/>
              <a:cs typeface="Carlito"/>
            </a:endParaRPr>
          </a:p>
          <a:p>
            <a:pPr marL="12700" marR="26670">
              <a:lnSpc>
                <a:spcPts val="3240"/>
              </a:lnSpc>
              <a:spcBef>
                <a:spcPts val="770"/>
              </a:spcBef>
            </a:pPr>
            <a:r>
              <a:rPr lang="en-US" sz="2800" b="1" dirty="0" smtClean="0">
                <a:solidFill>
                  <a:srgbClr val="404040"/>
                </a:solidFill>
                <a:latin typeface="Carlito"/>
                <a:cs typeface="Carlito"/>
              </a:rPr>
              <a:t>Issue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of bonds sold 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z="28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general 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investing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public that  can </a:t>
            </a:r>
            <a:r>
              <a:rPr lang="en-US" sz="2800" b="1" dirty="0" smtClean="0">
                <a:solidFill>
                  <a:srgbClr val="404040"/>
                </a:solidFill>
                <a:latin typeface="Carlito"/>
                <a:cs typeface="Carlito"/>
              </a:rPr>
              <a:t>then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traded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on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secondary</a:t>
            </a:r>
            <a:r>
              <a:rPr lang="en-US" sz="2800" b="1" spc="-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market</a:t>
            </a:r>
            <a:endParaRPr lang="en-US" sz="2800" b="1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-</a:t>
            </a:r>
            <a:r>
              <a:rPr lang="en-US" sz="2800" b="1" spc="-15" dirty="0" smtClean="0">
                <a:solidFill>
                  <a:srgbClr val="974707"/>
                </a:solidFill>
                <a:latin typeface="Carlito"/>
                <a:cs typeface="Carlito"/>
              </a:rPr>
              <a:t>Private</a:t>
            </a:r>
            <a:r>
              <a:rPr lang="en-US" sz="2800" b="1" spc="-40" dirty="0" smtClean="0">
                <a:solidFill>
                  <a:srgbClr val="974707"/>
                </a:solidFill>
                <a:latin typeface="Carlito"/>
                <a:cs typeface="Carlito"/>
              </a:rPr>
              <a:t> </a:t>
            </a:r>
            <a:r>
              <a:rPr lang="en-US" sz="2800" b="1" spc="-10" dirty="0" smtClean="0">
                <a:solidFill>
                  <a:srgbClr val="974707"/>
                </a:solidFill>
                <a:latin typeface="Carlito"/>
                <a:cs typeface="Carlito"/>
              </a:rPr>
              <a:t>placement</a:t>
            </a:r>
            <a:endParaRPr lang="en-US" sz="2800" b="1" dirty="0" smtClean="0">
              <a:latin typeface="Carlito"/>
              <a:cs typeface="Carlito"/>
            </a:endParaRPr>
          </a:p>
          <a:p>
            <a:pPr marL="12700" marR="5080">
              <a:lnSpc>
                <a:spcPts val="3240"/>
              </a:lnSpc>
              <a:spcBef>
                <a:spcPts val="770"/>
              </a:spcBef>
            </a:pPr>
            <a:r>
              <a:rPr lang="en-US" sz="2800" b="1" dirty="0" smtClean="0">
                <a:solidFill>
                  <a:srgbClr val="404040"/>
                </a:solidFill>
                <a:latin typeface="Carlito"/>
                <a:cs typeface="Carlito"/>
              </a:rPr>
              <a:t>Issue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that usually </a:t>
            </a:r>
            <a:r>
              <a:rPr lang="en-US" sz="2800" b="1" dirty="0" smtClean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sold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one or </a:t>
            </a:r>
            <a:r>
              <a:rPr lang="en-US" sz="2800" b="1" spc="-35" dirty="0" smtClean="0">
                <a:solidFill>
                  <a:srgbClr val="404040"/>
                </a:solidFill>
                <a:latin typeface="Carlito"/>
                <a:cs typeface="Carlito"/>
              </a:rPr>
              <a:t>few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institutional  </a:t>
            </a:r>
            <a:r>
              <a:rPr lang="en-US" sz="2800" b="1" spc="-25" dirty="0" smtClean="0">
                <a:solidFill>
                  <a:srgbClr val="404040"/>
                </a:solidFill>
                <a:latin typeface="Carlito"/>
                <a:cs typeface="Carlito"/>
              </a:rPr>
              <a:t>investors</a:t>
            </a:r>
            <a:endParaRPr lang="en-US" sz="2800" b="1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Investment Banking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5" dirty="0" smtClean="0">
                <a:solidFill>
                  <a:srgbClr val="6F2F9F"/>
                </a:solidFill>
                <a:latin typeface="Carlito"/>
                <a:cs typeface="Carlito"/>
              </a:rPr>
              <a:t>Underwriter</a:t>
            </a:r>
            <a:endParaRPr lang="en-US" sz="2400" b="1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Investment </a:t>
            </a:r>
            <a:r>
              <a:rPr lang="en-US" sz="2400" b="1" spc="-25" dirty="0" smtClean="0">
                <a:solidFill>
                  <a:srgbClr val="404040"/>
                </a:solidFill>
                <a:latin typeface="Carlito"/>
                <a:cs typeface="Carlito"/>
              </a:rPr>
              <a:t>bankers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who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market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public</a:t>
            </a:r>
            <a:r>
              <a:rPr lang="en-US" sz="2400" b="1" spc="-6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offerings</a:t>
            </a:r>
            <a:endParaRPr lang="en-US" sz="2400" b="1" dirty="0" smtClean="0">
              <a:latin typeface="Carlito"/>
              <a:cs typeface="Carlito"/>
            </a:endParaRPr>
          </a:p>
          <a:p>
            <a:pPr marL="431800" indent="-419100">
              <a:lnSpc>
                <a:spcPct val="100000"/>
              </a:lnSpc>
              <a:spcBef>
                <a:spcPts val="325"/>
              </a:spcBef>
              <a:buChar char="-"/>
              <a:tabLst>
                <a:tab pos="431165" algn="l"/>
                <a:tab pos="431800" algn="l"/>
              </a:tabLst>
            </a:pP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Help securities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issuers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lessen their</a:t>
            </a:r>
            <a:r>
              <a:rPr lang="en-US" sz="2400" b="1" spc="-9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risk</a:t>
            </a:r>
            <a:endParaRPr lang="en-US" sz="2400" b="1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15" dirty="0" smtClean="0">
                <a:solidFill>
                  <a:srgbClr val="6F2F9F"/>
                </a:solidFill>
                <a:latin typeface="Carlito"/>
                <a:cs typeface="Carlito"/>
              </a:rPr>
              <a:t>Red</a:t>
            </a:r>
            <a:r>
              <a:rPr lang="en-US" sz="24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400" b="1" dirty="0" smtClean="0">
                <a:solidFill>
                  <a:srgbClr val="6F2F9F"/>
                </a:solidFill>
                <a:latin typeface="Carlito"/>
                <a:cs typeface="Carlito"/>
              </a:rPr>
              <a:t>herring</a:t>
            </a:r>
            <a:endParaRPr lang="en-US" sz="2400" b="1" dirty="0" smtClean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-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Preliminary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 prospectus</a:t>
            </a:r>
            <a:endParaRPr lang="en-US" sz="2400" b="1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5" dirty="0" smtClean="0">
                <a:solidFill>
                  <a:srgbClr val="6F2F9F"/>
                </a:solidFill>
                <a:latin typeface="Carlito"/>
                <a:cs typeface="Carlito"/>
              </a:rPr>
              <a:t>Prospectus</a:t>
            </a:r>
            <a:endParaRPr lang="en-US" sz="2400" b="1" dirty="0" smtClean="0">
              <a:latin typeface="Carlito"/>
              <a:cs typeface="Carlito"/>
            </a:endParaRPr>
          </a:p>
          <a:p>
            <a:pPr marL="193675" indent="-181610">
              <a:lnSpc>
                <a:spcPct val="100000"/>
              </a:lnSpc>
              <a:spcBef>
                <a:spcPts val="325"/>
              </a:spcBef>
              <a:buChar char="-"/>
              <a:tabLst>
                <a:tab pos="194310" algn="l"/>
              </a:tabLst>
            </a:pP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Final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statement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accepted by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lang="en-US" sz="2400" b="1" spc="-5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SEC</a:t>
            </a:r>
            <a:endParaRPr lang="en-US" sz="2400" b="1" dirty="0" smtClean="0">
              <a:latin typeface="Carlito"/>
              <a:cs typeface="Carlito"/>
            </a:endParaRPr>
          </a:p>
          <a:p>
            <a:pPr marL="193675" indent="-181610">
              <a:lnSpc>
                <a:spcPct val="100000"/>
              </a:lnSpc>
              <a:spcBef>
                <a:spcPts val="325"/>
              </a:spcBef>
              <a:buChar char="-"/>
              <a:tabLst>
                <a:tab pos="194310" algn="l"/>
              </a:tabLst>
            </a:pP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Offered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price of securities</a:t>
            </a:r>
            <a:r>
              <a:rPr lang="en-US" sz="2400" b="1" spc="-4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announced</a:t>
            </a:r>
            <a:endParaRPr lang="en-US" sz="2400" b="1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Shelf Registration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–"/>
              <a:tabLst>
                <a:tab pos="299720" algn="l"/>
              </a:tabLst>
            </a:pP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SEC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Rule</a:t>
            </a:r>
            <a:r>
              <a:rPr lang="en-US" sz="2400" b="1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415:</a:t>
            </a:r>
            <a:endParaRPr lang="en-US" sz="2400" b="1" dirty="0" smtClean="0">
              <a:latin typeface="Carlito"/>
              <a:cs typeface="Carlito"/>
            </a:endParaRPr>
          </a:p>
          <a:p>
            <a:pPr marL="378460" indent="-365760">
              <a:lnSpc>
                <a:spcPct val="100000"/>
              </a:lnSpc>
              <a:spcBef>
                <a:spcPts val="2485"/>
              </a:spcBef>
              <a:buFont typeface="Arial"/>
              <a:buChar char="–"/>
              <a:tabLst>
                <a:tab pos="377825" algn="l"/>
                <a:tab pos="378460" algn="l"/>
              </a:tabLst>
            </a:pP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Allows firms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to register</a:t>
            </a:r>
            <a:r>
              <a:rPr lang="en-US" sz="2400" b="1" spc="7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securities</a:t>
            </a:r>
            <a:endParaRPr lang="en-US" sz="2400" b="1" dirty="0" smtClean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2475"/>
              </a:spcBef>
              <a:buFont typeface="Arial"/>
              <a:buChar char="–"/>
              <a:tabLst>
                <a:tab pos="299720" algn="l"/>
              </a:tabLst>
            </a:pPr>
            <a:r>
              <a:rPr lang="en-US" sz="24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Gradually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sell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them </a:t>
            </a:r>
            <a:r>
              <a:rPr lang="en-US" sz="2400" b="1" spc="-25" dirty="0" smtClean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two</a:t>
            </a:r>
            <a:r>
              <a:rPr lang="en-US" sz="2400" b="1" spc="3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years</a:t>
            </a:r>
            <a:endParaRPr lang="en-US" sz="2400" b="1" dirty="0" smtClean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2485"/>
              </a:spcBef>
              <a:buFont typeface="Arial"/>
              <a:buChar char="–"/>
              <a:tabLst>
                <a:tab pos="299720" algn="l"/>
              </a:tabLst>
            </a:pP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Can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be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sold </a:t>
            </a:r>
            <a:r>
              <a:rPr lang="en-US" sz="2400" b="1" spc="-5" dirty="0" smtClean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short</a:t>
            </a:r>
            <a:r>
              <a:rPr lang="en-US" sz="2400" b="1" spc="4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notice</a:t>
            </a:r>
            <a:endParaRPr lang="en-US" sz="2400" b="1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Private Placement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Sells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share directly 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small 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group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lang="en-US" sz="2800" b="1" spc="1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institutional</a:t>
            </a:r>
            <a:endParaRPr lang="en-US" sz="2800" b="1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30" dirty="0" smtClean="0">
                <a:solidFill>
                  <a:srgbClr val="404040"/>
                </a:solidFill>
                <a:latin typeface="Carlito"/>
                <a:cs typeface="Carlito"/>
              </a:rPr>
              <a:t>Far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cheaper </a:t>
            </a:r>
            <a:r>
              <a:rPr lang="en-US" sz="2800" b="1" dirty="0" smtClean="0">
                <a:solidFill>
                  <a:srgbClr val="404040"/>
                </a:solidFill>
                <a:latin typeface="Carlito"/>
                <a:cs typeface="Carlito"/>
              </a:rPr>
              <a:t>than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public 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offering</a:t>
            </a:r>
            <a:endParaRPr lang="en-US" sz="2800" b="1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Less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suitable </a:t>
            </a:r>
            <a:r>
              <a:rPr lang="en-US" sz="2800" b="1" spc="-25" dirty="0" smtClean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lang="en-US" sz="2800" b="1" spc="-20" dirty="0" smtClean="0">
                <a:solidFill>
                  <a:srgbClr val="404040"/>
                </a:solidFill>
                <a:latin typeface="Carlito"/>
                <a:cs typeface="Carlito"/>
              </a:rPr>
              <a:t>large 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offering</a:t>
            </a:r>
            <a:endParaRPr lang="en-US" sz="2800" b="1" dirty="0" smtClean="0">
              <a:latin typeface="Carlito"/>
              <a:cs typeface="Carlito"/>
            </a:endParaRPr>
          </a:p>
          <a:p>
            <a:pPr marL="355600" marR="360045" indent="-342900">
              <a:lnSpc>
                <a:spcPct val="15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800" b="1" spc="-55" dirty="0" smtClean="0">
                <a:solidFill>
                  <a:srgbClr val="404040"/>
                </a:solidFill>
                <a:latin typeface="Arial"/>
                <a:cs typeface="Arial"/>
              </a:rPr>
              <a:t>Don’t </a:t>
            </a:r>
            <a:r>
              <a:rPr lang="en-US" sz="2800" b="1" spc="-70" dirty="0" smtClean="0">
                <a:solidFill>
                  <a:srgbClr val="404040"/>
                </a:solidFill>
                <a:latin typeface="Arial"/>
                <a:cs typeface="Arial"/>
              </a:rPr>
              <a:t>trade </a:t>
            </a:r>
            <a:r>
              <a:rPr lang="en-US" sz="2800" b="1" spc="-45" dirty="0" smtClean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lang="en-US" sz="2800" b="1" spc="-155" dirty="0" smtClean="0">
                <a:solidFill>
                  <a:srgbClr val="404040"/>
                </a:solidFill>
                <a:latin typeface="Arial"/>
                <a:cs typeface="Arial"/>
              </a:rPr>
              <a:t>secondary </a:t>
            </a:r>
            <a:r>
              <a:rPr lang="en-US" sz="2800" b="1" spc="-90" dirty="0" smtClean="0">
                <a:solidFill>
                  <a:srgbClr val="404040"/>
                </a:solidFill>
                <a:latin typeface="Arial"/>
                <a:cs typeface="Arial"/>
              </a:rPr>
              <a:t>market </a:t>
            </a:r>
            <a:r>
              <a:rPr lang="en-US" sz="2800" b="1" spc="-85" dirty="0" smtClean="0">
                <a:solidFill>
                  <a:srgbClr val="404040"/>
                </a:solidFill>
                <a:latin typeface="Arial"/>
                <a:cs typeface="Arial"/>
              </a:rPr>
              <a:t>which</a:t>
            </a:r>
            <a:r>
              <a:rPr lang="en-US" sz="2800" b="1" spc="-60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2800" b="1" spc="-135" dirty="0" smtClean="0">
                <a:solidFill>
                  <a:srgbClr val="404040"/>
                </a:solidFill>
                <a:latin typeface="Arial"/>
                <a:cs typeface="Arial"/>
              </a:rPr>
              <a:t>reduce  </a:t>
            </a:r>
            <a:r>
              <a:rPr lang="en-US" sz="2800" b="1" spc="-5" dirty="0" smtClean="0">
                <a:solidFill>
                  <a:srgbClr val="404040"/>
                </a:solidFill>
                <a:latin typeface="Carlito"/>
                <a:cs typeface="Carlito"/>
              </a:rPr>
              <a:t>their</a:t>
            </a:r>
            <a:r>
              <a:rPr lang="en-US" sz="2800" b="1" spc="-1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800" b="1" spc="-10" dirty="0" smtClean="0">
                <a:solidFill>
                  <a:srgbClr val="404040"/>
                </a:solidFill>
                <a:latin typeface="Carlito"/>
                <a:cs typeface="Carlito"/>
              </a:rPr>
              <a:t>liquidity</a:t>
            </a:r>
            <a:endParaRPr lang="en-US" sz="2800" b="1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How Securities are Traded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5600" indent="-342900" algn="ctr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10" dirty="0" smtClean="0">
                <a:solidFill>
                  <a:srgbClr val="0070C0"/>
                </a:solidFill>
                <a:latin typeface="Carlito"/>
                <a:cs typeface="Carlito"/>
              </a:rPr>
              <a:t>Types of market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10" dirty="0" smtClean="0">
                <a:solidFill>
                  <a:srgbClr val="6F2F9F"/>
                </a:solidFill>
                <a:latin typeface="Carlito"/>
                <a:cs typeface="Carlito"/>
              </a:rPr>
              <a:t>Direct </a:t>
            </a:r>
            <a:r>
              <a:rPr lang="en-US" sz="2400" b="1" spc="-15" dirty="0" smtClean="0">
                <a:solidFill>
                  <a:srgbClr val="6F2F9F"/>
                </a:solidFill>
                <a:latin typeface="Carlito"/>
                <a:cs typeface="Carlito"/>
              </a:rPr>
              <a:t>Search</a:t>
            </a:r>
            <a:r>
              <a:rPr lang="en-US" sz="2400" b="1" spc="20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400" b="1" spc="-15" dirty="0" smtClean="0">
                <a:solidFill>
                  <a:srgbClr val="6F2F9F"/>
                </a:solidFill>
                <a:latin typeface="Carlito"/>
                <a:cs typeface="Carlito"/>
              </a:rPr>
              <a:t>Markets</a:t>
            </a:r>
            <a:endParaRPr lang="en-US" sz="2400" b="1" dirty="0" smtClean="0">
              <a:latin typeface="Carlito"/>
              <a:cs typeface="Carlito"/>
            </a:endParaRPr>
          </a:p>
          <a:p>
            <a:pPr marL="349250" indent="-337185">
              <a:lnSpc>
                <a:spcPct val="100000"/>
              </a:lnSpc>
              <a:spcBef>
                <a:spcPts val="1945"/>
              </a:spcBef>
              <a:buChar char="-"/>
              <a:tabLst>
                <a:tab pos="349250" algn="l"/>
                <a:tab pos="349885" algn="l"/>
              </a:tabLst>
            </a:pPr>
            <a:r>
              <a:rPr lang="en-US" sz="2400" spc="-20" dirty="0" smtClean="0">
                <a:solidFill>
                  <a:srgbClr val="404040"/>
                </a:solidFill>
                <a:latin typeface="Carlito"/>
                <a:cs typeface="Carlito"/>
              </a:rPr>
              <a:t>Buyers </a:t>
            </a:r>
            <a:r>
              <a:rPr lang="en-US" sz="2400" dirty="0" smtClean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lang="en-US" sz="2400" spc="-15" dirty="0" smtClean="0">
                <a:solidFill>
                  <a:srgbClr val="404040"/>
                </a:solidFill>
                <a:latin typeface="Carlito"/>
                <a:cs typeface="Carlito"/>
              </a:rPr>
              <a:t>sellers </a:t>
            </a:r>
            <a:r>
              <a:rPr lang="en-US"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seek </a:t>
            </a:r>
            <a:r>
              <a:rPr lang="en-US" sz="2400" dirty="0" smtClean="0">
                <a:solidFill>
                  <a:srgbClr val="404040"/>
                </a:solidFill>
                <a:latin typeface="Carlito"/>
                <a:cs typeface="Carlito"/>
              </a:rPr>
              <a:t>each</a:t>
            </a:r>
            <a:r>
              <a:rPr lang="en-US" sz="2400" spc="-7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other</a:t>
            </a:r>
            <a:endParaRPr lang="en-US" sz="2400" dirty="0" smtClean="0">
              <a:latin typeface="Carlito"/>
              <a:cs typeface="Carlito"/>
            </a:endParaRPr>
          </a:p>
          <a:p>
            <a:pPr marL="349250" indent="-337185">
              <a:lnSpc>
                <a:spcPct val="100000"/>
              </a:lnSpc>
              <a:spcBef>
                <a:spcPts val="1945"/>
              </a:spcBef>
              <a:buChar char="-"/>
              <a:tabLst>
                <a:tab pos="349250" algn="l"/>
                <a:tab pos="349885" algn="l"/>
              </a:tabLst>
            </a:pPr>
            <a:r>
              <a:rPr lang="en-US" sz="2400" spc="-20" dirty="0" smtClean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lang="en-US" sz="2400" spc="5" dirty="0" smtClean="0">
                <a:solidFill>
                  <a:srgbClr val="404040"/>
                </a:solidFill>
                <a:latin typeface="Carlito"/>
                <a:cs typeface="Carlito"/>
              </a:rPr>
              <a:t>e.g. </a:t>
            </a:r>
            <a:r>
              <a:rPr lang="en-US"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Sale of used</a:t>
            </a:r>
            <a:r>
              <a:rPr lang="en-US" sz="2400" spc="-1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spc="-25" dirty="0" smtClean="0">
                <a:solidFill>
                  <a:srgbClr val="404040"/>
                </a:solidFill>
                <a:latin typeface="Carlito"/>
                <a:cs typeface="Carlito"/>
              </a:rPr>
              <a:t>refrigerator</a:t>
            </a:r>
            <a:endParaRPr lang="en-US" sz="24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spc="-25" dirty="0" smtClean="0">
                <a:solidFill>
                  <a:srgbClr val="6F2F9F"/>
                </a:solidFill>
                <a:latin typeface="Carlito"/>
                <a:cs typeface="Carlito"/>
              </a:rPr>
              <a:t>Brokered</a:t>
            </a:r>
            <a:r>
              <a:rPr lang="en-US" sz="2400" b="1" dirty="0" smtClean="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lang="en-US" sz="2400" b="1" spc="-20" dirty="0" smtClean="0">
                <a:solidFill>
                  <a:srgbClr val="6F2F9F"/>
                </a:solidFill>
                <a:latin typeface="Carlito"/>
                <a:cs typeface="Carlito"/>
              </a:rPr>
              <a:t>Markets</a:t>
            </a:r>
            <a:endParaRPr lang="en-US" sz="24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45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400" spc="-30" dirty="0" smtClean="0">
                <a:solidFill>
                  <a:srgbClr val="404040"/>
                </a:solidFill>
                <a:latin typeface="Carlito"/>
                <a:cs typeface="Carlito"/>
              </a:rPr>
              <a:t>Brokers </a:t>
            </a:r>
            <a:r>
              <a:rPr lang="en-US" sz="2400" spc="-10" dirty="0" smtClean="0">
                <a:solidFill>
                  <a:srgbClr val="404040"/>
                </a:solidFill>
                <a:latin typeface="Carlito"/>
                <a:cs typeface="Carlito"/>
              </a:rPr>
              <a:t>search </a:t>
            </a:r>
            <a:r>
              <a:rPr lang="en-US"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out </a:t>
            </a:r>
            <a:r>
              <a:rPr lang="en-US" sz="2400" spc="-20" dirty="0" smtClean="0">
                <a:solidFill>
                  <a:srgbClr val="404040"/>
                </a:solidFill>
                <a:latin typeface="Carlito"/>
                <a:cs typeface="Carlito"/>
              </a:rPr>
              <a:t>buyers </a:t>
            </a:r>
            <a:r>
              <a:rPr lang="en-US" sz="2400" dirty="0" smtClean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lang="en-US" sz="2400" spc="-5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spc="-15" dirty="0" smtClean="0">
                <a:solidFill>
                  <a:srgbClr val="404040"/>
                </a:solidFill>
                <a:latin typeface="Carlito"/>
                <a:cs typeface="Carlito"/>
              </a:rPr>
              <a:t>sellers</a:t>
            </a:r>
            <a:endParaRPr lang="en-US" sz="2400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0"/>
              </a:spcBef>
              <a:buChar char="-"/>
              <a:tabLst>
                <a:tab pos="354965" algn="l"/>
                <a:tab pos="355600" algn="l"/>
              </a:tabLst>
            </a:pPr>
            <a:r>
              <a:rPr lang="en-US" sz="2400" spc="-20" dirty="0" smtClean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lang="en-US" sz="2400" spc="5" dirty="0" smtClean="0">
                <a:solidFill>
                  <a:srgbClr val="404040"/>
                </a:solidFill>
                <a:latin typeface="Carlito"/>
                <a:cs typeface="Carlito"/>
              </a:rPr>
              <a:t>e.g. </a:t>
            </a:r>
            <a:r>
              <a:rPr lang="en-US"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Primary </a:t>
            </a:r>
            <a:r>
              <a:rPr lang="en-US" sz="2400" spc="-20" dirty="0" smtClean="0">
                <a:solidFill>
                  <a:srgbClr val="404040"/>
                </a:solidFill>
                <a:latin typeface="Carlito"/>
                <a:cs typeface="Carlito"/>
              </a:rPr>
              <a:t>market </a:t>
            </a:r>
            <a:r>
              <a:rPr lang="en-US" sz="2400" spc="-15" dirty="0" smtClean="0">
                <a:solidFill>
                  <a:srgbClr val="404040"/>
                </a:solidFill>
                <a:latin typeface="Carlito"/>
                <a:cs typeface="Carlito"/>
              </a:rPr>
              <a:t>(Investment</a:t>
            </a:r>
            <a:r>
              <a:rPr lang="en-US" sz="2400" spc="-10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400" spc="-25" dirty="0" smtClean="0">
                <a:solidFill>
                  <a:srgbClr val="404040"/>
                </a:solidFill>
                <a:latin typeface="Carlito"/>
                <a:cs typeface="Carlito"/>
              </a:rPr>
              <a:t>bankers)</a:t>
            </a:r>
            <a:endParaRPr lang="en-US" sz="2400" dirty="0" smtClean="0">
              <a:latin typeface="Carlito"/>
              <a:cs typeface="Carlit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815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How Securities are Traded</vt:lpstr>
      <vt:lpstr>What is Financial Market</vt:lpstr>
      <vt:lpstr>Money Market  VS. Capital market</vt:lpstr>
      <vt:lpstr>How Firm Issue Securities</vt:lpstr>
      <vt:lpstr>Slide 5</vt:lpstr>
      <vt:lpstr>Investment Banking</vt:lpstr>
      <vt:lpstr>Shelf Registration</vt:lpstr>
      <vt:lpstr>Private Placement</vt:lpstr>
      <vt:lpstr>How Securities are Traded</vt:lpstr>
      <vt:lpstr>Slide 10</vt:lpstr>
      <vt:lpstr>Bid &amp; Ask Price</vt:lpstr>
      <vt:lpstr>Types of Order</vt:lpstr>
      <vt:lpstr>Slide 13</vt:lpstr>
      <vt:lpstr>Price Contingent Order</vt:lpstr>
      <vt:lpstr>Trading Mechanism</vt:lpstr>
      <vt:lpstr>Trading Cost</vt:lpstr>
      <vt:lpstr>Circuit Breaker</vt:lpstr>
      <vt:lpstr>Long vs. Short sale</vt:lpstr>
      <vt:lpstr>Margin Trading</vt:lpstr>
      <vt:lpstr>Slide 20</vt:lpstr>
      <vt:lpstr>Margin Call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Securities are Traded</dc:title>
  <dc:creator>Anhar</dc:creator>
  <cp:lastModifiedBy>Anhar</cp:lastModifiedBy>
  <cp:revision>31</cp:revision>
  <dcterms:created xsi:type="dcterms:W3CDTF">2020-06-07T14:35:36Z</dcterms:created>
  <dcterms:modified xsi:type="dcterms:W3CDTF">2020-06-07T15:57:12Z</dcterms:modified>
</cp:coreProperties>
</file>