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5" r:id="rId10"/>
    <p:sldId id="266" r:id="rId11"/>
    <p:sldId id="267" r:id="rId12"/>
    <p:sldId id="268" r:id="rId13"/>
    <p:sldId id="269" r:id="rId14"/>
    <p:sldId id="278" r:id="rId15"/>
    <p:sldId id="271" r:id="rId16"/>
    <p:sldId id="272" r:id="rId17"/>
    <p:sldId id="281" r:id="rId18"/>
    <p:sldId id="273" r:id="rId19"/>
    <p:sldId id="275" r:id="rId20"/>
    <p:sldId id="286" r:id="rId21"/>
    <p:sldId id="280" r:id="rId22"/>
    <p:sldId id="285" r:id="rId23"/>
    <p:sldId id="284" r:id="rId24"/>
    <p:sldId id="276" r:id="rId25"/>
    <p:sldId id="279" r:id="rId26"/>
    <p:sldId id="277" r:id="rId27"/>
    <p:sldId id="282" r:id="rId28"/>
    <p:sldId id="283"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A7EFD9-AA1F-472E-8BF7-CE28C61A2498}" type="datetimeFigureOut">
              <a:rPr lang="en-US" smtClean="0"/>
              <a:pPr/>
              <a:t>2/4/2020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2EC624-40E0-4B09-B007-B2D21DB728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2EC624-40E0-4B09-B007-B2D21DB728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2EC624-40E0-4B09-B007-B2D21DB728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2EC624-40E0-4B09-B007-B2D21DB728E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2EC624-40E0-4B09-B007-B2D21DB728E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2EC624-40E0-4B09-B007-B2D21DB728E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2EC624-40E0-4B09-B007-B2D21DB728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2EC624-40E0-4B09-B007-B2D21DB728E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A7EFD9-AA1F-472E-8BF7-CE28C61A2498}" type="datetimeFigureOut">
              <a:rPr lang="en-US" smtClean="0"/>
              <a:pPr/>
              <a:t>2/4/2020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2EC624-40E0-4B09-B007-B2D21DB728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9A7EFD9-AA1F-472E-8BF7-CE28C61A2498}" type="datetimeFigureOut">
              <a:rPr lang="en-US" smtClean="0"/>
              <a:pPr/>
              <a:t>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2EC624-40E0-4B09-B007-B2D21DB728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9A7EFD9-AA1F-472E-8BF7-CE28C61A2498}" type="datetimeFigureOut">
              <a:rPr lang="en-US" smtClean="0"/>
              <a:pPr/>
              <a:t>2/4/2020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2EC624-40E0-4B09-B007-B2D21DB728E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A7EFD9-AA1F-472E-8BF7-CE28C61A2498}" type="datetimeFigureOut">
              <a:rPr lang="en-US" smtClean="0"/>
              <a:pPr/>
              <a:t>2/4/2020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2EC624-40E0-4B09-B007-B2D21DB728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a:t>
            </a:r>
            <a:endParaRPr lang="en-US" dirty="0"/>
          </a:p>
        </p:txBody>
      </p:sp>
      <p:sp>
        <p:nvSpPr>
          <p:cNvPr id="3" name="Subtitle 2"/>
          <p:cNvSpPr>
            <a:spLocks noGrp="1"/>
          </p:cNvSpPr>
          <p:nvPr>
            <p:ph type="subTitle" idx="1"/>
          </p:nvPr>
        </p:nvSpPr>
        <p:spPr/>
        <p:txBody>
          <a:bodyPr/>
          <a:lstStyle/>
          <a:p>
            <a:r>
              <a:rPr lang="en-US" dirty="0" err="1" smtClean="0"/>
              <a:t>Strowger</a:t>
            </a:r>
            <a:r>
              <a:rPr lang="en-US" dirty="0" smtClean="0"/>
              <a:t> Switching Systems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8600" y="685800"/>
            <a:ext cx="8420100" cy="5257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Signaling Tones:</a:t>
            </a:r>
            <a:endParaRPr lang="en-US" dirty="0"/>
          </a:p>
        </p:txBody>
      </p:sp>
      <p:pic>
        <p:nvPicPr>
          <p:cNvPr id="1027" name="Picture 3"/>
          <p:cNvPicPr>
            <a:picLocks noChangeAspect="1" noChangeArrowheads="1"/>
          </p:cNvPicPr>
          <p:nvPr/>
        </p:nvPicPr>
        <p:blipFill>
          <a:blip r:embed="rId2"/>
          <a:srcRect/>
          <a:stretch>
            <a:fillRect/>
          </a:stretch>
        </p:blipFill>
        <p:spPr bwMode="auto">
          <a:xfrm>
            <a:off x="1066800" y="1633538"/>
            <a:ext cx="7620000" cy="43862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990600"/>
            <a:ext cx="8305800" cy="2743199"/>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457200" y="1143000"/>
            <a:ext cx="8305800" cy="27431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62000" y="4105275"/>
            <a:ext cx="8077200" cy="19145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t>Strowger</a:t>
            </a:r>
            <a:r>
              <a:rPr lang="en-US" sz="3600" dirty="0" smtClean="0"/>
              <a:t> Switching Components:</a:t>
            </a:r>
            <a:endParaRPr lang="en-US" sz="2800" dirty="0"/>
          </a:p>
        </p:txBody>
      </p:sp>
      <p:pic>
        <p:nvPicPr>
          <p:cNvPr id="3074" name="Picture 2"/>
          <p:cNvPicPr>
            <a:picLocks noChangeAspect="1" noChangeArrowheads="1"/>
          </p:cNvPicPr>
          <p:nvPr/>
        </p:nvPicPr>
        <p:blipFill>
          <a:blip r:embed="rId2"/>
          <a:srcRect/>
          <a:stretch>
            <a:fillRect/>
          </a:stretch>
        </p:blipFill>
        <p:spPr bwMode="auto">
          <a:xfrm>
            <a:off x="609600" y="1595438"/>
            <a:ext cx="7772400" cy="419576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err="1" smtClean="0"/>
              <a:t>Uniselector</a:t>
            </a:r>
            <a:endParaRPr lang="en-US" dirty="0"/>
          </a:p>
        </p:txBody>
      </p:sp>
      <p:pic>
        <p:nvPicPr>
          <p:cNvPr id="2050" name="Picture 2"/>
          <p:cNvPicPr>
            <a:picLocks noChangeAspect="1" noChangeArrowheads="1"/>
          </p:cNvPicPr>
          <p:nvPr/>
        </p:nvPicPr>
        <p:blipFill>
          <a:blip r:embed="rId2"/>
          <a:srcRect/>
          <a:stretch>
            <a:fillRect/>
          </a:stretch>
        </p:blipFill>
        <p:spPr bwMode="auto">
          <a:xfrm>
            <a:off x="304800" y="1371601"/>
            <a:ext cx="8001000" cy="2209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76600" y="3352800"/>
            <a:ext cx="5029200" cy="2962275"/>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381000" y="3733801"/>
            <a:ext cx="3167062" cy="14477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000" y="990600"/>
            <a:ext cx="7086600" cy="4419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Two Motion Selectors</a:t>
            </a:r>
            <a:endParaRPr lang="en-US" dirty="0"/>
          </a:p>
        </p:txBody>
      </p:sp>
      <p:pic>
        <p:nvPicPr>
          <p:cNvPr id="5122" name="Picture 2"/>
          <p:cNvPicPr>
            <a:picLocks noChangeAspect="1" noChangeArrowheads="1"/>
          </p:cNvPicPr>
          <p:nvPr/>
        </p:nvPicPr>
        <p:blipFill>
          <a:blip r:embed="rId2"/>
          <a:srcRect/>
          <a:stretch>
            <a:fillRect/>
          </a:stretch>
        </p:blipFill>
        <p:spPr bwMode="auto">
          <a:xfrm>
            <a:off x="609600" y="1600200"/>
            <a:ext cx="7620000" cy="39719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hotos1.blogger.com/blogger/6240/2474/1600/P3280149r%3F%3F%20768%20x%201024.jpg"/>
          <p:cNvPicPr>
            <a:picLocks noChangeAspect="1" noChangeArrowheads="1"/>
          </p:cNvPicPr>
          <p:nvPr/>
        </p:nvPicPr>
        <p:blipFill>
          <a:blip r:embed="rId2"/>
          <a:srcRect/>
          <a:stretch>
            <a:fillRect/>
          </a:stretch>
        </p:blipFill>
        <p:spPr bwMode="auto">
          <a:xfrm>
            <a:off x="2057400" y="1295400"/>
            <a:ext cx="5410200" cy="4495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abah.edu.my/cc044.wcdd/fig17.jpg"/>
          <p:cNvPicPr>
            <a:picLocks noChangeAspect="1" noChangeArrowheads="1"/>
          </p:cNvPicPr>
          <p:nvPr/>
        </p:nvPicPr>
        <p:blipFill>
          <a:blip r:embed="rId2"/>
          <a:srcRect/>
          <a:stretch>
            <a:fillRect/>
          </a:stretch>
        </p:blipFill>
        <p:spPr bwMode="auto">
          <a:xfrm>
            <a:off x="155575" y="600075"/>
            <a:ext cx="7639050" cy="37433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Step-by-Step Switching System</a:t>
            </a:r>
            <a:endParaRPr lang="en-US" dirty="0"/>
          </a:p>
        </p:txBody>
      </p:sp>
      <p:pic>
        <p:nvPicPr>
          <p:cNvPr id="31746" name="Picture 2"/>
          <p:cNvPicPr>
            <a:picLocks noChangeAspect="1" noChangeArrowheads="1"/>
          </p:cNvPicPr>
          <p:nvPr/>
        </p:nvPicPr>
        <p:blipFill>
          <a:blip r:embed="rId2"/>
          <a:srcRect/>
          <a:stretch>
            <a:fillRect/>
          </a:stretch>
        </p:blipFill>
        <p:spPr bwMode="auto">
          <a:xfrm>
            <a:off x="1047750" y="1871663"/>
            <a:ext cx="7048500" cy="38433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Automatic Switching System</a:t>
            </a:r>
            <a:br>
              <a:rPr lang="en-US" dirty="0" smtClean="0"/>
            </a:b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304800" y="1524000"/>
            <a:ext cx="8839200" cy="4495800"/>
          </a:xfrm>
          <a:prstGeom prst="rect">
            <a:avLst/>
          </a:prstGeom>
          <a:noFill/>
          <a:ln w="9525">
            <a:noFill/>
            <a:miter lim="800000"/>
            <a:headEnd/>
            <a:tailEnd/>
          </a:ln>
          <a:effectLst/>
        </p:spPr>
      </p:pic>
      <p:sp>
        <p:nvSpPr>
          <p:cNvPr id="6" name="TextBox 5"/>
          <p:cNvSpPr txBox="1"/>
          <p:nvPr/>
        </p:nvSpPr>
        <p:spPr>
          <a:xfrm>
            <a:off x="914400" y="1066800"/>
            <a:ext cx="4114800" cy="523220"/>
          </a:xfrm>
          <a:prstGeom prst="rect">
            <a:avLst/>
          </a:prstGeom>
          <a:noFill/>
        </p:spPr>
        <p:txBody>
          <a:bodyPr wrap="square" rtlCol="0">
            <a:spAutoFit/>
          </a:bodyPr>
          <a:lstStyle/>
          <a:p>
            <a:r>
              <a:rPr lang="en-US" sz="2800" b="1" dirty="0" smtClean="0"/>
              <a:t>Advantages:</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447800" y="2895600"/>
            <a:ext cx="3657600" cy="2971800"/>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4800600" y="2590800"/>
            <a:ext cx="4191000" cy="3276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362200" y="762001"/>
            <a:ext cx="3314700" cy="1981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410200" y="1295400"/>
            <a:ext cx="3657600" cy="2971800"/>
          </a:xfrm>
          <a:prstGeom prst="rect">
            <a:avLst/>
          </a:prstGeom>
          <a:noFill/>
          <a:ln w="9525">
            <a:noFill/>
            <a:miter lim="800000"/>
            <a:headEnd/>
            <a:tailEnd/>
          </a:ln>
          <a:effectLst/>
        </p:spPr>
      </p:pic>
      <p:sp>
        <p:nvSpPr>
          <p:cNvPr id="8" name="Title 2"/>
          <p:cNvSpPr>
            <a:spLocks noGrp="1"/>
          </p:cNvSpPr>
          <p:nvPr>
            <p:ph type="title"/>
          </p:nvPr>
        </p:nvSpPr>
        <p:spPr>
          <a:xfrm>
            <a:off x="457200" y="274638"/>
            <a:ext cx="8229600" cy="868362"/>
          </a:xfrm>
        </p:spPr>
        <p:txBody>
          <a:bodyPr/>
          <a:lstStyle/>
          <a:p>
            <a:r>
              <a:rPr lang="en-US" dirty="0" smtClean="0"/>
              <a:t>Selector Hunter Based Access</a:t>
            </a:r>
            <a:endParaRPr lang="en-US" dirty="0"/>
          </a:p>
        </p:txBody>
      </p:sp>
      <p:sp>
        <p:nvSpPr>
          <p:cNvPr id="6" name="TextBox 5"/>
          <p:cNvSpPr txBox="1"/>
          <p:nvPr/>
        </p:nvSpPr>
        <p:spPr>
          <a:xfrm>
            <a:off x="228600" y="1066086"/>
            <a:ext cx="5105400" cy="4801314"/>
          </a:xfrm>
          <a:prstGeom prst="rect">
            <a:avLst/>
          </a:prstGeom>
          <a:noFill/>
        </p:spPr>
        <p:txBody>
          <a:bodyPr wrap="square" rtlCol="0">
            <a:spAutoFit/>
          </a:bodyPr>
          <a:lstStyle/>
          <a:p>
            <a:pPr algn="just"/>
            <a:r>
              <a:rPr lang="en-US" dirty="0" smtClean="0"/>
              <a:t>To find a free selector, </a:t>
            </a:r>
            <a:r>
              <a:rPr lang="en-US" b="1" dirty="0" err="1" smtClean="0"/>
              <a:t>alloter</a:t>
            </a:r>
            <a:r>
              <a:rPr lang="en-US" b="1" dirty="0" smtClean="0"/>
              <a:t> switch</a:t>
            </a:r>
            <a:r>
              <a:rPr lang="en-US" dirty="0" smtClean="0"/>
              <a:t> is used for connecting calling subscriber and selector line, selector hunter based access or line finder based access can be used. In selector hunter based access, when a subscriber lifts his handset, the interrupter mechanism in his selector hunter gets activated and the wiper steps to find free first selector. Once the free first selector is sensed, it is marked busy and the interrupter mechanism of selector hunter is disabled. Now the first selector sends the dial tone to the subscriber and then ready to receive </a:t>
            </a:r>
            <a:r>
              <a:rPr lang="en-US" dirty="0" err="1" smtClean="0"/>
              <a:t>dialled</a:t>
            </a:r>
            <a:r>
              <a:rPr lang="en-US" dirty="0" smtClean="0"/>
              <a:t> pulses from the calling subscriber. Thereafter, the first selector provides only electrical paths between calling subscriber and group selector.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4267200" y="1371600"/>
            <a:ext cx="4724400" cy="3276600"/>
          </a:xfrm>
          <a:prstGeom prst="rect">
            <a:avLst/>
          </a:prstGeom>
          <a:noFill/>
          <a:ln w="9525">
            <a:noFill/>
            <a:miter lim="800000"/>
            <a:headEnd/>
            <a:tailEnd/>
          </a:ln>
          <a:effectLst/>
        </p:spPr>
      </p:pic>
      <p:sp>
        <p:nvSpPr>
          <p:cNvPr id="5" name="TextBox 4"/>
          <p:cNvSpPr txBox="1"/>
          <p:nvPr/>
        </p:nvSpPr>
        <p:spPr>
          <a:xfrm>
            <a:off x="152400" y="1384280"/>
            <a:ext cx="4038600" cy="3416320"/>
          </a:xfrm>
          <a:prstGeom prst="rect">
            <a:avLst/>
          </a:prstGeom>
          <a:noFill/>
        </p:spPr>
        <p:txBody>
          <a:bodyPr wrap="square" rtlCol="0">
            <a:spAutoFit/>
          </a:bodyPr>
          <a:lstStyle/>
          <a:p>
            <a:pPr algn="just"/>
            <a:r>
              <a:rPr lang="en-US" dirty="0" smtClean="0"/>
              <a:t>In line finder based access approach, the seize is identified by </a:t>
            </a:r>
            <a:r>
              <a:rPr lang="en-US" dirty="0" err="1" smtClean="0"/>
              <a:t>interupt</a:t>
            </a:r>
            <a:r>
              <a:rPr lang="en-US" dirty="0" smtClean="0"/>
              <a:t> mechanism. Through the </a:t>
            </a:r>
            <a:r>
              <a:rPr lang="en-US" dirty="0" err="1" smtClean="0"/>
              <a:t>alloter</a:t>
            </a:r>
            <a:r>
              <a:rPr lang="en-US" dirty="0" smtClean="0"/>
              <a:t> switch, free line finder is identified. It gets activated and its wiper steps forward to reach the subscriber contact. Now the corresponding first selector sends the accept signal as dial tone. Thereafter, it acts as a simple electrical path between calling subscriber and group selector.</a:t>
            </a:r>
            <a:endParaRPr lang="en-US" dirty="0"/>
          </a:p>
        </p:txBody>
      </p:sp>
      <p:sp>
        <p:nvSpPr>
          <p:cNvPr id="6" name="Title 2"/>
          <p:cNvSpPr>
            <a:spLocks noGrp="1"/>
          </p:cNvSpPr>
          <p:nvPr>
            <p:ph type="title"/>
          </p:nvPr>
        </p:nvSpPr>
        <p:spPr>
          <a:xfrm>
            <a:off x="457200" y="274638"/>
            <a:ext cx="8229600" cy="868362"/>
          </a:xfrm>
        </p:spPr>
        <p:txBody>
          <a:bodyPr/>
          <a:lstStyle/>
          <a:p>
            <a:r>
              <a:rPr lang="en-US" dirty="0" smtClean="0"/>
              <a:t>Line Finder Based Access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Set-up</a:t>
            </a:r>
            <a:endParaRPr lang="en-US" dirty="0"/>
          </a:p>
        </p:txBody>
      </p:sp>
      <p:pic>
        <p:nvPicPr>
          <p:cNvPr id="4" name="Picture 2"/>
          <p:cNvPicPr>
            <a:picLocks noChangeAspect="1" noChangeArrowheads="1"/>
          </p:cNvPicPr>
          <p:nvPr/>
        </p:nvPicPr>
        <p:blipFill>
          <a:blip r:embed="rId2"/>
          <a:srcRect/>
          <a:stretch>
            <a:fillRect/>
          </a:stretch>
        </p:blipFill>
        <p:spPr bwMode="auto">
          <a:xfrm>
            <a:off x="533400" y="2209800"/>
            <a:ext cx="7162800" cy="2209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ttp://www.seg.co.uk/telecomm/exchmap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33400" y="381000"/>
            <a:ext cx="8610599" cy="5867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Parameters</a:t>
            </a:r>
            <a:endParaRPr lang="en-US" dirty="0"/>
          </a:p>
        </p:txBody>
      </p:sp>
      <p:pic>
        <p:nvPicPr>
          <p:cNvPr id="5122" name="Picture 2"/>
          <p:cNvPicPr>
            <a:picLocks noChangeAspect="1" noChangeArrowheads="1"/>
          </p:cNvPicPr>
          <p:nvPr/>
        </p:nvPicPr>
        <p:blipFill>
          <a:blip r:embed="rId2"/>
          <a:srcRect/>
          <a:stretch>
            <a:fillRect/>
          </a:stretch>
        </p:blipFill>
        <p:spPr bwMode="auto">
          <a:xfrm>
            <a:off x="533400" y="1371600"/>
            <a:ext cx="8305799" cy="4114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85800" y="838200"/>
            <a:ext cx="7619999" cy="4724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09600" y="533400"/>
            <a:ext cx="7924800" cy="5486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486400" y="5334000"/>
            <a:ext cx="2514600" cy="4762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100-line Switching System</a:t>
            </a:r>
            <a:endParaRPr lang="en-US" dirty="0"/>
          </a:p>
        </p:txBody>
      </p:sp>
      <p:pic>
        <p:nvPicPr>
          <p:cNvPr id="1026" name="Picture 2"/>
          <p:cNvPicPr>
            <a:picLocks noChangeAspect="1" noChangeArrowheads="1"/>
          </p:cNvPicPr>
          <p:nvPr/>
        </p:nvPicPr>
        <p:blipFill>
          <a:blip r:embed="rId2"/>
          <a:srcRect/>
          <a:stretch>
            <a:fillRect/>
          </a:stretch>
        </p:blipFill>
        <p:spPr bwMode="auto">
          <a:xfrm>
            <a:off x="762000" y="1614488"/>
            <a:ext cx="7772400" cy="41767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62500" lnSpcReduction="20000"/>
          </a:bodyPr>
          <a:lstStyle/>
          <a:p>
            <a:r>
              <a:rPr lang="en-US" sz="2900" dirty="0" smtClean="0"/>
              <a:t>Total Number of Switching Elements, S=110</a:t>
            </a:r>
          </a:p>
          <a:p>
            <a:pPr>
              <a:buNone/>
            </a:pPr>
            <a:endParaRPr lang="en-US" sz="2900" dirty="0" smtClean="0"/>
          </a:p>
          <a:p>
            <a:r>
              <a:rPr lang="en-US" sz="2900" dirty="0" smtClean="0"/>
              <a:t>Switching Capacity, SC=10</a:t>
            </a:r>
          </a:p>
          <a:p>
            <a:pPr>
              <a:buNone/>
            </a:pPr>
            <a:endParaRPr lang="en-US" sz="2900" dirty="0" smtClean="0"/>
          </a:p>
          <a:p>
            <a:r>
              <a:rPr lang="en-US" sz="2900" dirty="0" smtClean="0"/>
              <a:t>Number of Switching stages, K=2</a:t>
            </a:r>
          </a:p>
          <a:p>
            <a:pPr>
              <a:buNone/>
            </a:pPr>
            <a:endParaRPr lang="en-US" sz="2900" dirty="0" smtClean="0"/>
          </a:p>
          <a:p>
            <a:r>
              <a:rPr lang="en-US" sz="2900" dirty="0" smtClean="0"/>
              <a:t>TC=(switching capacity)/(theoretical maximum load)</a:t>
            </a:r>
          </a:p>
          <a:p>
            <a:pPr>
              <a:buNone/>
            </a:pPr>
            <a:r>
              <a:rPr lang="en-US" sz="2900" dirty="0" smtClean="0"/>
              <a:t>       =(2SC)/N =0.2</a:t>
            </a:r>
          </a:p>
          <a:p>
            <a:pPr>
              <a:buNone/>
            </a:pPr>
            <a:endParaRPr lang="en-US" sz="2900" dirty="0" smtClean="0"/>
          </a:p>
          <a:p>
            <a:r>
              <a:rPr lang="en-US" sz="2900" dirty="0" smtClean="0"/>
              <a:t>EUF=(number of switching elements in operation when SC is fully utilized)/(total number of switching elements in the system) =0.18</a:t>
            </a:r>
          </a:p>
          <a:p>
            <a:pPr>
              <a:buNone/>
            </a:pPr>
            <a:endParaRPr lang="en-US" sz="2900" dirty="0" smtClean="0"/>
          </a:p>
          <a:p>
            <a:r>
              <a:rPr lang="en-US" sz="2900" dirty="0" smtClean="0"/>
              <a:t>C=110</a:t>
            </a:r>
          </a:p>
          <a:p>
            <a:pPr>
              <a:buNone/>
            </a:pPr>
            <a:endParaRPr lang="en-US" sz="2900" dirty="0" smtClean="0"/>
          </a:p>
          <a:p>
            <a:r>
              <a:rPr lang="en-US" sz="2900" dirty="0" smtClean="0"/>
              <a:t>CCI=9.09</a:t>
            </a:r>
          </a:p>
          <a:p>
            <a:endParaRPr lang="en-US" sz="2200" dirty="0" smtClean="0"/>
          </a:p>
          <a:p>
            <a:endParaRPr lang="en-US" sz="2200" dirty="0" smtClean="0"/>
          </a:p>
          <a:p>
            <a:pPr>
              <a:buNone/>
            </a:pPr>
            <a:endParaRPr lang="en-US" sz="2200" dirty="0" smtClean="0"/>
          </a:p>
          <a:p>
            <a:pPr>
              <a:buNone/>
            </a:pPr>
            <a:r>
              <a:rPr lang="en-US" sz="2200" dirty="0" smtClean="0"/>
              <a:t>       </a:t>
            </a:r>
          </a:p>
          <a:p>
            <a:pPr>
              <a:buNone/>
            </a:pPr>
            <a:endParaRPr lang="en-US" sz="2200" dirty="0" smtClean="0"/>
          </a:p>
          <a:p>
            <a:pPr>
              <a:buNone/>
            </a:pPr>
            <a:endParaRPr lang="en-US" sz="2200" dirty="0" smtClean="0"/>
          </a:p>
          <a:p>
            <a:pPr>
              <a:buNone/>
            </a:pPr>
            <a:endParaRPr lang="en-US" sz="2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A formal numbering plan or addressing scheme is required to identify the subscribers.</a:t>
            </a:r>
          </a:p>
          <a:p>
            <a:pPr algn="just"/>
            <a:r>
              <a:rPr lang="en-US" dirty="0" smtClean="0"/>
              <a:t>A mechanism to transmit the identity of the called subscriber to the exchange now required at the telephone set.</a:t>
            </a:r>
          </a:p>
          <a:p>
            <a:pPr algn="just"/>
            <a:r>
              <a:rPr lang="en-US" dirty="0" smtClean="0"/>
              <a:t>Two methods for this purpose:</a:t>
            </a:r>
          </a:p>
          <a:p>
            <a:pPr algn="just">
              <a:buNone/>
            </a:pPr>
            <a:r>
              <a:rPr lang="en-US" dirty="0" smtClean="0"/>
              <a:t>   </a:t>
            </a:r>
            <a:r>
              <a:rPr lang="en-US" dirty="0" err="1" smtClean="0"/>
              <a:t>i</a:t>
            </a:r>
            <a:r>
              <a:rPr lang="en-US" dirty="0" smtClean="0"/>
              <a:t>) Pulse dialing</a:t>
            </a:r>
          </a:p>
          <a:p>
            <a:pPr algn="just">
              <a:buNone/>
            </a:pPr>
            <a:r>
              <a:rPr lang="en-US" dirty="0" smtClean="0"/>
              <a:t>  ii) Multi frequency dialing</a:t>
            </a:r>
            <a:endParaRPr lang="en-US" dirty="0"/>
          </a:p>
        </p:txBody>
      </p:sp>
      <p:sp>
        <p:nvSpPr>
          <p:cNvPr id="3" name="Title 2"/>
          <p:cNvSpPr>
            <a:spLocks noGrp="1"/>
          </p:cNvSpPr>
          <p:nvPr>
            <p:ph type="title"/>
          </p:nvPr>
        </p:nvSpPr>
        <p:spPr/>
        <p:txBody>
          <a:bodyPr/>
          <a:lstStyle/>
          <a:p>
            <a:r>
              <a:rPr lang="en-US" dirty="0" smtClean="0"/>
              <a:t>Rotary Dial Telephone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Design 2, Design 3, Design 4 and Design 5 for 100 line switching system.</a:t>
            </a:r>
          </a:p>
          <a:p>
            <a:r>
              <a:rPr lang="en-US" dirty="0" smtClean="0"/>
              <a:t>1000 line Blocking Exchange.</a:t>
            </a:r>
            <a:endParaRPr lang="en-US" dirty="0"/>
          </a:p>
        </p:txBody>
      </p:sp>
      <p:sp>
        <p:nvSpPr>
          <p:cNvPr id="3" name="Title 2"/>
          <p:cNvSpPr>
            <a:spLocks noGrp="1"/>
          </p:cNvSpPr>
          <p:nvPr>
            <p:ph type="title"/>
          </p:nvPr>
        </p:nvSpPr>
        <p:spPr/>
        <p:txBody>
          <a:bodyPr/>
          <a:lstStyle/>
          <a:p>
            <a:r>
              <a:rPr lang="en-US" dirty="0" smtClean="0"/>
              <a:t>Assignment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Pulse Dialing</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57200" y="1143000"/>
            <a:ext cx="8686800" cy="4724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1066800"/>
            <a:ext cx="7543800" cy="426719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None/>
            </a:pPr>
            <a:r>
              <a:rPr lang="en-US" sz="2400" dirty="0" smtClean="0"/>
              <a:t>  </a:t>
            </a:r>
            <a:r>
              <a:rPr lang="en-US" sz="2400" b="1" dirty="0" smtClean="0"/>
              <a:t>The following points have to be considered for the telephone set:</a:t>
            </a:r>
          </a:p>
          <a:p>
            <a:endParaRPr lang="en-US" sz="2400" dirty="0" smtClean="0"/>
          </a:p>
          <a:p>
            <a:r>
              <a:rPr lang="en-US" sz="2400" dirty="0" smtClean="0"/>
              <a:t>Since the pulses are produced by make and break of the subscriber loop, there is likelihood of sparking inside the telephone instrument.</a:t>
            </a:r>
          </a:p>
          <a:p>
            <a:endParaRPr lang="en-US" sz="2400" dirty="0" smtClean="0"/>
          </a:p>
          <a:p>
            <a:r>
              <a:rPr lang="en-US" sz="2400" dirty="0" smtClean="0"/>
              <a:t>The transmitter, receiver and the bell circuits of the telephone set may be damaged if the dialing pulses are passed through them.</a:t>
            </a:r>
          </a:p>
          <a:p>
            <a:endParaRPr lang="en-US" sz="2400" dirty="0" smtClean="0"/>
          </a:p>
          <a:p>
            <a:r>
              <a:rPr lang="en-US" sz="2400" dirty="0" smtClean="0"/>
              <a:t>The dialing habits of the users vary widely and hence all timing aspects should be independent of user action.</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Rotary Dial Telephone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381000" y="1295400"/>
            <a:ext cx="8458200" cy="3429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048000" y="3810000"/>
            <a:ext cx="5105400" cy="25146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57200" y="838200"/>
            <a:ext cx="8077200" cy="2667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Parts and </a:t>
            </a:r>
            <a:r>
              <a:rPr lang="en-US" dirty="0" err="1" smtClean="0"/>
              <a:t>Mechanisn</a:t>
            </a:r>
            <a:r>
              <a:rPr lang="en-US" dirty="0" smtClean="0"/>
              <a:t>:</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304800" y="1295400"/>
            <a:ext cx="8534400" cy="4800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690</TotalTime>
  <Words>457</Words>
  <Application>Microsoft Office PowerPoint</Application>
  <PresentationFormat>On-screen Show (4:3)</PresentationFormat>
  <Paragraphs>54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Chapter 2</vt:lpstr>
      <vt:lpstr> Automatic Switching System </vt:lpstr>
      <vt:lpstr>Rotary Dial Telephone</vt:lpstr>
      <vt:lpstr>Pulse Dialing</vt:lpstr>
      <vt:lpstr>Slide 5</vt:lpstr>
      <vt:lpstr>Slide 6</vt:lpstr>
      <vt:lpstr>Rotary Dial Telephone</vt:lpstr>
      <vt:lpstr>Slide 8</vt:lpstr>
      <vt:lpstr>Parts and Mechanisn:</vt:lpstr>
      <vt:lpstr>Slide 10</vt:lpstr>
      <vt:lpstr>Signaling Tones:</vt:lpstr>
      <vt:lpstr>Slide 12</vt:lpstr>
      <vt:lpstr>Strowger Switching Components:</vt:lpstr>
      <vt:lpstr>Uniselector</vt:lpstr>
      <vt:lpstr>Slide 15</vt:lpstr>
      <vt:lpstr>Two Motion Selectors</vt:lpstr>
      <vt:lpstr>Slide 17</vt:lpstr>
      <vt:lpstr>Slide 18</vt:lpstr>
      <vt:lpstr>Step-by-Step Switching System</vt:lpstr>
      <vt:lpstr>Slide 20</vt:lpstr>
      <vt:lpstr>Selector Hunter Based Access</vt:lpstr>
      <vt:lpstr>Line Finder Based Access</vt:lpstr>
      <vt:lpstr>Call Set-up</vt:lpstr>
      <vt:lpstr>Slide 24</vt:lpstr>
      <vt:lpstr>Design Parameters</vt:lpstr>
      <vt:lpstr>Slide 26</vt:lpstr>
      <vt:lpstr>Slide 27</vt:lpstr>
      <vt:lpstr>100-line Switching System</vt:lpstr>
      <vt:lpstr>Slide 29</vt:lpstr>
      <vt:lpstr>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Zahir</dc:creator>
  <cp:lastModifiedBy>Administrator</cp:lastModifiedBy>
  <cp:revision>149</cp:revision>
  <dcterms:created xsi:type="dcterms:W3CDTF">2016-09-25T13:20:19Z</dcterms:created>
  <dcterms:modified xsi:type="dcterms:W3CDTF">2020-02-04T05:55:44Z</dcterms:modified>
</cp:coreProperties>
</file>