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90"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A9296D-97E6-43D4-8A6C-69DB606AC85D}" type="datetimeFigureOut">
              <a:rPr lang="en-US" smtClean="0"/>
              <a:t>4/22/2021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4ED7D-86FD-49B9-AE78-25100693ABFF}" type="slidenum">
              <a:rPr lang="en-US" smtClean="0"/>
              <a:t>‹#›</a:t>
            </a:fld>
            <a:endParaRPr lang="en-US" dirty="0"/>
          </a:p>
        </p:txBody>
      </p:sp>
    </p:spTree>
    <p:extLst>
      <p:ext uri="{BB962C8B-B14F-4D97-AF65-F5344CB8AC3E}">
        <p14:creationId xmlns:p14="http://schemas.microsoft.com/office/powerpoint/2010/main" val="1070568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A9296D-97E6-43D4-8A6C-69DB606AC85D}" type="datetimeFigureOut">
              <a:rPr lang="en-US" smtClean="0"/>
              <a:t>4/22/2021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4ED7D-86FD-49B9-AE78-25100693ABFF}" type="slidenum">
              <a:rPr lang="en-US" smtClean="0"/>
              <a:t>‹#›</a:t>
            </a:fld>
            <a:endParaRPr lang="en-US" dirty="0"/>
          </a:p>
        </p:txBody>
      </p:sp>
    </p:spTree>
    <p:extLst>
      <p:ext uri="{BB962C8B-B14F-4D97-AF65-F5344CB8AC3E}">
        <p14:creationId xmlns:p14="http://schemas.microsoft.com/office/powerpoint/2010/main" val="3028294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A9296D-97E6-43D4-8A6C-69DB606AC85D}" type="datetimeFigureOut">
              <a:rPr lang="en-US" smtClean="0"/>
              <a:t>4/22/2021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4ED7D-86FD-49B9-AE78-25100693ABFF}" type="slidenum">
              <a:rPr lang="en-US" smtClean="0"/>
              <a:t>‹#›</a:t>
            </a:fld>
            <a:endParaRPr lang="en-US" dirty="0"/>
          </a:p>
        </p:txBody>
      </p:sp>
    </p:spTree>
    <p:extLst>
      <p:ext uri="{BB962C8B-B14F-4D97-AF65-F5344CB8AC3E}">
        <p14:creationId xmlns:p14="http://schemas.microsoft.com/office/powerpoint/2010/main" val="2042981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A9296D-97E6-43D4-8A6C-69DB606AC85D}" type="datetimeFigureOut">
              <a:rPr lang="en-US" smtClean="0"/>
              <a:t>4/22/2021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4ED7D-86FD-49B9-AE78-25100693ABFF}" type="slidenum">
              <a:rPr lang="en-US" smtClean="0"/>
              <a:t>‹#›</a:t>
            </a:fld>
            <a:endParaRPr lang="en-US" dirty="0"/>
          </a:p>
        </p:txBody>
      </p:sp>
    </p:spTree>
    <p:extLst>
      <p:ext uri="{BB962C8B-B14F-4D97-AF65-F5344CB8AC3E}">
        <p14:creationId xmlns:p14="http://schemas.microsoft.com/office/powerpoint/2010/main" val="2021388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A9296D-97E6-43D4-8A6C-69DB606AC85D}" type="datetimeFigureOut">
              <a:rPr lang="en-US" smtClean="0"/>
              <a:t>4/22/2021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4ED7D-86FD-49B9-AE78-25100693ABFF}" type="slidenum">
              <a:rPr lang="en-US" smtClean="0"/>
              <a:t>‹#›</a:t>
            </a:fld>
            <a:endParaRPr lang="en-US" dirty="0"/>
          </a:p>
        </p:txBody>
      </p:sp>
    </p:spTree>
    <p:extLst>
      <p:ext uri="{BB962C8B-B14F-4D97-AF65-F5344CB8AC3E}">
        <p14:creationId xmlns:p14="http://schemas.microsoft.com/office/powerpoint/2010/main" val="713318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A9296D-97E6-43D4-8A6C-69DB606AC85D}" type="datetimeFigureOut">
              <a:rPr lang="en-US" smtClean="0"/>
              <a:t>4/22/2021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74ED7D-86FD-49B9-AE78-25100693ABFF}" type="slidenum">
              <a:rPr lang="en-US" smtClean="0"/>
              <a:t>‹#›</a:t>
            </a:fld>
            <a:endParaRPr lang="en-US" dirty="0"/>
          </a:p>
        </p:txBody>
      </p:sp>
    </p:spTree>
    <p:extLst>
      <p:ext uri="{BB962C8B-B14F-4D97-AF65-F5344CB8AC3E}">
        <p14:creationId xmlns:p14="http://schemas.microsoft.com/office/powerpoint/2010/main" val="259279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A9296D-97E6-43D4-8A6C-69DB606AC85D}" type="datetimeFigureOut">
              <a:rPr lang="en-US" smtClean="0"/>
              <a:t>4/22/2021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174ED7D-86FD-49B9-AE78-25100693ABFF}" type="slidenum">
              <a:rPr lang="en-US" smtClean="0"/>
              <a:t>‹#›</a:t>
            </a:fld>
            <a:endParaRPr lang="en-US" dirty="0"/>
          </a:p>
        </p:txBody>
      </p:sp>
    </p:spTree>
    <p:extLst>
      <p:ext uri="{BB962C8B-B14F-4D97-AF65-F5344CB8AC3E}">
        <p14:creationId xmlns:p14="http://schemas.microsoft.com/office/powerpoint/2010/main" val="2091371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A9296D-97E6-43D4-8A6C-69DB606AC85D}" type="datetimeFigureOut">
              <a:rPr lang="en-US" smtClean="0"/>
              <a:t>4/22/2021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74ED7D-86FD-49B9-AE78-25100693ABFF}" type="slidenum">
              <a:rPr lang="en-US" smtClean="0"/>
              <a:t>‹#›</a:t>
            </a:fld>
            <a:endParaRPr lang="en-US" dirty="0"/>
          </a:p>
        </p:txBody>
      </p:sp>
    </p:spTree>
    <p:extLst>
      <p:ext uri="{BB962C8B-B14F-4D97-AF65-F5344CB8AC3E}">
        <p14:creationId xmlns:p14="http://schemas.microsoft.com/office/powerpoint/2010/main" val="4194616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9296D-97E6-43D4-8A6C-69DB606AC85D}" type="datetimeFigureOut">
              <a:rPr lang="en-US" smtClean="0"/>
              <a:t>4/22/2021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74ED7D-86FD-49B9-AE78-25100693ABFF}" type="slidenum">
              <a:rPr lang="en-US" smtClean="0"/>
              <a:t>‹#›</a:t>
            </a:fld>
            <a:endParaRPr lang="en-US" dirty="0"/>
          </a:p>
        </p:txBody>
      </p:sp>
    </p:spTree>
    <p:extLst>
      <p:ext uri="{BB962C8B-B14F-4D97-AF65-F5344CB8AC3E}">
        <p14:creationId xmlns:p14="http://schemas.microsoft.com/office/powerpoint/2010/main" val="3759720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A9296D-97E6-43D4-8A6C-69DB606AC85D}" type="datetimeFigureOut">
              <a:rPr lang="en-US" smtClean="0"/>
              <a:t>4/22/2021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74ED7D-86FD-49B9-AE78-25100693ABFF}" type="slidenum">
              <a:rPr lang="en-US" smtClean="0"/>
              <a:t>‹#›</a:t>
            </a:fld>
            <a:endParaRPr lang="en-US" dirty="0"/>
          </a:p>
        </p:txBody>
      </p:sp>
    </p:spTree>
    <p:extLst>
      <p:ext uri="{BB962C8B-B14F-4D97-AF65-F5344CB8AC3E}">
        <p14:creationId xmlns:p14="http://schemas.microsoft.com/office/powerpoint/2010/main" val="1125060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A9296D-97E6-43D4-8A6C-69DB606AC85D}" type="datetimeFigureOut">
              <a:rPr lang="en-US" smtClean="0"/>
              <a:t>4/22/2021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74ED7D-86FD-49B9-AE78-25100693ABFF}" type="slidenum">
              <a:rPr lang="en-US" smtClean="0"/>
              <a:t>‹#›</a:t>
            </a:fld>
            <a:endParaRPr lang="en-US" dirty="0"/>
          </a:p>
        </p:txBody>
      </p:sp>
    </p:spTree>
    <p:extLst>
      <p:ext uri="{BB962C8B-B14F-4D97-AF65-F5344CB8AC3E}">
        <p14:creationId xmlns:p14="http://schemas.microsoft.com/office/powerpoint/2010/main" val="1341006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A9296D-97E6-43D4-8A6C-69DB606AC85D}" type="datetimeFigureOut">
              <a:rPr lang="en-US" smtClean="0"/>
              <a:t>4/22/2021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74ED7D-86FD-49B9-AE78-25100693ABFF}" type="slidenum">
              <a:rPr lang="en-US" smtClean="0"/>
              <a:t>‹#›</a:t>
            </a:fld>
            <a:endParaRPr lang="en-US" dirty="0"/>
          </a:p>
        </p:txBody>
      </p:sp>
    </p:spTree>
    <p:extLst>
      <p:ext uri="{BB962C8B-B14F-4D97-AF65-F5344CB8AC3E}">
        <p14:creationId xmlns:p14="http://schemas.microsoft.com/office/powerpoint/2010/main" val="2367904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Welcome To My Presentation</a:t>
            </a:r>
            <a:endParaRPr lang="en-US" dirty="0"/>
          </a:p>
        </p:txBody>
      </p:sp>
      <p:sp>
        <p:nvSpPr>
          <p:cNvPr id="3" name="Subtitle 2"/>
          <p:cNvSpPr>
            <a:spLocks noGrp="1"/>
          </p:cNvSpPr>
          <p:nvPr>
            <p:ph type="subTitle" idx="1"/>
          </p:nvPr>
        </p:nvSpPr>
        <p:spPr/>
        <p:txBody>
          <a:bodyPr/>
          <a:lstStyle/>
          <a:p>
            <a:r>
              <a:rPr lang="en-US" dirty="0" smtClean="0"/>
              <a:t>Topic : machineries and tools for dry wash processes</a:t>
            </a:r>
            <a:endParaRPr lang="en-US" dirty="0"/>
          </a:p>
        </p:txBody>
      </p:sp>
      <p:sp>
        <p:nvSpPr>
          <p:cNvPr id="4" name="Rectangle 3"/>
          <p:cNvSpPr/>
          <p:nvPr/>
        </p:nvSpPr>
        <p:spPr>
          <a:xfrm>
            <a:off x="8722852" y="5257800"/>
            <a:ext cx="1945148" cy="646331"/>
          </a:xfrm>
          <a:prstGeom prst="rect">
            <a:avLst/>
          </a:prstGeom>
        </p:spPr>
        <p:txBody>
          <a:bodyPr wrap="none">
            <a:spAutoFit/>
          </a:bodyPr>
          <a:lstStyle/>
          <a:p>
            <a:r>
              <a:rPr lang="en-US" dirty="0" smtClean="0"/>
              <a:t>Name: </a:t>
            </a:r>
            <a:r>
              <a:rPr lang="en-US" dirty="0" err="1" smtClean="0"/>
              <a:t>Md.Hojayfa</a:t>
            </a:r>
            <a:endParaRPr lang="en-US" dirty="0" smtClean="0"/>
          </a:p>
          <a:p>
            <a:r>
              <a:rPr lang="en-US" dirty="0" smtClean="0"/>
              <a:t>Id: 181-23-428</a:t>
            </a:r>
            <a:endParaRPr lang="en-US" dirty="0"/>
          </a:p>
        </p:txBody>
      </p:sp>
      <p:sp>
        <p:nvSpPr>
          <p:cNvPr id="6" name="Rectangle 5"/>
          <p:cNvSpPr/>
          <p:nvPr/>
        </p:nvSpPr>
        <p:spPr>
          <a:xfrm>
            <a:off x="8849682" y="6346565"/>
            <a:ext cx="1818318" cy="369332"/>
          </a:xfrm>
          <a:prstGeom prst="rect">
            <a:avLst/>
          </a:prstGeom>
        </p:spPr>
        <p:txBody>
          <a:bodyPr wrap="none">
            <a:spAutoFit/>
          </a:bodyPr>
          <a:lstStyle/>
          <a:p>
            <a:r>
              <a:rPr lang="en-US" dirty="0" smtClean="0"/>
              <a:t>Date: 22-04-2021</a:t>
            </a:r>
            <a:endParaRPr lang="en-US" dirty="0"/>
          </a:p>
        </p:txBody>
      </p:sp>
    </p:spTree>
    <p:extLst>
      <p:ext uri="{BB962C8B-B14F-4D97-AF65-F5344CB8AC3E}">
        <p14:creationId xmlns:p14="http://schemas.microsoft.com/office/powerpoint/2010/main" val="582371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 </a:t>
            </a:r>
          </a:p>
        </p:txBody>
      </p:sp>
      <p:sp>
        <p:nvSpPr>
          <p:cNvPr id="3" name="Content Placeholder 2"/>
          <p:cNvSpPr>
            <a:spLocks noGrp="1"/>
          </p:cNvSpPr>
          <p:nvPr>
            <p:ph idx="1"/>
          </p:nvPr>
        </p:nvSpPr>
        <p:spPr/>
        <p:txBody>
          <a:bodyPr/>
          <a:lstStyle/>
          <a:p>
            <a:r>
              <a:rPr lang="en-US" dirty="0"/>
              <a:t>Washing is the technology which is used to modify the appearance, size, outlook, comfort ability and fashion of the garments is called garment washing [1]. It is mainly applied on denim goods and any other garments. In washing process, a garment is provided with a lucrative economical and glassy appearance [2]. Washing operations carried out most frequently during a complete textile finishing cycle. They are almost always connected to key treatments and aimed at removing from the fabric insoluble matters, matters already in solution or an emulsion of other impurities </a:t>
            </a:r>
          </a:p>
        </p:txBody>
      </p:sp>
    </p:spTree>
    <p:extLst>
      <p:ext uri="{BB962C8B-B14F-4D97-AF65-F5344CB8AC3E}">
        <p14:creationId xmlns:p14="http://schemas.microsoft.com/office/powerpoint/2010/main" val="3416642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364" y="572944"/>
            <a:ext cx="10515600" cy="1325563"/>
          </a:xfrm>
        </p:spPr>
        <p:txBody>
          <a:bodyPr/>
          <a:lstStyle/>
          <a:p>
            <a:r>
              <a:rPr lang="en-US" b="1" dirty="0"/>
              <a:t>Machine used in washing plant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5128130"/>
              </p:ext>
            </p:extLst>
          </p:nvPr>
        </p:nvGraphicFramePr>
        <p:xfrm>
          <a:off x="727364" y="1898507"/>
          <a:ext cx="9588501" cy="4571567"/>
        </p:xfrm>
        <a:graphic>
          <a:graphicData uri="http://schemas.openxmlformats.org/drawingml/2006/table">
            <a:tbl>
              <a:tblPr firstRow="1" firstCol="1" bandRow="1">
                <a:tableStyleId>{5C22544A-7EE6-4342-B048-85BDC9FD1C3A}</a:tableStyleId>
              </a:tblPr>
              <a:tblGrid>
                <a:gridCol w="5474554">
                  <a:extLst>
                    <a:ext uri="{9D8B030D-6E8A-4147-A177-3AD203B41FA5}">
                      <a16:colId xmlns:a16="http://schemas.microsoft.com/office/drawing/2014/main" val="1685494767"/>
                    </a:ext>
                  </a:extLst>
                </a:gridCol>
                <a:gridCol w="4113947">
                  <a:extLst>
                    <a:ext uri="{9D8B030D-6E8A-4147-A177-3AD203B41FA5}">
                      <a16:colId xmlns:a16="http://schemas.microsoft.com/office/drawing/2014/main" val="705973353"/>
                    </a:ext>
                  </a:extLst>
                </a:gridCol>
              </a:tblGrid>
              <a:tr h="415321">
                <a:tc>
                  <a:txBody>
                    <a:bodyPr/>
                    <a:lstStyle/>
                    <a:p>
                      <a:pPr marL="0" marR="0" indent="0" algn="l">
                        <a:lnSpc>
                          <a:spcPct val="107000"/>
                        </a:lnSpc>
                        <a:spcBef>
                          <a:spcPts val="0"/>
                        </a:spcBef>
                        <a:spcAft>
                          <a:spcPts val="0"/>
                        </a:spcAft>
                        <a:tabLst>
                          <a:tab pos="1061085" algn="ctr"/>
                        </a:tabLst>
                      </a:pPr>
                      <a:r>
                        <a:rPr lang="en-US" sz="1400" b="1" dirty="0">
                          <a:solidFill>
                            <a:schemeClr val="tx1"/>
                          </a:solidFill>
                          <a:effectLst/>
                          <a:latin typeface="Times New Roman" panose="02020603050405020304" pitchFamily="18" charset="0"/>
                          <a:cs typeface="Times New Roman" panose="02020603050405020304" pitchFamily="18" charset="0"/>
                        </a:rPr>
                        <a:t> 	Washing machine (Side loading) </a:t>
                      </a:r>
                      <a:endParaRPr lang="en-US" sz="1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tc>
                  <a:txBody>
                    <a:bodyPr/>
                    <a:lstStyle/>
                    <a:p>
                      <a:pPr marL="0" marR="0" indent="0" algn="l">
                        <a:lnSpc>
                          <a:spcPct val="107000"/>
                        </a:lnSpc>
                        <a:spcBef>
                          <a:spcPts val="0"/>
                        </a:spcBef>
                        <a:spcAft>
                          <a:spcPts val="0"/>
                        </a:spcAft>
                        <a:tabLst>
                          <a:tab pos="470535" algn="ctr"/>
                          <a:tab pos="1111250" algn="ctr"/>
                        </a:tabLst>
                      </a:pPr>
                      <a:r>
                        <a:rPr lang="en-US" sz="1400" b="1">
                          <a:effectLst/>
                        </a:rPr>
                        <a:t>	 	Tagging machine  </a:t>
                      </a:r>
                      <a:endPar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extLst>
                  <a:ext uri="{0D108BD9-81ED-4DB2-BD59-A6C34878D82A}">
                    <a16:rowId xmlns:a16="http://schemas.microsoft.com/office/drawing/2014/main" val="655383210"/>
                  </a:ext>
                </a:extLst>
              </a:tr>
              <a:tr h="427447">
                <a:tc>
                  <a:txBody>
                    <a:bodyPr/>
                    <a:lstStyle/>
                    <a:p>
                      <a:pPr marL="0" marR="0" indent="0" algn="l">
                        <a:lnSpc>
                          <a:spcPct val="107000"/>
                        </a:lnSpc>
                        <a:spcBef>
                          <a:spcPts val="0"/>
                        </a:spcBef>
                        <a:spcAft>
                          <a:spcPts val="0"/>
                        </a:spcAft>
                        <a:tabLst>
                          <a:tab pos="1085850" algn="ctr"/>
                        </a:tabLst>
                      </a:pPr>
                      <a:r>
                        <a:rPr lang="en-US" sz="1400" b="1" dirty="0">
                          <a:solidFill>
                            <a:schemeClr val="tx1"/>
                          </a:solidFill>
                          <a:effectLst/>
                          <a:latin typeface="Times New Roman" panose="02020603050405020304" pitchFamily="18" charset="0"/>
                          <a:cs typeface="Times New Roman" panose="02020603050405020304" pitchFamily="18" charset="0"/>
                        </a:rPr>
                        <a:t> 	Washing machine (Front loading) </a:t>
                      </a:r>
                      <a:endParaRPr lang="en-US" sz="1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tc>
                  <a:txBody>
                    <a:bodyPr/>
                    <a:lstStyle/>
                    <a:p>
                      <a:pPr marL="0" marR="0" indent="0" algn="l">
                        <a:lnSpc>
                          <a:spcPct val="107000"/>
                        </a:lnSpc>
                        <a:spcBef>
                          <a:spcPts val="0"/>
                        </a:spcBef>
                        <a:spcAft>
                          <a:spcPts val="0"/>
                        </a:spcAft>
                        <a:tabLst>
                          <a:tab pos="470535" algn="ctr"/>
                          <a:tab pos="2113915" algn="r"/>
                        </a:tabLst>
                      </a:pPr>
                      <a:r>
                        <a:rPr lang="en-US" sz="1400" b="1">
                          <a:effectLst/>
                        </a:rPr>
                        <a:t>	 	Steam chamber for crinkle  </a:t>
                      </a:r>
                      <a:endPar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extLst>
                  <a:ext uri="{0D108BD9-81ED-4DB2-BD59-A6C34878D82A}">
                    <a16:rowId xmlns:a16="http://schemas.microsoft.com/office/drawing/2014/main" val="1415308570"/>
                  </a:ext>
                </a:extLst>
              </a:tr>
              <a:tr h="488078">
                <a:tc>
                  <a:txBody>
                    <a:bodyPr/>
                    <a:lstStyle/>
                    <a:p>
                      <a:pPr marL="0" marR="0" indent="0" algn="l">
                        <a:lnSpc>
                          <a:spcPct val="107000"/>
                        </a:lnSpc>
                        <a:spcBef>
                          <a:spcPts val="0"/>
                        </a:spcBef>
                        <a:spcAft>
                          <a:spcPts val="0"/>
                        </a:spcAft>
                        <a:tabLst>
                          <a:tab pos="861695" algn="ctr"/>
                        </a:tabLst>
                      </a:pPr>
                      <a:r>
                        <a:rPr lang="en-US" sz="1400" b="1" dirty="0">
                          <a:solidFill>
                            <a:schemeClr val="tx1"/>
                          </a:solidFill>
                          <a:effectLst/>
                          <a:latin typeface="Times New Roman" panose="02020603050405020304" pitchFamily="18" charset="0"/>
                          <a:cs typeface="Times New Roman" panose="02020603050405020304" pitchFamily="18" charset="0"/>
                        </a:rPr>
                        <a:t> 	Hydro extractor machine </a:t>
                      </a:r>
                      <a:endParaRPr lang="en-US" sz="1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tc>
                  <a:txBody>
                    <a:bodyPr/>
                    <a:lstStyle/>
                    <a:p>
                      <a:pPr marL="0" marR="0" indent="0" algn="l">
                        <a:lnSpc>
                          <a:spcPct val="107000"/>
                        </a:lnSpc>
                        <a:spcBef>
                          <a:spcPts val="0"/>
                        </a:spcBef>
                        <a:spcAft>
                          <a:spcPts val="0"/>
                        </a:spcAft>
                        <a:tabLst>
                          <a:tab pos="470535" algn="ctr"/>
                          <a:tab pos="1137920" algn="ctr"/>
                        </a:tabLst>
                      </a:pPr>
                      <a:r>
                        <a:rPr lang="en-US" sz="1400" b="1">
                          <a:effectLst/>
                        </a:rPr>
                        <a:t>	 	Sand blasting Gun  </a:t>
                      </a:r>
                      <a:endPar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extLst>
                  <a:ext uri="{0D108BD9-81ED-4DB2-BD59-A6C34878D82A}">
                    <a16:rowId xmlns:a16="http://schemas.microsoft.com/office/drawing/2014/main" val="2705507827"/>
                  </a:ext>
                </a:extLst>
              </a:tr>
              <a:tr h="494142">
                <a:tc>
                  <a:txBody>
                    <a:bodyPr/>
                    <a:lstStyle/>
                    <a:p>
                      <a:pPr marL="0" marR="0" indent="0" algn="l">
                        <a:lnSpc>
                          <a:spcPct val="107000"/>
                        </a:lnSpc>
                        <a:spcBef>
                          <a:spcPts val="0"/>
                        </a:spcBef>
                        <a:spcAft>
                          <a:spcPts val="0"/>
                        </a:spcAft>
                        <a:tabLst>
                          <a:tab pos="992505" algn="ctr"/>
                        </a:tabLst>
                      </a:pPr>
                      <a:r>
                        <a:rPr lang="en-US" sz="1400" b="1" dirty="0">
                          <a:solidFill>
                            <a:schemeClr val="tx1"/>
                          </a:solidFill>
                          <a:effectLst/>
                          <a:latin typeface="Times New Roman" panose="02020603050405020304" pitchFamily="18" charset="0"/>
                          <a:cs typeface="Times New Roman" panose="02020603050405020304" pitchFamily="18" charset="0"/>
                        </a:rPr>
                        <a:t> 	Dryer machine (Steam or gas) </a:t>
                      </a:r>
                      <a:endParaRPr lang="en-US" sz="1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tc>
                  <a:txBody>
                    <a:bodyPr/>
                    <a:lstStyle/>
                    <a:p>
                      <a:pPr marL="0" marR="0" indent="0" algn="l">
                        <a:lnSpc>
                          <a:spcPct val="107000"/>
                        </a:lnSpc>
                        <a:spcBef>
                          <a:spcPts val="0"/>
                        </a:spcBef>
                        <a:spcAft>
                          <a:spcPts val="0"/>
                        </a:spcAft>
                        <a:tabLst>
                          <a:tab pos="470535" algn="ctr"/>
                          <a:tab pos="1246505" algn="ctr"/>
                        </a:tabLst>
                      </a:pPr>
                      <a:r>
                        <a:rPr lang="en-US" sz="1400" b="1" dirty="0">
                          <a:effectLst/>
                        </a:rPr>
                        <a:t>	 	Sand blasting chamber  </a:t>
                      </a: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extLst>
                  <a:ext uri="{0D108BD9-81ED-4DB2-BD59-A6C34878D82A}">
                    <a16:rowId xmlns:a16="http://schemas.microsoft.com/office/drawing/2014/main" val="1969171222"/>
                  </a:ext>
                </a:extLst>
              </a:tr>
              <a:tr h="495658">
                <a:tc>
                  <a:txBody>
                    <a:bodyPr/>
                    <a:lstStyle/>
                    <a:p>
                      <a:pPr marL="0" marR="0" indent="0" algn="l">
                        <a:lnSpc>
                          <a:spcPct val="107000"/>
                        </a:lnSpc>
                        <a:spcBef>
                          <a:spcPts val="0"/>
                        </a:spcBef>
                        <a:spcAft>
                          <a:spcPts val="0"/>
                        </a:spcAft>
                        <a:tabLst>
                          <a:tab pos="914400" algn="ctr"/>
                        </a:tabLst>
                      </a:pPr>
                      <a:r>
                        <a:rPr lang="en-US" sz="1400" b="1" dirty="0">
                          <a:solidFill>
                            <a:schemeClr val="tx1"/>
                          </a:solidFill>
                          <a:effectLst/>
                          <a:latin typeface="Times New Roman" panose="02020603050405020304" pitchFamily="18" charset="0"/>
                          <a:cs typeface="Times New Roman" panose="02020603050405020304" pitchFamily="18" charset="0"/>
                        </a:rPr>
                        <a:t> 	Chemical mixture machine </a:t>
                      </a:r>
                      <a:endParaRPr lang="en-US" sz="1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tc>
                  <a:txBody>
                    <a:bodyPr/>
                    <a:lstStyle/>
                    <a:p>
                      <a:pPr marL="0" marR="0" indent="0" algn="l">
                        <a:lnSpc>
                          <a:spcPct val="107000"/>
                        </a:lnSpc>
                        <a:spcBef>
                          <a:spcPts val="0"/>
                        </a:spcBef>
                        <a:spcAft>
                          <a:spcPts val="0"/>
                        </a:spcAft>
                        <a:tabLst>
                          <a:tab pos="470535" algn="ctr"/>
                          <a:tab pos="1244600" algn="ctr"/>
                        </a:tabLst>
                      </a:pPr>
                      <a:r>
                        <a:rPr lang="en-US" sz="1400" b="1" dirty="0">
                          <a:effectLst/>
                        </a:rPr>
                        <a:t>	 	Spray gun and dummy </a:t>
                      </a: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extLst>
                  <a:ext uri="{0D108BD9-81ED-4DB2-BD59-A6C34878D82A}">
                    <a16:rowId xmlns:a16="http://schemas.microsoft.com/office/drawing/2014/main" val="2410326805"/>
                  </a:ext>
                </a:extLst>
              </a:tr>
              <a:tr h="494142">
                <a:tc>
                  <a:txBody>
                    <a:bodyPr/>
                    <a:lstStyle/>
                    <a:p>
                      <a:pPr marL="0" marR="0" indent="0" algn="l">
                        <a:lnSpc>
                          <a:spcPct val="107000"/>
                        </a:lnSpc>
                        <a:spcBef>
                          <a:spcPts val="0"/>
                        </a:spcBef>
                        <a:spcAft>
                          <a:spcPts val="0"/>
                        </a:spcAft>
                        <a:tabLst>
                          <a:tab pos="1038225" algn="ctr"/>
                        </a:tabLst>
                      </a:pPr>
                      <a:r>
                        <a:rPr lang="en-US" sz="1400" b="1" dirty="0">
                          <a:solidFill>
                            <a:schemeClr val="tx1"/>
                          </a:solidFill>
                          <a:effectLst/>
                          <a:latin typeface="Times New Roman" panose="02020603050405020304" pitchFamily="18" charset="0"/>
                          <a:cs typeface="Times New Roman" panose="02020603050405020304" pitchFamily="18" charset="0"/>
                        </a:rPr>
                        <a:t> 	Industrial oven (Gas or electric) </a:t>
                      </a:r>
                      <a:endParaRPr lang="en-US" sz="1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tc>
                  <a:txBody>
                    <a:bodyPr/>
                    <a:lstStyle/>
                    <a:p>
                      <a:pPr marL="0" marR="0" indent="0" algn="l">
                        <a:lnSpc>
                          <a:spcPct val="107000"/>
                        </a:lnSpc>
                        <a:spcBef>
                          <a:spcPts val="0"/>
                        </a:spcBef>
                        <a:spcAft>
                          <a:spcPts val="0"/>
                        </a:spcAft>
                        <a:tabLst>
                          <a:tab pos="470535" algn="ctr"/>
                          <a:tab pos="1136015" algn="ctr"/>
                        </a:tabLst>
                      </a:pPr>
                      <a:r>
                        <a:rPr lang="en-US" sz="1400" b="1" dirty="0">
                          <a:effectLst/>
                        </a:rPr>
                        <a:t>	 	Screw compressor  </a:t>
                      </a: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extLst>
                  <a:ext uri="{0D108BD9-81ED-4DB2-BD59-A6C34878D82A}">
                    <a16:rowId xmlns:a16="http://schemas.microsoft.com/office/drawing/2014/main" val="1124366815"/>
                  </a:ext>
                </a:extLst>
              </a:tr>
              <a:tr h="494142">
                <a:tc>
                  <a:txBody>
                    <a:bodyPr/>
                    <a:lstStyle/>
                    <a:p>
                      <a:pPr marL="0" marR="0" indent="0" algn="l">
                        <a:lnSpc>
                          <a:spcPct val="107000"/>
                        </a:lnSpc>
                        <a:spcBef>
                          <a:spcPts val="0"/>
                        </a:spcBef>
                        <a:spcAft>
                          <a:spcPts val="0"/>
                        </a:spcAft>
                        <a:tabLst>
                          <a:tab pos="386080" algn="ctr"/>
                        </a:tabLst>
                      </a:pPr>
                      <a:r>
                        <a:rPr lang="en-US" sz="1400" b="1" dirty="0">
                          <a:solidFill>
                            <a:schemeClr val="tx1"/>
                          </a:solidFill>
                          <a:effectLst/>
                          <a:latin typeface="Times New Roman" panose="02020603050405020304" pitchFamily="18" charset="0"/>
                          <a:cs typeface="Times New Roman" panose="02020603050405020304" pitchFamily="18" charset="0"/>
                        </a:rPr>
                        <a:t> 	Boiler </a:t>
                      </a:r>
                      <a:endParaRPr lang="en-US" sz="1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tc>
                  <a:txBody>
                    <a:bodyPr/>
                    <a:lstStyle/>
                    <a:p>
                      <a:pPr marL="0" marR="0" indent="0" algn="l">
                        <a:lnSpc>
                          <a:spcPct val="107000"/>
                        </a:lnSpc>
                        <a:spcBef>
                          <a:spcPts val="0"/>
                        </a:spcBef>
                        <a:spcAft>
                          <a:spcPts val="0"/>
                        </a:spcAft>
                        <a:tabLst>
                          <a:tab pos="470535" algn="ctr"/>
                          <a:tab pos="952500" algn="ctr"/>
                        </a:tabLst>
                      </a:pPr>
                      <a:r>
                        <a:rPr lang="en-US" sz="1400" b="1" dirty="0">
                          <a:effectLst/>
                        </a:rPr>
                        <a:t>	 	Laser draw  </a:t>
                      </a: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extLst>
                  <a:ext uri="{0D108BD9-81ED-4DB2-BD59-A6C34878D82A}">
                    <a16:rowId xmlns:a16="http://schemas.microsoft.com/office/drawing/2014/main" val="1042509330"/>
                  </a:ext>
                </a:extLst>
              </a:tr>
              <a:tr h="1262637">
                <a:tc>
                  <a:txBody>
                    <a:bodyPr/>
                    <a:lstStyle/>
                    <a:p>
                      <a:pPr marL="0" marR="0" indent="0" algn="l">
                        <a:lnSpc>
                          <a:spcPct val="107000"/>
                        </a:lnSpc>
                        <a:spcBef>
                          <a:spcPts val="0"/>
                        </a:spcBef>
                        <a:spcAft>
                          <a:spcPts val="995"/>
                        </a:spcAft>
                        <a:tabLst>
                          <a:tab pos="704850" algn="ctr"/>
                        </a:tabLst>
                      </a:pPr>
                      <a:r>
                        <a:rPr lang="en-US" sz="1400" b="1" dirty="0">
                          <a:solidFill>
                            <a:schemeClr val="tx1"/>
                          </a:solidFill>
                          <a:effectLst/>
                          <a:latin typeface="Times New Roman" panose="02020603050405020304" pitchFamily="18" charset="0"/>
                          <a:cs typeface="Times New Roman" panose="02020603050405020304" pitchFamily="18" charset="0"/>
                        </a:rPr>
                        <a:t> 	Submersible pump </a:t>
                      </a:r>
                    </a:p>
                  </a:txBody>
                  <a:tcPr marL="0" marR="0" marT="2540" marB="0"/>
                </a:tc>
                <a:tc>
                  <a:txBody>
                    <a:bodyPr/>
                    <a:lstStyle/>
                    <a:p>
                      <a:pPr marL="0" marR="0" indent="0" algn="l">
                        <a:lnSpc>
                          <a:spcPct val="107000"/>
                        </a:lnSpc>
                        <a:spcBef>
                          <a:spcPts val="0"/>
                        </a:spcBef>
                        <a:spcAft>
                          <a:spcPts val="0"/>
                        </a:spcAft>
                        <a:tabLst>
                          <a:tab pos="470535" algn="ctr"/>
                          <a:tab pos="922655" algn="ctr"/>
                        </a:tabLst>
                      </a:pPr>
                      <a:r>
                        <a:rPr lang="en-US" sz="1400" b="1" dirty="0">
                          <a:effectLst/>
                        </a:rPr>
                        <a:t>	 	Generator </a:t>
                      </a: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2540" marB="0"/>
                </a:tc>
                <a:extLst>
                  <a:ext uri="{0D108BD9-81ED-4DB2-BD59-A6C34878D82A}">
                    <a16:rowId xmlns:a16="http://schemas.microsoft.com/office/drawing/2014/main" val="2178790993"/>
                  </a:ext>
                </a:extLst>
              </a:tr>
            </a:tbl>
          </a:graphicData>
        </a:graphic>
      </p:graphicFrame>
      <p:sp>
        <p:nvSpPr>
          <p:cNvPr id="5" name="Rectangle 1"/>
          <p:cNvSpPr>
            <a:spLocks noChangeArrowheads="1"/>
          </p:cNvSpPr>
          <p:nvPr/>
        </p:nvSpPr>
        <p:spPr bwMode="auto">
          <a:xfrm>
            <a:off x="-9099667" y="313308"/>
            <a:ext cx="2372718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69900" algn="ctr"/>
                <a:tab pos="922338" algn="ctr"/>
              </a:tabLst>
              <a:defRPr>
                <a:solidFill>
                  <a:schemeClr val="tx1"/>
                </a:solidFill>
                <a:latin typeface="Arial" panose="020B0604020202020204" pitchFamily="34" charset="0"/>
              </a:defRPr>
            </a:lvl1pPr>
            <a:lvl2pPr eaLnBrk="0" fontAlgn="base" hangingPunct="0">
              <a:spcBef>
                <a:spcPct val="0"/>
              </a:spcBef>
              <a:spcAft>
                <a:spcPct val="0"/>
              </a:spcAft>
              <a:tabLst>
                <a:tab pos="469900" algn="ctr"/>
                <a:tab pos="922338" algn="ctr"/>
              </a:tabLst>
              <a:defRPr>
                <a:solidFill>
                  <a:schemeClr val="tx1"/>
                </a:solidFill>
                <a:latin typeface="Arial" panose="020B0604020202020204" pitchFamily="34" charset="0"/>
              </a:defRPr>
            </a:lvl2pPr>
            <a:lvl3pPr eaLnBrk="0" fontAlgn="base" hangingPunct="0">
              <a:spcBef>
                <a:spcPct val="0"/>
              </a:spcBef>
              <a:spcAft>
                <a:spcPct val="0"/>
              </a:spcAft>
              <a:tabLst>
                <a:tab pos="469900" algn="ctr"/>
                <a:tab pos="922338" algn="ctr"/>
              </a:tabLst>
              <a:defRPr>
                <a:solidFill>
                  <a:schemeClr val="tx1"/>
                </a:solidFill>
                <a:latin typeface="Arial" panose="020B0604020202020204" pitchFamily="34" charset="0"/>
              </a:defRPr>
            </a:lvl3pPr>
            <a:lvl4pPr eaLnBrk="0" fontAlgn="base" hangingPunct="0">
              <a:spcBef>
                <a:spcPct val="0"/>
              </a:spcBef>
              <a:spcAft>
                <a:spcPct val="0"/>
              </a:spcAft>
              <a:tabLst>
                <a:tab pos="469900" algn="ctr"/>
                <a:tab pos="922338" algn="ctr"/>
              </a:tabLst>
              <a:defRPr>
                <a:solidFill>
                  <a:schemeClr val="tx1"/>
                </a:solidFill>
                <a:latin typeface="Arial" panose="020B0604020202020204" pitchFamily="34" charset="0"/>
              </a:defRPr>
            </a:lvl4pPr>
            <a:lvl5pPr eaLnBrk="0" fontAlgn="base" hangingPunct="0">
              <a:spcBef>
                <a:spcPct val="0"/>
              </a:spcBef>
              <a:spcAft>
                <a:spcPct val="0"/>
              </a:spcAft>
              <a:tabLst>
                <a:tab pos="469900" algn="ctr"/>
                <a:tab pos="922338" algn="ctr"/>
              </a:tabLst>
              <a:defRPr>
                <a:solidFill>
                  <a:schemeClr val="tx1"/>
                </a:solidFill>
                <a:latin typeface="Arial" panose="020B0604020202020204" pitchFamily="34" charset="0"/>
              </a:defRPr>
            </a:lvl5pPr>
            <a:lvl6pPr eaLnBrk="0" fontAlgn="base" hangingPunct="0">
              <a:spcBef>
                <a:spcPct val="0"/>
              </a:spcBef>
              <a:spcAft>
                <a:spcPct val="0"/>
              </a:spcAft>
              <a:tabLst>
                <a:tab pos="469900" algn="ctr"/>
                <a:tab pos="922338" algn="ctr"/>
              </a:tabLst>
              <a:defRPr>
                <a:solidFill>
                  <a:schemeClr val="tx1"/>
                </a:solidFill>
                <a:latin typeface="Arial" panose="020B0604020202020204" pitchFamily="34" charset="0"/>
              </a:defRPr>
            </a:lvl6pPr>
            <a:lvl7pPr eaLnBrk="0" fontAlgn="base" hangingPunct="0">
              <a:spcBef>
                <a:spcPct val="0"/>
              </a:spcBef>
              <a:spcAft>
                <a:spcPct val="0"/>
              </a:spcAft>
              <a:tabLst>
                <a:tab pos="469900" algn="ctr"/>
                <a:tab pos="922338" algn="ctr"/>
              </a:tabLst>
              <a:defRPr>
                <a:solidFill>
                  <a:schemeClr val="tx1"/>
                </a:solidFill>
                <a:latin typeface="Arial" panose="020B0604020202020204" pitchFamily="34" charset="0"/>
              </a:defRPr>
            </a:lvl7pPr>
            <a:lvl8pPr eaLnBrk="0" fontAlgn="base" hangingPunct="0">
              <a:spcBef>
                <a:spcPct val="0"/>
              </a:spcBef>
              <a:spcAft>
                <a:spcPct val="0"/>
              </a:spcAft>
              <a:tabLst>
                <a:tab pos="469900" algn="ctr"/>
                <a:tab pos="922338" algn="ctr"/>
              </a:tabLst>
              <a:defRPr>
                <a:solidFill>
                  <a:schemeClr val="tx1"/>
                </a:solidFill>
                <a:latin typeface="Arial" panose="020B0604020202020204" pitchFamily="34" charset="0"/>
              </a:defRPr>
            </a:lvl8pPr>
            <a:lvl9pPr eaLnBrk="0" fontAlgn="base" hangingPunct="0">
              <a:spcBef>
                <a:spcPct val="0"/>
              </a:spcBef>
              <a:spcAft>
                <a:spcPct val="0"/>
              </a:spcAft>
              <a:tabLst>
                <a:tab pos="469900" algn="ctr"/>
                <a:tab pos="922338" algn="ct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69900" algn="ctr"/>
                <a:tab pos="922338" algn="ctr"/>
              </a:tabLst>
            </a:pPr>
            <a:r>
              <a:rPr kumimoji="0" lang="en-US" altLang="en-US" sz="1000" b="0" i="0" u="none" strike="noStrike" cap="none" normalizeH="0" baseline="0" dirty="0" smtClean="0">
                <a:ln>
                  <a:noFill/>
                </a:ln>
                <a:solidFill>
                  <a:srgbClr val="000000"/>
                </a:solidFill>
                <a:effectLst/>
                <a:latin typeface="Arial" panose="020B0604020202020204" pitchFamily="34" charset="0"/>
                <a:ea typeface="Segoe UI Symbol" panose="020B0502040204020203" pitchFamily="34" charset="0"/>
                <a:cs typeface="Segoe UI Symbol" panose="020B0502040204020203" pitchFamily="34" charset="0"/>
              </a:rPr>
              <a:t></a:t>
            </a:r>
            <a:r>
              <a:rPr kumimoji="0" lang="en-US" altLang="en-US" sz="1000"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r>
              <a:rPr kumimoji="0" lang="en-US" altLang="en-US" sz="10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Sample washing machine (Horizontal or vertical)</a:t>
            </a:r>
            <a:r>
              <a:rPr kumimoji="0" lang="en-US" altLang="en-US" sz="10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 	</a:t>
            </a:r>
            <a:r>
              <a:rPr kumimoji="0" lang="en-US" altLang="en-US" sz="1000" b="0" i="0" u="none" strike="noStrike" cap="none" normalizeH="0" baseline="0" dirty="0" smtClean="0">
                <a:ln>
                  <a:noFill/>
                </a:ln>
                <a:solidFill>
                  <a:srgbClr val="000000"/>
                </a:solidFill>
                <a:effectLst/>
                <a:latin typeface="Arial" panose="020B0604020202020204" pitchFamily="34" charset="0"/>
                <a:ea typeface="Segoe UI Symbol" panose="020B0502040204020203" pitchFamily="34" charset="0"/>
                <a:cs typeface="Segoe UI Symbol" panose="020B0502040204020203" pitchFamily="34" charset="0"/>
              </a:rPr>
              <a:t></a:t>
            </a:r>
            <a:r>
              <a:rPr kumimoji="0" lang="en-US" altLang="en-US" sz="1000"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r>
              <a:rPr kumimoji="0" lang="en-US" altLang="en-US" sz="10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Grinding machine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72592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Objects of washing: </a:t>
            </a:r>
            <a:endParaRPr lang="en-US" dirty="0"/>
          </a:p>
        </p:txBody>
      </p:sp>
      <p:sp>
        <p:nvSpPr>
          <p:cNvPr id="3" name="Content Placeholder 2"/>
          <p:cNvSpPr>
            <a:spLocks noGrp="1"/>
          </p:cNvSpPr>
          <p:nvPr>
            <p:ph idx="1"/>
          </p:nvPr>
        </p:nvSpPr>
        <p:spPr/>
        <p:txBody>
          <a:bodyPr>
            <a:normAutofit fontScale="85000" lnSpcReduction="20000"/>
          </a:bodyPr>
          <a:lstStyle/>
          <a:p>
            <a:pPr lvl="0" fontAlgn="base"/>
            <a:r>
              <a:rPr lang="en-US" dirty="0"/>
              <a:t>To remove sizing materials and to soften the garment. </a:t>
            </a:r>
          </a:p>
          <a:p>
            <a:pPr lvl="0" fontAlgn="base"/>
            <a:r>
              <a:rPr lang="en-US" dirty="0"/>
              <a:t>To remove dirt, dust and waste materials from garments. </a:t>
            </a:r>
          </a:p>
          <a:p>
            <a:pPr lvl="0" fontAlgn="base"/>
            <a:r>
              <a:rPr lang="en-US" dirty="0"/>
              <a:t>To remove harmful materials from garments. </a:t>
            </a:r>
          </a:p>
          <a:p>
            <a:pPr lvl="0" fontAlgn="base"/>
            <a:r>
              <a:rPr lang="en-US" dirty="0"/>
              <a:t>To increase brightness of garments. </a:t>
            </a:r>
          </a:p>
          <a:p>
            <a:pPr lvl="0" fontAlgn="base"/>
            <a:r>
              <a:rPr lang="en-US" dirty="0"/>
              <a:t>To modify the appearance to make fashion. </a:t>
            </a:r>
          </a:p>
          <a:p>
            <a:pPr lvl="0" fontAlgn="base"/>
            <a:r>
              <a:rPr lang="en-US" dirty="0"/>
              <a:t>To create different effects and finishes. </a:t>
            </a:r>
          </a:p>
          <a:p>
            <a:pPr lvl="0" fontAlgn="base"/>
            <a:r>
              <a:rPr lang="en-US" dirty="0"/>
              <a:t>To create vintage look and used effect. </a:t>
            </a:r>
          </a:p>
          <a:p>
            <a:pPr lvl="0" fontAlgn="base"/>
            <a:r>
              <a:rPr lang="en-US" dirty="0"/>
              <a:t>To make directly wearable after purchase. </a:t>
            </a:r>
          </a:p>
          <a:p>
            <a:pPr lvl="0" fontAlgn="base"/>
            <a:r>
              <a:rPr lang="en-US" dirty="0"/>
              <a:t>For garments wash shrinkage occurs, so accurate measurement can be found by customers. </a:t>
            </a:r>
          </a:p>
          <a:p>
            <a:pPr lvl="0" fontAlgn="base"/>
            <a:r>
              <a:rPr lang="en-US" dirty="0"/>
              <a:t>Fading effect is varied here by variation of amount of detergent used, processing time and processing temperature. </a:t>
            </a:r>
          </a:p>
        </p:txBody>
      </p:sp>
    </p:spTree>
    <p:extLst>
      <p:ext uri="{BB962C8B-B14F-4D97-AF65-F5344CB8AC3E}">
        <p14:creationId xmlns:p14="http://schemas.microsoft.com/office/powerpoint/2010/main" val="86170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Dry process or Mechanical washing process: </a:t>
            </a:r>
            <a:endParaRPr lang="en-US" dirty="0"/>
          </a:p>
        </p:txBody>
      </p:sp>
      <p:sp>
        <p:nvSpPr>
          <p:cNvPr id="3" name="Content Placeholder 2"/>
          <p:cNvSpPr>
            <a:spLocks noGrp="1"/>
          </p:cNvSpPr>
          <p:nvPr>
            <p:ph idx="1"/>
          </p:nvPr>
        </p:nvSpPr>
        <p:spPr/>
        <p:txBody>
          <a:bodyPr/>
          <a:lstStyle/>
          <a:p>
            <a:r>
              <a:rPr lang="en-US" dirty="0"/>
              <a:t>In garments washing, there are some processes which have done without using any chemical or without using any garments loading washing machine are called dry process or mechanical process. Sometimes dry process can be done by using mechanical method .</a:t>
            </a:r>
          </a:p>
        </p:txBody>
      </p:sp>
    </p:spTree>
    <p:extLst>
      <p:ext uri="{BB962C8B-B14F-4D97-AF65-F5344CB8AC3E}">
        <p14:creationId xmlns:p14="http://schemas.microsoft.com/office/powerpoint/2010/main" val="2739623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dry washing processes applied in garments: </a:t>
            </a:r>
            <a:endParaRPr lang="en-US" dirty="0"/>
          </a:p>
        </p:txBody>
      </p:sp>
      <p:sp>
        <p:nvSpPr>
          <p:cNvPr id="3" name="Content Placeholder 2"/>
          <p:cNvSpPr>
            <a:spLocks noGrp="1"/>
          </p:cNvSpPr>
          <p:nvPr>
            <p:ph idx="1"/>
          </p:nvPr>
        </p:nvSpPr>
        <p:spPr/>
        <p:txBody>
          <a:bodyPr/>
          <a:lstStyle/>
          <a:p>
            <a:r>
              <a:rPr lang="en-US" dirty="0" smtClean="0"/>
              <a:t>Scraping </a:t>
            </a:r>
            <a:endParaRPr lang="en-US" dirty="0"/>
          </a:p>
          <a:p>
            <a:r>
              <a:rPr lang="en-US" dirty="0" smtClean="0"/>
              <a:t> </a:t>
            </a:r>
            <a:r>
              <a:rPr lang="en-US" dirty="0"/>
              <a:t>Spraying </a:t>
            </a:r>
          </a:p>
          <a:p>
            <a:r>
              <a:rPr lang="en-US" dirty="0" smtClean="0"/>
              <a:t> </a:t>
            </a:r>
            <a:r>
              <a:rPr lang="en-US" dirty="0" err="1"/>
              <a:t>Whiskering</a:t>
            </a:r>
            <a:r>
              <a:rPr lang="en-US" dirty="0"/>
              <a:t> </a:t>
            </a:r>
          </a:p>
          <a:p>
            <a:r>
              <a:rPr lang="en-US" dirty="0" smtClean="0"/>
              <a:t> </a:t>
            </a:r>
            <a:r>
              <a:rPr lang="en-US" dirty="0"/>
              <a:t>Damages </a:t>
            </a:r>
          </a:p>
          <a:p>
            <a:r>
              <a:rPr lang="en-US" dirty="0" smtClean="0"/>
              <a:t>Spots </a:t>
            </a:r>
            <a:endParaRPr lang="en-US" dirty="0"/>
          </a:p>
          <a:p>
            <a:r>
              <a:rPr lang="en-US" dirty="0" smtClean="0"/>
              <a:t>Rubbing </a:t>
            </a:r>
            <a:endParaRPr lang="en-US" dirty="0"/>
          </a:p>
          <a:p>
            <a:r>
              <a:rPr lang="en-US" dirty="0" smtClean="0"/>
              <a:t>Tacking    </a:t>
            </a:r>
          </a:p>
          <a:p>
            <a:r>
              <a:rPr lang="en-US" b="1" dirty="0" smtClean="0"/>
              <a:t>Scraping </a:t>
            </a:r>
            <a:endParaRPr lang="en-US" dirty="0"/>
          </a:p>
        </p:txBody>
      </p:sp>
    </p:spTree>
    <p:extLst>
      <p:ext uri="{BB962C8B-B14F-4D97-AF65-F5344CB8AC3E}">
        <p14:creationId xmlns:p14="http://schemas.microsoft.com/office/powerpoint/2010/main" val="51722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Conclusion </a:t>
            </a:r>
            <a:br>
              <a:rPr lang="en-US" b="1" dirty="0"/>
            </a:br>
            <a:endParaRPr lang="en-US" b="1" dirty="0"/>
          </a:p>
        </p:txBody>
      </p:sp>
      <p:sp>
        <p:nvSpPr>
          <p:cNvPr id="3" name="Content Placeholder 2"/>
          <p:cNvSpPr>
            <a:spLocks noGrp="1"/>
          </p:cNvSpPr>
          <p:nvPr>
            <p:ph idx="1"/>
          </p:nvPr>
        </p:nvSpPr>
        <p:spPr/>
        <p:txBody>
          <a:bodyPr>
            <a:normAutofit fontScale="92500" lnSpcReduction="10000"/>
          </a:bodyPr>
          <a:lstStyle/>
          <a:p>
            <a:r>
              <a:rPr lang="en-US" dirty="0"/>
              <a:t>The scope of garments washing like dry and wet washing process is very broad in textile industry. Under this investigation it is clear that after washing garments are gathered some properties like appearance, softness, comfort and strength because unwashed garments are almost stiff and rough. Now a day, every garments industry tries their level best to produce quality product but that industries are survive and prosper who can produce best quality products at a competitive price. It is further noted that trends are changed very quickly as per customer demand so to meet the desire of them washing process are able to open new market. To achieve the ultimate destination more research and development on garments washing are mandatory. </a:t>
            </a:r>
            <a:r>
              <a:rPr lang="en-US"/>
              <a:t>This article will help to do more research to develop multi qualitative product comparatively in excisable price.  </a:t>
            </a:r>
          </a:p>
          <a:p>
            <a:pPr marL="0" indent="0">
              <a:buNone/>
            </a:pPr>
            <a:endParaRPr lang="en-US"/>
          </a:p>
        </p:txBody>
      </p:sp>
    </p:spTree>
    <p:extLst>
      <p:ext uri="{BB962C8B-B14F-4D97-AF65-F5344CB8AC3E}">
        <p14:creationId xmlns:p14="http://schemas.microsoft.com/office/powerpoint/2010/main" val="2837891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455</Words>
  <Application>Microsoft Office PowerPoint</Application>
  <PresentationFormat>Widescreen</PresentationFormat>
  <Paragraphs>49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Segoe UI Symbol</vt:lpstr>
      <vt:lpstr>Times New Roman</vt:lpstr>
      <vt:lpstr>Office Theme</vt:lpstr>
      <vt:lpstr>Welcome To My Presentation</vt:lpstr>
      <vt:lpstr>Introduction </vt:lpstr>
      <vt:lpstr>Machine used in washing plant </vt:lpstr>
      <vt:lpstr>Objects of washing: </vt:lpstr>
      <vt:lpstr>Dry process or Mechanical washing process: </vt:lpstr>
      <vt:lpstr>Types of dry washing processes applied in garments: </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My Presentation</dc:title>
  <dc:creator>DCL</dc:creator>
  <cp:lastModifiedBy>DCL</cp:lastModifiedBy>
  <cp:revision>2</cp:revision>
  <dcterms:created xsi:type="dcterms:W3CDTF">2021-04-22T07:52:29Z</dcterms:created>
  <dcterms:modified xsi:type="dcterms:W3CDTF">2021-04-22T07:58:16Z</dcterms:modified>
</cp:coreProperties>
</file>