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437" r:id="rId9"/>
    <p:sldId id="263" r:id="rId10"/>
    <p:sldId id="264" r:id="rId11"/>
    <p:sldId id="267" r:id="rId12"/>
    <p:sldId id="266" r:id="rId13"/>
    <p:sldId id="265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8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94660"/>
  </p:normalViewPr>
  <p:slideViewPr>
    <p:cSldViewPr snapToGrid="0">
      <p:cViewPr>
        <p:scale>
          <a:sx n="75" d="100"/>
          <a:sy n="75" d="100"/>
        </p:scale>
        <p:origin x="-974" y="-25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97ED4-2367-473C-821D-5FF4806DBAD8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075CE-07F6-4A0F-818A-2861E7885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6479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7022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461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7169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766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29247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2375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6880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769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854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641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571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4649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481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1720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366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936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02A38-B709-46D8-AFCE-A1F36458E7BC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807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mGIteuvPxRQ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WkXNN1Q4Cw" TargetMode="External"/><Relationship Id="rId2" Type="http://schemas.openxmlformats.org/officeDocument/2006/relationships/hyperlink" Target="https://youtu.be/s8E-go3FZPc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133857"/>
            <a:ext cx="8596668" cy="4907506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en-US" altLang="en-US" sz="3200" b="1" dirty="0"/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Basic Concept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of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Quality &amp; Quality Control</a:t>
            </a: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F33BF5-6842-4503-A22A-63624649010F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00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13741" y="2700493"/>
            <a:ext cx="4283517" cy="357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0193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Quality Assurance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77334" y="1361441"/>
            <a:ext cx="9045786" cy="4679922"/>
          </a:xfrm>
        </p:spPr>
        <p:txBody>
          <a:bodyPr/>
          <a:lstStyle/>
          <a:p>
            <a:pPr algn="just"/>
            <a:r>
              <a:rPr lang="en-US" altLang="en-US" sz="2400" dirty="0" smtClean="0"/>
              <a:t>Quality </a:t>
            </a:r>
            <a:r>
              <a:rPr lang="en-US" altLang="en-US" sz="2400" dirty="0"/>
              <a:t>Assurance is known as QA and </a:t>
            </a:r>
            <a:r>
              <a:rPr lang="en-US" altLang="en-US" sz="2400" b="1" dirty="0">
                <a:solidFill>
                  <a:srgbClr val="0070C0"/>
                </a:solidFill>
              </a:rPr>
              <a:t>focuses on preventing </a:t>
            </a:r>
            <a:r>
              <a:rPr lang="en-US" altLang="en-US" sz="2400" b="1" dirty="0" smtClean="0">
                <a:solidFill>
                  <a:srgbClr val="0070C0"/>
                </a:solidFill>
              </a:rPr>
              <a:t>defects.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Quality Assurance ensures that the approaches, techniques, methods and processes are designed for the projects are </a:t>
            </a:r>
            <a:r>
              <a:rPr lang="en-US" altLang="en-US" sz="2400" b="1" dirty="0">
                <a:solidFill>
                  <a:srgbClr val="0070C0"/>
                </a:solidFill>
              </a:rPr>
              <a:t>implemented correctly</a:t>
            </a:r>
            <a:r>
              <a:rPr lang="en-US" altLang="en-US" sz="2400" b="1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en-US" altLang="en-US" sz="2400" dirty="0"/>
          </a:p>
          <a:p>
            <a:pPr algn="just"/>
            <a:r>
              <a:rPr lang="en-US" altLang="en-US" sz="2400" dirty="0"/>
              <a:t> Quality Assurance is a </a:t>
            </a:r>
            <a:r>
              <a:rPr lang="en-US" altLang="en-US" sz="2400" b="1" dirty="0">
                <a:solidFill>
                  <a:srgbClr val="0070C0"/>
                </a:solidFill>
              </a:rPr>
              <a:t>proactive process and is </a:t>
            </a:r>
            <a:r>
              <a:rPr lang="en-US" altLang="en-US" sz="2400" b="1" dirty="0" smtClean="0">
                <a:solidFill>
                  <a:srgbClr val="0070C0"/>
                </a:solidFill>
              </a:rPr>
              <a:t>Preventive </a:t>
            </a:r>
            <a:r>
              <a:rPr lang="en-US" altLang="en-US" sz="2400" b="1" dirty="0">
                <a:solidFill>
                  <a:srgbClr val="0070C0"/>
                </a:solidFill>
              </a:rPr>
              <a:t>in nature.</a:t>
            </a:r>
            <a:r>
              <a:rPr lang="en-US" altLang="en-US" sz="2400" dirty="0"/>
              <a:t> Quality Assurance has to complete </a:t>
            </a:r>
            <a:r>
              <a:rPr lang="en-US" altLang="en-US" sz="2400" b="1" dirty="0">
                <a:solidFill>
                  <a:srgbClr val="0070C0"/>
                </a:solidFill>
              </a:rPr>
              <a:t>before Quality Control.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889860-6EC9-48DC-8A93-B38CFD021C24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xmlns="" val="86066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981200" y="277814"/>
            <a:ext cx="8229600" cy="788987"/>
          </a:xfrm>
        </p:spPr>
        <p:txBody>
          <a:bodyPr/>
          <a:lstStyle/>
          <a:p>
            <a:pPr algn="ctr"/>
            <a:r>
              <a:rPr lang="en-US" altLang="en-US" dirty="0" smtClean="0">
                <a:hlinkClick r:id="rId2"/>
              </a:rPr>
              <a:t>QC </a:t>
            </a:r>
            <a:r>
              <a:rPr lang="en-US" altLang="en-US" dirty="0" err="1" smtClean="0">
                <a:hlinkClick r:id="rId2"/>
              </a:rPr>
              <a:t>vs</a:t>
            </a:r>
            <a:r>
              <a:rPr lang="en-US" altLang="en-US" dirty="0" smtClean="0">
                <a:hlinkClick r:id="rId2"/>
              </a:rPr>
              <a:t> QA</a:t>
            </a:r>
            <a:endParaRPr lang="en-US" altLang="en-US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35282901"/>
              </p:ext>
            </p:extLst>
          </p:nvPr>
        </p:nvGraphicFramePr>
        <p:xfrm>
          <a:off x="814266" y="920497"/>
          <a:ext cx="10737654" cy="5383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1054"/>
                <a:gridCol w="4547000"/>
                <a:gridCol w="4419600"/>
              </a:tblGrid>
              <a:tr h="42571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Particulars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QA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QC</a:t>
                      </a:r>
                      <a:endParaRPr lang="en-US" sz="1800" dirty="0"/>
                    </a:p>
                  </a:txBody>
                  <a:tcPr marT="45723" marB="45723"/>
                </a:tc>
              </a:tr>
              <a:tr h="973066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70C0"/>
                          </a:solidFill>
                        </a:rPr>
                        <a:t>Definition</a:t>
                      </a:r>
                      <a:endParaRPr lang="en-US" sz="1500" b="1" dirty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500" b="1" dirty="0" smtClean="0"/>
                        <a:t>Activities </a:t>
                      </a:r>
                      <a:r>
                        <a:rPr lang="en-US" sz="1500" b="1" dirty="0" smtClean="0"/>
                        <a:t>for </a:t>
                      </a:r>
                      <a:r>
                        <a:rPr lang="en-US" sz="1500" b="1" dirty="0" smtClean="0">
                          <a:solidFill>
                            <a:srgbClr val="7030A0"/>
                          </a:solidFill>
                        </a:rPr>
                        <a:t>ensuring quality in the </a:t>
                      </a:r>
                      <a:r>
                        <a:rPr lang="en-US" sz="1500" b="1" dirty="0" smtClean="0">
                          <a:solidFill>
                            <a:srgbClr val="7030A0"/>
                          </a:solidFill>
                        </a:rPr>
                        <a:t>processes</a:t>
                      </a:r>
                      <a:r>
                        <a:rPr lang="en-US" sz="1500" b="1" dirty="0" smtClean="0"/>
                        <a:t>.</a:t>
                      </a:r>
                      <a:endParaRPr lang="en-US" sz="15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rgbClr val="0070C0"/>
                          </a:solidFill>
                        </a:rPr>
                        <a:t>Set </a:t>
                      </a:r>
                      <a:r>
                        <a:rPr lang="en-US" sz="1500" b="1" dirty="0" smtClean="0">
                          <a:solidFill>
                            <a:srgbClr val="0070C0"/>
                          </a:solidFill>
                        </a:rPr>
                        <a:t>of activities for ensuring quality </a:t>
                      </a:r>
                      <a:r>
                        <a:rPr lang="en-US" sz="1500" b="1" dirty="0" smtClean="0"/>
                        <a:t>in products. </a:t>
                      </a:r>
                      <a:endParaRPr lang="en-US" sz="1500" b="1" dirty="0"/>
                    </a:p>
                  </a:txBody>
                  <a:tcPr marT="45723" marB="45723"/>
                </a:tc>
              </a:tr>
              <a:tr h="42571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70C0"/>
                          </a:solidFill>
                        </a:rPr>
                        <a:t>Focus on</a:t>
                      </a:r>
                      <a:endParaRPr lang="en-US" sz="1500" b="1" dirty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500" b="1" dirty="0" smtClean="0"/>
                        <a:t>Prevent </a:t>
                      </a:r>
                      <a:r>
                        <a:rPr lang="en-US" sz="1500" b="1" dirty="0" smtClean="0"/>
                        <a:t>the defect.</a:t>
                      </a:r>
                      <a:endParaRPr lang="en-US" sz="15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rgbClr val="7030A0"/>
                          </a:solidFill>
                        </a:rPr>
                        <a:t>Identify </a:t>
                      </a:r>
                      <a:r>
                        <a:rPr lang="en-US" sz="1500" b="1" dirty="0" smtClean="0">
                          <a:solidFill>
                            <a:srgbClr val="7030A0"/>
                          </a:solidFill>
                        </a:rPr>
                        <a:t>and improve the </a:t>
                      </a:r>
                      <a:r>
                        <a:rPr lang="en-US" sz="1500" b="1" dirty="0" smtClean="0">
                          <a:solidFill>
                            <a:srgbClr val="7030A0"/>
                          </a:solidFill>
                        </a:rPr>
                        <a:t>defects</a:t>
                      </a:r>
                      <a:endParaRPr lang="en-US" sz="1500" b="1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/>
                </a:tc>
              </a:tr>
              <a:tr h="790617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70C0"/>
                          </a:solidFill>
                        </a:rPr>
                        <a:t>Goal</a:t>
                      </a:r>
                      <a:endParaRPr lang="en-US" sz="1500" b="1" dirty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rgbClr val="7030A0"/>
                          </a:solidFill>
                        </a:rPr>
                        <a:t>Improve </a:t>
                      </a:r>
                      <a:r>
                        <a:rPr lang="en-US" sz="1500" b="1" dirty="0" smtClean="0">
                          <a:solidFill>
                            <a:srgbClr val="7030A0"/>
                          </a:solidFill>
                        </a:rPr>
                        <a:t>development and test processes so that defects do not </a:t>
                      </a:r>
                      <a:r>
                        <a:rPr lang="en-US" sz="1500" b="1" dirty="0" smtClean="0">
                          <a:solidFill>
                            <a:srgbClr val="7030A0"/>
                          </a:solidFill>
                        </a:rPr>
                        <a:t>arise</a:t>
                      </a:r>
                      <a:endParaRPr lang="en-US" sz="1500" b="1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rgbClr val="0070C0"/>
                          </a:solidFill>
                        </a:rPr>
                        <a:t>Identify </a:t>
                      </a:r>
                      <a:r>
                        <a:rPr lang="en-US" sz="1500" b="1" dirty="0" smtClean="0">
                          <a:solidFill>
                            <a:srgbClr val="0070C0"/>
                          </a:solidFill>
                        </a:rPr>
                        <a:t>defects after a product is developed and before it's </a:t>
                      </a:r>
                      <a:r>
                        <a:rPr lang="en-US" sz="1500" b="1" dirty="0" smtClean="0">
                          <a:solidFill>
                            <a:srgbClr val="0070C0"/>
                          </a:solidFill>
                        </a:rPr>
                        <a:t>released</a:t>
                      </a:r>
                      <a:endParaRPr lang="en-US" sz="1500" b="1" dirty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/>
                </a:tc>
              </a:tr>
              <a:tr h="973062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0070C0"/>
                          </a:solidFill>
                        </a:rPr>
                        <a:t>How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Establish a good quality management system and the </a:t>
                      </a:r>
                      <a:r>
                        <a:rPr lang="en-US" sz="1500" b="1" dirty="0" smtClean="0"/>
                        <a:t>assessment with periodic audits</a:t>
                      </a:r>
                      <a:endParaRPr lang="en-US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rgbClr val="7030A0"/>
                          </a:solidFill>
                        </a:rPr>
                        <a:t>Finding &amp; eliminating sources of quality problems </a:t>
                      </a:r>
                      <a:r>
                        <a:rPr lang="en-US" sz="1500" b="1" dirty="0" smtClean="0"/>
                        <a:t>by </a:t>
                      </a:r>
                      <a:r>
                        <a:rPr lang="en-US" sz="1500" b="1" dirty="0"/>
                        <a:t>tools &amp; </a:t>
                      </a:r>
                      <a:r>
                        <a:rPr lang="en-US" sz="1500" b="1" dirty="0" smtClean="0"/>
                        <a:t>equipment</a:t>
                      </a:r>
                      <a:r>
                        <a:rPr lang="en-US" sz="1500" b="1" baseline="0" dirty="0" smtClean="0"/>
                        <a:t> for continuous customers’ requirements</a:t>
                      </a:r>
                      <a:endParaRPr lang="en-US" sz="1500" b="1" dirty="0"/>
                    </a:p>
                  </a:txBody>
                  <a:tcPr anchor="ctr"/>
                </a:tc>
              </a:tr>
              <a:tr h="790613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0070C0"/>
                          </a:solidFill>
                        </a:rPr>
                        <a:t>What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rgbClr val="7030A0"/>
                          </a:solidFill>
                        </a:rPr>
                        <a:t>Prevention of quality problems </a:t>
                      </a:r>
                      <a:r>
                        <a:rPr lang="en-US" sz="1500" b="1" dirty="0"/>
                        <a:t>through </a:t>
                      </a:r>
                      <a:r>
                        <a:rPr lang="en-US" sz="1500" b="1" dirty="0" smtClean="0"/>
                        <a:t>activities with </a:t>
                      </a:r>
                      <a:r>
                        <a:rPr lang="en-US" sz="1500" b="1" dirty="0"/>
                        <a:t>documentation.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rgbClr val="0070C0"/>
                          </a:solidFill>
                        </a:rPr>
                        <a:t>The activities </a:t>
                      </a:r>
                      <a:r>
                        <a:rPr lang="en-US" sz="1500" b="1" dirty="0" smtClean="0">
                          <a:solidFill>
                            <a:srgbClr val="0070C0"/>
                          </a:solidFill>
                        </a:rPr>
                        <a:t>used </a:t>
                      </a:r>
                      <a:r>
                        <a:rPr lang="en-US" sz="1500" b="1" dirty="0">
                          <a:solidFill>
                            <a:srgbClr val="0070C0"/>
                          </a:solidFill>
                        </a:rPr>
                        <a:t>to achieve and maintain </a:t>
                      </a:r>
                      <a:r>
                        <a:rPr lang="en-US" sz="1500" b="1" dirty="0"/>
                        <a:t>the </a:t>
                      </a:r>
                      <a:r>
                        <a:rPr lang="en-US" sz="1500" b="1" dirty="0" smtClean="0"/>
                        <a:t>product quality</a:t>
                      </a:r>
                      <a:endParaRPr lang="en-US" sz="1500" b="1" dirty="0"/>
                    </a:p>
                  </a:txBody>
                  <a:tcPr anchor="ctr"/>
                </a:tc>
              </a:tr>
              <a:tr h="790613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0070C0"/>
                          </a:solidFill>
                        </a:rPr>
                        <a:t>Responsibility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rgbClr val="0070C0"/>
                          </a:solidFill>
                        </a:rPr>
                        <a:t>Everyone on the team 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involved in developing the 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product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rgbClr val="7030A0"/>
                          </a:solidFill>
                        </a:rPr>
                        <a:t>Responsibility </a:t>
                      </a:r>
                      <a:r>
                        <a:rPr lang="en-US" sz="1500" b="1" dirty="0" smtClean="0">
                          <a:solidFill>
                            <a:srgbClr val="7030A0"/>
                          </a:solidFill>
                        </a:rPr>
                        <a:t>of </a:t>
                      </a:r>
                      <a:r>
                        <a:rPr lang="en-US" sz="1500" b="1" dirty="0">
                          <a:solidFill>
                            <a:srgbClr val="7030A0"/>
                          </a:solidFill>
                        </a:rPr>
                        <a:t>a specific team 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that tests the product for defects.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4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875143" y="6492875"/>
            <a:ext cx="683339" cy="3651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4DC7F5E-2C6B-4BFA-9D89-795175E7CA90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198893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Question for you</a:t>
            </a:r>
          </a:p>
        </p:txBody>
      </p:sp>
      <p:pic>
        <p:nvPicPr>
          <p:cNvPr id="15372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009775" y="1417638"/>
            <a:ext cx="6034088" cy="4525962"/>
          </a:xfrm>
        </p:spPr>
      </p:pic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EB99E61-DA5D-485B-9D02-A9AD5A46B8D3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981200" y="1397001"/>
          <a:ext cx="8305800" cy="5351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2209800"/>
              </a:tblGrid>
              <a:tr h="535146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If Yes – Why?</a:t>
                      </a:r>
                    </a:p>
                    <a:p>
                      <a:r>
                        <a:rPr lang="en-US" sz="1800" dirty="0" smtClean="0"/>
                        <a:t>If No   –Why?</a:t>
                      </a:r>
                      <a:endParaRPr lang="en-US" sz="1800" dirty="0"/>
                    </a:p>
                  </a:txBody>
                  <a:tcPr marT="45717" marB="45717"/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6698" y="2048031"/>
            <a:ext cx="4619625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2157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36AFBFF-348B-4CB0-944A-F935BF22B082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51941" y="370811"/>
            <a:ext cx="8915400" cy="1139825"/>
          </a:xfrm>
        </p:spPr>
        <p:txBody>
          <a:bodyPr/>
          <a:lstStyle/>
          <a:p>
            <a:pPr algn="ctr"/>
            <a:r>
              <a:rPr lang="en-US" altLang="en-US" sz="3200" b="1" dirty="0"/>
              <a:t>Statistical Quality Control</a:t>
            </a:r>
            <a:r>
              <a:rPr lang="en-US" altLang="en-US" sz="4000" b="1" dirty="0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6880" y="1198880"/>
            <a:ext cx="9763760" cy="502504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000" b="1" dirty="0"/>
              <a:t>	</a:t>
            </a:r>
            <a:endParaRPr lang="en-US" altLang="en-US" sz="2000" dirty="0"/>
          </a:p>
          <a:p>
            <a:pPr algn="just">
              <a:buFont typeface="Wingdings" panose="05000000000000000000" pitchFamily="2" charset="2"/>
              <a:buNone/>
            </a:pPr>
            <a:r>
              <a:rPr lang="en-US" altLang="en-US" sz="2000" b="1" dirty="0"/>
              <a:t>	</a:t>
            </a:r>
            <a:r>
              <a:rPr lang="en-US" altLang="en-US" sz="2000" b="1" u="sng" dirty="0"/>
              <a:t>Statistical quality control (SQC):</a:t>
            </a:r>
            <a:r>
              <a:rPr lang="en-US" altLang="en-US" sz="2000" b="1" dirty="0"/>
              <a:t> Statistical quality control or SQC can be defined as the </a:t>
            </a:r>
            <a:r>
              <a:rPr lang="en-US" altLang="en-US" sz="2000" b="1" dirty="0">
                <a:solidFill>
                  <a:srgbClr val="0070C0"/>
                </a:solidFill>
              </a:rPr>
              <a:t>method of QC where a series of results are analyzed with the help of statistical tools and techniques and decision is made about controlling the process. 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altLang="en-US" sz="2000" b="1" dirty="0"/>
              <a:t>	</a:t>
            </a:r>
            <a:endParaRPr lang="en-US" altLang="en-US" sz="2000" b="1" dirty="0" smtClean="0"/>
          </a:p>
          <a:p>
            <a:pPr algn="just">
              <a:buFont typeface="Wingdings" panose="05000000000000000000" pitchFamily="2" charset="2"/>
              <a:buNone/>
            </a:pPr>
            <a:r>
              <a:rPr lang="en-US" altLang="en-US" sz="2000" b="1" dirty="0" smtClean="0"/>
              <a:t> </a:t>
            </a:r>
            <a:r>
              <a:rPr lang="en-US" altLang="en-US" sz="2000" b="1" dirty="0" smtClean="0"/>
              <a:t>    </a:t>
            </a:r>
            <a:r>
              <a:rPr lang="en-US" altLang="en-US" sz="2000" b="1" dirty="0" smtClean="0"/>
              <a:t>The </a:t>
            </a:r>
            <a:r>
              <a:rPr lang="en-US" altLang="en-US" sz="2000" b="1" dirty="0"/>
              <a:t>purpose of SQC is to generate </a:t>
            </a:r>
            <a:r>
              <a:rPr lang="en-US" altLang="en-US" sz="2000" b="1" dirty="0">
                <a:solidFill>
                  <a:srgbClr val="0070C0"/>
                </a:solidFill>
              </a:rPr>
              <a:t>authenticity and significance </a:t>
            </a:r>
            <a:r>
              <a:rPr lang="en-US" altLang="en-US" sz="2000" b="1" dirty="0"/>
              <a:t>about a series of test result. </a:t>
            </a:r>
            <a:endParaRPr lang="en-US" altLang="en-US" sz="2000" b="1" dirty="0" smtClean="0"/>
          </a:p>
          <a:p>
            <a:pPr>
              <a:buFont typeface="Wingdings" panose="05000000000000000000" pitchFamily="2" charset="2"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66547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Type of quality control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503681"/>
            <a:ext cx="9706186" cy="4537682"/>
          </a:xfrm>
        </p:spPr>
        <p:txBody>
          <a:bodyPr>
            <a:normAutofit/>
          </a:bodyPr>
          <a:lstStyle/>
          <a:p>
            <a:pPr marL="577850" indent="-577850">
              <a:buNone/>
            </a:pPr>
            <a:r>
              <a:rPr lang="en-US" altLang="en-US" sz="2000" dirty="0"/>
              <a:t>Mainly </a:t>
            </a:r>
            <a:r>
              <a:rPr lang="en-US" altLang="en-US" sz="2000" b="1" dirty="0">
                <a:solidFill>
                  <a:srgbClr val="0070C0"/>
                </a:solidFill>
              </a:rPr>
              <a:t>2 types of quality control</a:t>
            </a:r>
            <a:r>
              <a:rPr lang="en-US" altLang="en-US" sz="2000" dirty="0"/>
              <a:t>:</a:t>
            </a:r>
          </a:p>
          <a:p>
            <a:pPr marL="577850" indent="-577850">
              <a:buNone/>
            </a:pPr>
            <a:r>
              <a:rPr lang="en-US" altLang="en-US" sz="2000" dirty="0"/>
              <a:t>			</a:t>
            </a:r>
            <a:r>
              <a:rPr lang="en-US" altLang="en-US" sz="2000" dirty="0" err="1"/>
              <a:t>i</a:t>
            </a:r>
            <a:r>
              <a:rPr lang="en-US" altLang="en-US" sz="2000" dirty="0"/>
              <a:t>) Process control</a:t>
            </a:r>
          </a:p>
          <a:p>
            <a:pPr marL="577850" indent="-577850">
              <a:buNone/>
            </a:pPr>
            <a:r>
              <a:rPr lang="en-US" altLang="en-US" sz="2000" dirty="0"/>
              <a:t>		       </a:t>
            </a:r>
            <a:r>
              <a:rPr lang="en-US" altLang="en-US" sz="2000" dirty="0" smtClean="0"/>
              <a:t>ii</a:t>
            </a:r>
            <a:r>
              <a:rPr lang="en-US" altLang="en-US" sz="2000" dirty="0"/>
              <a:t>) Product control</a:t>
            </a:r>
          </a:p>
          <a:p>
            <a:pPr marL="577850" indent="-577850">
              <a:buNone/>
            </a:pPr>
            <a:endParaRPr lang="en-US" altLang="en-US" sz="2000" dirty="0"/>
          </a:p>
          <a:p>
            <a:pPr marL="577850" indent="-577850">
              <a:buFont typeface="Wingdings" panose="05000000000000000000" pitchFamily="2" charset="2"/>
              <a:buAutoNum type="romanLcParenR"/>
            </a:pPr>
            <a:r>
              <a:rPr lang="en-US" altLang="en-US" sz="2000" dirty="0"/>
              <a:t>Process control: </a:t>
            </a:r>
            <a:r>
              <a:rPr lang="en-US" altLang="en-US" sz="2000" b="1" dirty="0">
                <a:solidFill>
                  <a:srgbClr val="0070C0"/>
                </a:solidFill>
              </a:rPr>
              <a:t>Controlling of process sequence or steps to produce desired quality</a:t>
            </a:r>
            <a:r>
              <a:rPr lang="en-US" altLang="en-US" sz="2000" dirty="0"/>
              <a:t> product is called process control.</a:t>
            </a:r>
          </a:p>
          <a:p>
            <a:pPr marL="577850" indent="-577850">
              <a:buFont typeface="Wingdings" panose="05000000000000000000" pitchFamily="2" charset="2"/>
              <a:buAutoNum type="romanLcParenR"/>
            </a:pPr>
            <a:endParaRPr lang="en-US" altLang="en-US" sz="2000" dirty="0"/>
          </a:p>
          <a:p>
            <a:pPr marL="577850" indent="-577850">
              <a:buFont typeface="Wingdings" panose="05000000000000000000" pitchFamily="2" charset="2"/>
              <a:buAutoNum type="romanLcParenR"/>
            </a:pPr>
            <a:r>
              <a:rPr lang="en-US" altLang="en-US" sz="2000" dirty="0"/>
              <a:t>Product control: The control which is used </a:t>
            </a:r>
            <a:r>
              <a:rPr lang="en-US" altLang="en-US" sz="2000" b="1" dirty="0">
                <a:solidFill>
                  <a:srgbClr val="0070C0"/>
                </a:solidFill>
              </a:rPr>
              <a:t>to decrease defective items within different lots of produced good </a:t>
            </a:r>
            <a:r>
              <a:rPr lang="en-US" altLang="en-US" sz="2000" dirty="0"/>
              <a:t>is known as product control.</a:t>
            </a:r>
          </a:p>
          <a:p>
            <a:pPr marL="577850" indent="-577850">
              <a:buNone/>
            </a:pPr>
            <a:r>
              <a:rPr lang="en-US" altLang="en-US" sz="2000" dirty="0"/>
              <a:t>	It is applied after production process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3EF93B7-F6EE-4632-BF89-77CBCD11B96B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xmlns="" val="158716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788987"/>
          </a:xfrm>
        </p:spPr>
        <p:txBody>
          <a:bodyPr/>
          <a:lstStyle/>
          <a:p>
            <a:pPr algn="ctr" eaLnBrk="1" hangingPunct="1"/>
            <a:r>
              <a:rPr lang="en-US" altLang="en-US" smtClean="0"/>
              <a:t>Types of quality control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739602" y="1198880"/>
            <a:ext cx="10172238" cy="53543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/>
              <a:t>Process control is two types: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/>
              <a:t>			a) Online quality control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/>
              <a:t>			b) Offline quality control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7030A0"/>
                </a:solidFill>
              </a:rPr>
              <a:t>a) </a:t>
            </a:r>
            <a:r>
              <a:rPr lang="en-US" altLang="en-US" sz="2000" b="1" u="sng" dirty="0">
                <a:solidFill>
                  <a:srgbClr val="7030A0"/>
                </a:solidFill>
              </a:rPr>
              <a:t>Online quality control:</a:t>
            </a:r>
            <a:r>
              <a:rPr lang="en-US" altLang="en-US" sz="1800" dirty="0">
                <a:solidFill>
                  <a:srgbClr val="7030A0"/>
                </a:solidFill>
              </a:rPr>
              <a:t> </a:t>
            </a:r>
            <a:r>
              <a:rPr lang="en-US" altLang="en-US" sz="1800" dirty="0"/>
              <a:t>This type of quality control is </a:t>
            </a:r>
            <a:r>
              <a:rPr lang="en-US" altLang="en-US" sz="1800" b="1" dirty="0">
                <a:solidFill>
                  <a:srgbClr val="0070C0"/>
                </a:solidFill>
              </a:rPr>
              <a:t>performed in process stage i.e. without stopping the production process, during the production running time</a:t>
            </a:r>
            <a:r>
              <a:rPr lang="en-US" altLang="en-US" sz="1800" dirty="0"/>
              <a:t>, the machine automatically tests the variation and takes immediate step to rectify the variation.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/>
              <a:t>	Checking and rectification of variation/fault in </a:t>
            </a:r>
            <a:r>
              <a:rPr lang="en-US" altLang="en-US" sz="1800" b="1" dirty="0">
                <a:solidFill>
                  <a:srgbClr val="0070C0"/>
                </a:solidFill>
              </a:rPr>
              <a:t>processing stage </a:t>
            </a:r>
            <a:r>
              <a:rPr lang="en-US" altLang="en-US" sz="1800" dirty="0"/>
              <a:t>is known as online quality control.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dirty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/>
              <a:t>	Example: </a:t>
            </a:r>
            <a:r>
              <a:rPr lang="en-US" altLang="en-US" sz="1800" dirty="0" smtClean="0"/>
              <a:t># </a:t>
            </a:r>
            <a:r>
              <a:rPr lang="en-US" altLang="en-US" sz="1800" b="1" dirty="0" smtClean="0">
                <a:solidFill>
                  <a:srgbClr val="0070C0"/>
                </a:solidFill>
              </a:rPr>
              <a:t>Roving </a:t>
            </a:r>
            <a:r>
              <a:rPr lang="en-US" altLang="en-US" sz="1800" b="1" dirty="0">
                <a:solidFill>
                  <a:srgbClr val="0070C0"/>
                </a:solidFill>
              </a:rPr>
              <a:t>tension control device </a:t>
            </a:r>
            <a:r>
              <a:rPr lang="en-US" altLang="en-US" sz="1800" dirty="0"/>
              <a:t>in simplex machine.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/>
              <a:t>	              </a:t>
            </a:r>
            <a:r>
              <a:rPr lang="en-US" altLang="en-US" sz="1800" dirty="0" smtClean="0"/>
              <a:t> </a:t>
            </a:r>
            <a:r>
              <a:rPr lang="en-US" altLang="en-US" sz="1800" b="1" dirty="0" smtClean="0">
                <a:solidFill>
                  <a:srgbClr val="0070C0"/>
                </a:solidFill>
              </a:rPr>
              <a:t># Sliver </a:t>
            </a:r>
            <a:r>
              <a:rPr lang="en-US" altLang="en-US" sz="1800" b="1" dirty="0">
                <a:solidFill>
                  <a:srgbClr val="0070C0"/>
                </a:solidFill>
              </a:rPr>
              <a:t>hank </a:t>
            </a:r>
            <a:r>
              <a:rPr lang="en-US" altLang="en-US" sz="1800" dirty="0"/>
              <a:t>is controlled by auto </a:t>
            </a:r>
            <a:r>
              <a:rPr lang="en-US" altLang="en-US" sz="1800" dirty="0" err="1"/>
              <a:t>leveller</a:t>
            </a:r>
            <a:r>
              <a:rPr lang="en-US" altLang="en-US" sz="1800" dirty="0"/>
              <a:t> in carding </a:t>
            </a:r>
            <a:r>
              <a:rPr lang="en-US" altLang="en-US" sz="1800" dirty="0" smtClean="0"/>
              <a:t>&amp; draw </a:t>
            </a:r>
            <a:r>
              <a:rPr lang="en-US" altLang="en-US" sz="1800" dirty="0"/>
              <a:t>frame.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/>
              <a:t>		       </a:t>
            </a:r>
            <a:r>
              <a:rPr lang="en-US" altLang="en-US" sz="1800" dirty="0" smtClean="0"/>
              <a:t>      # </a:t>
            </a:r>
            <a:r>
              <a:rPr lang="en-US" altLang="en-US" sz="1800" b="1" dirty="0">
                <a:solidFill>
                  <a:srgbClr val="0070C0"/>
                </a:solidFill>
              </a:rPr>
              <a:t>Garment inspection during sewing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C089572-33C9-4D7E-A1C2-381D196EEF4E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xmlns="" val="251776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Type of quality control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605281"/>
            <a:ext cx="8596668" cy="4436082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/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1800" dirty="0"/>
              <a:t>	</a:t>
            </a:r>
            <a:r>
              <a:rPr lang="en-US" altLang="en-US" sz="2000" b="1" dirty="0"/>
              <a:t>b) </a:t>
            </a:r>
            <a:r>
              <a:rPr lang="en-US" altLang="en-US" sz="2000" b="1" u="sng" dirty="0"/>
              <a:t>Offline quality control:</a:t>
            </a:r>
            <a:r>
              <a:rPr lang="en-US" altLang="en-US" sz="1800" dirty="0"/>
              <a:t> This type of quality control consists of </a:t>
            </a:r>
            <a:r>
              <a:rPr lang="en-US" altLang="en-US" sz="1800" b="1" dirty="0">
                <a:solidFill>
                  <a:srgbClr val="0070C0"/>
                </a:solidFill>
              </a:rPr>
              <a:t>laboratory tests or inspection which are done by stopping the production process or end of the production</a:t>
            </a:r>
            <a:r>
              <a:rPr lang="en-US" altLang="en-US" sz="1800" dirty="0"/>
              <a:t>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1800" dirty="0"/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1800" dirty="0"/>
              <a:t>	Here necessary steps are taken according to test result.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1800" dirty="0"/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1800" dirty="0"/>
              <a:t>	Example:  # </a:t>
            </a:r>
            <a:r>
              <a:rPr lang="en-US" altLang="en-US" sz="1800" dirty="0">
                <a:solidFill>
                  <a:srgbClr val="0070C0"/>
                </a:solidFill>
              </a:rPr>
              <a:t>Checking of count and TPI </a:t>
            </a:r>
            <a:r>
              <a:rPr lang="en-US" altLang="en-US" sz="1800" dirty="0"/>
              <a:t>variation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1800" dirty="0"/>
              <a:t>		        # </a:t>
            </a:r>
            <a:r>
              <a:rPr lang="en-US" altLang="en-US" sz="1800" dirty="0">
                <a:solidFill>
                  <a:srgbClr val="0070C0"/>
                </a:solidFill>
              </a:rPr>
              <a:t>Strength </a:t>
            </a:r>
            <a:r>
              <a:rPr lang="en-US" altLang="en-US" sz="1800" dirty="0"/>
              <a:t>testing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1800" dirty="0"/>
              <a:t>		        #</a:t>
            </a:r>
            <a:r>
              <a:rPr lang="en-US" altLang="en-US" sz="1800" dirty="0">
                <a:solidFill>
                  <a:srgbClr val="0070C0"/>
                </a:solidFill>
              </a:rPr>
              <a:t> Evenness </a:t>
            </a:r>
            <a:r>
              <a:rPr lang="en-US" altLang="en-US" sz="1800" dirty="0"/>
              <a:t>testing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1800" dirty="0"/>
              <a:t>		        # </a:t>
            </a:r>
            <a:r>
              <a:rPr lang="en-US" altLang="en-US" sz="1800" dirty="0">
                <a:solidFill>
                  <a:srgbClr val="0070C0"/>
                </a:solidFill>
              </a:rPr>
              <a:t>Final Inspection </a:t>
            </a:r>
            <a:r>
              <a:rPr lang="en-US" altLang="en-US" sz="1800" dirty="0"/>
              <a:t>of garment (AQL)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5080CF8-CD1D-4BC6-940E-23C0D15FDBAC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xmlns="" val="42870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>
                <a:latin typeface="Times New Roman" panose="02020603050405020304" pitchFamily="18" charset="0"/>
              </a:rPr>
              <a:t>Textile testing?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633929"/>
            <a:ext cx="8596668" cy="4407434"/>
          </a:xfrm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altLang="en-US" sz="1800" b="1" dirty="0"/>
          </a:p>
          <a:p>
            <a:pPr algn="just" eaLnBrk="1" hangingPunct="1"/>
            <a:r>
              <a:rPr lang="en-US" altLang="en-US" sz="2400" b="1" dirty="0"/>
              <a:t>Laboratory experiment to </a:t>
            </a:r>
            <a:r>
              <a:rPr lang="en-US" altLang="en-US" sz="2400" b="1" dirty="0">
                <a:solidFill>
                  <a:srgbClr val="0070C0"/>
                </a:solidFill>
              </a:rPr>
              <a:t>determine textile data of </a:t>
            </a:r>
            <a:r>
              <a:rPr lang="en-US" altLang="en-US" sz="2400" b="1" dirty="0" err="1">
                <a:solidFill>
                  <a:srgbClr val="0070C0"/>
                </a:solidFill>
              </a:rPr>
              <a:t>fibre</a:t>
            </a:r>
            <a:r>
              <a:rPr lang="en-US" altLang="en-US" sz="2400" b="1" dirty="0">
                <a:solidFill>
                  <a:srgbClr val="0070C0"/>
                </a:solidFill>
              </a:rPr>
              <a:t>, yarn, fabric and end use product </a:t>
            </a:r>
            <a:r>
              <a:rPr lang="en-US" altLang="en-US" sz="2400" b="1" dirty="0"/>
              <a:t>(garment, home textile etc.)</a:t>
            </a:r>
          </a:p>
          <a:p>
            <a:pPr algn="just" eaLnBrk="1" hangingPunct="1"/>
            <a:endParaRPr lang="en-US" altLang="en-US" sz="2400" b="1" dirty="0"/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2400" b="1" dirty="0"/>
          </a:p>
          <a:p>
            <a:pPr algn="just" eaLnBrk="1" hangingPunct="1"/>
            <a:r>
              <a:rPr lang="en-US" altLang="en-US" sz="2400" b="1" dirty="0"/>
              <a:t>Textile testing is the </a:t>
            </a:r>
            <a:r>
              <a:rPr lang="en-US" altLang="en-US" sz="2400" b="1" dirty="0" smtClean="0">
                <a:solidFill>
                  <a:srgbClr val="0070C0"/>
                </a:solidFill>
              </a:rPr>
              <a:t>application of engineering knowledge and science for the measurement of properties and characteristics </a:t>
            </a:r>
            <a:r>
              <a:rPr lang="en-US" altLang="en-US" sz="2400" b="1" dirty="0" smtClean="0"/>
              <a:t>of </a:t>
            </a:r>
            <a:r>
              <a:rPr lang="en-US" altLang="en-US" sz="2400" b="1" dirty="0"/>
              <a:t>textile materials (</a:t>
            </a:r>
            <a:r>
              <a:rPr lang="en-US" altLang="en-US" sz="2400" b="1" dirty="0" err="1"/>
              <a:t>Fibre</a:t>
            </a:r>
            <a:r>
              <a:rPr lang="en-US" altLang="en-US" sz="2400" b="1" dirty="0"/>
              <a:t>, yarn, fabric, garment, etc.)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/>
              <a:t>	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D4EFFAC-FD4C-4AFA-B10F-E50A39CFC3E6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xmlns="" val="176204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Importance of textile testing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432561"/>
            <a:ext cx="9563946" cy="4608802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000" b="1" dirty="0"/>
              <a:t>To </a:t>
            </a:r>
            <a:r>
              <a:rPr lang="en-US" altLang="en-US" sz="2000" b="1" dirty="0">
                <a:solidFill>
                  <a:srgbClr val="0070C0"/>
                </a:solidFill>
              </a:rPr>
              <a:t>determine the properties and characteristics </a:t>
            </a:r>
            <a:r>
              <a:rPr lang="en-US" altLang="en-US" sz="2000" b="1" dirty="0"/>
              <a:t>of </a:t>
            </a:r>
            <a:r>
              <a:rPr lang="en-US" altLang="en-US" sz="2000" b="1" dirty="0" err="1"/>
              <a:t>fibre</a:t>
            </a:r>
            <a:r>
              <a:rPr lang="en-US" altLang="en-US" sz="2000" b="1" dirty="0"/>
              <a:t>, yarn, fabric and end product.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b="1" dirty="0"/>
          </a:p>
          <a:p>
            <a:pPr eaLnBrk="1" hangingPunct="1"/>
            <a:r>
              <a:rPr lang="en-US" altLang="en-US" sz="2000" b="1" dirty="0"/>
              <a:t>To </a:t>
            </a:r>
            <a:r>
              <a:rPr lang="en-US" altLang="en-US" sz="2000" b="1" dirty="0">
                <a:solidFill>
                  <a:srgbClr val="0070C0"/>
                </a:solidFill>
              </a:rPr>
              <a:t>compare the qualities </a:t>
            </a:r>
            <a:r>
              <a:rPr lang="en-US" altLang="en-US" sz="2000" b="1" dirty="0"/>
              <a:t>of textile raw materials, intermediate products and finished products.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b="1" dirty="0"/>
          </a:p>
          <a:p>
            <a:pPr eaLnBrk="1" hangingPunct="1"/>
            <a:r>
              <a:rPr lang="en-US" altLang="en-US" sz="2000" b="1" dirty="0"/>
              <a:t>To </a:t>
            </a:r>
            <a:r>
              <a:rPr lang="en-US" altLang="en-US" sz="2000" b="1" dirty="0">
                <a:solidFill>
                  <a:srgbClr val="0070C0"/>
                </a:solidFill>
              </a:rPr>
              <a:t>maintain the standard </a:t>
            </a:r>
            <a:r>
              <a:rPr lang="en-US" altLang="en-US" sz="2000" b="1" dirty="0"/>
              <a:t>established by different organization. Example: ISO, AATCC, BSTI, BS, DIN, etc.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b="1" dirty="0"/>
          </a:p>
          <a:p>
            <a:pPr eaLnBrk="1" hangingPunct="1"/>
            <a:r>
              <a:rPr lang="en-US" altLang="en-US" sz="2000" b="1" dirty="0"/>
              <a:t>To </a:t>
            </a:r>
            <a:r>
              <a:rPr lang="en-US" altLang="en-US" sz="2000" b="1" dirty="0">
                <a:solidFill>
                  <a:srgbClr val="0070C0"/>
                </a:solidFill>
              </a:rPr>
              <a:t>meet market and consumer demand </a:t>
            </a:r>
            <a:r>
              <a:rPr lang="en-US" altLang="en-US" sz="2000" b="1" dirty="0"/>
              <a:t>standard.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b="1" dirty="0"/>
          </a:p>
          <a:p>
            <a:pPr eaLnBrk="1" hangingPunct="1"/>
            <a:r>
              <a:rPr lang="en-US" altLang="en-US" sz="2000" b="1" dirty="0"/>
              <a:t>To </a:t>
            </a:r>
            <a:r>
              <a:rPr lang="en-US" altLang="en-US" sz="2000" b="1" dirty="0">
                <a:solidFill>
                  <a:srgbClr val="0070C0"/>
                </a:solidFill>
              </a:rPr>
              <a:t>improve and control processing techniques </a:t>
            </a:r>
            <a:r>
              <a:rPr lang="en-US" altLang="en-US" sz="2000" b="1" dirty="0"/>
              <a:t>by research and developments.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060F03-F673-4D5D-ABC5-BB3F5C3ADB44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xmlns="" val="1742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smtClean="0"/>
              <a:t>Factors affecting test result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341120"/>
            <a:ext cx="9401386" cy="5120639"/>
          </a:xfrm>
        </p:spPr>
        <p:txBody>
          <a:bodyPr/>
          <a:lstStyle/>
          <a:p>
            <a:pPr eaLnBrk="1" hangingPunct="1"/>
            <a:r>
              <a:rPr lang="en-US" altLang="en-US" sz="2000" b="1" dirty="0"/>
              <a:t>The sampling</a:t>
            </a:r>
          </a:p>
          <a:p>
            <a:pPr eaLnBrk="1" hangingPunct="1"/>
            <a:endParaRPr lang="en-US" altLang="en-US" sz="2000" b="1" dirty="0"/>
          </a:p>
          <a:p>
            <a:pPr eaLnBrk="1" hangingPunct="1"/>
            <a:r>
              <a:rPr lang="en-US" altLang="en-US" sz="2000" b="1" dirty="0"/>
              <a:t>Atmospheric condition for testing</a:t>
            </a:r>
          </a:p>
          <a:p>
            <a:pPr eaLnBrk="1" hangingPunct="1"/>
            <a:endParaRPr lang="en-US" altLang="en-US" sz="2000" b="1" dirty="0"/>
          </a:p>
          <a:p>
            <a:pPr eaLnBrk="1" hangingPunct="1"/>
            <a:r>
              <a:rPr lang="en-US" altLang="en-US" sz="2000" b="1" dirty="0"/>
              <a:t>Method of testing</a:t>
            </a:r>
          </a:p>
          <a:p>
            <a:pPr eaLnBrk="1" hangingPunct="1"/>
            <a:endParaRPr lang="en-US" altLang="en-US" sz="2000" b="1" dirty="0"/>
          </a:p>
          <a:p>
            <a:pPr eaLnBrk="1" hangingPunct="1"/>
            <a:r>
              <a:rPr lang="en-US" altLang="en-US" sz="2000" b="1" dirty="0"/>
              <a:t>Instrument used</a:t>
            </a:r>
          </a:p>
          <a:p>
            <a:pPr eaLnBrk="1" hangingPunct="1"/>
            <a:endParaRPr lang="en-US" altLang="en-US" sz="2000" b="1" dirty="0"/>
          </a:p>
          <a:p>
            <a:pPr eaLnBrk="1" hangingPunct="1"/>
            <a:r>
              <a:rPr lang="en-US" altLang="en-US" sz="2000" b="1" dirty="0"/>
              <a:t>Efficiency of the technicians, etc.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EF2B3F1-1753-430B-94EF-C31E539EF70B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xmlns="" val="12565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dirty="0" smtClean="0">
                <a:latin typeface="Times New Roman" panose="02020603050405020304" pitchFamily="18" charset="0"/>
                <a:hlinkClick r:id="rId2"/>
              </a:rPr>
              <a:t>Quality</a:t>
            </a:r>
            <a:r>
              <a:rPr lang="en-US" altLang="en-US" b="1" dirty="0" smtClean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904240" y="1351281"/>
            <a:ext cx="9535160" cy="4779646"/>
          </a:xfrm>
        </p:spPr>
        <p:txBody>
          <a:bodyPr/>
          <a:lstStyle/>
          <a:p>
            <a:pPr eaLnBrk="1" hangingPunct="1"/>
            <a:r>
              <a:rPr lang="en-US" altLang="en-US" sz="1800" b="1" dirty="0"/>
              <a:t>The totality of features and characteristics of a product or service that bear on </a:t>
            </a:r>
            <a:r>
              <a:rPr lang="en-US" altLang="en-US" sz="1800" b="1" dirty="0">
                <a:solidFill>
                  <a:srgbClr val="002060"/>
                </a:solidFill>
              </a:rPr>
              <a:t>its ability to satisfy stated or implied needs.</a:t>
            </a:r>
          </a:p>
          <a:p>
            <a:pPr eaLnBrk="1" hangingPunct="1"/>
            <a:endParaRPr lang="en-US" altLang="en-US" sz="1800" b="1" dirty="0"/>
          </a:p>
          <a:p>
            <a:pPr eaLnBrk="1" hangingPunct="1"/>
            <a:r>
              <a:rPr lang="en-US" altLang="en-US" sz="1800" b="1" dirty="0"/>
              <a:t>The </a:t>
            </a:r>
            <a:r>
              <a:rPr lang="en-US" altLang="en-US" sz="1800" b="1" dirty="0">
                <a:solidFill>
                  <a:srgbClr val="7030A0"/>
                </a:solidFill>
              </a:rPr>
              <a:t>degree of excellence </a:t>
            </a:r>
            <a:r>
              <a:rPr lang="en-US" altLang="en-US" sz="1800" b="1" dirty="0"/>
              <a:t>that a product posses.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dirty="0"/>
          </a:p>
          <a:p>
            <a:pPr eaLnBrk="1" hangingPunct="1"/>
            <a:r>
              <a:rPr lang="en-US" altLang="en-US" sz="1800" b="1" dirty="0"/>
              <a:t>Quality refers to the characteristics of a product or service that defines its ability to </a:t>
            </a:r>
            <a:r>
              <a:rPr lang="en-US" altLang="en-US" sz="1800" b="1" dirty="0">
                <a:solidFill>
                  <a:srgbClr val="00B0F0"/>
                </a:solidFill>
              </a:rPr>
              <a:t>consistently meet or exceed the customer demand</a:t>
            </a:r>
            <a:r>
              <a:rPr lang="en-US" altLang="en-US" sz="1800" b="1" dirty="0" smtClean="0"/>
              <a:t>.</a:t>
            </a:r>
          </a:p>
          <a:p>
            <a:pPr eaLnBrk="1" hangingPunct="1"/>
            <a:endParaRPr lang="en-US" altLang="en-US" b="1" dirty="0" smtClean="0"/>
          </a:p>
          <a:p>
            <a:pPr eaLnBrk="1" hangingPunct="1">
              <a:buNone/>
            </a:pPr>
            <a:r>
              <a:rPr lang="en-US" altLang="en-US" sz="2200" b="1" dirty="0" smtClean="0">
                <a:hlinkClick r:id="rId3"/>
              </a:rPr>
              <a:t>What actually means to quality???</a:t>
            </a:r>
            <a:endParaRPr lang="en-US" altLang="en-US" sz="2200" b="1" dirty="0"/>
          </a:p>
          <a:p>
            <a:pPr eaLnBrk="1" hangingPunct="1"/>
            <a:endParaRPr lang="en-US" altLang="en-US" sz="1800" b="1" dirty="0"/>
          </a:p>
          <a:p>
            <a:pPr eaLnBrk="1" hangingPunct="1"/>
            <a:endParaRPr lang="en-US" altLang="en-US" sz="1800" b="1" dirty="0"/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D7FCC9-72A4-4A3F-8ADD-83D363CBD514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xmlns="" val="295527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E04C79D-14E4-4770-B676-598EDF2D78BB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0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pPr algn="ctr"/>
            <a:r>
              <a:rPr lang="en-US" altLang="en-US" sz="4000" b="1" dirty="0"/>
              <a:t>Total Quality Management (TQM)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6560" y="1239520"/>
            <a:ext cx="10099040" cy="4937443"/>
          </a:xfrm>
        </p:spPr>
        <p:txBody>
          <a:bodyPr>
            <a:noAutofit/>
          </a:bodyPr>
          <a:lstStyle/>
          <a:p>
            <a:pPr algn="just"/>
            <a:r>
              <a:rPr lang="en-US" altLang="en-US" sz="2200" b="1" dirty="0"/>
              <a:t>TOTAL</a:t>
            </a:r>
            <a:r>
              <a:rPr lang="en-US" altLang="en-US" sz="2200" dirty="0"/>
              <a:t> = Total involves everyone &amp; </a:t>
            </a:r>
            <a:r>
              <a:rPr lang="en-US" altLang="en-US" sz="2200" dirty="0">
                <a:solidFill>
                  <a:srgbClr val="0070C0"/>
                </a:solidFill>
              </a:rPr>
              <a:t>all activities </a:t>
            </a:r>
            <a:r>
              <a:rPr lang="en-US" altLang="en-US" sz="2200" dirty="0"/>
              <a:t>in the company.</a:t>
            </a:r>
          </a:p>
          <a:p>
            <a:pPr algn="just"/>
            <a:r>
              <a:rPr lang="en-US" altLang="en-US" sz="2200" b="1" dirty="0"/>
              <a:t>QUALITY</a:t>
            </a:r>
            <a:r>
              <a:rPr lang="en-US" altLang="en-US" sz="2200" dirty="0"/>
              <a:t>= Conformance to requirements (meeting </a:t>
            </a:r>
            <a:r>
              <a:rPr lang="en-US" altLang="en-US" sz="2200" dirty="0">
                <a:solidFill>
                  <a:srgbClr val="0070C0"/>
                </a:solidFill>
              </a:rPr>
              <a:t>customer requirements</a:t>
            </a:r>
            <a:r>
              <a:rPr lang="en-US" altLang="en-US" sz="2200" dirty="0"/>
              <a:t>).</a:t>
            </a:r>
          </a:p>
          <a:p>
            <a:pPr algn="just"/>
            <a:r>
              <a:rPr lang="en-US" altLang="en-US" sz="2200" b="1" dirty="0"/>
              <a:t>MANAGEMENT</a:t>
            </a:r>
            <a:r>
              <a:rPr lang="en-US" altLang="en-US" sz="2200" dirty="0"/>
              <a:t>= Quality must &amp; can be </a:t>
            </a:r>
            <a:r>
              <a:rPr lang="en-US" altLang="en-US" sz="2200" b="1" dirty="0"/>
              <a:t>managed</a:t>
            </a:r>
            <a:r>
              <a:rPr lang="en-US" altLang="en-US" sz="2200" dirty="0"/>
              <a:t>.</a:t>
            </a:r>
          </a:p>
          <a:p>
            <a:pPr algn="just"/>
            <a:r>
              <a:rPr lang="en-US" altLang="en-US" sz="2200" b="1" dirty="0"/>
              <a:t>TQM</a:t>
            </a:r>
            <a:r>
              <a:rPr lang="en-US" altLang="en-US" sz="2200" dirty="0"/>
              <a:t>= A process for managing quality, it must be a </a:t>
            </a:r>
            <a:r>
              <a:rPr lang="en-US" altLang="en-US" sz="2200" b="1" dirty="0">
                <a:solidFill>
                  <a:srgbClr val="0070C0"/>
                </a:solidFill>
              </a:rPr>
              <a:t>continuous way of life, a philosophy of perpetual improvement in everything.</a:t>
            </a:r>
          </a:p>
          <a:p>
            <a:pPr algn="just">
              <a:buFont typeface="Wingdings" panose="05000000000000000000" pitchFamily="2" charset="2"/>
              <a:buNone/>
            </a:pPr>
            <a:endParaRPr lang="en-US" altLang="en-US" sz="2200" dirty="0"/>
          </a:p>
          <a:p>
            <a:pPr algn="just">
              <a:buFont typeface="Wingdings" panose="05000000000000000000" pitchFamily="2" charset="2"/>
              <a:buNone/>
            </a:pPr>
            <a:r>
              <a:rPr lang="en-US" altLang="en-US" sz="2200" dirty="0"/>
              <a:t>	TQM is one of the most widely accepted quality control system. According to the TQM concept an organization </a:t>
            </a:r>
            <a:r>
              <a:rPr lang="en-US" altLang="en-US" sz="2200" b="1" dirty="0">
                <a:solidFill>
                  <a:srgbClr val="0070C0"/>
                </a:solidFill>
              </a:rPr>
              <a:t>involves all the resources like raw materials, suppliers, almost all persons working in the company, the whole seller, retailer and consumers to undertake decisions to achieve a target quality.</a:t>
            </a:r>
            <a:endParaRPr lang="en-US" altLang="en-US" sz="22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402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2477" y="1290320"/>
            <a:ext cx="11687045" cy="41452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69653" y="182334"/>
            <a:ext cx="8333954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888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smtClean="0"/>
              <a:t>Aspects of quality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21360" y="1300480"/>
            <a:ext cx="9946640" cy="510032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b="1" u="sng" dirty="0"/>
          </a:p>
          <a:p>
            <a:r>
              <a:rPr lang="en-US" altLang="en-US" sz="2000" b="1" u="sng" dirty="0"/>
              <a:t>Performance:</a:t>
            </a:r>
            <a:r>
              <a:rPr lang="en-US" altLang="en-US" dirty="0" smtClean="0"/>
              <a:t> </a:t>
            </a:r>
            <a:r>
              <a:rPr lang="en-US" altLang="en-US" sz="1800" dirty="0"/>
              <a:t>This refers to appropriate functionality of the product or whether the product performs satisfactory as desired or expected by the customer</a:t>
            </a:r>
            <a:r>
              <a:rPr lang="en-US" altLang="en-US" sz="1800" dirty="0" smtClean="0"/>
              <a:t>. (</a:t>
            </a:r>
            <a:r>
              <a:rPr lang="en-US" dirty="0">
                <a:solidFill>
                  <a:srgbClr val="00B0F0"/>
                </a:solidFill>
              </a:rPr>
              <a:t>Will the product/service do the intended job?</a:t>
            </a:r>
            <a:r>
              <a:rPr lang="en-US" altLang="en-US" sz="1800" dirty="0" smtClean="0">
                <a:solidFill>
                  <a:srgbClr val="00B0F0"/>
                </a:solidFill>
              </a:rPr>
              <a:t>)</a:t>
            </a:r>
            <a:endParaRPr lang="en-US" altLang="en-US" sz="1800" dirty="0">
              <a:solidFill>
                <a:srgbClr val="00B0F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dirty="0"/>
          </a:p>
          <a:p>
            <a:pPr eaLnBrk="1" hangingPunct="1"/>
            <a:r>
              <a:rPr lang="en-US" altLang="en-US" sz="2000" b="1" u="sng" dirty="0"/>
              <a:t>Conformance:</a:t>
            </a:r>
            <a:r>
              <a:rPr lang="en-US" altLang="en-US" sz="1800" b="1" dirty="0"/>
              <a:t> </a:t>
            </a:r>
            <a:r>
              <a:rPr lang="en-US" altLang="en-US" sz="1800" dirty="0"/>
              <a:t>Conformance means as per specification. It refers to </a:t>
            </a:r>
            <a:r>
              <a:rPr lang="en-US" altLang="en-US" sz="1800" dirty="0">
                <a:solidFill>
                  <a:srgbClr val="00B0F0"/>
                </a:solidFill>
              </a:rPr>
              <a:t>how well or accurately a product or service correspond to designed</a:t>
            </a:r>
            <a:r>
              <a:rPr lang="en-US" altLang="en-US" sz="1800" dirty="0" smtClean="0"/>
              <a:t>. </a:t>
            </a:r>
            <a:endParaRPr lang="en-US" altLang="en-US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/>
          </a:p>
          <a:p>
            <a:r>
              <a:rPr lang="en-US" altLang="en-US" sz="2000" b="1" u="sng" dirty="0"/>
              <a:t>Reliability:</a:t>
            </a:r>
            <a:r>
              <a:rPr lang="en-US" altLang="en-US" sz="1800" b="1" dirty="0"/>
              <a:t> </a:t>
            </a:r>
            <a:r>
              <a:rPr lang="en-US" altLang="en-US" sz="1800" dirty="0"/>
              <a:t>It refers to the ability of an item to perform a required function under stated conditions for a period of time</a:t>
            </a:r>
            <a:r>
              <a:rPr lang="en-US" altLang="en-US" sz="1800" dirty="0" smtClean="0"/>
              <a:t>. </a:t>
            </a:r>
            <a:r>
              <a:rPr lang="en-US" altLang="en-US" sz="1800" dirty="0" smtClean="0">
                <a:solidFill>
                  <a:srgbClr val="00B0F0"/>
                </a:solidFill>
              </a:rPr>
              <a:t>(</a:t>
            </a:r>
            <a:r>
              <a:rPr lang="en-US" dirty="0">
                <a:solidFill>
                  <a:srgbClr val="00B0F0"/>
                </a:solidFill>
              </a:rPr>
              <a:t>How often does the product/service fail?</a:t>
            </a:r>
            <a:r>
              <a:rPr lang="en-US" altLang="en-US" sz="1800" dirty="0" smtClean="0">
                <a:solidFill>
                  <a:srgbClr val="00B0F0"/>
                </a:solidFill>
              </a:rPr>
              <a:t>)</a:t>
            </a:r>
            <a:endParaRPr lang="en-US" altLang="en-US" sz="1800" dirty="0">
              <a:solidFill>
                <a:srgbClr val="00B0F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/>
          </a:p>
          <a:p>
            <a:r>
              <a:rPr lang="en-US" altLang="en-US" sz="2000" b="1" u="sng" dirty="0"/>
              <a:t>Durability</a:t>
            </a:r>
            <a:r>
              <a:rPr lang="en-US" altLang="en-US" sz="1800" b="1" u="sng" dirty="0"/>
              <a:t>:</a:t>
            </a:r>
            <a:r>
              <a:rPr lang="en-US" altLang="en-US" sz="1800" b="1" dirty="0"/>
              <a:t> </a:t>
            </a:r>
            <a:r>
              <a:rPr lang="en-US" altLang="en-US" sz="1800" dirty="0"/>
              <a:t>This refers to useful technical life or longevity of performance of the product or service</a:t>
            </a:r>
            <a:r>
              <a:rPr lang="en-US" altLang="en-US" sz="1800" dirty="0" smtClean="0"/>
              <a:t>. </a:t>
            </a:r>
            <a:r>
              <a:rPr lang="en-US" altLang="en-US" sz="1800" dirty="0" smtClean="0">
                <a:solidFill>
                  <a:srgbClr val="00B0F0"/>
                </a:solidFill>
              </a:rPr>
              <a:t>(</a:t>
            </a:r>
            <a:r>
              <a:rPr lang="en-US" dirty="0">
                <a:solidFill>
                  <a:srgbClr val="00B0F0"/>
                </a:solidFill>
              </a:rPr>
              <a:t>How long does the product/service last?</a:t>
            </a:r>
            <a:r>
              <a:rPr lang="en-US" altLang="en-US" sz="1800" dirty="0" smtClean="0">
                <a:solidFill>
                  <a:srgbClr val="00B0F0"/>
                </a:solidFill>
              </a:rPr>
              <a:t>)</a:t>
            </a:r>
            <a:endParaRPr lang="en-US" altLang="en-US" sz="1800" dirty="0">
              <a:solidFill>
                <a:srgbClr val="00B0F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6C08F7-399D-4B9D-A724-0245E02C0951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xmlns="" val="161961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smtClean="0"/>
              <a:t>Aspects of quality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12800" y="1600201"/>
            <a:ext cx="9550400" cy="45307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1800" b="1" u="sng" dirty="0"/>
              <a:t>Innovative features:</a:t>
            </a:r>
            <a:r>
              <a:rPr lang="en-US" altLang="en-US" sz="2400" b="1" dirty="0"/>
              <a:t> </a:t>
            </a:r>
            <a:r>
              <a:rPr lang="en-US" altLang="en-US" sz="1800" dirty="0"/>
              <a:t>Innovative features refers to extra useful characteristics of the product, </a:t>
            </a:r>
            <a:r>
              <a:rPr lang="en-US" altLang="en-US" sz="1800" dirty="0">
                <a:solidFill>
                  <a:srgbClr val="00B0F0"/>
                </a:solidFill>
              </a:rPr>
              <a:t>more than the desired primary ones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/>
          </a:p>
          <a:p>
            <a:r>
              <a:rPr lang="en-US" altLang="en-US" sz="1800" b="1" u="sng" dirty="0"/>
              <a:t>Service after sale:</a:t>
            </a:r>
            <a:r>
              <a:rPr lang="en-US" altLang="en-US" sz="1800" dirty="0"/>
              <a:t> For many years, Service after sale had been considered as an extra business. But, now-a-days, because of increased focus on customer satisfaction, service after sale is considered as part of the product</a:t>
            </a:r>
            <a:r>
              <a:rPr lang="en-US" altLang="en-US" sz="1800" dirty="0" smtClean="0"/>
              <a:t>. </a:t>
            </a:r>
            <a:r>
              <a:rPr lang="en-US" altLang="en-US" sz="1800" dirty="0" smtClean="0">
                <a:solidFill>
                  <a:srgbClr val="00B0F0"/>
                </a:solidFill>
              </a:rPr>
              <a:t>(</a:t>
            </a:r>
            <a:r>
              <a:rPr lang="en-US" dirty="0" smtClean="0">
                <a:solidFill>
                  <a:srgbClr val="00B0F0"/>
                </a:solidFill>
              </a:rPr>
              <a:t>How </a:t>
            </a:r>
            <a:r>
              <a:rPr lang="en-US" dirty="0">
                <a:solidFill>
                  <a:srgbClr val="00B0F0"/>
                </a:solidFill>
              </a:rPr>
              <a:t>easy to repair the product / to solve the problems in service</a:t>
            </a:r>
            <a:r>
              <a:rPr lang="en-US" dirty="0" smtClean="0">
                <a:solidFill>
                  <a:srgbClr val="00B0F0"/>
                </a:solidFill>
              </a:rPr>
              <a:t>?)</a:t>
            </a:r>
            <a:endParaRPr lang="en-US" altLang="en-US" sz="1800" dirty="0">
              <a:solidFill>
                <a:srgbClr val="00B0F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b="1" u="sng" dirty="0"/>
              <a:t>Maintainability/serviceability:</a:t>
            </a:r>
            <a:r>
              <a:rPr lang="en-US" altLang="en-US" sz="1800" dirty="0"/>
              <a:t> </a:t>
            </a:r>
            <a:r>
              <a:rPr lang="en-US" altLang="en-US" sz="1800" dirty="0">
                <a:solidFill>
                  <a:srgbClr val="0070C0"/>
                </a:solidFill>
              </a:rPr>
              <a:t>Maintenance and servicing </a:t>
            </a:r>
            <a:r>
              <a:rPr lang="en-US" altLang="en-US" sz="1800" dirty="0"/>
              <a:t>of engineering products are of importance now-a-days to a large cross-section of customers.</a:t>
            </a:r>
          </a:p>
          <a:p>
            <a:pPr eaLnBrk="1" hangingPunct="1"/>
            <a:endParaRPr lang="en-US" altLang="en-US" sz="1800" dirty="0"/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606FE7F-361E-43B6-9320-C296EC48C5F9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xmlns="" val="264415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smtClean="0"/>
              <a:t>Aspects of quality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50240" y="1600201"/>
            <a:ext cx="10017760" cy="4530725"/>
          </a:xfrm>
        </p:spPr>
        <p:txBody>
          <a:bodyPr/>
          <a:lstStyle/>
          <a:p>
            <a:pPr eaLnBrk="1" hangingPunct="1"/>
            <a:r>
              <a:rPr lang="en-US" altLang="en-US" sz="1800" b="1" u="sng" dirty="0"/>
              <a:t>Ease of use:</a:t>
            </a:r>
            <a:r>
              <a:rPr lang="en-US" altLang="en-US" sz="2400" b="1" dirty="0"/>
              <a:t> </a:t>
            </a:r>
            <a:r>
              <a:rPr lang="en-US" altLang="en-US" sz="1800" dirty="0"/>
              <a:t>One of the recent trends of customers quality requirement is ease of use of product. </a:t>
            </a:r>
            <a:r>
              <a:rPr lang="en-US" altLang="en-US" sz="1800" dirty="0">
                <a:solidFill>
                  <a:srgbClr val="00B0F0"/>
                </a:solidFill>
              </a:rPr>
              <a:t>Customer never like a product which is complex to use. </a:t>
            </a:r>
            <a:r>
              <a:rPr lang="en-US" altLang="en-US" sz="1800" dirty="0"/>
              <a:t>Thus, ease of use has become one of the major aspect of quality.</a:t>
            </a:r>
          </a:p>
          <a:p>
            <a:pPr eaLnBrk="1" hangingPunct="1"/>
            <a:endParaRPr lang="en-US" altLang="en-US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/>
          </a:p>
          <a:p>
            <a:r>
              <a:rPr lang="en-US" altLang="en-US" sz="2000" b="1" u="sng" dirty="0"/>
              <a:t>Aesthetics:</a:t>
            </a:r>
            <a:r>
              <a:rPr lang="en-US" altLang="en-US" sz="1800" dirty="0"/>
              <a:t> Aesthetic of product, especially in case of customer goods, is a utmost importance to customers. Thus, aesthetic is also an important aspect of quality</a:t>
            </a:r>
            <a:r>
              <a:rPr lang="en-US" altLang="en-US" sz="1800" dirty="0" smtClean="0"/>
              <a:t>. </a:t>
            </a:r>
            <a:r>
              <a:rPr lang="en-US" altLang="en-US" sz="1800" dirty="0" smtClean="0">
                <a:solidFill>
                  <a:srgbClr val="00B0F0"/>
                </a:solidFill>
              </a:rPr>
              <a:t>(</a:t>
            </a:r>
            <a:r>
              <a:rPr lang="en-US" dirty="0">
                <a:solidFill>
                  <a:srgbClr val="00B0F0"/>
                </a:solidFill>
              </a:rPr>
              <a:t>What does the product/service look/smell/sound/feel like</a:t>
            </a:r>
            <a:r>
              <a:rPr lang="en-US" dirty="0" smtClean="0">
                <a:solidFill>
                  <a:srgbClr val="00B0F0"/>
                </a:solidFill>
              </a:rPr>
              <a:t>?)</a:t>
            </a:r>
            <a:endParaRPr lang="en-US" altLang="en-US" sz="1800" dirty="0">
              <a:solidFill>
                <a:srgbClr val="00B0F0"/>
              </a:solidFill>
            </a:endParaRPr>
          </a:p>
          <a:p>
            <a:pPr eaLnBrk="1" hangingPunct="1"/>
            <a:endParaRPr lang="en-US" altLang="en-US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2000" b="1" u="sng" dirty="0"/>
              <a:t>Others:</a:t>
            </a:r>
            <a:r>
              <a:rPr lang="en-US" altLang="en-US" sz="1800" dirty="0"/>
              <a:t> Now-a-days, many other aspect, such as </a:t>
            </a:r>
            <a:r>
              <a:rPr lang="en-US" altLang="en-US" sz="1800" dirty="0">
                <a:solidFill>
                  <a:srgbClr val="0070C0"/>
                </a:solidFill>
              </a:rPr>
              <a:t>safety, health issues </a:t>
            </a:r>
            <a:r>
              <a:rPr lang="en-US" altLang="en-US" sz="1800" dirty="0"/>
              <a:t>etc. are considered as part and parcel of quality.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6961BA-0CCC-49C3-840C-115F5A94514D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xmlns="" val="103417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Factors affecting quality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19760" y="1600201"/>
            <a:ext cx="9819640" cy="4530725"/>
          </a:xfrm>
        </p:spPr>
        <p:txBody>
          <a:bodyPr/>
          <a:lstStyle/>
          <a:p>
            <a:pPr eaLnBrk="1" hangingPunct="1"/>
            <a:endParaRPr lang="en-US" altLang="en-US" sz="2000" b="1" u="sng" dirty="0"/>
          </a:p>
          <a:p>
            <a:pPr algn="just" eaLnBrk="1" hangingPunct="1"/>
            <a:r>
              <a:rPr lang="en-US" altLang="en-US" sz="2200" b="1" u="sng" dirty="0">
                <a:solidFill>
                  <a:srgbClr val="7030A0"/>
                </a:solidFill>
              </a:rPr>
              <a:t>Customer:</a:t>
            </a:r>
            <a:r>
              <a:rPr lang="en-US" altLang="en-US" sz="2200" dirty="0" smtClean="0">
                <a:solidFill>
                  <a:srgbClr val="7030A0"/>
                </a:solidFill>
              </a:rPr>
              <a:t> </a:t>
            </a:r>
            <a:r>
              <a:rPr lang="en-US" altLang="en-US" sz="2200" dirty="0"/>
              <a:t>They are the </a:t>
            </a:r>
            <a:r>
              <a:rPr lang="en-US" altLang="en-US" sz="2200" dirty="0">
                <a:solidFill>
                  <a:srgbClr val="0070C0"/>
                </a:solidFill>
              </a:rPr>
              <a:t>ultimate users or beneficiaries of quality. </a:t>
            </a:r>
            <a:r>
              <a:rPr lang="en-US" altLang="en-US" sz="2200" dirty="0"/>
              <a:t>As such, any quality management drive should focus on this element while preparing a quality plan.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2200" dirty="0"/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2200" dirty="0"/>
          </a:p>
          <a:p>
            <a:pPr algn="just" eaLnBrk="1" hangingPunct="1"/>
            <a:r>
              <a:rPr lang="en-US" altLang="en-US" sz="2200" b="1" u="sng" dirty="0">
                <a:solidFill>
                  <a:srgbClr val="7030A0"/>
                </a:solidFill>
              </a:rPr>
              <a:t>Processes:</a:t>
            </a:r>
            <a:r>
              <a:rPr lang="en-US" altLang="en-US" sz="2200" dirty="0">
                <a:solidFill>
                  <a:srgbClr val="7030A0"/>
                </a:solidFill>
              </a:rPr>
              <a:t> </a:t>
            </a:r>
            <a:r>
              <a:rPr lang="en-US" altLang="en-US" sz="2200" dirty="0"/>
              <a:t>This element is responsible for transforming the inputs to quality outputs. </a:t>
            </a:r>
            <a:r>
              <a:rPr lang="en-US" altLang="en-US" sz="2200" b="1" dirty="0">
                <a:solidFill>
                  <a:srgbClr val="0070C0"/>
                </a:solidFill>
              </a:rPr>
              <a:t>Traditionally, </a:t>
            </a:r>
            <a:r>
              <a:rPr lang="en-US" altLang="en-US" sz="2200" dirty="0"/>
              <a:t>people used to think that the </a:t>
            </a:r>
            <a:r>
              <a:rPr lang="en-US" altLang="en-US" sz="2200" b="1" dirty="0">
                <a:solidFill>
                  <a:srgbClr val="0070C0"/>
                </a:solidFill>
              </a:rPr>
              <a:t>process is only factor which needs to be  controlled for ensuring quality.</a:t>
            </a:r>
            <a:r>
              <a:rPr lang="en-US" altLang="en-US" sz="2200" dirty="0"/>
              <a:t> Modern quality management views that employees and materials should be responsible for quality.</a:t>
            </a:r>
          </a:p>
          <a:p>
            <a:pPr eaLnBrk="1" hangingPunct="1"/>
            <a:endParaRPr lang="en-US" altLang="en-US" sz="1800" dirty="0"/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7005F8D-0E48-42BB-9AF7-F4699F54C2C2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xmlns="" val="398126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Factors affecting quality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513841"/>
            <a:ext cx="9726506" cy="4527522"/>
          </a:xfrm>
        </p:spPr>
        <p:txBody>
          <a:bodyPr/>
          <a:lstStyle/>
          <a:p>
            <a:pPr eaLnBrk="1" hangingPunct="1"/>
            <a:endParaRPr lang="en-US" altLang="en-US" sz="2000" b="1" u="sng" dirty="0"/>
          </a:p>
          <a:p>
            <a:pPr algn="just" eaLnBrk="1" hangingPunct="1"/>
            <a:r>
              <a:rPr lang="en-US" altLang="en-US" sz="2200" b="1" u="sng" dirty="0">
                <a:solidFill>
                  <a:srgbClr val="7030A0"/>
                </a:solidFill>
              </a:rPr>
              <a:t>Employee:</a:t>
            </a:r>
            <a:r>
              <a:rPr lang="en-US" altLang="en-US" sz="2200" dirty="0" smtClean="0">
                <a:solidFill>
                  <a:srgbClr val="7030A0"/>
                </a:solidFill>
              </a:rPr>
              <a:t> </a:t>
            </a:r>
            <a:r>
              <a:rPr lang="en-US" altLang="en-US" sz="2200" dirty="0"/>
              <a:t>Now-a-days, role of employee in delivering quality product is valued highly. </a:t>
            </a:r>
            <a:r>
              <a:rPr lang="en-US" altLang="en-US" sz="2200" b="1" dirty="0">
                <a:solidFill>
                  <a:srgbClr val="0070C0"/>
                </a:solidFill>
              </a:rPr>
              <a:t>Employees are considered as internal customers</a:t>
            </a:r>
            <a:r>
              <a:rPr lang="en-US" altLang="en-US" sz="2200" dirty="0"/>
              <a:t>, who need to be kept satisfied in order to deliver quality product. Thus, they should be </a:t>
            </a:r>
            <a:r>
              <a:rPr lang="en-US" altLang="en-US" sz="2200" b="1" dirty="0">
                <a:solidFill>
                  <a:srgbClr val="0070C0"/>
                </a:solidFill>
              </a:rPr>
              <a:t>trained regularly with high degree of motivation and skill.</a:t>
            </a:r>
          </a:p>
          <a:p>
            <a:pPr algn="just" eaLnBrk="1" hangingPunct="1"/>
            <a:endParaRPr lang="en-US" altLang="en-US" sz="2200" dirty="0"/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2200" dirty="0"/>
          </a:p>
          <a:p>
            <a:pPr algn="just" eaLnBrk="1" hangingPunct="1"/>
            <a:r>
              <a:rPr lang="en-US" altLang="en-US" sz="2200" b="1" u="sng" dirty="0">
                <a:solidFill>
                  <a:srgbClr val="7030A0"/>
                </a:solidFill>
              </a:rPr>
              <a:t>Materials (Suppliers):</a:t>
            </a:r>
            <a:r>
              <a:rPr lang="en-US" altLang="en-US" sz="2200" dirty="0">
                <a:solidFill>
                  <a:srgbClr val="7030A0"/>
                </a:solidFill>
              </a:rPr>
              <a:t> </a:t>
            </a:r>
            <a:r>
              <a:rPr lang="en-US" altLang="en-US" sz="2200" dirty="0"/>
              <a:t>Role of suppliers in </a:t>
            </a:r>
            <a:r>
              <a:rPr lang="en-US" altLang="en-US" sz="2200" b="1" dirty="0">
                <a:solidFill>
                  <a:srgbClr val="0070C0"/>
                </a:solidFill>
              </a:rPr>
              <a:t>delivering quality goods is now well recognized</a:t>
            </a:r>
            <a:r>
              <a:rPr lang="en-US" altLang="en-US" sz="2200" dirty="0"/>
              <a:t>. A good manufacturing process does not have much to contribute to quality if supplied materials are not of enough good quality.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F5C90C-B4C9-414B-8D23-939C90ABB339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xmlns="" val="248481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Consequences of Poor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3840"/>
            <a:ext cx="9533466" cy="4846319"/>
          </a:xfrm>
        </p:spPr>
        <p:txBody>
          <a:bodyPr/>
          <a:lstStyle/>
          <a:p>
            <a:endParaRPr lang="en-US" b="1" dirty="0" smtClean="0"/>
          </a:p>
          <a:p>
            <a:r>
              <a:rPr lang="en-US" sz="2500" b="1" dirty="0" smtClean="0">
                <a:solidFill>
                  <a:srgbClr val="0070C0"/>
                </a:solidFill>
              </a:rPr>
              <a:t>Lower </a:t>
            </a:r>
            <a:r>
              <a:rPr lang="en-US" sz="2500" b="1" dirty="0" smtClean="0">
                <a:solidFill>
                  <a:srgbClr val="0070C0"/>
                </a:solidFill>
              </a:rPr>
              <a:t>Productivity </a:t>
            </a:r>
            <a:r>
              <a:rPr lang="en-US" sz="2500" dirty="0" smtClean="0"/>
              <a:t>- </a:t>
            </a:r>
            <a:r>
              <a:rPr lang="en-US" sz="2500" dirty="0"/>
              <a:t>due to Rework, </a:t>
            </a:r>
            <a:r>
              <a:rPr lang="en-US" sz="2500" dirty="0" smtClean="0"/>
              <a:t>rejection</a:t>
            </a:r>
          </a:p>
          <a:p>
            <a:r>
              <a:rPr lang="en-US" sz="2500" b="1" dirty="0">
                <a:solidFill>
                  <a:srgbClr val="0070C0"/>
                </a:solidFill>
              </a:rPr>
              <a:t>Loss of </a:t>
            </a:r>
            <a:r>
              <a:rPr lang="en-US" sz="2500" b="1" dirty="0" smtClean="0">
                <a:solidFill>
                  <a:srgbClr val="0070C0"/>
                </a:solidFill>
              </a:rPr>
              <a:t>Material </a:t>
            </a:r>
            <a:r>
              <a:rPr lang="en-US" sz="2500" dirty="0" smtClean="0"/>
              <a:t>- </a:t>
            </a:r>
            <a:r>
              <a:rPr lang="en-US" sz="2500" dirty="0"/>
              <a:t>due to Rework, </a:t>
            </a:r>
            <a:r>
              <a:rPr lang="en-US" sz="2500" dirty="0" smtClean="0"/>
              <a:t>rejection</a:t>
            </a:r>
          </a:p>
          <a:p>
            <a:r>
              <a:rPr lang="en-US" sz="2500" b="1" dirty="0">
                <a:solidFill>
                  <a:srgbClr val="0070C0"/>
                </a:solidFill>
              </a:rPr>
              <a:t>Loss of </a:t>
            </a:r>
            <a:r>
              <a:rPr lang="en-US" sz="2500" b="1" dirty="0" smtClean="0">
                <a:solidFill>
                  <a:srgbClr val="0070C0"/>
                </a:solidFill>
              </a:rPr>
              <a:t>business </a:t>
            </a:r>
            <a:r>
              <a:rPr lang="en-US" sz="2500" dirty="0" smtClean="0"/>
              <a:t>- </a:t>
            </a:r>
            <a:r>
              <a:rPr lang="en-US" sz="2500" dirty="0"/>
              <a:t>Organization </a:t>
            </a:r>
            <a:r>
              <a:rPr lang="en-US" sz="2500" dirty="0" smtClean="0"/>
              <a:t>image</a:t>
            </a:r>
          </a:p>
          <a:p>
            <a:r>
              <a:rPr lang="en-US" sz="2500" b="1" dirty="0" smtClean="0">
                <a:solidFill>
                  <a:srgbClr val="0070C0"/>
                </a:solidFill>
              </a:rPr>
              <a:t>Liability </a:t>
            </a:r>
            <a:r>
              <a:rPr lang="en-US" sz="2500" dirty="0" smtClean="0"/>
              <a:t>- </a:t>
            </a:r>
            <a:r>
              <a:rPr lang="en-US" sz="2500" dirty="0"/>
              <a:t>Warranty, replacement, repair</a:t>
            </a:r>
          </a:p>
        </p:txBody>
      </p:sp>
    </p:spTree>
    <p:extLst>
      <p:ext uri="{BB962C8B-B14F-4D97-AF65-F5344CB8AC3E}">
        <p14:creationId xmlns:p14="http://schemas.microsoft.com/office/powerpoint/2010/main" xmlns="" val="385009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>
                <a:latin typeface="Times New Roman" panose="02020603050405020304" pitchFamily="18" charset="0"/>
              </a:rPr>
              <a:t>Quality Control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77333" y="1310640"/>
            <a:ext cx="9828107" cy="5242559"/>
          </a:xfrm>
        </p:spPr>
        <p:txBody>
          <a:bodyPr/>
          <a:lstStyle/>
          <a:p>
            <a:pPr eaLnBrk="1" hangingPunct="1"/>
            <a:endParaRPr lang="en-US" altLang="en-US" sz="1800" b="1" dirty="0"/>
          </a:p>
          <a:p>
            <a:pPr eaLnBrk="1" hangingPunct="1"/>
            <a:endParaRPr lang="en-US" altLang="en-US" sz="1800" b="1" dirty="0"/>
          </a:p>
          <a:p>
            <a:pPr eaLnBrk="1" hangingPunct="1"/>
            <a:r>
              <a:rPr lang="en-US" altLang="en-US" sz="2500" b="1" dirty="0"/>
              <a:t>Quality control can be defined as the </a:t>
            </a:r>
            <a:r>
              <a:rPr lang="en-US" altLang="en-US" sz="2500" b="1" dirty="0">
                <a:solidFill>
                  <a:srgbClr val="7030A0"/>
                </a:solidFill>
              </a:rPr>
              <a:t>checking, verification and regulation </a:t>
            </a:r>
            <a:r>
              <a:rPr lang="en-US" altLang="en-US" sz="2500" b="1" dirty="0"/>
              <a:t>of </a:t>
            </a:r>
            <a:r>
              <a:rPr lang="en-US" altLang="en-US" sz="2500" b="1" dirty="0">
                <a:solidFill>
                  <a:srgbClr val="0070C0"/>
                </a:solidFill>
              </a:rPr>
              <a:t>degree of excellence</a:t>
            </a:r>
            <a:r>
              <a:rPr lang="en-US" altLang="en-US" sz="2500" b="1" dirty="0"/>
              <a:t> of an attribute or property of something.</a:t>
            </a:r>
          </a:p>
          <a:p>
            <a:pPr eaLnBrk="1" hangingPunct="1"/>
            <a:endParaRPr lang="en-US" altLang="en-US" sz="2500" b="1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500" b="1" dirty="0"/>
          </a:p>
          <a:p>
            <a:pPr eaLnBrk="1" hangingPunct="1"/>
            <a:r>
              <a:rPr lang="en-US" altLang="en-US" sz="2500" b="1" dirty="0"/>
              <a:t>The </a:t>
            </a:r>
            <a:r>
              <a:rPr lang="en-US" altLang="en-US" sz="2500" b="1" dirty="0">
                <a:solidFill>
                  <a:srgbClr val="0070C0"/>
                </a:solidFill>
              </a:rPr>
              <a:t>operational techniques and activities </a:t>
            </a:r>
            <a:r>
              <a:rPr lang="en-US" altLang="en-US" sz="2500" b="1" dirty="0"/>
              <a:t>that are used to fulfill </a:t>
            </a:r>
            <a:r>
              <a:rPr lang="en-US" altLang="en-US" sz="2500" b="1" dirty="0" smtClean="0"/>
              <a:t>requirements </a:t>
            </a:r>
            <a:r>
              <a:rPr lang="en-US" altLang="en-US" sz="2500" b="1" dirty="0"/>
              <a:t>of quality.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8997D1-A3AE-4F93-8B64-F9BA788CC83A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xmlns="" val="72489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2181</TotalTime>
  <Words>1110</Words>
  <Application>Microsoft Office PowerPoint</Application>
  <PresentationFormat>Custom</PresentationFormat>
  <Paragraphs>180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Facet</vt:lpstr>
      <vt:lpstr>Slide 1</vt:lpstr>
      <vt:lpstr>Quality?</vt:lpstr>
      <vt:lpstr>Aspects of quality</vt:lpstr>
      <vt:lpstr>Aspects of quality</vt:lpstr>
      <vt:lpstr>Aspects of quality</vt:lpstr>
      <vt:lpstr>Factors affecting quality</vt:lpstr>
      <vt:lpstr>Factors affecting quality</vt:lpstr>
      <vt:lpstr>Consequences of Poor Quality</vt:lpstr>
      <vt:lpstr>Quality Control</vt:lpstr>
      <vt:lpstr>Quality Assurance</vt:lpstr>
      <vt:lpstr>QC vs QA</vt:lpstr>
      <vt:lpstr>Question for you</vt:lpstr>
      <vt:lpstr>Statistical Quality Control </vt:lpstr>
      <vt:lpstr>Type of quality control</vt:lpstr>
      <vt:lpstr>Types of quality control</vt:lpstr>
      <vt:lpstr>Type of quality control</vt:lpstr>
      <vt:lpstr>Textile testing?</vt:lpstr>
      <vt:lpstr>Importance of textile testing</vt:lpstr>
      <vt:lpstr>Factors affecting test result</vt:lpstr>
      <vt:lpstr>Total Quality Management (TQM)</vt:lpstr>
      <vt:lpstr>Slide 21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Abdullah Al Mamun</dc:creator>
  <cp:lastModifiedBy>user</cp:lastModifiedBy>
  <cp:revision>194</cp:revision>
  <cp:lastPrinted>2020-02-11T06:34:59Z</cp:lastPrinted>
  <dcterms:created xsi:type="dcterms:W3CDTF">2020-01-15T04:25:24Z</dcterms:created>
  <dcterms:modified xsi:type="dcterms:W3CDTF">2020-09-21T10:43:13Z</dcterms:modified>
</cp:coreProperties>
</file>