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handoutMasterIdLst>
    <p:handoutMasterId r:id="rId22"/>
  </p:handoutMasterIdLst>
  <p:sldIdLst>
    <p:sldId id="285" r:id="rId2"/>
    <p:sldId id="286" r:id="rId3"/>
    <p:sldId id="287" r:id="rId4"/>
    <p:sldId id="288" r:id="rId5"/>
    <p:sldId id="289" r:id="rId6"/>
    <p:sldId id="403" r:id="rId7"/>
    <p:sldId id="290" r:id="rId8"/>
    <p:sldId id="404" r:id="rId9"/>
    <p:sldId id="291" r:id="rId10"/>
    <p:sldId id="292" r:id="rId11"/>
    <p:sldId id="293" r:id="rId12"/>
    <p:sldId id="294" r:id="rId13"/>
    <p:sldId id="298" r:id="rId14"/>
    <p:sldId id="299" r:id="rId15"/>
    <p:sldId id="300" r:id="rId16"/>
    <p:sldId id="295" r:id="rId17"/>
    <p:sldId id="296" r:id="rId18"/>
    <p:sldId id="297" r:id="rId19"/>
    <p:sldId id="301" r:id="rId20"/>
    <p:sldId id="30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94660"/>
  </p:normalViewPr>
  <p:slideViewPr>
    <p:cSldViewPr snapToGrid="0">
      <p:cViewPr varScale="1">
        <p:scale>
          <a:sx n="83" d="100"/>
          <a:sy n="83" d="100"/>
        </p:scale>
        <p:origin x="-658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97ED4-2367-473C-821D-5FF4806DBAD8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075CE-07F6-4A0F-818A-2861E7885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6479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47022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4614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7169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766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329247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2375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6880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769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854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641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5713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4649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481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1720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366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02A38-B709-46D8-AFCE-A1F36458E7B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936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02A38-B709-46D8-AFCE-A1F36458E7B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E84AFB-4218-40C2-B038-C72FBB5CB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807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w_2lPhrDmE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Bx8Nw0GxtQ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MkpMhBO5v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sq.org/quality-resources/iso-26000" TargetMode="External"/><Relationship Id="rId2" Type="http://schemas.openxmlformats.org/officeDocument/2006/relationships/hyperlink" Target="https://asq.org/quality-resources/iso-1400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sq.org/quality-press/display-item?item=P1606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74885"/>
            <a:ext cx="8596668" cy="844446"/>
          </a:xfrm>
        </p:spPr>
        <p:txBody>
          <a:bodyPr/>
          <a:lstStyle/>
          <a:p>
            <a:pPr algn="ctr"/>
            <a:r>
              <a:rPr lang="en-US" dirty="0" smtClean="0">
                <a:hlinkClick r:id="rId2"/>
              </a:rPr>
              <a:t>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78993"/>
            <a:ext cx="9198186" cy="5431536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altLang="en-US" sz="2000" dirty="0"/>
              <a:t>Something that is </a:t>
            </a:r>
            <a:r>
              <a:rPr lang="en-US" altLang="en-US" sz="2000" b="1" dirty="0">
                <a:solidFill>
                  <a:srgbClr val="0070C0"/>
                </a:solidFill>
              </a:rPr>
              <a:t>established by authority, custom or general consent as a model or example </a:t>
            </a:r>
            <a:r>
              <a:rPr lang="en-US" altLang="en-US" sz="2000" dirty="0"/>
              <a:t>to be followed.</a:t>
            </a:r>
          </a:p>
          <a:p>
            <a:pPr algn="just">
              <a:lnSpc>
                <a:spcPct val="90000"/>
              </a:lnSpc>
            </a:pPr>
            <a:endParaRPr lang="en-US" altLang="en-US" sz="2000" dirty="0"/>
          </a:p>
          <a:p>
            <a:pPr algn="just">
              <a:lnSpc>
                <a:spcPct val="90000"/>
              </a:lnSpc>
            </a:pPr>
            <a:r>
              <a:rPr lang="en-US" altLang="en-US" sz="2000" dirty="0"/>
              <a:t>Something established </a:t>
            </a:r>
            <a:r>
              <a:rPr lang="en-US" altLang="en-US" sz="2000" b="1" dirty="0">
                <a:solidFill>
                  <a:srgbClr val="7030A0"/>
                </a:solidFill>
              </a:rPr>
              <a:t>for use as a rule or basis of comparison </a:t>
            </a:r>
            <a:r>
              <a:rPr lang="en-US" altLang="en-US" sz="2000" dirty="0"/>
              <a:t>in measuring or judging capacity, quantity, content, extent, value, quality etc.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 algn="just">
              <a:lnSpc>
                <a:spcPct val="90000"/>
              </a:lnSpc>
            </a:pPr>
            <a:r>
              <a:rPr lang="en-US" altLang="en-US" sz="2000" dirty="0"/>
              <a:t>The </a:t>
            </a:r>
            <a:r>
              <a:rPr lang="en-US" altLang="en-US" sz="2000" b="1" dirty="0">
                <a:solidFill>
                  <a:srgbClr val="7030A0"/>
                </a:solidFill>
              </a:rPr>
              <a:t>t</a:t>
            </a:r>
            <a:r>
              <a:rPr lang="en-US" altLang="en-US" sz="2000" b="1" dirty="0">
                <a:solidFill>
                  <a:srgbClr val="0070C0"/>
                </a:solidFill>
              </a:rPr>
              <a:t>ype, model or example commonly or generally accepted adhered to</a:t>
            </a:r>
            <a:r>
              <a:rPr lang="en-US" altLang="en-US" sz="2000" dirty="0"/>
              <a:t>; criterion set for usage or practice.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US" altLang="en-US" sz="2000" dirty="0"/>
          </a:p>
          <a:p>
            <a:pPr algn="just">
              <a:lnSpc>
                <a:spcPct val="90000"/>
              </a:lnSpc>
            </a:pPr>
            <a:r>
              <a:rPr lang="en-US" altLang="en-US" sz="2000" dirty="0"/>
              <a:t>According to ISO, standards are </a:t>
            </a:r>
            <a:r>
              <a:rPr lang="en-US" altLang="en-US" sz="2000" b="1" dirty="0">
                <a:solidFill>
                  <a:srgbClr val="7030A0"/>
                </a:solidFill>
              </a:rPr>
              <a:t>documented agreements containing technical specifications or other precise criteria to be used consistently </a:t>
            </a:r>
            <a:r>
              <a:rPr lang="en-US" altLang="en-US" sz="2000" dirty="0"/>
              <a:t>as </a:t>
            </a:r>
            <a:r>
              <a:rPr lang="en-US" altLang="en-US" sz="2000" b="1" dirty="0">
                <a:solidFill>
                  <a:srgbClr val="7030A0"/>
                </a:solidFill>
              </a:rPr>
              <a:t>rules, guidelines</a:t>
            </a:r>
            <a:r>
              <a:rPr lang="en-US" altLang="en-US" sz="2000" dirty="0"/>
              <a:t> or definitions of characteristics to ensure that materials, products, processes and services </a:t>
            </a:r>
            <a:r>
              <a:rPr lang="en-US" altLang="en-US" sz="2000" b="1" dirty="0">
                <a:solidFill>
                  <a:srgbClr val="7030A0"/>
                </a:solidFill>
              </a:rPr>
              <a:t>are fit for their purpose</a:t>
            </a:r>
            <a:r>
              <a:rPr lang="en-US" altLang="en-US" sz="20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3810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609600"/>
            <a:ext cx="10497312" cy="66141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3300" b="1" dirty="0"/>
              <a:t>Standards: Environmental Management System (EMS)</a:t>
            </a:r>
            <a:r>
              <a:rPr lang="en-US" altLang="en-US" b="1" u="sng" dirty="0"/>
              <a:t/>
            </a:r>
            <a:br>
              <a:rPr lang="en-US" altLang="en-US" b="1" u="sng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5024"/>
            <a:ext cx="9673674" cy="507492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altLang="en-US" sz="2500" dirty="0" smtClean="0"/>
              <a:t>	An </a:t>
            </a:r>
            <a:r>
              <a:rPr lang="en-US" altLang="en-US" sz="2500" dirty="0"/>
              <a:t>environmental Management System is </a:t>
            </a:r>
            <a:r>
              <a:rPr lang="en-US" altLang="en-US" sz="2500" b="1" dirty="0">
                <a:solidFill>
                  <a:srgbClr val="7030A0"/>
                </a:solidFill>
              </a:rPr>
              <a:t>a tool for managing the impacts of an Organization’s activities on the environment</a:t>
            </a:r>
            <a:r>
              <a:rPr lang="en-US" altLang="en-US" sz="2500" dirty="0"/>
              <a:t>. It provides a </a:t>
            </a:r>
            <a:r>
              <a:rPr lang="en-US" altLang="en-US" sz="2500" b="1" dirty="0">
                <a:solidFill>
                  <a:srgbClr val="0070C0"/>
                </a:solidFill>
              </a:rPr>
              <a:t>structured approach to planning and implementing environment protection </a:t>
            </a:r>
            <a:r>
              <a:rPr lang="en-US" altLang="en-US" sz="2500" dirty="0" smtClean="0"/>
              <a:t>measures.</a:t>
            </a:r>
          </a:p>
          <a:p>
            <a:pPr algn="just">
              <a:lnSpc>
                <a:spcPct val="90000"/>
              </a:lnSpc>
            </a:pPr>
            <a:endParaRPr lang="en-US" altLang="en-US" sz="2500" dirty="0" smtClean="0"/>
          </a:p>
          <a:p>
            <a:pPr algn="just">
              <a:lnSpc>
                <a:spcPct val="90000"/>
              </a:lnSpc>
            </a:pPr>
            <a:r>
              <a:rPr lang="en-US" altLang="en-US" sz="2500" dirty="0" smtClean="0"/>
              <a:t>An </a:t>
            </a:r>
            <a:r>
              <a:rPr lang="en-US" altLang="en-US" sz="2500" dirty="0"/>
              <a:t>EMS can be a </a:t>
            </a:r>
            <a:r>
              <a:rPr lang="en-US" altLang="en-US" sz="2500" b="1" dirty="0">
                <a:solidFill>
                  <a:srgbClr val="7030A0"/>
                </a:solidFill>
              </a:rPr>
              <a:t>powerful tool for organizations to improve their environmental performance and enhance their business efficiency.</a:t>
            </a:r>
            <a:r>
              <a:rPr lang="en-US" altLang="en-US" sz="2500" dirty="0"/>
              <a:t> </a:t>
            </a:r>
            <a:endParaRPr lang="en-US" altLang="en-US" sz="2500" dirty="0" smtClean="0"/>
          </a:p>
          <a:p>
            <a:pPr algn="just">
              <a:lnSpc>
                <a:spcPct val="90000"/>
              </a:lnSpc>
            </a:pPr>
            <a:endParaRPr lang="en-US" altLang="en-US" sz="2500" dirty="0" smtClean="0"/>
          </a:p>
          <a:p>
            <a:pPr algn="just">
              <a:lnSpc>
                <a:spcPct val="90000"/>
              </a:lnSpc>
            </a:pPr>
            <a:r>
              <a:rPr lang="en-US" altLang="en-US" sz="2500" dirty="0" smtClean="0"/>
              <a:t>An </a:t>
            </a:r>
            <a:r>
              <a:rPr lang="en-US" altLang="en-US" sz="2500" dirty="0"/>
              <a:t>EMS is </a:t>
            </a:r>
            <a:r>
              <a:rPr lang="en-US" altLang="en-US" sz="2500" b="1" dirty="0">
                <a:solidFill>
                  <a:srgbClr val="0070C0"/>
                </a:solidFill>
              </a:rPr>
              <a:t>not prescriptive; rather it requires organizations to take an active role in examining their practices</a:t>
            </a:r>
            <a:r>
              <a:rPr lang="en-US" altLang="en-US" sz="2500" dirty="0"/>
              <a:t>, and then determining </a:t>
            </a:r>
            <a:r>
              <a:rPr lang="en-US" altLang="en-US" sz="2500" b="1" dirty="0">
                <a:solidFill>
                  <a:srgbClr val="0070C0"/>
                </a:solidFill>
              </a:rPr>
              <a:t>how their impacts should be managed</a:t>
            </a:r>
            <a:r>
              <a:rPr lang="en-US" altLang="en-US" sz="2500" dirty="0"/>
              <a:t>. </a:t>
            </a:r>
            <a:endParaRPr lang="en-US" altLang="en-US" sz="2500" dirty="0" smtClean="0"/>
          </a:p>
          <a:p>
            <a:pPr algn="just">
              <a:lnSpc>
                <a:spcPct val="90000"/>
              </a:lnSpc>
            </a:pPr>
            <a:endParaRPr lang="en-US" altLang="en-US" sz="2500" dirty="0" smtClean="0"/>
          </a:p>
          <a:p>
            <a:pPr algn="just">
              <a:lnSpc>
                <a:spcPct val="90000"/>
              </a:lnSpc>
            </a:pPr>
            <a:r>
              <a:rPr lang="en-US" altLang="en-US" sz="2500" dirty="0" smtClean="0"/>
              <a:t>This </a:t>
            </a:r>
            <a:r>
              <a:rPr lang="en-US" altLang="en-US" sz="2500" dirty="0"/>
              <a:t>approach encourages </a:t>
            </a:r>
            <a:r>
              <a:rPr lang="en-US" altLang="en-US" sz="2500" b="1" dirty="0">
                <a:solidFill>
                  <a:srgbClr val="7030A0"/>
                </a:solidFill>
              </a:rPr>
              <a:t>creative and relevant solutions from organization itself.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9180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1416"/>
          </a:xfrm>
        </p:spPr>
        <p:txBody>
          <a:bodyPr/>
          <a:lstStyle/>
          <a:p>
            <a:pPr algn="ctr"/>
            <a:r>
              <a:rPr lang="en-US" altLang="en-US" b="1" dirty="0" smtClean="0"/>
              <a:t>Benefits: 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328" y="1271016"/>
            <a:ext cx="9857232" cy="540410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500" b="1" dirty="0" smtClean="0">
                <a:solidFill>
                  <a:srgbClr val="7030A0"/>
                </a:solidFill>
              </a:rPr>
              <a:t>Minimize </a:t>
            </a:r>
            <a:r>
              <a:rPr lang="en-US" altLang="en-US" sz="2500" b="1" dirty="0">
                <a:solidFill>
                  <a:srgbClr val="7030A0"/>
                </a:solidFill>
              </a:rPr>
              <a:t>environmental liabilities</a:t>
            </a:r>
          </a:p>
          <a:p>
            <a:pPr>
              <a:lnSpc>
                <a:spcPct val="90000"/>
              </a:lnSpc>
            </a:pPr>
            <a:r>
              <a:rPr lang="en-US" altLang="en-US" sz="2500" dirty="0"/>
              <a:t>Maximize the </a:t>
            </a:r>
            <a:r>
              <a:rPr lang="en-US" altLang="en-US" sz="2500" b="1" dirty="0">
                <a:solidFill>
                  <a:srgbClr val="00B0F0"/>
                </a:solidFill>
              </a:rPr>
              <a:t>efficient use of resources</a:t>
            </a:r>
          </a:p>
          <a:p>
            <a:pPr>
              <a:lnSpc>
                <a:spcPct val="90000"/>
              </a:lnSpc>
            </a:pPr>
            <a:r>
              <a:rPr lang="en-US" altLang="en-US" sz="2500" b="1" dirty="0">
                <a:solidFill>
                  <a:srgbClr val="7030A0"/>
                </a:solidFill>
              </a:rPr>
              <a:t>Reduce waste</a:t>
            </a:r>
          </a:p>
          <a:p>
            <a:pPr>
              <a:lnSpc>
                <a:spcPct val="90000"/>
              </a:lnSpc>
            </a:pPr>
            <a:r>
              <a:rPr lang="en-US" altLang="en-US" sz="2500" dirty="0"/>
              <a:t>Demonstrate a </a:t>
            </a:r>
            <a:r>
              <a:rPr lang="en-US" altLang="en-US" sz="2500" b="1" dirty="0">
                <a:solidFill>
                  <a:srgbClr val="00B0F0"/>
                </a:solidFill>
              </a:rPr>
              <a:t>good corporate image</a:t>
            </a:r>
          </a:p>
          <a:p>
            <a:pPr>
              <a:lnSpc>
                <a:spcPct val="90000"/>
              </a:lnSpc>
            </a:pPr>
            <a:r>
              <a:rPr lang="en-US" altLang="en-US" sz="2500" b="1" dirty="0">
                <a:solidFill>
                  <a:srgbClr val="7030A0"/>
                </a:solidFill>
              </a:rPr>
              <a:t>Build awareness of environmental concern </a:t>
            </a:r>
            <a:r>
              <a:rPr lang="en-US" altLang="en-US" sz="2500" dirty="0"/>
              <a:t>among employees</a:t>
            </a:r>
          </a:p>
          <a:p>
            <a:pPr>
              <a:lnSpc>
                <a:spcPct val="90000"/>
              </a:lnSpc>
            </a:pPr>
            <a:r>
              <a:rPr lang="en-US" altLang="en-US" sz="2500" dirty="0"/>
              <a:t>Gain a </a:t>
            </a:r>
            <a:r>
              <a:rPr lang="en-US" altLang="en-US" sz="2500" b="1" dirty="0">
                <a:solidFill>
                  <a:srgbClr val="00B0F0"/>
                </a:solidFill>
              </a:rPr>
              <a:t>better understanding of the environmental impacts </a:t>
            </a:r>
            <a:r>
              <a:rPr lang="en-US" altLang="en-US" sz="2500" dirty="0"/>
              <a:t>of business activities</a:t>
            </a:r>
          </a:p>
          <a:p>
            <a:pPr>
              <a:lnSpc>
                <a:spcPct val="90000"/>
              </a:lnSpc>
            </a:pPr>
            <a:r>
              <a:rPr lang="en-US" altLang="en-US" sz="2500" b="1" dirty="0">
                <a:solidFill>
                  <a:srgbClr val="7030A0"/>
                </a:solidFill>
              </a:rPr>
              <a:t>Increase profit, improving environmental performance </a:t>
            </a:r>
            <a:r>
              <a:rPr lang="en-US" altLang="en-US" sz="2500" dirty="0"/>
              <a:t>through more efficient operations.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7762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57784"/>
            <a:ext cx="9307914" cy="758951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altLang="en-US" b="1" dirty="0"/>
              <a:t>Standards: Steps towards ISO certification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52728"/>
            <a:ext cx="9161610" cy="518464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00B0F0"/>
                </a:solidFill>
              </a:rPr>
              <a:t>Step-1. Management commitment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7030A0"/>
                </a:solidFill>
              </a:rPr>
              <a:t>Step-2. Quality system requirement and quality policy manual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00B0F0"/>
                </a:solidFill>
              </a:rPr>
              <a:t>Step-3. Planning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7030A0"/>
                </a:solidFill>
              </a:rPr>
              <a:t>Step-4. Training, Education and quality awareness.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00B0F0"/>
                </a:solidFill>
              </a:rPr>
              <a:t>Step-5. Implementation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7030A0"/>
                </a:solidFill>
              </a:rPr>
              <a:t>Step-6. Auditing and Corrective action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00B0F0"/>
                </a:solidFill>
              </a:rPr>
              <a:t>Step-7. Certification.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462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865092" cy="689548"/>
          </a:xfrm>
        </p:spPr>
        <p:txBody>
          <a:bodyPr/>
          <a:lstStyle/>
          <a:p>
            <a:r>
              <a:rPr lang="en-US" dirty="0" smtClean="0"/>
              <a:t>ISO: </a:t>
            </a:r>
            <a:r>
              <a:rPr lang="en-US" dirty="0"/>
              <a:t>seven Q</a:t>
            </a:r>
            <a:r>
              <a:rPr lang="en-US" dirty="0" smtClean="0"/>
              <a:t>uality </a:t>
            </a:r>
            <a:r>
              <a:rPr lang="en-US" dirty="0"/>
              <a:t>M</a:t>
            </a:r>
            <a:r>
              <a:rPr lang="en-US" dirty="0" smtClean="0"/>
              <a:t>anagement </a:t>
            </a:r>
            <a:r>
              <a:rPr lang="en-US" dirty="0"/>
              <a:t>P</a:t>
            </a:r>
            <a:r>
              <a:rPr lang="en-US" dirty="0" smtClean="0"/>
              <a:t>rinciples (</a:t>
            </a:r>
            <a:r>
              <a:rPr lang="en-US" dirty="0"/>
              <a:t>QMPs)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806" y="826464"/>
            <a:ext cx="9530968" cy="4944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ISO 9000, ISO 9001 and related ISO quality management standards are based on </a:t>
            </a:r>
            <a:r>
              <a:rPr lang="en-US" sz="2400" b="1" dirty="0" smtClean="0">
                <a:solidFill>
                  <a:srgbClr val="7030A0"/>
                </a:solidFill>
              </a:rPr>
              <a:t>seven QMPs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QMP </a:t>
            </a:r>
            <a:r>
              <a:rPr lang="en-US" sz="2400" dirty="0"/>
              <a:t>1 – Customer </a:t>
            </a:r>
            <a:r>
              <a:rPr lang="en-US" sz="2400" dirty="0" smtClean="0"/>
              <a:t>focus</a:t>
            </a:r>
          </a:p>
          <a:p>
            <a:pPr marL="0" indent="0">
              <a:buNone/>
            </a:pPr>
            <a:r>
              <a:rPr lang="en-US" sz="2400" dirty="0" smtClean="0"/>
              <a:t>QMP 2 </a:t>
            </a:r>
            <a:r>
              <a:rPr lang="en-US" sz="2400" dirty="0"/>
              <a:t>– </a:t>
            </a:r>
            <a:r>
              <a:rPr lang="en-US" sz="2400" dirty="0" smtClean="0"/>
              <a:t>Leadership</a:t>
            </a:r>
          </a:p>
          <a:p>
            <a:pPr marL="0" indent="0">
              <a:buNone/>
            </a:pPr>
            <a:r>
              <a:rPr lang="en-US" sz="2400" dirty="0" smtClean="0"/>
              <a:t>QMP </a:t>
            </a:r>
            <a:r>
              <a:rPr lang="en-US" sz="2400" dirty="0"/>
              <a:t>3 – Engagement of </a:t>
            </a:r>
            <a:r>
              <a:rPr lang="en-US" sz="2400" dirty="0" smtClean="0"/>
              <a:t>people</a:t>
            </a:r>
          </a:p>
          <a:p>
            <a:pPr marL="0" indent="0">
              <a:buNone/>
            </a:pPr>
            <a:r>
              <a:rPr lang="en-US" sz="2400" dirty="0" smtClean="0"/>
              <a:t>QMP </a:t>
            </a:r>
            <a:r>
              <a:rPr lang="en-US" sz="2400" dirty="0"/>
              <a:t>4 – Process </a:t>
            </a:r>
            <a:r>
              <a:rPr lang="en-US" sz="2400" dirty="0" smtClean="0"/>
              <a:t>approach</a:t>
            </a:r>
          </a:p>
          <a:p>
            <a:pPr marL="0" indent="0">
              <a:buNone/>
            </a:pPr>
            <a:r>
              <a:rPr lang="en-US" sz="2400" dirty="0" smtClean="0"/>
              <a:t>QMP </a:t>
            </a:r>
            <a:r>
              <a:rPr lang="en-US" sz="2400" dirty="0"/>
              <a:t>5 – </a:t>
            </a:r>
            <a:r>
              <a:rPr lang="en-US" sz="2400" dirty="0" smtClean="0"/>
              <a:t>Improvement</a:t>
            </a:r>
          </a:p>
          <a:p>
            <a:pPr marL="0" indent="0">
              <a:buNone/>
            </a:pPr>
            <a:r>
              <a:rPr lang="en-US" sz="2400" dirty="0" smtClean="0"/>
              <a:t>QMP </a:t>
            </a:r>
            <a:r>
              <a:rPr lang="en-US" sz="2400" dirty="0"/>
              <a:t>6 – Evidence-based decision </a:t>
            </a:r>
            <a:r>
              <a:rPr lang="en-US" sz="2400" dirty="0" smtClean="0"/>
              <a:t>making</a:t>
            </a:r>
          </a:p>
          <a:p>
            <a:pPr marL="0" indent="0">
              <a:buNone/>
            </a:pPr>
            <a:r>
              <a:rPr lang="en-US" sz="2400" dirty="0" smtClean="0"/>
              <a:t>QMP </a:t>
            </a:r>
            <a:r>
              <a:rPr lang="en-US" sz="2400" dirty="0"/>
              <a:t>7 – Relationship management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3872" y="1280671"/>
            <a:ext cx="5803491" cy="51808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2901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9201184" cy="142406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Statements </a:t>
            </a:r>
            <a:r>
              <a:rPr lang="en-US" dirty="0"/>
              <a:t>on </a:t>
            </a:r>
            <a:r>
              <a:rPr lang="en-US" dirty="0" smtClean="0"/>
              <a:t>quality </a:t>
            </a:r>
            <a:r>
              <a:rPr lang="en-US" dirty="0"/>
              <a:t>management </a:t>
            </a:r>
            <a:r>
              <a:rPr lang="en-US" dirty="0" smtClean="0"/>
              <a:t>principles:</a:t>
            </a:r>
            <a:br>
              <a:rPr lang="en-US" dirty="0" smtClean="0"/>
            </a:br>
            <a:r>
              <a:rPr lang="en-US" dirty="0"/>
              <a:t>QMP 1 – Customer focus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54243"/>
            <a:ext cx="8596668" cy="488711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425" y="1424065"/>
            <a:ext cx="6502293" cy="496207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9869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171204" cy="1320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Statements on quality management principles</a:t>
            </a:r>
            <a:br>
              <a:rPr lang="en-US" dirty="0" smtClean="0"/>
            </a:br>
            <a:r>
              <a:rPr lang="en-US" dirty="0" smtClean="0"/>
              <a:t>QMP 2 – Leadership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352" y="2186514"/>
            <a:ext cx="6563320" cy="4424148"/>
          </a:xfrm>
        </p:spPr>
      </p:pic>
    </p:spTree>
    <p:extLst>
      <p:ext uri="{BB962C8B-B14F-4D97-AF65-F5344CB8AC3E}">
        <p14:creationId xmlns="" xmlns:p14="http://schemas.microsoft.com/office/powerpoint/2010/main" val="415949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456017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Statements on </a:t>
            </a:r>
            <a:r>
              <a:rPr lang="en-US" dirty="0" smtClean="0"/>
              <a:t>quality </a:t>
            </a:r>
            <a:r>
              <a:rPr lang="en-US" dirty="0"/>
              <a:t>management </a:t>
            </a:r>
            <a:r>
              <a:rPr lang="en-US" dirty="0" smtClean="0"/>
              <a:t>principles</a:t>
            </a:r>
            <a:br>
              <a:rPr lang="en-US" dirty="0" smtClean="0"/>
            </a:br>
            <a:r>
              <a:rPr lang="en-US" dirty="0"/>
              <a:t>QMP 3 – Engagement of people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20" y="2078593"/>
            <a:ext cx="8393551" cy="4307217"/>
          </a:xfrm>
        </p:spPr>
      </p:pic>
    </p:spTree>
    <p:extLst>
      <p:ext uri="{BB962C8B-B14F-4D97-AF65-F5344CB8AC3E}">
        <p14:creationId xmlns="" xmlns:p14="http://schemas.microsoft.com/office/powerpoint/2010/main" val="244773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560948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Statements on </a:t>
            </a:r>
            <a:r>
              <a:rPr lang="en-US" dirty="0" smtClean="0"/>
              <a:t>quality </a:t>
            </a:r>
            <a:r>
              <a:rPr lang="en-US" dirty="0"/>
              <a:t>management </a:t>
            </a:r>
            <a:r>
              <a:rPr lang="en-US" dirty="0" smtClean="0"/>
              <a:t>principles</a:t>
            </a:r>
            <a:br>
              <a:rPr lang="en-US" dirty="0" smtClean="0"/>
            </a:br>
            <a:r>
              <a:rPr lang="en-US" dirty="0"/>
              <a:t>QMP 4 – Process approach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125" y="2160588"/>
            <a:ext cx="7285219" cy="4567157"/>
          </a:xfrm>
        </p:spPr>
      </p:pic>
    </p:spTree>
    <p:extLst>
      <p:ext uri="{BB962C8B-B14F-4D97-AF65-F5344CB8AC3E}">
        <p14:creationId xmlns="" xmlns:p14="http://schemas.microsoft.com/office/powerpoint/2010/main" val="113360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800791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Statements on </a:t>
            </a:r>
            <a:r>
              <a:rPr lang="en-US" dirty="0" smtClean="0"/>
              <a:t>quality </a:t>
            </a:r>
            <a:r>
              <a:rPr lang="en-US" dirty="0"/>
              <a:t>management </a:t>
            </a:r>
            <a:r>
              <a:rPr lang="en-US" dirty="0" smtClean="0"/>
              <a:t>principles</a:t>
            </a:r>
            <a:br>
              <a:rPr lang="en-US" dirty="0" smtClean="0"/>
            </a:br>
            <a:r>
              <a:rPr lang="en-US" dirty="0"/>
              <a:t>QMP 5 – Improvement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926" y="2072751"/>
            <a:ext cx="9088685" cy="4447970"/>
          </a:xfrm>
        </p:spPr>
      </p:pic>
    </p:spTree>
    <p:extLst>
      <p:ext uri="{BB962C8B-B14F-4D97-AF65-F5344CB8AC3E}">
        <p14:creationId xmlns="" xmlns:p14="http://schemas.microsoft.com/office/powerpoint/2010/main" val="194666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515977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Statements on </a:t>
            </a:r>
            <a:r>
              <a:rPr lang="en-US" dirty="0" smtClean="0"/>
              <a:t>quality </a:t>
            </a:r>
            <a:r>
              <a:rPr lang="en-US" dirty="0"/>
              <a:t>management </a:t>
            </a:r>
            <a:r>
              <a:rPr lang="en-US" dirty="0" smtClean="0"/>
              <a:t>principles</a:t>
            </a:r>
            <a:br>
              <a:rPr lang="en-US" dirty="0" smtClean="0"/>
            </a:br>
            <a:r>
              <a:rPr lang="en-US" dirty="0"/>
              <a:t>QMP 6 – Evidence-based decision making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85" y="2264961"/>
            <a:ext cx="7060591" cy="4030908"/>
          </a:xfrm>
        </p:spPr>
      </p:pic>
    </p:spTree>
    <p:extLst>
      <p:ext uri="{BB962C8B-B14F-4D97-AF65-F5344CB8AC3E}">
        <p14:creationId xmlns="" xmlns:p14="http://schemas.microsoft.com/office/powerpoint/2010/main" val="58381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9475"/>
          </a:xfrm>
        </p:spPr>
        <p:txBody>
          <a:bodyPr/>
          <a:lstStyle/>
          <a:p>
            <a:pPr algn="ctr"/>
            <a:r>
              <a:rPr lang="en-US" dirty="0" smtClean="0"/>
              <a:t>Standards: </a:t>
            </a:r>
            <a:r>
              <a:rPr lang="en-US" dirty="0" smtClean="0">
                <a:hlinkClick r:id="rId2"/>
              </a:rPr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09075"/>
            <a:ext cx="9481650" cy="4632287"/>
          </a:xfrm>
        </p:spPr>
        <p:txBody>
          <a:bodyPr/>
          <a:lstStyle/>
          <a:p>
            <a:pPr lvl="1"/>
            <a:r>
              <a:rPr lang="en-US" altLang="en-US" sz="2000" dirty="0"/>
              <a:t>Standards </a:t>
            </a:r>
            <a:r>
              <a:rPr lang="en-US" altLang="en-US" sz="2000" b="1" dirty="0">
                <a:solidFill>
                  <a:srgbClr val="0070C0"/>
                </a:solidFill>
              </a:rPr>
              <a:t>facilitate communication and prevent misunderstanding</a:t>
            </a:r>
          </a:p>
          <a:p>
            <a:pPr lvl="1"/>
            <a:endParaRPr lang="en-US" altLang="en-US" sz="2000" dirty="0"/>
          </a:p>
          <a:p>
            <a:pPr lvl="1"/>
            <a:r>
              <a:rPr lang="en-US" altLang="en-US" sz="2000" dirty="0"/>
              <a:t>Standards </a:t>
            </a:r>
            <a:r>
              <a:rPr lang="en-US" altLang="en-US" sz="2000" b="1" dirty="0">
                <a:solidFill>
                  <a:srgbClr val="7030A0"/>
                </a:solidFill>
              </a:rPr>
              <a:t>make parts interchangeability possible </a:t>
            </a:r>
            <a:r>
              <a:rPr lang="en-US" altLang="en-US" sz="2000" dirty="0"/>
              <a:t>and as a result </a:t>
            </a:r>
            <a:r>
              <a:rPr lang="en-US" altLang="en-US" sz="2000" b="1" dirty="0">
                <a:solidFill>
                  <a:srgbClr val="7030A0"/>
                </a:solidFill>
              </a:rPr>
              <a:t>mass production is possible</a:t>
            </a:r>
          </a:p>
          <a:p>
            <a:pPr lvl="1"/>
            <a:endParaRPr lang="en-US" altLang="en-US" sz="2000" dirty="0"/>
          </a:p>
          <a:p>
            <a:pPr lvl="1"/>
            <a:r>
              <a:rPr lang="en-US" altLang="en-US" sz="2000" dirty="0"/>
              <a:t>Standards can be used in </a:t>
            </a:r>
            <a:r>
              <a:rPr lang="en-US" altLang="en-US" sz="2000" b="1" dirty="0">
                <a:solidFill>
                  <a:srgbClr val="0070C0"/>
                </a:solidFill>
              </a:rPr>
              <a:t>marketing strategy to promote purchase </a:t>
            </a:r>
            <a:r>
              <a:rPr lang="en-US" altLang="en-US" sz="2000" dirty="0"/>
              <a:t>of products that meet nationally recognized requirements, especially, when conformance is backed by a certain program.</a:t>
            </a:r>
          </a:p>
          <a:p>
            <a:pPr lvl="1"/>
            <a:endParaRPr lang="en-US" altLang="en-US" sz="2000" dirty="0"/>
          </a:p>
          <a:p>
            <a:pPr lvl="1"/>
            <a:r>
              <a:rPr lang="en-US" altLang="en-US" sz="2000" dirty="0"/>
              <a:t>Standards </a:t>
            </a:r>
            <a:r>
              <a:rPr lang="en-US" altLang="en-US" sz="2000" b="1" dirty="0">
                <a:solidFill>
                  <a:srgbClr val="7030A0"/>
                </a:solidFill>
              </a:rPr>
              <a:t>reduce cost and save money</a:t>
            </a:r>
            <a:r>
              <a:rPr lang="en-US" altLang="en-US" sz="2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4896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695859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Statements on </a:t>
            </a:r>
            <a:r>
              <a:rPr lang="en-US" dirty="0" smtClean="0"/>
              <a:t>quality </a:t>
            </a:r>
            <a:r>
              <a:rPr lang="en-US" dirty="0"/>
              <a:t>management </a:t>
            </a:r>
            <a:r>
              <a:rPr lang="en-US" dirty="0" smtClean="0"/>
              <a:t>principles</a:t>
            </a:r>
            <a:br>
              <a:rPr lang="en-US" dirty="0" smtClean="0"/>
            </a:br>
            <a:r>
              <a:rPr lang="en-US" dirty="0"/>
              <a:t>QMP 7 – Relationship management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421" y="2341313"/>
            <a:ext cx="6897282" cy="3984536"/>
          </a:xfrm>
        </p:spPr>
      </p:pic>
    </p:spTree>
    <p:extLst>
      <p:ext uri="{BB962C8B-B14F-4D97-AF65-F5344CB8AC3E}">
        <p14:creationId xmlns="" xmlns:p14="http://schemas.microsoft.com/office/powerpoint/2010/main" val="408758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49836"/>
            <a:ext cx="8596668" cy="739515"/>
          </a:xfrm>
        </p:spPr>
        <p:txBody>
          <a:bodyPr/>
          <a:lstStyle/>
          <a:p>
            <a:pPr algn="ctr"/>
            <a:r>
              <a:rPr lang="en-US" dirty="0" smtClean="0"/>
              <a:t>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81101"/>
            <a:ext cx="8596668" cy="3880773"/>
          </a:xfrm>
        </p:spPr>
        <p:txBody>
          <a:bodyPr/>
          <a:lstStyle/>
          <a:p>
            <a:r>
              <a:rPr lang="en-US" altLang="en-US" sz="2800" b="1" u="sng" dirty="0"/>
              <a:t>Sources of Standards: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00105" y="2163232"/>
            <a:ext cx="9563030" cy="381642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9805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4466"/>
          </a:xfrm>
        </p:spPr>
        <p:txBody>
          <a:bodyPr/>
          <a:lstStyle/>
          <a:p>
            <a:pPr algn="ctr"/>
            <a:r>
              <a:rPr lang="en-US" altLang="en-US" b="1" dirty="0"/>
              <a:t>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4066"/>
            <a:ext cx="8596668" cy="5111645"/>
          </a:xfrm>
        </p:spPr>
        <p:txBody>
          <a:bodyPr/>
          <a:lstStyle/>
          <a:p>
            <a:r>
              <a:rPr lang="en-US" altLang="en-US" sz="2800" b="1" u="sng" dirty="0"/>
              <a:t>Sources of Standards: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04565" y="2251521"/>
            <a:ext cx="9167320" cy="402935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5282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4505"/>
          </a:xfrm>
        </p:spPr>
        <p:txBody>
          <a:bodyPr/>
          <a:lstStyle/>
          <a:p>
            <a:pPr algn="ctr"/>
            <a:r>
              <a:rPr lang="en-US" altLang="en-US" b="1" dirty="0" smtClean="0"/>
              <a:t>Standards: </a:t>
            </a:r>
            <a:r>
              <a:rPr lang="en-US" altLang="en-US" b="1" dirty="0" smtClean="0">
                <a:hlinkClick r:id="rId2"/>
              </a:rPr>
              <a:t>ISO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364105"/>
            <a:ext cx="10113264" cy="5067001"/>
          </a:xfrm>
        </p:spPr>
        <p:txBody>
          <a:bodyPr/>
          <a:lstStyle/>
          <a:p>
            <a:pPr lvl="1">
              <a:lnSpc>
                <a:spcPct val="90000"/>
              </a:lnSpc>
            </a:pPr>
            <a:endParaRPr lang="en-US" sz="1800" dirty="0" smtClean="0"/>
          </a:p>
          <a:p>
            <a:pPr lvl="1" algn="just">
              <a:lnSpc>
                <a:spcPct val="90000"/>
              </a:lnSpc>
            </a:pPr>
            <a:r>
              <a:rPr lang="en-US" sz="1800" dirty="0" smtClean="0"/>
              <a:t>ISO </a:t>
            </a:r>
            <a:r>
              <a:rPr lang="en-US" sz="1800" dirty="0"/>
              <a:t>is an </a:t>
            </a:r>
            <a:r>
              <a:rPr lang="en-US" sz="1800" b="1" dirty="0">
                <a:solidFill>
                  <a:srgbClr val="7030A0"/>
                </a:solidFill>
              </a:rPr>
              <a:t>independent</a:t>
            </a:r>
            <a:r>
              <a:rPr lang="en-US" sz="1800" dirty="0"/>
              <a:t>, </a:t>
            </a:r>
            <a:r>
              <a:rPr lang="en-US" sz="1800" b="1" dirty="0">
                <a:solidFill>
                  <a:srgbClr val="7030A0"/>
                </a:solidFill>
              </a:rPr>
              <a:t>non-governmental</a:t>
            </a:r>
            <a:r>
              <a:rPr lang="en-US" sz="1800" dirty="0"/>
              <a:t> international organization with a membership of </a:t>
            </a:r>
            <a:r>
              <a:rPr lang="en-US" sz="1800" b="1" dirty="0" smtClean="0">
                <a:solidFill>
                  <a:srgbClr val="7030A0"/>
                </a:solidFill>
              </a:rPr>
              <a:t>164 national standards bodies</a:t>
            </a:r>
            <a:r>
              <a:rPr lang="en-US" sz="1800" dirty="0" smtClean="0"/>
              <a:t>. </a:t>
            </a:r>
            <a:endParaRPr lang="en-US" altLang="en-US" sz="1800" dirty="0"/>
          </a:p>
          <a:p>
            <a:pPr lvl="1" algn="just">
              <a:lnSpc>
                <a:spcPct val="90000"/>
              </a:lnSpc>
            </a:pPr>
            <a:r>
              <a:rPr lang="en-US" altLang="en-US" sz="1800" dirty="0"/>
              <a:t> </a:t>
            </a:r>
            <a:r>
              <a:rPr lang="en-US" altLang="en-US" sz="1800" b="1" dirty="0">
                <a:solidFill>
                  <a:srgbClr val="7030A0"/>
                </a:solidFill>
              </a:rPr>
              <a:t>Established in 1947 to promote development of standardization </a:t>
            </a:r>
            <a:r>
              <a:rPr lang="en-US" altLang="en-US" sz="1800" dirty="0"/>
              <a:t>of related activities in the world.</a:t>
            </a:r>
          </a:p>
          <a:p>
            <a:pPr lvl="1" algn="just">
              <a:lnSpc>
                <a:spcPct val="90000"/>
              </a:lnSpc>
            </a:pPr>
            <a:endParaRPr lang="en-US" altLang="en-US" sz="1800" b="1" dirty="0"/>
          </a:p>
          <a:p>
            <a:pPr lvl="1" algn="just">
              <a:lnSpc>
                <a:spcPct val="90000"/>
              </a:lnSpc>
            </a:pPr>
            <a:r>
              <a:rPr lang="en-US" altLang="en-US" sz="1800" b="1" dirty="0"/>
              <a:t>Mission is </a:t>
            </a:r>
            <a:r>
              <a:rPr lang="en-US" altLang="en-US" sz="1800" b="1" dirty="0">
                <a:solidFill>
                  <a:srgbClr val="00B050"/>
                </a:solidFill>
              </a:rPr>
              <a:t>to facilitate the international exchange of goods and services and to develop cooperation in the sphere of intellectual, scientific, technological and economic activity</a:t>
            </a:r>
          </a:p>
          <a:p>
            <a:pPr lvl="1" algn="just">
              <a:lnSpc>
                <a:spcPct val="90000"/>
              </a:lnSpc>
            </a:pPr>
            <a:endParaRPr lang="en-US" altLang="en-US" sz="1800" b="1" dirty="0"/>
          </a:p>
          <a:p>
            <a:pPr lvl="1" algn="just">
              <a:lnSpc>
                <a:spcPct val="90000"/>
              </a:lnSpc>
            </a:pPr>
            <a:r>
              <a:rPr lang="en-US" altLang="en-US" sz="1800" dirty="0"/>
              <a:t>ISO </a:t>
            </a:r>
            <a:r>
              <a:rPr lang="en-US" altLang="en-US" sz="1800" b="1" dirty="0">
                <a:solidFill>
                  <a:srgbClr val="7030A0"/>
                </a:solidFill>
              </a:rPr>
              <a:t>publishes various international agreements as international standards.</a:t>
            </a:r>
          </a:p>
          <a:p>
            <a:pPr lvl="1" algn="just">
              <a:lnSpc>
                <a:spcPct val="90000"/>
              </a:lnSpc>
            </a:pPr>
            <a:endParaRPr lang="en-US" altLang="en-US" sz="1800" dirty="0"/>
          </a:p>
          <a:p>
            <a:pPr lvl="1" algn="just">
              <a:lnSpc>
                <a:spcPct val="90000"/>
              </a:lnSpc>
            </a:pPr>
            <a:r>
              <a:rPr lang="en-US" altLang="en-US" sz="1800" dirty="0" smtClean="0"/>
              <a:t>ISO sets standards for many </a:t>
            </a:r>
            <a:r>
              <a:rPr lang="en-US" altLang="en-US" sz="1800" b="1" dirty="0" smtClean="0">
                <a:solidFill>
                  <a:srgbClr val="7030A0"/>
                </a:solidFill>
              </a:rPr>
              <a:t>diversified field like</a:t>
            </a:r>
            <a:r>
              <a:rPr lang="en-US" altLang="en-US" sz="1800" dirty="0" smtClean="0"/>
              <a:t> information, </a:t>
            </a:r>
            <a:r>
              <a:rPr lang="en-US" altLang="en-US" sz="1800" b="1" dirty="0" smtClean="0">
                <a:solidFill>
                  <a:srgbClr val="7030A0"/>
                </a:solidFill>
              </a:rPr>
              <a:t>textile, packaging, distribution of goods, energy production and utilization</a:t>
            </a:r>
            <a:r>
              <a:rPr lang="en-US" altLang="en-US" b="1" dirty="0" smtClean="0">
                <a:solidFill>
                  <a:srgbClr val="7030A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6024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725840" cy="1320800"/>
          </a:xfrm>
        </p:spPr>
        <p:txBody>
          <a:bodyPr/>
          <a:lstStyle/>
          <a:p>
            <a:r>
              <a:rPr lang="en-US" dirty="0" smtClean="0"/>
              <a:t>Management System Standards of ISO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7321"/>
            <a:ext cx="8596668" cy="4624042"/>
          </a:xfrm>
        </p:spPr>
        <p:txBody>
          <a:bodyPr/>
          <a:lstStyle/>
          <a:p>
            <a:endParaRPr lang="en-US" dirty="0" smtClean="0">
              <a:hlinkClick r:id="rId2"/>
            </a:endParaRPr>
          </a:p>
          <a:p>
            <a:r>
              <a:rPr lang="en-US" u="sng" dirty="0" smtClean="0">
                <a:solidFill>
                  <a:schemeClr val="tx1"/>
                </a:solidFill>
                <a:hlinkClick r:id=""/>
              </a:rPr>
              <a:t>ISO 9000: Quality Management System</a:t>
            </a:r>
          </a:p>
          <a:p>
            <a:r>
              <a:rPr lang="en-US" u="sng" dirty="0" smtClean="0">
                <a:solidFill>
                  <a:schemeClr val="tx1"/>
                </a:solidFill>
                <a:hlinkClick r:id=""/>
              </a:rPr>
              <a:t>ISO </a:t>
            </a:r>
            <a:r>
              <a:rPr lang="en-US" u="sng" dirty="0">
                <a:solidFill>
                  <a:schemeClr val="tx1"/>
                </a:solidFill>
                <a:hlinkClick r:id="rId2"/>
              </a:rPr>
              <a:t>14000: Environmental management systems</a:t>
            </a:r>
            <a:endParaRPr lang="en-US" u="sng" dirty="0">
              <a:solidFill>
                <a:schemeClr val="tx1"/>
              </a:solidFill>
            </a:endParaRPr>
          </a:p>
          <a:p>
            <a:r>
              <a:rPr lang="en-US" u="sng" dirty="0">
                <a:solidFill>
                  <a:schemeClr val="tx1"/>
                </a:solidFill>
                <a:hlinkClick r:id="rId3"/>
              </a:rPr>
              <a:t>ISO 26000: Guidance on social responsibility</a:t>
            </a:r>
            <a:endParaRPr lang="en-US" u="sng" dirty="0">
              <a:solidFill>
                <a:schemeClr val="tx1"/>
              </a:solidFill>
            </a:endParaRPr>
          </a:p>
          <a:p>
            <a:r>
              <a:rPr lang="en-US" u="sng" dirty="0">
                <a:solidFill>
                  <a:schemeClr val="tx1"/>
                </a:solidFill>
                <a:hlinkClick r:id="rId4"/>
              </a:rPr>
              <a:t>ISO 31000: Risk Management Principles and Guidelines</a:t>
            </a:r>
            <a:endParaRPr lang="en-US" u="sng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9892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943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b="1" dirty="0"/>
              <a:t>Standards: </a:t>
            </a:r>
            <a:r>
              <a:rPr lang="en-US" altLang="en-US" sz="2800" b="1" dirty="0"/>
              <a:t>ISO 9000 Series </a:t>
            </a:r>
            <a:r>
              <a:rPr lang="en-US" altLang="en-US" sz="2800" b="1" dirty="0" smtClean="0"/>
              <a:t> - Quality Management  </a:t>
            </a:r>
            <a:endParaRPr lang="en-US" alt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40865"/>
            <a:ext cx="9371922" cy="462995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en-US" altLang="en-US" dirty="0" smtClean="0"/>
              <a:t>	</a:t>
            </a:r>
            <a:r>
              <a:rPr lang="en-US" altLang="en-US" sz="2400" b="1" dirty="0" smtClean="0"/>
              <a:t>The </a:t>
            </a:r>
            <a:r>
              <a:rPr lang="en-US" altLang="en-US" sz="2400" b="1" dirty="0"/>
              <a:t>ISO </a:t>
            </a:r>
            <a:r>
              <a:rPr lang="en-US" altLang="en-US" sz="2400" b="1" dirty="0">
                <a:solidFill>
                  <a:srgbClr val="7030A0"/>
                </a:solidFill>
              </a:rPr>
              <a:t>9000 series</a:t>
            </a:r>
            <a:r>
              <a:rPr lang="en-US" altLang="en-US" sz="2400" b="1" dirty="0"/>
              <a:t> is a </a:t>
            </a:r>
            <a:r>
              <a:rPr lang="en-US" altLang="en-US" sz="2400" b="1" dirty="0" smtClean="0">
                <a:solidFill>
                  <a:srgbClr val="7030A0"/>
                </a:solidFill>
              </a:rPr>
              <a:t>sets </a:t>
            </a:r>
            <a:r>
              <a:rPr lang="en-US" altLang="en-US" sz="2400" b="1" dirty="0">
                <a:solidFill>
                  <a:srgbClr val="7030A0"/>
                </a:solidFill>
              </a:rPr>
              <a:t>of </a:t>
            </a:r>
            <a:r>
              <a:rPr lang="en-US" altLang="en-US" sz="2400" b="1" dirty="0" smtClean="0">
                <a:solidFill>
                  <a:srgbClr val="7030A0"/>
                </a:solidFill>
              </a:rPr>
              <a:t>individual</a:t>
            </a:r>
            <a:r>
              <a:rPr lang="en-US" altLang="en-US" sz="2400" b="1" dirty="0"/>
              <a:t>, but related, international standards </a:t>
            </a:r>
            <a:r>
              <a:rPr lang="en-US" altLang="en-US" sz="2400" b="1" dirty="0">
                <a:solidFill>
                  <a:srgbClr val="7030A0"/>
                </a:solidFill>
              </a:rPr>
              <a:t>on quality management and quality assurance.</a:t>
            </a:r>
            <a:r>
              <a:rPr lang="en-US" altLang="en-US" sz="2400" b="1" dirty="0"/>
              <a:t> They are </a:t>
            </a:r>
            <a:r>
              <a:rPr lang="en-US" altLang="en-US" sz="2400" b="1" dirty="0">
                <a:solidFill>
                  <a:srgbClr val="7030A0"/>
                </a:solidFill>
              </a:rPr>
              <a:t>generic, not specific </a:t>
            </a:r>
            <a:r>
              <a:rPr lang="en-US" altLang="en-US" sz="2400" b="1" dirty="0"/>
              <a:t>to any particular products. They can be used by </a:t>
            </a:r>
            <a:r>
              <a:rPr lang="en-US" altLang="en-US" sz="2400" b="1" dirty="0">
                <a:solidFill>
                  <a:srgbClr val="7030A0"/>
                </a:solidFill>
              </a:rPr>
              <a:t>manufacturing and service industries</a:t>
            </a:r>
            <a:r>
              <a:rPr lang="en-US" altLang="en-US" sz="2400" b="1" dirty="0"/>
              <a:t>. They are:</a:t>
            </a:r>
          </a:p>
          <a:p>
            <a:pPr algn="just">
              <a:buFont typeface="Wingdings" panose="05000000000000000000" pitchFamily="2" charset="2"/>
              <a:buNone/>
            </a:pPr>
            <a:endParaRPr lang="en-US" altLang="en-US" dirty="0"/>
          </a:p>
          <a:p>
            <a:pPr algn="just">
              <a:buFont typeface="Wingdings" panose="05000000000000000000" pitchFamily="2" charset="2"/>
              <a:buNone/>
            </a:pPr>
            <a:r>
              <a:rPr lang="en-US" altLang="en-US" sz="2400" b="1" dirty="0"/>
              <a:t>	</a:t>
            </a:r>
            <a:r>
              <a:rPr lang="en-US" altLang="en-US" sz="2400" b="1" u="sng" dirty="0"/>
              <a:t>ISO 9000:</a:t>
            </a:r>
            <a:r>
              <a:rPr lang="en-US" altLang="en-US" sz="2400" b="1" dirty="0"/>
              <a:t> It is the first standard in the series and is entitled </a:t>
            </a:r>
            <a:r>
              <a:rPr lang="en-US" altLang="en-US" sz="2400" b="1" dirty="0">
                <a:solidFill>
                  <a:srgbClr val="0070C0"/>
                </a:solidFill>
              </a:rPr>
              <a:t>“Quality Management and Quality Assurance Standards-Guidelines for Selection and Use”.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7954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b="1" dirty="0" smtClean="0"/>
              <a:t>ISO 9000 series</a:t>
            </a:r>
            <a:endParaRPr lang="en-US" b="1" dirty="0" smtClean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77334" y="1307593"/>
            <a:ext cx="9755970" cy="473377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000" dirty="0" smtClean="0"/>
              <a:t>	</a:t>
            </a:r>
            <a:r>
              <a:rPr lang="en-US" sz="2000" b="1" u="sng" dirty="0" smtClean="0">
                <a:solidFill>
                  <a:srgbClr val="002060"/>
                </a:solidFill>
              </a:rPr>
              <a:t>ISO 9001: </a:t>
            </a:r>
            <a:r>
              <a:rPr lang="en-US" sz="2000" dirty="0" smtClean="0"/>
              <a:t>Quality system model for quality assurance in</a:t>
            </a:r>
            <a:r>
              <a:rPr lang="en-US" sz="2000" b="1" dirty="0" smtClean="0">
                <a:solidFill>
                  <a:srgbClr val="7030A0"/>
                </a:solidFill>
              </a:rPr>
              <a:t> design, development, production, Installation and servicing.</a:t>
            </a:r>
          </a:p>
          <a:p>
            <a:pPr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r>
              <a:rPr lang="en-US" sz="2000" dirty="0" smtClean="0"/>
              <a:t>	</a:t>
            </a:r>
            <a:r>
              <a:rPr lang="en-US" sz="2000" b="1" u="sng" dirty="0" smtClean="0">
                <a:solidFill>
                  <a:srgbClr val="002060"/>
                </a:solidFill>
              </a:rPr>
              <a:t>ISO 9002: </a:t>
            </a:r>
            <a:r>
              <a:rPr lang="en-US" sz="2000" dirty="0" smtClean="0"/>
              <a:t>Quality system model for quality assurance in </a:t>
            </a:r>
            <a:r>
              <a:rPr lang="en-US" sz="2000" b="1" dirty="0" smtClean="0">
                <a:solidFill>
                  <a:srgbClr val="7030A0"/>
                </a:solidFill>
              </a:rPr>
              <a:t>production, Installation and servicing.</a:t>
            </a:r>
          </a:p>
          <a:p>
            <a:pPr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r>
              <a:rPr lang="en-US" sz="2000" dirty="0" smtClean="0"/>
              <a:t>	</a:t>
            </a:r>
            <a:r>
              <a:rPr lang="en-US" sz="2000" b="1" u="sng" dirty="0" smtClean="0">
                <a:solidFill>
                  <a:srgbClr val="002060"/>
                </a:solidFill>
              </a:rPr>
              <a:t>ISO 9003: </a:t>
            </a:r>
            <a:r>
              <a:rPr lang="en-US" sz="2000" dirty="0" smtClean="0"/>
              <a:t>Quality system model for quality assurance in </a:t>
            </a:r>
            <a:r>
              <a:rPr lang="en-US" sz="2000" b="1" dirty="0" smtClean="0">
                <a:solidFill>
                  <a:srgbClr val="7030A0"/>
                </a:solidFill>
              </a:rPr>
              <a:t>final inspection and testing.</a:t>
            </a:r>
          </a:p>
          <a:p>
            <a:pPr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r>
              <a:rPr lang="en-US" sz="2000" dirty="0" smtClean="0"/>
              <a:t>	</a:t>
            </a:r>
            <a:r>
              <a:rPr lang="en-US" sz="2000" b="1" u="sng" dirty="0" smtClean="0">
                <a:solidFill>
                  <a:srgbClr val="002060"/>
                </a:solidFill>
              </a:rPr>
              <a:t>ISO 9004: </a:t>
            </a:r>
            <a:r>
              <a:rPr lang="en-US" sz="2000" dirty="0" smtClean="0"/>
              <a:t>Guidelines for </a:t>
            </a:r>
            <a:r>
              <a:rPr lang="en-US" sz="2000" b="1" dirty="0" smtClean="0">
                <a:solidFill>
                  <a:srgbClr val="7030A0"/>
                </a:solidFill>
              </a:rPr>
              <a:t>quality management and quality system elements.</a:t>
            </a:r>
          </a:p>
          <a:p>
            <a:pPr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508000" y="6248400"/>
            <a:ext cx="10972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en-US" sz="1600" b="1">
              <a:solidFill>
                <a:schemeClr val="tx2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74885"/>
            <a:ext cx="11722608" cy="108428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b="1" dirty="0" smtClean="0"/>
              <a:t>ISO14000 </a:t>
            </a:r>
            <a:r>
              <a:rPr lang="en-US" altLang="en-US" b="1" dirty="0" smtClean="0"/>
              <a:t>- </a:t>
            </a:r>
            <a:r>
              <a:rPr lang="en-US" altLang="en-US" b="1" dirty="0"/>
              <a:t>International Environmental </a:t>
            </a:r>
            <a:r>
              <a:rPr lang="en-US" altLang="en-US" b="1" dirty="0" smtClean="0"/>
              <a:t>Standards</a:t>
            </a:r>
            <a:r>
              <a:rPr lang="en-US" altLang="en-US" b="1" dirty="0"/>
              <a:t/>
            </a:r>
            <a:br>
              <a:rPr lang="en-US" alt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616" y="1078993"/>
            <a:ext cx="10378440" cy="4962370"/>
          </a:xfrm>
        </p:spPr>
        <p:txBody>
          <a:bodyPr/>
          <a:lstStyle/>
          <a:p>
            <a:pPr algn="just"/>
            <a:r>
              <a:rPr lang="en-US" altLang="en-US" sz="2400" b="1" dirty="0"/>
              <a:t>The ISO 14000 series, currently being developed by the International Organizational for Standardization (ISO), is a </a:t>
            </a:r>
            <a:r>
              <a:rPr lang="en-US" altLang="en-US" sz="2400" b="1" dirty="0">
                <a:solidFill>
                  <a:srgbClr val="0070C0"/>
                </a:solidFill>
              </a:rPr>
              <a:t>collection of voluntary standards that assists organizations to achieve environmental and financial gains</a:t>
            </a:r>
            <a:r>
              <a:rPr lang="en-US" altLang="en-US" sz="2400" b="1" dirty="0"/>
              <a:t> through the implementation of </a:t>
            </a:r>
            <a:r>
              <a:rPr lang="en-US" altLang="en-US" sz="2400" b="1" dirty="0">
                <a:solidFill>
                  <a:srgbClr val="0070C0"/>
                </a:solidFill>
              </a:rPr>
              <a:t>effective environmental management</a:t>
            </a:r>
            <a:r>
              <a:rPr lang="en-US" altLang="en-US" sz="2400" b="1" dirty="0"/>
              <a:t>. </a:t>
            </a:r>
            <a:endParaRPr lang="en-US" altLang="en-US" sz="2400" b="1" dirty="0" smtClean="0"/>
          </a:p>
          <a:p>
            <a:pPr algn="just">
              <a:buNone/>
            </a:pPr>
            <a:endParaRPr lang="en-US" altLang="en-US" sz="2400" b="1" dirty="0" smtClean="0"/>
          </a:p>
          <a:p>
            <a:pPr algn="just"/>
            <a:r>
              <a:rPr lang="en-US" altLang="en-US" sz="2400" b="1" dirty="0" smtClean="0"/>
              <a:t>The </a:t>
            </a:r>
            <a:r>
              <a:rPr lang="en-US" altLang="en-US" sz="2400" b="1" dirty="0"/>
              <a:t>standards provide both </a:t>
            </a:r>
            <a:r>
              <a:rPr lang="en-US" altLang="en-US" sz="2400" b="1" dirty="0">
                <a:solidFill>
                  <a:srgbClr val="7030A0"/>
                </a:solidFill>
              </a:rPr>
              <a:t>a model for streamlining environmental management</a:t>
            </a:r>
            <a:r>
              <a:rPr lang="en-US" altLang="en-US" sz="2400" b="1" dirty="0"/>
              <a:t> and </a:t>
            </a:r>
            <a:r>
              <a:rPr lang="en-US" altLang="en-US" sz="2400" b="1" dirty="0">
                <a:solidFill>
                  <a:srgbClr val="7030A0"/>
                </a:solidFill>
              </a:rPr>
              <a:t>guidelines to ensure environmental issues are considered </a:t>
            </a:r>
            <a:r>
              <a:rPr lang="en-US" altLang="en-US" sz="2400" b="1" dirty="0"/>
              <a:t>within decision making practices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3777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2196</TotalTime>
  <Words>582</Words>
  <Application>Microsoft Office PowerPoint</Application>
  <PresentationFormat>Custom</PresentationFormat>
  <Paragraphs>102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Facet</vt:lpstr>
      <vt:lpstr>Standards</vt:lpstr>
      <vt:lpstr>Standards: Benefits</vt:lpstr>
      <vt:lpstr>Standards</vt:lpstr>
      <vt:lpstr>Standards</vt:lpstr>
      <vt:lpstr>Standards: ISO</vt:lpstr>
      <vt:lpstr>Management System Standards of ISO</vt:lpstr>
      <vt:lpstr>Standards: ISO 9000 Series  - Quality Management  </vt:lpstr>
      <vt:lpstr>ISO 9000 series</vt:lpstr>
      <vt:lpstr>ISO14000 - International Environmental Standards </vt:lpstr>
      <vt:lpstr>Standards: Environmental Management System (EMS) </vt:lpstr>
      <vt:lpstr>Benefits: EMS</vt:lpstr>
      <vt:lpstr>Standards: Steps towards ISO certification</vt:lpstr>
      <vt:lpstr>ISO: seven Quality Management Principles (QMPs)</vt:lpstr>
      <vt:lpstr>Statements on quality management principles: QMP 1 – Customer focus  </vt:lpstr>
      <vt:lpstr>Statements on quality management principles QMP 2 – Leadership </vt:lpstr>
      <vt:lpstr>Statements on quality management principles QMP 3 – Engagement of people  </vt:lpstr>
      <vt:lpstr>Statements on quality management principles QMP 4 – Process approach </vt:lpstr>
      <vt:lpstr>Statements on quality management principles QMP 5 – Improvement </vt:lpstr>
      <vt:lpstr>Statements on quality management principles QMP 6 – Evidence-based decision making  </vt:lpstr>
      <vt:lpstr>Statements on quality management principles QMP 7 – Relationship management  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Abdullah Al Mamun</dc:creator>
  <cp:lastModifiedBy>user</cp:lastModifiedBy>
  <cp:revision>195</cp:revision>
  <cp:lastPrinted>2020-02-11T06:34:59Z</cp:lastPrinted>
  <dcterms:created xsi:type="dcterms:W3CDTF">2020-01-15T04:25:24Z</dcterms:created>
  <dcterms:modified xsi:type="dcterms:W3CDTF">2020-10-02T13:40:16Z</dcterms:modified>
</cp:coreProperties>
</file>