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1"/>
  </p:sldMasterIdLst>
  <p:handoutMasterIdLst>
    <p:handoutMasterId r:id="rId35"/>
  </p:handoutMasterIdLst>
  <p:sldIdLst>
    <p:sldId id="275" r:id="rId2"/>
    <p:sldId id="276" r:id="rId3"/>
    <p:sldId id="277" r:id="rId4"/>
    <p:sldId id="428" r:id="rId5"/>
    <p:sldId id="429" r:id="rId6"/>
    <p:sldId id="420" r:id="rId7"/>
    <p:sldId id="421" r:id="rId8"/>
    <p:sldId id="409" r:id="rId9"/>
    <p:sldId id="430" r:id="rId10"/>
    <p:sldId id="414" r:id="rId11"/>
    <p:sldId id="410" r:id="rId12"/>
    <p:sldId id="411" r:id="rId13"/>
    <p:sldId id="412" r:id="rId14"/>
    <p:sldId id="406" r:id="rId15"/>
    <p:sldId id="407" r:id="rId16"/>
    <p:sldId id="404" r:id="rId17"/>
    <p:sldId id="416" r:id="rId18"/>
    <p:sldId id="324" r:id="rId19"/>
    <p:sldId id="417" r:id="rId20"/>
    <p:sldId id="310" r:id="rId21"/>
    <p:sldId id="311" r:id="rId22"/>
    <p:sldId id="312" r:id="rId23"/>
    <p:sldId id="313" r:id="rId24"/>
    <p:sldId id="314" r:id="rId25"/>
    <p:sldId id="319" r:id="rId26"/>
    <p:sldId id="320" r:id="rId27"/>
    <p:sldId id="321" r:id="rId28"/>
    <p:sldId id="322" r:id="rId29"/>
    <p:sldId id="422" r:id="rId30"/>
    <p:sldId id="425" r:id="rId31"/>
    <p:sldId id="423" r:id="rId32"/>
    <p:sldId id="424" r:id="rId33"/>
    <p:sldId id="427"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9" autoAdjust="0"/>
    <p:restoredTop sz="94660"/>
  </p:normalViewPr>
  <p:slideViewPr>
    <p:cSldViewPr snapToGrid="0">
      <p:cViewPr varScale="1">
        <p:scale>
          <a:sx n="83" d="100"/>
          <a:sy n="83" d="100"/>
        </p:scale>
        <p:origin x="-658" y="-77"/>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C197ED4-2367-473C-821D-5FF4806DBAD8}" type="datetimeFigureOut">
              <a:rPr lang="en-US" smtClean="0"/>
              <a:pPr/>
              <a:t>10/19/2020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7D075CE-07F6-4A0F-818A-2861E7885F04}" type="slidenum">
              <a:rPr lang="en-US" smtClean="0"/>
              <a:pPr/>
              <a:t>‹#›</a:t>
            </a:fld>
            <a:endParaRPr lang="en-US"/>
          </a:p>
        </p:txBody>
      </p:sp>
    </p:spTree>
    <p:extLst>
      <p:ext uri="{BB962C8B-B14F-4D97-AF65-F5344CB8AC3E}">
        <p14:creationId xmlns="" xmlns:p14="http://schemas.microsoft.com/office/powerpoint/2010/main" val="294647931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4902A38-B709-46D8-AFCE-A1F36458E7BC}" type="datetimeFigureOut">
              <a:rPr lang="en-US" smtClean="0"/>
              <a:pPr/>
              <a:t>10/19/2020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84AFB-4218-40C2-B038-C72FBB5CB873}" type="slidenum">
              <a:rPr lang="en-US" smtClean="0"/>
              <a:pPr/>
              <a:t>‹#›</a:t>
            </a:fld>
            <a:endParaRPr lang="en-US"/>
          </a:p>
        </p:txBody>
      </p:sp>
    </p:spTree>
    <p:extLst>
      <p:ext uri="{BB962C8B-B14F-4D97-AF65-F5344CB8AC3E}">
        <p14:creationId xmlns="" xmlns:p14="http://schemas.microsoft.com/office/powerpoint/2010/main" val="4147022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902A38-B709-46D8-AFCE-A1F36458E7BC}" type="datetimeFigureOut">
              <a:rPr lang="en-US" smtClean="0"/>
              <a:pPr/>
              <a:t>10/19/2020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84AFB-4218-40C2-B038-C72FBB5CB873}" type="slidenum">
              <a:rPr lang="en-US" smtClean="0"/>
              <a:pPr/>
              <a:t>‹#›</a:t>
            </a:fld>
            <a:endParaRPr lang="en-US"/>
          </a:p>
        </p:txBody>
      </p:sp>
    </p:spTree>
    <p:extLst>
      <p:ext uri="{BB962C8B-B14F-4D97-AF65-F5344CB8AC3E}">
        <p14:creationId xmlns="" xmlns:p14="http://schemas.microsoft.com/office/powerpoint/2010/main" val="1234614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902A38-B709-46D8-AFCE-A1F36458E7BC}" type="datetimeFigureOut">
              <a:rPr lang="en-US" smtClean="0"/>
              <a:pPr/>
              <a:t>10/19/2020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84AFB-4218-40C2-B038-C72FBB5CB873}" type="slidenum">
              <a:rPr lang="en-US" smtClean="0"/>
              <a:pPr/>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 xmlns:p14="http://schemas.microsoft.com/office/powerpoint/2010/main" val="38671698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902A38-B709-46D8-AFCE-A1F36458E7BC}" type="datetimeFigureOut">
              <a:rPr lang="en-US" smtClean="0"/>
              <a:pPr/>
              <a:t>10/19/2020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84AFB-4218-40C2-B038-C72FBB5CB873}" type="slidenum">
              <a:rPr lang="en-US" smtClean="0"/>
              <a:pPr/>
              <a:t>‹#›</a:t>
            </a:fld>
            <a:endParaRPr lang="en-US"/>
          </a:p>
        </p:txBody>
      </p:sp>
    </p:spTree>
    <p:extLst>
      <p:ext uri="{BB962C8B-B14F-4D97-AF65-F5344CB8AC3E}">
        <p14:creationId xmlns="" xmlns:p14="http://schemas.microsoft.com/office/powerpoint/2010/main" val="727660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902A38-B709-46D8-AFCE-A1F36458E7BC}" type="datetimeFigureOut">
              <a:rPr lang="en-US" smtClean="0"/>
              <a:pPr/>
              <a:t>10/19/2020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84AFB-4218-40C2-B038-C72FBB5CB873}" type="slidenum">
              <a:rPr lang="en-US" smtClean="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 xmlns:p14="http://schemas.microsoft.com/office/powerpoint/2010/main" val="33292474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902A38-B709-46D8-AFCE-A1F36458E7BC}" type="datetimeFigureOut">
              <a:rPr lang="en-US" smtClean="0"/>
              <a:pPr/>
              <a:t>10/19/2020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84AFB-4218-40C2-B038-C72FBB5CB873}" type="slidenum">
              <a:rPr lang="en-US" smtClean="0"/>
              <a:pPr/>
              <a:t>‹#›</a:t>
            </a:fld>
            <a:endParaRPr lang="en-US"/>
          </a:p>
        </p:txBody>
      </p:sp>
    </p:spTree>
    <p:extLst>
      <p:ext uri="{BB962C8B-B14F-4D97-AF65-F5344CB8AC3E}">
        <p14:creationId xmlns="" xmlns:p14="http://schemas.microsoft.com/office/powerpoint/2010/main" val="36523759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4902A38-B709-46D8-AFCE-A1F36458E7BC}" type="datetimeFigureOut">
              <a:rPr lang="en-US" smtClean="0"/>
              <a:pPr/>
              <a:t>10/19/2020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84AFB-4218-40C2-B038-C72FBB5CB873}" type="slidenum">
              <a:rPr lang="en-US" smtClean="0"/>
              <a:pPr/>
              <a:t>‹#›</a:t>
            </a:fld>
            <a:endParaRPr lang="en-US"/>
          </a:p>
        </p:txBody>
      </p:sp>
    </p:spTree>
    <p:extLst>
      <p:ext uri="{BB962C8B-B14F-4D97-AF65-F5344CB8AC3E}">
        <p14:creationId xmlns="" xmlns:p14="http://schemas.microsoft.com/office/powerpoint/2010/main" val="39468801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4902A38-B709-46D8-AFCE-A1F36458E7BC}" type="datetimeFigureOut">
              <a:rPr lang="en-US" smtClean="0"/>
              <a:pPr/>
              <a:t>10/19/2020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84AFB-4218-40C2-B038-C72FBB5CB873}" type="slidenum">
              <a:rPr lang="en-US" smtClean="0"/>
              <a:pPr/>
              <a:t>‹#›</a:t>
            </a:fld>
            <a:endParaRPr lang="en-US"/>
          </a:p>
        </p:txBody>
      </p:sp>
    </p:spTree>
    <p:extLst>
      <p:ext uri="{BB962C8B-B14F-4D97-AF65-F5344CB8AC3E}">
        <p14:creationId xmlns="" xmlns:p14="http://schemas.microsoft.com/office/powerpoint/2010/main" val="26776987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600201"/>
            <a:ext cx="10972800" cy="4530725"/>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26D0C91-9DCB-4E81-B556-32199FCF879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4902A38-B709-46D8-AFCE-A1F36458E7BC}" type="datetimeFigureOut">
              <a:rPr lang="en-US" smtClean="0"/>
              <a:pPr/>
              <a:t>10/19/2020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84AFB-4218-40C2-B038-C72FBB5CB873}" type="slidenum">
              <a:rPr lang="en-US" smtClean="0"/>
              <a:pPr/>
              <a:t>‹#›</a:t>
            </a:fld>
            <a:endParaRPr lang="en-US"/>
          </a:p>
        </p:txBody>
      </p:sp>
    </p:spTree>
    <p:extLst>
      <p:ext uri="{BB962C8B-B14F-4D97-AF65-F5344CB8AC3E}">
        <p14:creationId xmlns="" xmlns:p14="http://schemas.microsoft.com/office/powerpoint/2010/main" val="768548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902A38-B709-46D8-AFCE-A1F36458E7BC}" type="datetimeFigureOut">
              <a:rPr lang="en-US" smtClean="0"/>
              <a:pPr/>
              <a:t>10/19/2020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84AFB-4218-40C2-B038-C72FBB5CB873}" type="slidenum">
              <a:rPr lang="en-US" smtClean="0"/>
              <a:pPr/>
              <a:t>‹#›</a:t>
            </a:fld>
            <a:endParaRPr lang="en-US"/>
          </a:p>
        </p:txBody>
      </p:sp>
    </p:spTree>
    <p:extLst>
      <p:ext uri="{BB962C8B-B14F-4D97-AF65-F5344CB8AC3E}">
        <p14:creationId xmlns="" xmlns:p14="http://schemas.microsoft.com/office/powerpoint/2010/main" val="2486419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4902A38-B709-46D8-AFCE-A1F36458E7BC}" type="datetimeFigureOut">
              <a:rPr lang="en-US" smtClean="0"/>
              <a:pPr/>
              <a:t>10/19/2020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E84AFB-4218-40C2-B038-C72FBB5CB873}" type="slidenum">
              <a:rPr lang="en-US" smtClean="0"/>
              <a:pPr/>
              <a:t>‹#›</a:t>
            </a:fld>
            <a:endParaRPr lang="en-US"/>
          </a:p>
        </p:txBody>
      </p:sp>
    </p:spTree>
    <p:extLst>
      <p:ext uri="{BB962C8B-B14F-4D97-AF65-F5344CB8AC3E}">
        <p14:creationId xmlns="" xmlns:p14="http://schemas.microsoft.com/office/powerpoint/2010/main" val="3225713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4902A38-B709-46D8-AFCE-A1F36458E7BC}" type="datetimeFigureOut">
              <a:rPr lang="en-US" smtClean="0"/>
              <a:pPr/>
              <a:t>10/19/2020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E84AFB-4218-40C2-B038-C72FBB5CB873}" type="slidenum">
              <a:rPr lang="en-US" smtClean="0"/>
              <a:pPr/>
              <a:t>‹#›</a:t>
            </a:fld>
            <a:endParaRPr lang="en-US"/>
          </a:p>
        </p:txBody>
      </p:sp>
    </p:spTree>
    <p:extLst>
      <p:ext uri="{BB962C8B-B14F-4D97-AF65-F5344CB8AC3E}">
        <p14:creationId xmlns="" xmlns:p14="http://schemas.microsoft.com/office/powerpoint/2010/main" val="2404649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4902A38-B709-46D8-AFCE-A1F36458E7BC}" type="datetimeFigureOut">
              <a:rPr lang="en-US" smtClean="0"/>
              <a:pPr/>
              <a:t>10/19/2020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E84AFB-4218-40C2-B038-C72FBB5CB873}" type="slidenum">
              <a:rPr lang="en-US" smtClean="0"/>
              <a:pPr/>
              <a:t>‹#›</a:t>
            </a:fld>
            <a:endParaRPr lang="en-US"/>
          </a:p>
        </p:txBody>
      </p:sp>
    </p:spTree>
    <p:extLst>
      <p:ext uri="{BB962C8B-B14F-4D97-AF65-F5344CB8AC3E}">
        <p14:creationId xmlns="" xmlns:p14="http://schemas.microsoft.com/office/powerpoint/2010/main" val="1654811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902A38-B709-46D8-AFCE-A1F36458E7BC}" type="datetimeFigureOut">
              <a:rPr lang="en-US" smtClean="0"/>
              <a:pPr/>
              <a:t>10/19/2020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E84AFB-4218-40C2-B038-C72FBB5CB873}" type="slidenum">
              <a:rPr lang="en-US" smtClean="0"/>
              <a:pPr/>
              <a:t>‹#›</a:t>
            </a:fld>
            <a:endParaRPr lang="en-US"/>
          </a:p>
        </p:txBody>
      </p:sp>
    </p:spTree>
    <p:extLst>
      <p:ext uri="{BB962C8B-B14F-4D97-AF65-F5344CB8AC3E}">
        <p14:creationId xmlns="" xmlns:p14="http://schemas.microsoft.com/office/powerpoint/2010/main" val="2241720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902A38-B709-46D8-AFCE-A1F36458E7BC}" type="datetimeFigureOut">
              <a:rPr lang="en-US" smtClean="0"/>
              <a:pPr/>
              <a:t>10/19/2020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E84AFB-4218-40C2-B038-C72FBB5CB873}" type="slidenum">
              <a:rPr lang="en-US" smtClean="0"/>
              <a:pPr/>
              <a:t>‹#›</a:t>
            </a:fld>
            <a:endParaRPr lang="en-US"/>
          </a:p>
        </p:txBody>
      </p:sp>
    </p:spTree>
    <p:extLst>
      <p:ext uri="{BB962C8B-B14F-4D97-AF65-F5344CB8AC3E}">
        <p14:creationId xmlns="" xmlns:p14="http://schemas.microsoft.com/office/powerpoint/2010/main" val="150366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902A38-B709-46D8-AFCE-A1F36458E7BC}" type="datetimeFigureOut">
              <a:rPr lang="en-US" smtClean="0"/>
              <a:pPr/>
              <a:t>10/19/2020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E84AFB-4218-40C2-B038-C72FBB5CB873}" type="slidenum">
              <a:rPr lang="en-US" smtClean="0"/>
              <a:pPr/>
              <a:t>‹#›</a:t>
            </a:fld>
            <a:endParaRPr lang="en-US"/>
          </a:p>
        </p:txBody>
      </p:sp>
    </p:spTree>
    <p:extLst>
      <p:ext uri="{BB962C8B-B14F-4D97-AF65-F5344CB8AC3E}">
        <p14:creationId xmlns="" xmlns:p14="http://schemas.microsoft.com/office/powerpoint/2010/main" val="1259368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4902A38-B709-46D8-AFCE-A1F36458E7BC}" type="datetimeFigureOut">
              <a:rPr lang="en-US" smtClean="0"/>
              <a:pPr/>
              <a:t>10/19/2020</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7E84AFB-4218-40C2-B038-C72FBB5CB873}" type="slidenum">
              <a:rPr lang="en-US" smtClean="0"/>
              <a:pPr/>
              <a:t>‹#›</a:t>
            </a:fld>
            <a:endParaRPr lang="en-US"/>
          </a:p>
        </p:txBody>
      </p:sp>
    </p:spTree>
    <p:extLst>
      <p:ext uri="{BB962C8B-B14F-4D97-AF65-F5344CB8AC3E}">
        <p14:creationId xmlns="" xmlns:p14="http://schemas.microsoft.com/office/powerpoint/2010/main" val="7480795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Spinning.pdf" TargetMode="External"/><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gif"/><Relationship Id="rId4" Type="http://schemas.openxmlformats.org/officeDocument/2006/relationships/image" Target="../media/image15.jpeg"/></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hyperlink" Target="Spinning.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idx="1"/>
          </p:nvPr>
        </p:nvSpPr>
        <p:spPr>
          <a:xfrm>
            <a:off x="677334" y="813817"/>
            <a:ext cx="10057722" cy="5227546"/>
          </a:xfrm>
        </p:spPr>
        <p:txBody>
          <a:bodyPr/>
          <a:lstStyle/>
          <a:p>
            <a:pPr algn="ctr">
              <a:buFont typeface="Wingdings" panose="05000000000000000000" pitchFamily="2" charset="2"/>
              <a:buNone/>
            </a:pPr>
            <a:endParaRPr lang="en-US" altLang="en-US" sz="3200" b="1" dirty="0"/>
          </a:p>
          <a:p>
            <a:pPr algn="ctr">
              <a:buFont typeface="Wingdings" panose="05000000000000000000" pitchFamily="2" charset="2"/>
              <a:buNone/>
            </a:pPr>
            <a:endParaRPr lang="en-US" altLang="en-US" sz="3200" b="1" dirty="0"/>
          </a:p>
          <a:p>
            <a:pPr algn="ctr">
              <a:buFont typeface="Wingdings" panose="05000000000000000000" pitchFamily="2" charset="2"/>
              <a:buNone/>
            </a:pPr>
            <a:r>
              <a:rPr lang="en-US" altLang="en-US" sz="3200" b="1" dirty="0" smtClean="0"/>
              <a:t>Quality </a:t>
            </a:r>
            <a:r>
              <a:rPr lang="en-US" altLang="en-US" sz="3200" b="1" dirty="0"/>
              <a:t>Control </a:t>
            </a:r>
          </a:p>
          <a:p>
            <a:pPr algn="ctr">
              <a:buFont typeface="Wingdings" panose="05000000000000000000" pitchFamily="2" charset="2"/>
              <a:buNone/>
            </a:pPr>
            <a:r>
              <a:rPr lang="en-US" altLang="en-US" sz="3200" b="1" dirty="0"/>
              <a:t>in </a:t>
            </a:r>
          </a:p>
          <a:p>
            <a:pPr algn="ctr">
              <a:buFont typeface="Wingdings" panose="05000000000000000000" pitchFamily="2" charset="2"/>
              <a:buNone/>
            </a:pPr>
            <a:r>
              <a:rPr lang="en-US" altLang="en-US" sz="3200" b="1" dirty="0" smtClean="0"/>
              <a:t>Yarn Manufacturing</a:t>
            </a:r>
            <a:endParaRPr lang="en-US" altLang="en-US" sz="3200" b="1" dirty="0"/>
          </a:p>
        </p:txBody>
      </p:sp>
      <p:sp>
        <p:nvSpPr>
          <p:cNvPr id="24580" name="Slide Number Placeholder 4"/>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SzTx/>
              <a:buFontTx/>
              <a:buNone/>
            </a:pPr>
            <a:fld id="{2CB1D6DC-722C-421B-A656-6420CE5CFDCE}" type="slidenum">
              <a:rPr lang="en-US" altLang="en-US" sz="1000"/>
              <a:pPr>
                <a:spcBef>
                  <a:spcPct val="0"/>
                </a:spcBef>
                <a:buClrTx/>
                <a:buSzTx/>
                <a:buFontTx/>
                <a:buNone/>
              </a:pPr>
              <a:t>1</a:t>
            </a:fld>
            <a:endParaRPr lang="en-US" altLang="en-US" sz="1000"/>
          </a:p>
        </p:txBody>
      </p:sp>
    </p:spTree>
    <p:extLst>
      <p:ext uri="{BB962C8B-B14F-4D97-AF65-F5344CB8AC3E}">
        <p14:creationId xmlns="" xmlns:p14="http://schemas.microsoft.com/office/powerpoint/2010/main" val="8278307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Quality of Fiber</a:t>
            </a:r>
            <a:r>
              <a:rPr lang="en-US" dirty="0" smtClean="0"/>
              <a:t>: Uniformity Ratio </a:t>
            </a:r>
            <a:endParaRPr lang="en-US" dirty="0"/>
          </a:p>
        </p:txBody>
      </p:sp>
      <p:sp>
        <p:nvSpPr>
          <p:cNvPr id="3" name="Content Placeholder 2"/>
          <p:cNvSpPr>
            <a:spLocks noGrp="1"/>
          </p:cNvSpPr>
          <p:nvPr>
            <p:ph idx="1"/>
          </p:nvPr>
        </p:nvSpPr>
        <p:spPr/>
        <p:txBody>
          <a:bodyPr/>
          <a:lstStyle/>
          <a:p>
            <a:r>
              <a:rPr lang="en-US" dirty="0"/>
              <a:t>2.5% spun length: 2.5% spun length is defined as the distance of 2.5% of the fibers extended from the clamp where they are caught at random along their length.</a:t>
            </a:r>
          </a:p>
          <a:p>
            <a:r>
              <a:rPr lang="en-US" dirty="0"/>
              <a:t>50% spun length: 50% spun length is defined as the distance of 50% of the fibers extended from the clamp where they are caught at random along their length.</a:t>
            </a:r>
          </a:p>
          <a:p>
            <a:endParaRPr lang="en-US" dirty="0"/>
          </a:p>
        </p:txBody>
      </p:sp>
    </p:spTree>
    <p:extLst>
      <p:ext uri="{BB962C8B-B14F-4D97-AF65-F5344CB8AC3E}">
        <p14:creationId xmlns="" xmlns:p14="http://schemas.microsoft.com/office/powerpoint/2010/main" val="29636410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Quality of Fiber: Uniformity </a:t>
            </a:r>
            <a:r>
              <a:rPr lang="en-US" dirty="0" smtClean="0"/>
              <a:t>Ratio</a:t>
            </a:r>
            <a:endParaRPr lang="en-US" dirty="0"/>
          </a:p>
        </p:txBody>
      </p:sp>
      <p:sp>
        <p:nvSpPr>
          <p:cNvPr id="3" name="Text Placeholder 2"/>
          <p:cNvSpPr>
            <a:spLocks noGrp="1"/>
          </p:cNvSpPr>
          <p:nvPr>
            <p:ph type="body" idx="1"/>
          </p:nvPr>
        </p:nvSpPr>
        <p:spPr/>
        <p:txBody>
          <a:bodyPr/>
          <a:lstStyle/>
          <a:p>
            <a:pPr algn="ctr"/>
            <a:r>
              <a:rPr lang="en-US" dirty="0" smtClean="0"/>
              <a:t>Definition</a:t>
            </a:r>
            <a:endParaRPr lang="en-US" dirty="0"/>
          </a:p>
        </p:txBody>
      </p:sp>
      <p:sp>
        <p:nvSpPr>
          <p:cNvPr id="4" name="Content Placeholder 3"/>
          <p:cNvSpPr>
            <a:spLocks noGrp="1"/>
          </p:cNvSpPr>
          <p:nvPr>
            <p:ph sz="half" idx="2"/>
          </p:nvPr>
        </p:nvSpPr>
        <p:spPr/>
        <p:txBody>
          <a:bodyPr>
            <a:normAutofit/>
          </a:bodyPr>
          <a:lstStyle/>
          <a:p>
            <a:r>
              <a:rPr lang="en-US" dirty="0"/>
              <a:t>Uniformity ratio is defined as the ratio of 50% </a:t>
            </a:r>
            <a:r>
              <a:rPr lang="en-US" dirty="0" smtClean="0"/>
              <a:t>spun </a:t>
            </a:r>
            <a:r>
              <a:rPr lang="en-US" dirty="0"/>
              <a:t>length to the 2.5% spun length expressed as a </a:t>
            </a:r>
            <a:r>
              <a:rPr lang="en-US" dirty="0" smtClean="0"/>
              <a:t>percentage</a:t>
            </a:r>
          </a:p>
          <a:p>
            <a:endParaRPr lang="en-US" dirty="0"/>
          </a:p>
          <a:p>
            <a:pPr marL="0" indent="0">
              <a:spcBef>
                <a:spcPts val="0"/>
              </a:spcBef>
              <a:buNone/>
            </a:pPr>
            <a:r>
              <a:rPr lang="en-US" dirty="0" smtClean="0"/>
              <a:t>	50% spun length</a:t>
            </a:r>
          </a:p>
          <a:p>
            <a:pPr marL="0" indent="0">
              <a:spcBef>
                <a:spcPts val="0"/>
              </a:spcBef>
              <a:buNone/>
            </a:pPr>
            <a:r>
              <a:rPr lang="en-US" dirty="0" smtClean="0"/>
              <a:t> UR=-----------------------------------x100</a:t>
            </a:r>
          </a:p>
          <a:p>
            <a:pPr marL="0" indent="0">
              <a:spcBef>
                <a:spcPts val="0"/>
              </a:spcBef>
              <a:buNone/>
            </a:pPr>
            <a:r>
              <a:rPr lang="en-US" dirty="0"/>
              <a:t>	</a:t>
            </a:r>
            <a:r>
              <a:rPr lang="en-US" dirty="0" smtClean="0"/>
              <a:t>2.5% spun length</a:t>
            </a:r>
          </a:p>
          <a:p>
            <a:r>
              <a:rPr lang="en-US" dirty="0"/>
              <a:t>This ratio is a measure of the length </a:t>
            </a:r>
            <a:r>
              <a:rPr lang="en-US" dirty="0" smtClean="0"/>
              <a:t>variability of </a:t>
            </a:r>
            <a:r>
              <a:rPr lang="en-US" dirty="0"/>
              <a:t>the cotton</a:t>
            </a:r>
            <a:r>
              <a:rPr lang="en-US"/>
              <a:t>. </a:t>
            </a:r>
            <a:endParaRPr lang="en-US" dirty="0"/>
          </a:p>
        </p:txBody>
      </p:sp>
      <p:sp>
        <p:nvSpPr>
          <p:cNvPr id="5" name="Text Placeholder 4"/>
          <p:cNvSpPr>
            <a:spLocks noGrp="1"/>
          </p:cNvSpPr>
          <p:nvPr>
            <p:ph type="body" sz="quarter" idx="3"/>
          </p:nvPr>
        </p:nvSpPr>
        <p:spPr/>
        <p:txBody>
          <a:bodyPr/>
          <a:lstStyle/>
          <a:p>
            <a:pPr algn="ctr"/>
            <a:r>
              <a:rPr lang="en-US" dirty="0" smtClean="0"/>
              <a:t>Rating</a:t>
            </a:r>
            <a:endParaRPr lang="en-US" dirty="0"/>
          </a:p>
        </p:txBody>
      </p:sp>
      <p:sp>
        <p:nvSpPr>
          <p:cNvPr id="6" name="Content Placeholder 5"/>
          <p:cNvSpPr>
            <a:spLocks noGrp="1"/>
          </p:cNvSpPr>
          <p:nvPr>
            <p:ph sz="quarter" idx="4"/>
          </p:nvPr>
        </p:nvSpPr>
        <p:spPr/>
        <p:txBody>
          <a:bodyPr/>
          <a:lstStyle/>
          <a:p>
            <a:pPr marL="0" indent="0">
              <a:buNone/>
            </a:pPr>
            <a:r>
              <a:rPr lang="en-US" i="1" u="sng" dirty="0" smtClean="0"/>
              <a:t>Uniformity Ratio</a:t>
            </a:r>
            <a:r>
              <a:rPr lang="en-US" dirty="0" smtClean="0"/>
              <a:t>		</a:t>
            </a:r>
            <a:r>
              <a:rPr lang="en-US" i="1" u="sng" dirty="0" smtClean="0"/>
              <a:t>Grade</a:t>
            </a:r>
            <a:r>
              <a:rPr lang="en-US" dirty="0" smtClean="0"/>
              <a:t> </a:t>
            </a:r>
          </a:p>
          <a:p>
            <a:pPr marL="0" indent="0">
              <a:buNone/>
            </a:pPr>
            <a:r>
              <a:rPr lang="en-US" b="1" dirty="0" smtClean="0"/>
              <a:t>	47				Good</a:t>
            </a:r>
          </a:p>
          <a:p>
            <a:pPr marL="0" indent="0">
              <a:buNone/>
            </a:pPr>
            <a:r>
              <a:rPr lang="en-US" b="1" dirty="0"/>
              <a:t>	</a:t>
            </a:r>
            <a:r>
              <a:rPr lang="en-US" b="1" dirty="0" smtClean="0"/>
              <a:t>45				Average</a:t>
            </a:r>
          </a:p>
          <a:p>
            <a:pPr marL="0" indent="0">
              <a:buNone/>
            </a:pPr>
            <a:r>
              <a:rPr lang="en-US" b="1" dirty="0"/>
              <a:t>	</a:t>
            </a:r>
            <a:r>
              <a:rPr lang="en-US" b="1" dirty="0" smtClean="0"/>
              <a:t>43				Poor</a:t>
            </a:r>
            <a:endParaRPr lang="en-US" dirty="0"/>
          </a:p>
        </p:txBody>
      </p:sp>
    </p:spTree>
    <p:extLst>
      <p:ext uri="{BB962C8B-B14F-4D97-AF65-F5344CB8AC3E}">
        <p14:creationId xmlns="" xmlns:p14="http://schemas.microsoft.com/office/powerpoint/2010/main" val="19666370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Quality of Fiber: Fiber Fineness</a:t>
            </a:r>
          </a:p>
        </p:txBody>
      </p:sp>
      <p:sp>
        <p:nvSpPr>
          <p:cNvPr id="3" name="Content Placeholder 2"/>
          <p:cNvSpPr>
            <a:spLocks noGrp="1"/>
          </p:cNvSpPr>
          <p:nvPr>
            <p:ph sz="half" idx="1"/>
          </p:nvPr>
        </p:nvSpPr>
        <p:spPr/>
        <p:txBody>
          <a:bodyPr/>
          <a:lstStyle/>
          <a:p>
            <a:r>
              <a:rPr lang="en-US" dirty="0"/>
              <a:t>MIC : fiber weight in micrograms per inch. It indicates the maturity and fineness of fibers</a:t>
            </a:r>
          </a:p>
          <a:p>
            <a:r>
              <a:rPr lang="en-US" dirty="0"/>
              <a:t>Fiber fineness affects</a:t>
            </a:r>
            <a:r>
              <a:rPr lang="en-US" dirty="0" smtClean="0"/>
              <a:t>:</a:t>
            </a:r>
          </a:p>
          <a:p>
            <a:pPr lvl="1"/>
            <a:r>
              <a:rPr lang="en-US" dirty="0"/>
              <a:t>Strength and irregularity of </a:t>
            </a:r>
            <a:r>
              <a:rPr lang="en-US" dirty="0" smtClean="0"/>
              <a:t>yarn</a:t>
            </a:r>
          </a:p>
          <a:p>
            <a:pPr lvl="1"/>
            <a:r>
              <a:rPr lang="en-US" dirty="0"/>
              <a:t>Twist for maximum </a:t>
            </a:r>
            <a:r>
              <a:rPr lang="en-US" dirty="0" smtClean="0"/>
              <a:t>strength</a:t>
            </a:r>
          </a:p>
          <a:p>
            <a:pPr lvl="1"/>
            <a:r>
              <a:rPr lang="en-US" dirty="0"/>
              <a:t>Drape and handling of fabric</a:t>
            </a:r>
          </a:p>
        </p:txBody>
      </p:sp>
      <p:sp>
        <p:nvSpPr>
          <p:cNvPr id="4" name="Content Placeholder 3"/>
          <p:cNvSpPr>
            <a:spLocks noGrp="1"/>
          </p:cNvSpPr>
          <p:nvPr>
            <p:ph sz="half" idx="2"/>
          </p:nvPr>
        </p:nvSpPr>
        <p:spPr/>
        <p:txBody>
          <a:bodyPr/>
          <a:lstStyle/>
          <a:p>
            <a:pPr marL="0" indent="0" algn="ctr">
              <a:buNone/>
            </a:pPr>
            <a:r>
              <a:rPr lang="en-US" dirty="0" smtClean="0"/>
              <a:t>Rating</a:t>
            </a:r>
          </a:p>
          <a:p>
            <a:pPr marL="0" indent="0" algn="ctr">
              <a:buNone/>
            </a:pPr>
            <a:endParaRPr lang="en-US" dirty="0"/>
          </a:p>
          <a:p>
            <a:pPr marL="0" indent="0" algn="ctr">
              <a:buNone/>
            </a:pPr>
            <a:r>
              <a:rPr lang="en-US" b="1" i="1" u="sng" dirty="0" smtClean="0"/>
              <a:t>MIC</a:t>
            </a:r>
            <a:r>
              <a:rPr lang="en-US" b="1" dirty="0" smtClean="0"/>
              <a:t>				</a:t>
            </a:r>
            <a:r>
              <a:rPr lang="en-US" b="1" i="1" u="sng" dirty="0" smtClean="0"/>
              <a:t>Description</a:t>
            </a:r>
          </a:p>
          <a:p>
            <a:pPr marL="0" indent="0">
              <a:buNone/>
            </a:pPr>
            <a:r>
              <a:rPr lang="en-US" b="1" dirty="0" smtClean="0"/>
              <a:t>	</a:t>
            </a:r>
            <a:r>
              <a:rPr lang="en-US" b="1" dirty="0" err="1" smtClean="0"/>
              <a:t>Upto</a:t>
            </a:r>
            <a:r>
              <a:rPr lang="en-US" b="1" dirty="0" smtClean="0"/>
              <a:t> 3.1		Very </a:t>
            </a:r>
            <a:r>
              <a:rPr lang="en-US" b="1" dirty="0"/>
              <a:t>fine</a:t>
            </a:r>
          </a:p>
          <a:p>
            <a:pPr marL="0" indent="0">
              <a:buNone/>
            </a:pPr>
            <a:r>
              <a:rPr lang="en-US" b="1" dirty="0" smtClean="0"/>
              <a:t>	3.1-3.9 			Fine</a:t>
            </a:r>
            <a:endParaRPr lang="en-US" b="1" dirty="0"/>
          </a:p>
          <a:p>
            <a:pPr marL="0" indent="0">
              <a:buNone/>
            </a:pPr>
            <a:r>
              <a:rPr lang="en-US" b="1" dirty="0" smtClean="0"/>
              <a:t>	4.0-4.9 			Medium</a:t>
            </a:r>
            <a:endParaRPr lang="en-US" b="1" dirty="0"/>
          </a:p>
          <a:p>
            <a:pPr marL="0" indent="0">
              <a:buNone/>
            </a:pPr>
            <a:r>
              <a:rPr lang="en-US" b="1" dirty="0" smtClean="0"/>
              <a:t>	5.0-5.9 			Slightly Coarse</a:t>
            </a:r>
            <a:endParaRPr lang="en-US" b="1" dirty="0"/>
          </a:p>
          <a:p>
            <a:pPr marL="0" indent="0">
              <a:buNone/>
            </a:pPr>
            <a:r>
              <a:rPr lang="en-US" b="1" dirty="0" smtClean="0"/>
              <a:t>	6.0-above 		Coarse</a:t>
            </a:r>
            <a:endParaRPr lang="en-US" dirty="0"/>
          </a:p>
        </p:txBody>
      </p:sp>
    </p:spTree>
    <p:extLst>
      <p:ext uri="{BB962C8B-B14F-4D97-AF65-F5344CB8AC3E}">
        <p14:creationId xmlns="" xmlns:p14="http://schemas.microsoft.com/office/powerpoint/2010/main" val="15341617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Quality of Fiber: Fiber </a:t>
            </a:r>
            <a:r>
              <a:rPr lang="en-US" dirty="0" smtClean="0"/>
              <a:t>Strength</a:t>
            </a:r>
            <a:endParaRPr lang="en-US" dirty="0"/>
          </a:p>
        </p:txBody>
      </p:sp>
      <p:sp>
        <p:nvSpPr>
          <p:cNvPr id="3" name="Content Placeholder 2"/>
          <p:cNvSpPr>
            <a:spLocks noGrp="1"/>
          </p:cNvSpPr>
          <p:nvPr>
            <p:ph sz="half" idx="1"/>
          </p:nvPr>
        </p:nvSpPr>
        <p:spPr/>
        <p:txBody>
          <a:bodyPr/>
          <a:lstStyle/>
          <a:p>
            <a:r>
              <a:rPr lang="en-US" dirty="0"/>
              <a:t>Fiber strength is measured by breaking the fibers held between clamp jaws. It’s reported as grams per </a:t>
            </a:r>
            <a:r>
              <a:rPr lang="en-US" dirty="0" err="1"/>
              <a:t>tex</a:t>
            </a:r>
            <a:r>
              <a:rPr lang="en-US" dirty="0"/>
              <a:t>, which is the force in grams required to break a bundle of fibers one </a:t>
            </a:r>
            <a:r>
              <a:rPr lang="en-US" dirty="0" err="1"/>
              <a:t>tex</a:t>
            </a:r>
            <a:r>
              <a:rPr lang="en-US" dirty="0"/>
              <a:t> unit in size. A </a:t>
            </a:r>
            <a:r>
              <a:rPr lang="en-US" dirty="0" err="1"/>
              <a:t>tex</a:t>
            </a:r>
            <a:r>
              <a:rPr lang="en-US" dirty="0"/>
              <a:t> unit is equal to the weight in grams of 1000 meters </a:t>
            </a:r>
            <a:r>
              <a:rPr lang="en-US" smtClean="0"/>
              <a:t>of fiber</a:t>
            </a:r>
            <a:endParaRPr lang="en-US" dirty="0"/>
          </a:p>
        </p:txBody>
      </p:sp>
      <p:sp>
        <p:nvSpPr>
          <p:cNvPr id="4" name="Content Placeholder 3"/>
          <p:cNvSpPr>
            <a:spLocks noGrp="1"/>
          </p:cNvSpPr>
          <p:nvPr>
            <p:ph sz="half" idx="2"/>
          </p:nvPr>
        </p:nvSpPr>
        <p:spPr/>
        <p:txBody>
          <a:bodyPr/>
          <a:lstStyle/>
          <a:p>
            <a:pPr marL="0" indent="0">
              <a:buNone/>
            </a:pPr>
            <a:endParaRPr lang="en-US" b="1" dirty="0" smtClean="0"/>
          </a:p>
          <a:p>
            <a:pPr marL="0" indent="0">
              <a:buNone/>
            </a:pPr>
            <a:r>
              <a:rPr lang="en-US" b="1" i="1" u="sng" dirty="0" smtClean="0"/>
              <a:t>Strength </a:t>
            </a:r>
            <a:r>
              <a:rPr lang="en-US" b="1" i="1" u="sng" dirty="0"/>
              <a:t>(</a:t>
            </a:r>
            <a:r>
              <a:rPr lang="en-US" b="1" i="1" u="sng" dirty="0" smtClean="0"/>
              <a:t>g/</a:t>
            </a:r>
            <a:r>
              <a:rPr lang="en-US" b="1" i="1" u="sng" dirty="0" err="1" smtClean="0"/>
              <a:t>tex</a:t>
            </a:r>
            <a:r>
              <a:rPr lang="en-US" b="1" i="1" u="sng" dirty="0" smtClean="0"/>
              <a:t>) </a:t>
            </a:r>
            <a:r>
              <a:rPr lang="en-US" b="1" dirty="0" smtClean="0"/>
              <a:t>		</a:t>
            </a:r>
            <a:r>
              <a:rPr lang="en-US" b="1" i="1" u="sng" dirty="0" smtClean="0"/>
              <a:t>Description</a:t>
            </a:r>
            <a:endParaRPr lang="en-US" b="1" i="1" u="sng" dirty="0"/>
          </a:p>
          <a:p>
            <a:pPr marL="0" indent="0">
              <a:buNone/>
            </a:pPr>
            <a:r>
              <a:rPr lang="en-US" b="1" dirty="0"/>
              <a:t>Less than 21 </a:t>
            </a:r>
            <a:r>
              <a:rPr lang="en-US" b="1" dirty="0" smtClean="0"/>
              <a:t>		Very </a:t>
            </a:r>
            <a:r>
              <a:rPr lang="en-US" b="1" dirty="0"/>
              <a:t>weak</a:t>
            </a:r>
          </a:p>
          <a:p>
            <a:pPr marL="0" indent="0">
              <a:buNone/>
            </a:pPr>
            <a:r>
              <a:rPr lang="en-US" b="1" dirty="0"/>
              <a:t>22-24 </a:t>
            </a:r>
            <a:r>
              <a:rPr lang="en-US" b="1" dirty="0" smtClean="0"/>
              <a:t>				Weak</a:t>
            </a:r>
            <a:endParaRPr lang="en-US" b="1" dirty="0"/>
          </a:p>
          <a:p>
            <a:pPr marL="0" indent="0">
              <a:buNone/>
            </a:pPr>
            <a:r>
              <a:rPr lang="en-US" b="1" dirty="0"/>
              <a:t>25-27 </a:t>
            </a:r>
            <a:r>
              <a:rPr lang="en-US" b="1" dirty="0" smtClean="0"/>
              <a:t>				Medium</a:t>
            </a:r>
            <a:endParaRPr lang="en-US" b="1" dirty="0"/>
          </a:p>
          <a:p>
            <a:pPr marL="0" indent="0">
              <a:buNone/>
            </a:pPr>
            <a:r>
              <a:rPr lang="en-US" b="1" dirty="0"/>
              <a:t>28-30 </a:t>
            </a:r>
            <a:r>
              <a:rPr lang="en-US" b="1" dirty="0" smtClean="0"/>
              <a:t>				Strong</a:t>
            </a:r>
            <a:endParaRPr lang="en-US" b="1" dirty="0"/>
          </a:p>
          <a:p>
            <a:pPr marL="0" indent="0">
              <a:buNone/>
            </a:pPr>
            <a:r>
              <a:rPr lang="en-US" b="1" dirty="0"/>
              <a:t>31-higher </a:t>
            </a:r>
            <a:r>
              <a:rPr lang="en-US" b="1" dirty="0" smtClean="0"/>
              <a:t>			Very </a:t>
            </a:r>
            <a:r>
              <a:rPr lang="en-US" b="1" dirty="0"/>
              <a:t>strong</a:t>
            </a:r>
            <a:endParaRPr lang="en-US" dirty="0"/>
          </a:p>
        </p:txBody>
      </p:sp>
    </p:spTree>
    <p:extLst>
      <p:ext uri="{BB962C8B-B14F-4D97-AF65-F5344CB8AC3E}">
        <p14:creationId xmlns="" xmlns:p14="http://schemas.microsoft.com/office/powerpoint/2010/main" val="27661733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835156" cy="1320800"/>
          </a:xfrm>
        </p:spPr>
        <p:txBody>
          <a:bodyPr/>
          <a:lstStyle/>
          <a:p>
            <a:r>
              <a:rPr lang="en-US" dirty="0" smtClean="0"/>
              <a:t>Quality of fiber: </a:t>
            </a:r>
            <a:r>
              <a:rPr lang="en-US" dirty="0"/>
              <a:t>Maturity coefficient </a:t>
            </a:r>
            <a:r>
              <a:rPr lang="en-US" dirty="0" smtClean="0"/>
              <a:t>(Mc)</a:t>
            </a:r>
            <a:endParaRPr lang="en-US" dirty="0"/>
          </a:p>
        </p:txBody>
      </p:sp>
      <p:sp>
        <p:nvSpPr>
          <p:cNvPr id="3" name="Content Placeholder 2"/>
          <p:cNvSpPr>
            <a:spLocks noGrp="1"/>
          </p:cNvSpPr>
          <p:nvPr>
            <p:ph idx="1"/>
          </p:nvPr>
        </p:nvSpPr>
        <p:spPr>
          <a:xfrm>
            <a:off x="677334" y="1536193"/>
            <a:ext cx="8835156" cy="5321808"/>
          </a:xfrm>
        </p:spPr>
        <p:txBody>
          <a:bodyPr>
            <a:normAutofit/>
          </a:bodyPr>
          <a:lstStyle/>
          <a:p>
            <a:r>
              <a:rPr lang="en-US" dirty="0" smtClean="0"/>
              <a:t> </a:t>
            </a:r>
            <a:r>
              <a:rPr lang="en-US" dirty="0"/>
              <a:t>The fiber maturity count is denoted by the percentages of the mature, half mature and immature fibers in a sample. It can be calculated using the formula</a:t>
            </a:r>
            <a:r>
              <a:rPr lang="en-US" dirty="0" smtClean="0"/>
              <a:t>,</a:t>
            </a:r>
            <a:endParaRPr lang="en-US" dirty="0"/>
          </a:p>
          <a:p>
            <a:pPr marL="0" indent="0">
              <a:buNone/>
            </a:pPr>
            <a:r>
              <a:rPr lang="en-US" dirty="0" smtClean="0"/>
              <a:t>	</a:t>
            </a:r>
          </a:p>
          <a:p>
            <a:pPr marL="0" indent="0">
              <a:buNone/>
            </a:pPr>
            <a:r>
              <a:rPr lang="en-US" dirty="0"/>
              <a:t>	</a:t>
            </a:r>
            <a:r>
              <a:rPr lang="en-US" dirty="0" smtClean="0"/>
              <a:t>	Mc </a:t>
            </a:r>
            <a:r>
              <a:rPr lang="en-US" dirty="0"/>
              <a:t>= (N + 0.6H + </a:t>
            </a:r>
            <a:r>
              <a:rPr lang="en-US" dirty="0" smtClean="0"/>
              <a:t>0.4I)/</a:t>
            </a:r>
            <a:r>
              <a:rPr lang="en-US" dirty="0"/>
              <a:t>100</a:t>
            </a:r>
          </a:p>
          <a:p>
            <a:pPr marL="0" indent="0">
              <a:buNone/>
            </a:pPr>
            <a:r>
              <a:rPr lang="en-US" dirty="0" smtClean="0"/>
              <a:t>				where 	N </a:t>
            </a:r>
            <a:r>
              <a:rPr lang="en-US" dirty="0"/>
              <a:t>- percentage of mature fibers.</a:t>
            </a:r>
            <a:endParaRPr lang="en-US" sz="1600" dirty="0"/>
          </a:p>
          <a:p>
            <a:pPr marL="0" indent="0">
              <a:buNone/>
            </a:pPr>
            <a:r>
              <a:rPr lang="en-US" dirty="0"/>
              <a:t>	</a:t>
            </a:r>
            <a:r>
              <a:rPr lang="en-US" dirty="0" smtClean="0"/>
              <a:t>					H </a:t>
            </a:r>
            <a:r>
              <a:rPr lang="en-US" dirty="0"/>
              <a:t>- Percentage half mature fibers</a:t>
            </a:r>
            <a:endParaRPr lang="en-US" sz="1600" dirty="0"/>
          </a:p>
          <a:p>
            <a:pPr marL="0" indent="0">
              <a:buNone/>
            </a:pPr>
            <a:r>
              <a:rPr lang="en-US" sz="1600" dirty="0"/>
              <a:t> </a:t>
            </a:r>
            <a:r>
              <a:rPr lang="en-US" sz="1600" dirty="0" smtClean="0"/>
              <a:t>						</a:t>
            </a:r>
            <a:r>
              <a:rPr lang="en-US" dirty="0" smtClean="0"/>
              <a:t>I </a:t>
            </a:r>
            <a:r>
              <a:rPr lang="en-US" dirty="0"/>
              <a:t>- Percentage of immature </a:t>
            </a:r>
            <a:r>
              <a:rPr lang="en-US" dirty="0" smtClean="0"/>
              <a:t>fibers</a:t>
            </a:r>
          </a:p>
          <a:p>
            <a:pPr marL="0" indent="0">
              <a:buNone/>
            </a:pPr>
            <a:endParaRPr lang="en-US" sz="1400" dirty="0"/>
          </a:p>
          <a:p>
            <a:pPr marL="0" indent="0">
              <a:buNone/>
            </a:pPr>
            <a:r>
              <a:rPr lang="en-US" dirty="0" smtClean="0"/>
              <a:t>	For </a:t>
            </a:r>
            <a:r>
              <a:rPr lang="en-US" dirty="0"/>
              <a:t>the chosen standard, N = 67% D or I = 7% and H = 26</a:t>
            </a:r>
            <a:r>
              <a:rPr lang="en-US" dirty="0" smtClean="0"/>
              <a:t>%.</a:t>
            </a:r>
          </a:p>
          <a:p>
            <a:pPr marL="0" indent="0">
              <a:buNone/>
            </a:pPr>
            <a:r>
              <a:rPr lang="en-US" sz="1600" dirty="0"/>
              <a:t>	</a:t>
            </a:r>
            <a:r>
              <a:rPr lang="en-US" sz="1600" b="1" dirty="0" smtClean="0"/>
              <a:t>So, Mc </a:t>
            </a:r>
            <a:r>
              <a:rPr lang="en-US" sz="1600" b="1" dirty="0"/>
              <a:t>= ( 67 + 0.6(26) + 0.4(7) )/</a:t>
            </a:r>
            <a:r>
              <a:rPr lang="en-US" sz="1600" b="1" dirty="0" smtClean="0"/>
              <a:t>100 = 0.854</a:t>
            </a:r>
            <a:endParaRPr lang="en-US" sz="1600" b="1" dirty="0"/>
          </a:p>
          <a:p>
            <a:pPr marL="0" indent="0">
              <a:buNone/>
            </a:pPr>
            <a:endParaRPr lang="en-US" sz="1600" dirty="0"/>
          </a:p>
          <a:p>
            <a:pPr marL="0" indent="0">
              <a:buNone/>
            </a:pPr>
            <a:r>
              <a:rPr lang="en-US" dirty="0"/>
              <a:t>  </a:t>
            </a:r>
            <a:endParaRPr lang="en-US" sz="1600" dirty="0"/>
          </a:p>
          <a:p>
            <a:pPr lvl="1"/>
            <a:endParaRPr lang="en-US" dirty="0"/>
          </a:p>
        </p:txBody>
      </p:sp>
    </p:spTree>
    <p:extLst>
      <p:ext uri="{BB962C8B-B14F-4D97-AF65-F5344CB8AC3E}">
        <p14:creationId xmlns="" xmlns:p14="http://schemas.microsoft.com/office/powerpoint/2010/main" val="4525071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917042" cy="1320800"/>
          </a:xfrm>
        </p:spPr>
        <p:txBody>
          <a:bodyPr/>
          <a:lstStyle/>
          <a:p>
            <a:r>
              <a:rPr lang="en-US" dirty="0"/>
              <a:t>Quality of fiber: Maturity coefficient (Mc)</a:t>
            </a:r>
          </a:p>
        </p:txBody>
      </p:sp>
      <p:sp>
        <p:nvSpPr>
          <p:cNvPr id="3" name="Content Placeholder 2"/>
          <p:cNvSpPr>
            <a:spLocks noGrp="1"/>
          </p:cNvSpPr>
          <p:nvPr>
            <p:ph idx="1"/>
          </p:nvPr>
        </p:nvSpPr>
        <p:spPr/>
        <p:txBody>
          <a:bodyPr/>
          <a:lstStyle/>
          <a:p>
            <a:r>
              <a:rPr lang="en-US" dirty="0" smtClean="0"/>
              <a:t> </a:t>
            </a:r>
            <a:r>
              <a:rPr lang="en-US" dirty="0"/>
              <a:t>Based on the maturity coefficient, the cottons are classed into different groups as shown below</a:t>
            </a:r>
            <a:r>
              <a:rPr lang="en-US" dirty="0" smtClean="0"/>
              <a:t>:</a:t>
            </a:r>
          </a:p>
          <a:p>
            <a:endParaRPr lang="en-US" dirty="0"/>
          </a:p>
          <a:p>
            <a:pPr marL="0" indent="0">
              <a:buNone/>
            </a:pPr>
            <a:r>
              <a:rPr lang="en-US" dirty="0" smtClean="0"/>
              <a:t>		</a:t>
            </a:r>
            <a:r>
              <a:rPr lang="en-US" sz="2000" u="sng" dirty="0" smtClean="0"/>
              <a:t>Maturity </a:t>
            </a:r>
            <a:r>
              <a:rPr lang="en-US" sz="2000" u="sng" dirty="0"/>
              <a:t>Coefficient</a:t>
            </a:r>
            <a:r>
              <a:rPr lang="en-US" sz="2000" dirty="0"/>
              <a:t>		</a:t>
            </a:r>
            <a:r>
              <a:rPr lang="en-US" sz="2000" u="sng" dirty="0" smtClean="0"/>
              <a:t>Rating</a:t>
            </a:r>
          </a:p>
          <a:p>
            <a:pPr marL="0" indent="0">
              <a:buNone/>
            </a:pPr>
            <a:r>
              <a:rPr lang="en-US" sz="2000" dirty="0" smtClean="0"/>
              <a:t>		</a:t>
            </a:r>
            <a:r>
              <a:rPr lang="en-US" sz="2000" dirty="0"/>
              <a:t>Below 0.60				</a:t>
            </a:r>
            <a:r>
              <a:rPr lang="en-US" sz="2000" dirty="0" smtClean="0"/>
              <a:t>	Very </a:t>
            </a:r>
            <a:r>
              <a:rPr lang="en-US" sz="2000" dirty="0"/>
              <a:t>Immature</a:t>
            </a:r>
          </a:p>
          <a:p>
            <a:pPr marL="0" indent="0">
              <a:buNone/>
            </a:pPr>
            <a:r>
              <a:rPr lang="en-US" sz="2000" dirty="0" smtClean="0"/>
              <a:t>		0.60 </a:t>
            </a:r>
            <a:r>
              <a:rPr lang="en-US" sz="2000" dirty="0"/>
              <a:t>to 0.70				Immature</a:t>
            </a:r>
          </a:p>
          <a:p>
            <a:pPr marL="0" indent="0">
              <a:buNone/>
            </a:pPr>
            <a:r>
              <a:rPr lang="en-US" sz="2000" dirty="0" smtClean="0"/>
              <a:t>		0.71 </a:t>
            </a:r>
            <a:r>
              <a:rPr lang="en-US" sz="2000" dirty="0"/>
              <a:t>to 0.80				Average Maturity</a:t>
            </a:r>
          </a:p>
          <a:p>
            <a:pPr marL="0" indent="0">
              <a:buNone/>
            </a:pPr>
            <a:r>
              <a:rPr lang="en-US" sz="2000" dirty="0" smtClean="0"/>
              <a:t>		0.81-0.85 </a:t>
            </a:r>
            <a:r>
              <a:rPr lang="en-US" sz="2000" dirty="0"/>
              <a:t>				</a:t>
            </a:r>
            <a:r>
              <a:rPr lang="en-US" sz="2000" dirty="0" smtClean="0"/>
              <a:t>	Good </a:t>
            </a:r>
            <a:r>
              <a:rPr lang="en-US" sz="2000" dirty="0"/>
              <a:t>Maturity</a:t>
            </a:r>
          </a:p>
          <a:p>
            <a:pPr marL="0" indent="0">
              <a:buNone/>
            </a:pPr>
            <a:endParaRPr lang="en-US" sz="2000" dirty="0"/>
          </a:p>
          <a:p>
            <a:endParaRPr lang="en-US" dirty="0"/>
          </a:p>
          <a:p>
            <a:pPr marL="0" indent="0">
              <a:buNone/>
            </a:pPr>
            <a:endParaRPr lang="en-US" dirty="0"/>
          </a:p>
        </p:txBody>
      </p:sp>
    </p:spTree>
    <p:extLst>
      <p:ext uri="{BB962C8B-B14F-4D97-AF65-F5344CB8AC3E}">
        <p14:creationId xmlns="" xmlns:p14="http://schemas.microsoft.com/office/powerpoint/2010/main" val="38044274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b="1" dirty="0" err="1"/>
              <a:t>Fibre</a:t>
            </a:r>
            <a:r>
              <a:rPr lang="en-US" altLang="en-US" b="1" dirty="0"/>
              <a:t> Quality Index (FQI)</a:t>
            </a:r>
            <a:endParaRPr lang="en-US" dirty="0"/>
          </a:p>
        </p:txBody>
      </p:sp>
      <p:sp>
        <p:nvSpPr>
          <p:cNvPr id="3" name="Content Placeholder 2"/>
          <p:cNvSpPr>
            <a:spLocks noGrp="1"/>
          </p:cNvSpPr>
          <p:nvPr>
            <p:ph idx="1"/>
          </p:nvPr>
        </p:nvSpPr>
        <p:spPr/>
        <p:txBody>
          <a:bodyPr>
            <a:normAutofit/>
          </a:bodyPr>
          <a:lstStyle/>
          <a:p>
            <a:r>
              <a:rPr lang="en-US" dirty="0" smtClean="0"/>
              <a:t>Different fiber characteristics are synthesized into a single index called Fiber quality index (FQI) </a:t>
            </a:r>
          </a:p>
          <a:p>
            <a:endParaRPr lang="en-US" dirty="0"/>
          </a:p>
          <a:p>
            <a:pPr marL="0" indent="0">
              <a:buNone/>
            </a:pPr>
            <a:r>
              <a:rPr lang="nn-NO" dirty="0" smtClean="0"/>
              <a:t>		FQI </a:t>
            </a:r>
            <a:r>
              <a:rPr lang="nn-NO" dirty="0"/>
              <a:t>= </a:t>
            </a:r>
            <a:r>
              <a:rPr lang="nn-NO" dirty="0" smtClean="0"/>
              <a:t>L </a:t>
            </a:r>
            <a:r>
              <a:rPr lang="nn-NO" dirty="0"/>
              <a:t>* </a:t>
            </a:r>
            <a:r>
              <a:rPr lang="nn-NO" dirty="0" smtClean="0"/>
              <a:t>U </a:t>
            </a:r>
            <a:r>
              <a:rPr lang="nn-NO" dirty="0"/>
              <a:t>*</a:t>
            </a:r>
            <a:r>
              <a:rPr lang="nn-NO" dirty="0" smtClean="0"/>
              <a:t>S </a:t>
            </a:r>
            <a:r>
              <a:rPr lang="nn-NO" dirty="0"/>
              <a:t>/ </a:t>
            </a:r>
            <a:r>
              <a:rPr lang="nn-NO" dirty="0" smtClean="0"/>
              <a:t>F</a:t>
            </a:r>
            <a:endParaRPr lang="en-US" dirty="0" smtClean="0"/>
          </a:p>
          <a:p>
            <a:pPr marL="0" indent="0">
              <a:buNone/>
            </a:pPr>
            <a:r>
              <a:rPr lang="en-US" dirty="0" smtClean="0"/>
              <a:t> 																		</a:t>
            </a:r>
          </a:p>
          <a:p>
            <a:pPr marL="914400" lvl="2" indent="0">
              <a:buNone/>
            </a:pPr>
            <a:r>
              <a:rPr lang="en-US" dirty="0" smtClean="0"/>
              <a:t>Where,  	L= 50% spun length in mm</a:t>
            </a:r>
          </a:p>
          <a:p>
            <a:pPr marL="914400" lvl="2" indent="0">
              <a:buNone/>
            </a:pPr>
            <a:r>
              <a:rPr lang="en-US" dirty="0"/>
              <a:t>	</a:t>
            </a:r>
            <a:r>
              <a:rPr lang="en-US" dirty="0" smtClean="0"/>
              <a:t>	S= Fiber bundle strength expressed in gm/</a:t>
            </a:r>
            <a:r>
              <a:rPr lang="en-US" dirty="0" err="1" smtClean="0"/>
              <a:t>tex</a:t>
            </a:r>
            <a:endParaRPr lang="en-US" dirty="0" smtClean="0"/>
          </a:p>
          <a:p>
            <a:pPr marL="914400" lvl="2" indent="0">
              <a:buNone/>
            </a:pPr>
            <a:r>
              <a:rPr lang="en-US" dirty="0"/>
              <a:t>	</a:t>
            </a:r>
            <a:r>
              <a:rPr lang="en-US" dirty="0" smtClean="0"/>
              <a:t>	</a:t>
            </a:r>
            <a:r>
              <a:rPr lang="en-US" dirty="0"/>
              <a:t>F</a:t>
            </a:r>
            <a:r>
              <a:rPr lang="en-US" dirty="0" smtClean="0"/>
              <a:t>= fiber fineness (</a:t>
            </a:r>
            <a:r>
              <a:rPr lang="en-US" dirty="0" err="1" smtClean="0"/>
              <a:t>micronaire</a:t>
            </a:r>
            <a:r>
              <a:rPr lang="en-US" dirty="0" smtClean="0"/>
              <a:t> value)</a:t>
            </a:r>
          </a:p>
          <a:p>
            <a:pPr marL="914400" lvl="2" indent="0">
              <a:buNone/>
            </a:pPr>
            <a:r>
              <a:rPr lang="en-US" dirty="0"/>
              <a:t>	</a:t>
            </a:r>
            <a:r>
              <a:rPr lang="en-US" dirty="0" smtClean="0"/>
              <a:t>	U= Uniformity Ratio</a:t>
            </a:r>
          </a:p>
          <a:p>
            <a:pPr marL="914400" lvl="2" indent="0">
              <a:buNone/>
            </a:pPr>
            <a:r>
              <a:rPr lang="en-US" dirty="0"/>
              <a:t>	</a:t>
            </a:r>
            <a:r>
              <a:rPr lang="en-US" dirty="0" smtClean="0"/>
              <a:t>	</a:t>
            </a:r>
            <a:endParaRPr lang="en-US" dirty="0"/>
          </a:p>
        </p:txBody>
      </p:sp>
    </p:spTree>
    <p:extLst>
      <p:ext uri="{BB962C8B-B14F-4D97-AF65-F5344CB8AC3E}">
        <p14:creationId xmlns="" xmlns:p14="http://schemas.microsoft.com/office/powerpoint/2010/main" val="14982340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964367"/>
          </a:xfrm>
        </p:spPr>
        <p:txBody>
          <a:bodyPr/>
          <a:lstStyle/>
          <a:p>
            <a:pPr algn="ctr"/>
            <a:r>
              <a:rPr lang="en-US" dirty="0" smtClean="0"/>
              <a:t>Calculation of FQI</a:t>
            </a:r>
            <a:endParaRPr lang="en-US" dirty="0"/>
          </a:p>
        </p:txBody>
      </p:sp>
      <p:sp>
        <p:nvSpPr>
          <p:cNvPr id="3" name="Content Placeholder 2"/>
          <p:cNvSpPr>
            <a:spLocks noGrp="1"/>
          </p:cNvSpPr>
          <p:nvPr>
            <p:ph idx="1"/>
          </p:nvPr>
        </p:nvSpPr>
        <p:spPr/>
        <p:txBody>
          <a:bodyPr>
            <a:normAutofit/>
          </a:bodyPr>
          <a:lstStyle/>
          <a:p>
            <a:r>
              <a:rPr lang="en-US" dirty="0" smtClean="0"/>
              <a:t>Properties of a cotton is as follow</a:t>
            </a:r>
          </a:p>
          <a:p>
            <a:pPr marL="914400" lvl="2" indent="0">
              <a:buNone/>
            </a:pPr>
            <a:r>
              <a:rPr lang="en-US" dirty="0" smtClean="0"/>
              <a:t> 50% Span length = 28 mm</a:t>
            </a:r>
          </a:p>
          <a:p>
            <a:pPr marL="914400" lvl="2" indent="0">
              <a:buNone/>
            </a:pPr>
            <a:r>
              <a:rPr lang="en-US" dirty="0" smtClean="0"/>
              <a:t>Uniformity Ratio = 0.47</a:t>
            </a:r>
          </a:p>
          <a:p>
            <a:pPr marL="914400" lvl="2" indent="0">
              <a:buNone/>
            </a:pPr>
            <a:r>
              <a:rPr lang="en-US" dirty="0" err="1" smtClean="0"/>
              <a:t>Micronaire</a:t>
            </a:r>
            <a:r>
              <a:rPr lang="en-US" dirty="0" smtClean="0"/>
              <a:t> value = 4.3</a:t>
            </a:r>
          </a:p>
          <a:p>
            <a:pPr marL="914400" lvl="2" indent="0">
              <a:buNone/>
            </a:pPr>
            <a:r>
              <a:rPr lang="en-US" dirty="0" smtClean="0"/>
              <a:t>Strength (gm/</a:t>
            </a:r>
            <a:r>
              <a:rPr lang="en-US" dirty="0" err="1" smtClean="0"/>
              <a:t>tex</a:t>
            </a:r>
            <a:r>
              <a:rPr lang="en-US" dirty="0" smtClean="0"/>
              <a:t>) = 22.5</a:t>
            </a:r>
          </a:p>
          <a:p>
            <a:pPr marL="914400" lvl="2" indent="0">
              <a:buNone/>
            </a:pPr>
            <a:endParaRPr lang="en-US" dirty="0" smtClean="0"/>
          </a:p>
          <a:p>
            <a:pPr lvl="1"/>
            <a:r>
              <a:rPr lang="en-US" dirty="0" smtClean="0"/>
              <a:t> Find out the FQI of that cotton</a:t>
            </a:r>
          </a:p>
          <a:p>
            <a:pPr marL="0" indent="0">
              <a:buNone/>
            </a:pPr>
            <a:r>
              <a:rPr lang="en-US" dirty="0"/>
              <a:t> </a:t>
            </a:r>
            <a:r>
              <a:rPr lang="en-US" dirty="0" smtClean="0"/>
              <a:t>			L*U*S</a:t>
            </a:r>
            <a:r>
              <a:rPr lang="en-US" dirty="0"/>
              <a:t>	</a:t>
            </a:r>
            <a:r>
              <a:rPr lang="en-US" dirty="0" smtClean="0"/>
              <a:t>	28*0.47*22.5</a:t>
            </a:r>
          </a:p>
          <a:p>
            <a:pPr marL="0" indent="0">
              <a:buNone/>
            </a:pPr>
            <a:r>
              <a:rPr lang="en-US" dirty="0" smtClean="0"/>
              <a:t>FQI=-------------------- = --------------------------------= 296.1/4.3=68.86</a:t>
            </a:r>
          </a:p>
          <a:p>
            <a:pPr marL="0" indent="0">
              <a:buNone/>
            </a:pPr>
            <a:r>
              <a:rPr lang="en-US" dirty="0"/>
              <a:t>		</a:t>
            </a:r>
            <a:r>
              <a:rPr lang="en-US" dirty="0" smtClean="0"/>
              <a:t>      F				4.3</a:t>
            </a:r>
          </a:p>
        </p:txBody>
      </p:sp>
    </p:spTree>
    <p:extLst>
      <p:ext uri="{BB962C8B-B14F-4D97-AF65-F5344CB8AC3E}">
        <p14:creationId xmlns="" xmlns:p14="http://schemas.microsoft.com/office/powerpoint/2010/main" val="6523535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812246" y="219856"/>
            <a:ext cx="8596668" cy="859436"/>
          </a:xfrm>
        </p:spPr>
        <p:txBody>
          <a:bodyPr/>
          <a:lstStyle/>
          <a:p>
            <a:pPr algn="ctr"/>
            <a:r>
              <a:rPr lang="en-US" altLang="en-US" b="1" dirty="0" smtClean="0"/>
              <a:t>Relation between CSP and FQI</a:t>
            </a:r>
          </a:p>
        </p:txBody>
      </p:sp>
      <p:pic>
        <p:nvPicPr>
          <p:cNvPr id="51203" name="Content Placeholder 3"/>
          <p:cNvPicPr>
            <a:picLocks noGrp="1" noChangeAspect="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a:xfrm>
            <a:off x="1817116" y="1484026"/>
            <a:ext cx="7178675" cy="4512040"/>
          </a:xfrm>
        </p:spPr>
      </p:pic>
      <p:sp>
        <p:nvSpPr>
          <p:cNvPr id="4" name="TextBox 3"/>
          <p:cNvSpPr txBox="1"/>
          <p:nvPr/>
        </p:nvSpPr>
        <p:spPr>
          <a:xfrm>
            <a:off x="1965960" y="6318504"/>
            <a:ext cx="5980176" cy="369332"/>
          </a:xfrm>
          <a:prstGeom prst="rect">
            <a:avLst/>
          </a:prstGeom>
          <a:noFill/>
        </p:spPr>
        <p:txBody>
          <a:bodyPr wrap="square" rtlCol="0">
            <a:spAutoFit/>
          </a:bodyPr>
          <a:lstStyle/>
          <a:p>
            <a:r>
              <a:rPr lang="en-US" b="1" dirty="0" smtClean="0">
                <a:hlinkClick r:id="rId3" action="ppaction://hlinkfile"/>
              </a:rPr>
              <a:t>MATHEMATICAL PROBLEMS WITH SOLUTION</a:t>
            </a:r>
            <a:endParaRPr lang="en-US" b="1" dirty="0"/>
          </a:p>
        </p:txBody>
      </p:sp>
    </p:spTree>
    <p:extLst>
      <p:ext uri="{BB962C8B-B14F-4D97-AF65-F5344CB8AC3E}">
        <p14:creationId xmlns="" xmlns:p14="http://schemas.microsoft.com/office/powerpoint/2010/main" val="3081177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Sliver, Roving and yarn faults</a:t>
            </a:r>
            <a:endParaRPr lang="en-US" dirty="0"/>
          </a:p>
        </p:txBody>
      </p:sp>
      <p:sp>
        <p:nvSpPr>
          <p:cNvPr id="3" name="Content Placeholder 2"/>
          <p:cNvSpPr>
            <a:spLocks noGrp="1"/>
          </p:cNvSpPr>
          <p:nvPr>
            <p:ph idx="1"/>
          </p:nvPr>
        </p:nvSpPr>
        <p:spPr/>
        <p:txBody>
          <a:bodyPr/>
          <a:lstStyle/>
          <a:p>
            <a:r>
              <a:rPr lang="en-US" b="1" dirty="0"/>
              <a:t>Coefficient of Variation CV%:</a:t>
            </a:r>
            <a:r>
              <a:rPr lang="en-US" dirty="0"/>
              <a:t>  The coefficient of variation CV is a well known value for the determination of the evenness of slivers, </a:t>
            </a:r>
            <a:r>
              <a:rPr lang="en-US" dirty="0" err="1"/>
              <a:t>rovings</a:t>
            </a:r>
            <a:r>
              <a:rPr lang="en-US" dirty="0"/>
              <a:t> and yarns. </a:t>
            </a:r>
          </a:p>
          <a:p>
            <a:pPr marL="0" indent="0">
              <a:buNone/>
            </a:pPr>
            <a:r>
              <a:rPr lang="en-US" dirty="0"/>
              <a:t>	• The Coefficient of Variation (CV) is the standard Deviation (SD) expressed as a percentage of the </a:t>
            </a:r>
            <a:r>
              <a:rPr lang="en-US" dirty="0" smtClean="0"/>
              <a:t>mean</a:t>
            </a:r>
          </a:p>
          <a:p>
            <a:pPr marL="0" indent="0">
              <a:buNone/>
            </a:pPr>
            <a:r>
              <a:rPr lang="en-US" dirty="0"/>
              <a:t>	</a:t>
            </a:r>
            <a:r>
              <a:rPr lang="en-US" dirty="0" smtClean="0"/>
              <a:t>		 </a:t>
            </a:r>
            <a:r>
              <a:rPr lang="en-US" dirty="0"/>
              <a:t>CV % = (SD ÷ mean) x 100 </a:t>
            </a:r>
          </a:p>
          <a:p>
            <a:pPr marL="0" indent="0">
              <a:buNone/>
            </a:pPr>
            <a:r>
              <a:rPr lang="en-US" dirty="0"/>
              <a:t>	</a:t>
            </a:r>
            <a:r>
              <a:rPr lang="en-US" dirty="0" smtClean="0"/>
              <a:t>• </a:t>
            </a:r>
            <a:r>
              <a:rPr lang="en-US" dirty="0"/>
              <a:t>Each process in a spinning mill contributes a part to the evenness.</a:t>
            </a:r>
          </a:p>
          <a:p>
            <a:endParaRPr lang="en-US" dirty="0"/>
          </a:p>
        </p:txBody>
      </p:sp>
    </p:spTree>
    <p:extLst>
      <p:ext uri="{BB962C8B-B14F-4D97-AF65-F5344CB8AC3E}">
        <p14:creationId xmlns="" xmlns:p14="http://schemas.microsoft.com/office/powerpoint/2010/main" val="1430516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SzTx/>
              <a:buFontTx/>
              <a:buNone/>
            </a:pPr>
            <a:fld id="{95EF1668-96B2-496B-A5DC-6CE0A867978B}" type="slidenum">
              <a:rPr lang="en-US" altLang="en-US" sz="1000"/>
              <a:pPr>
                <a:spcBef>
                  <a:spcPct val="0"/>
                </a:spcBef>
                <a:buClrTx/>
                <a:buSzTx/>
                <a:buFontTx/>
                <a:buNone/>
              </a:pPr>
              <a:t>2</a:t>
            </a:fld>
            <a:endParaRPr lang="en-US" altLang="en-US" sz="1000"/>
          </a:p>
        </p:txBody>
      </p:sp>
      <p:pic>
        <p:nvPicPr>
          <p:cNvPr id="25603" name="Picture 2"/>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362201" y="2751138"/>
            <a:ext cx="2265363" cy="1185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5604" name="Rectangle 3"/>
          <p:cNvSpPr>
            <a:spLocks noChangeArrowheads="1"/>
          </p:cNvSpPr>
          <p:nvPr/>
        </p:nvSpPr>
        <p:spPr bwMode="auto">
          <a:xfrm>
            <a:off x="5029200" y="2613026"/>
            <a:ext cx="5181600" cy="1323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SzTx/>
              <a:buFontTx/>
              <a:buNone/>
            </a:pPr>
            <a:r>
              <a:rPr lang="en-US" altLang="en-US" sz="2000" dirty="0"/>
              <a:t> Setting of Norms</a:t>
            </a:r>
          </a:p>
          <a:p>
            <a:pPr>
              <a:spcBef>
                <a:spcPct val="0"/>
              </a:spcBef>
              <a:buClrTx/>
              <a:buSzTx/>
              <a:buFontTx/>
              <a:buNone/>
            </a:pPr>
            <a:r>
              <a:rPr lang="en-US" altLang="en-US" sz="2000" dirty="0"/>
              <a:t> Quality of incoming raw material</a:t>
            </a:r>
          </a:p>
          <a:p>
            <a:pPr>
              <a:spcBef>
                <a:spcPct val="0"/>
              </a:spcBef>
              <a:buClrTx/>
              <a:buSzTx/>
              <a:buFontTx/>
              <a:buNone/>
            </a:pPr>
            <a:r>
              <a:rPr lang="en-US" altLang="en-US" sz="2000" dirty="0"/>
              <a:t> Process Monitoring and Control</a:t>
            </a:r>
          </a:p>
          <a:p>
            <a:pPr>
              <a:spcBef>
                <a:spcPct val="0"/>
              </a:spcBef>
              <a:buClrTx/>
              <a:buSzTx/>
              <a:buFontTx/>
              <a:buNone/>
            </a:pPr>
            <a:r>
              <a:rPr lang="en-US" altLang="en-US" sz="2000" dirty="0"/>
              <a:t> Inspection of final product</a:t>
            </a:r>
          </a:p>
        </p:txBody>
      </p:sp>
      <p:sp>
        <p:nvSpPr>
          <p:cNvPr id="25605" name="Rectangle 4"/>
          <p:cNvSpPr>
            <a:spLocks noChangeArrowheads="1"/>
          </p:cNvSpPr>
          <p:nvPr/>
        </p:nvSpPr>
        <p:spPr bwMode="auto">
          <a:xfrm>
            <a:off x="1738859" y="685800"/>
            <a:ext cx="8471941"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SzTx/>
              <a:buFontTx/>
              <a:buNone/>
            </a:pPr>
            <a:r>
              <a:rPr lang="en-US" altLang="en-US" sz="3200" dirty="0"/>
              <a:t>Quality Assurance Steps in Spinning </a:t>
            </a:r>
          </a:p>
        </p:txBody>
      </p:sp>
    </p:spTree>
    <p:extLst>
      <p:ext uri="{BB962C8B-B14F-4D97-AF65-F5344CB8AC3E}">
        <p14:creationId xmlns="" xmlns:p14="http://schemas.microsoft.com/office/powerpoint/2010/main" val="13166307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14925"/>
            <a:ext cx="8596668" cy="754505"/>
          </a:xfrm>
        </p:spPr>
        <p:txBody>
          <a:bodyPr/>
          <a:lstStyle/>
          <a:p>
            <a:pPr algn="ctr"/>
            <a:r>
              <a:rPr lang="en-US" altLang="en-US" b="1" dirty="0"/>
              <a:t>Yarn </a:t>
            </a:r>
            <a:r>
              <a:rPr lang="en-US" altLang="en-US" b="1" dirty="0" smtClean="0"/>
              <a:t>Faults</a:t>
            </a:r>
            <a:endParaRPr lang="en-US" dirty="0"/>
          </a:p>
        </p:txBody>
      </p:sp>
      <p:sp>
        <p:nvSpPr>
          <p:cNvPr id="3" name="Content Placeholder 2"/>
          <p:cNvSpPr>
            <a:spLocks noGrp="1"/>
          </p:cNvSpPr>
          <p:nvPr>
            <p:ph idx="1"/>
          </p:nvPr>
        </p:nvSpPr>
        <p:spPr>
          <a:xfrm>
            <a:off x="677334" y="1364105"/>
            <a:ext cx="8596668" cy="4677257"/>
          </a:xfrm>
        </p:spPr>
        <p:txBody>
          <a:bodyPr/>
          <a:lstStyle/>
          <a:p>
            <a:pPr algn="just">
              <a:buFont typeface="Wingdings" panose="05000000000000000000" pitchFamily="2" charset="2"/>
              <a:buNone/>
            </a:pPr>
            <a:r>
              <a:rPr lang="en-US" dirty="0" smtClean="0"/>
              <a:t> </a:t>
            </a:r>
            <a:r>
              <a:rPr lang="en-US" altLang="en-US" dirty="0"/>
              <a:t>The undesirable and sometimes unavoidable defects that are found in yarn are known as yarn fault. It is impossible to produce fault-free yarn. So the spinners try to produce yarn with considerable limit of fault.</a:t>
            </a:r>
          </a:p>
          <a:p>
            <a:pPr>
              <a:buFont typeface="Wingdings" panose="05000000000000000000" pitchFamily="2" charset="2"/>
              <a:buNone/>
            </a:pPr>
            <a:r>
              <a:rPr lang="en-US" altLang="en-US" b="1" dirty="0" smtClean="0"/>
              <a:t>Faults </a:t>
            </a:r>
            <a:r>
              <a:rPr lang="en-US" altLang="en-US" b="1" dirty="0"/>
              <a:t>found in yarn are:</a:t>
            </a:r>
          </a:p>
          <a:p>
            <a:r>
              <a:rPr lang="en-US" altLang="en-US" dirty="0" smtClean="0"/>
              <a:t>Count </a:t>
            </a:r>
            <a:r>
              <a:rPr lang="en-US" altLang="en-US" dirty="0"/>
              <a:t>variation</a:t>
            </a:r>
          </a:p>
          <a:p>
            <a:r>
              <a:rPr lang="en-US" altLang="en-US" dirty="0"/>
              <a:t>Unevenness &amp; irregularity</a:t>
            </a:r>
          </a:p>
          <a:p>
            <a:r>
              <a:rPr lang="en-US" altLang="en-US" dirty="0" smtClean="0"/>
              <a:t>Thick thin place and </a:t>
            </a:r>
            <a:r>
              <a:rPr lang="en-US" altLang="en-US" dirty="0" err="1" smtClean="0"/>
              <a:t>neps</a:t>
            </a:r>
            <a:r>
              <a:rPr lang="en-US" altLang="en-US" dirty="0" smtClean="0"/>
              <a:t> (Imperfection Index – IPI of yarn)</a:t>
            </a:r>
            <a:endParaRPr lang="en-US" altLang="en-US" dirty="0"/>
          </a:p>
          <a:p>
            <a:r>
              <a:rPr lang="en-US" altLang="en-US" dirty="0"/>
              <a:t>Hairiness</a:t>
            </a:r>
          </a:p>
          <a:p>
            <a:r>
              <a:rPr lang="en-US" altLang="en-US" dirty="0"/>
              <a:t>Lot </a:t>
            </a:r>
            <a:r>
              <a:rPr lang="en-US" altLang="en-US" dirty="0" smtClean="0"/>
              <a:t>mixing</a:t>
            </a:r>
          </a:p>
          <a:p>
            <a:r>
              <a:rPr lang="en-US" altLang="en-US" dirty="0" smtClean="0"/>
              <a:t>Dead Fiber</a:t>
            </a:r>
            <a:endParaRPr lang="en-US" altLang="en-US" dirty="0"/>
          </a:p>
          <a:p>
            <a:endParaRPr lang="en-US" dirty="0"/>
          </a:p>
        </p:txBody>
      </p:sp>
    </p:spTree>
    <p:extLst>
      <p:ext uri="{BB962C8B-B14F-4D97-AF65-F5344CB8AC3E}">
        <p14:creationId xmlns="" xmlns:p14="http://schemas.microsoft.com/office/powerpoint/2010/main" val="12743812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b="1" dirty="0"/>
              <a:t>Types of Yarn Fault</a:t>
            </a:r>
            <a:endParaRPr lang="en-US" dirty="0"/>
          </a:p>
        </p:txBody>
      </p:sp>
      <p:sp>
        <p:nvSpPr>
          <p:cNvPr id="3" name="Content Placeholder 2"/>
          <p:cNvSpPr>
            <a:spLocks noGrp="1"/>
          </p:cNvSpPr>
          <p:nvPr>
            <p:ph idx="1"/>
          </p:nvPr>
        </p:nvSpPr>
        <p:spPr>
          <a:xfrm>
            <a:off x="677334" y="1444753"/>
            <a:ext cx="9902274" cy="4596610"/>
          </a:xfrm>
        </p:spPr>
        <p:txBody>
          <a:bodyPr/>
          <a:lstStyle/>
          <a:p>
            <a:pPr algn="just"/>
            <a:r>
              <a:rPr lang="en-US" altLang="en-US" sz="2000" b="1" dirty="0"/>
              <a:t>Count variation: </a:t>
            </a:r>
            <a:r>
              <a:rPr lang="en-US" altLang="en-US" dirty="0"/>
              <a:t>According to the textile institute, “ Count is the mathematical expression of fineness which expresses the length per unit weight of weight per unit length”. Practically ± 3 count variation is acceptable. Count can be measured by wrap reel and balance or using count measuring software (CMS).</a:t>
            </a:r>
          </a:p>
          <a:p>
            <a:pPr algn="just"/>
            <a:endParaRPr lang="en-US" altLang="en-US" dirty="0"/>
          </a:p>
          <a:p>
            <a:pPr algn="just">
              <a:buNone/>
            </a:pPr>
            <a:endParaRPr lang="en-US" altLang="en-US" dirty="0" smtClean="0"/>
          </a:p>
          <a:p>
            <a:pPr algn="just">
              <a:buNone/>
            </a:pPr>
            <a:endParaRPr lang="en-US" altLang="en-US" dirty="0" smtClean="0"/>
          </a:p>
          <a:p>
            <a:pPr algn="just">
              <a:buNone/>
            </a:pPr>
            <a:endParaRPr lang="en-US" altLang="en-US" dirty="0"/>
          </a:p>
          <a:p>
            <a:pPr algn="just"/>
            <a:r>
              <a:rPr lang="en-US" altLang="en-US" b="1" dirty="0"/>
              <a:t>Unevenness or irregularity: </a:t>
            </a:r>
            <a:r>
              <a:rPr lang="en-US" altLang="en-US" dirty="0"/>
              <a:t>It is the mass variation per unit length. Cut length is taken generally 1cm. This fault is expressed as U% or CV%. Evenness tester is used to measure unevenness.</a:t>
            </a:r>
          </a:p>
          <a:p>
            <a:endParaRPr lang="en-US" dirty="0"/>
          </a:p>
        </p:txBody>
      </p:sp>
      <p:pic>
        <p:nvPicPr>
          <p:cNvPr id="39938" name="Picture 2" descr="Cotton Yarn Count, Image Analysis Methods for Cotton Yarn Count -  Fibre2Fashion"/>
          <p:cNvPicPr>
            <a:picLocks noChangeAspect="1" noChangeArrowheads="1"/>
          </p:cNvPicPr>
          <p:nvPr/>
        </p:nvPicPr>
        <p:blipFill>
          <a:blip r:embed="rId2" cstate="print"/>
          <a:srcRect/>
          <a:stretch>
            <a:fillRect/>
          </a:stretch>
        </p:blipFill>
        <p:spPr bwMode="auto">
          <a:xfrm>
            <a:off x="1600200" y="2752344"/>
            <a:ext cx="8668512" cy="1399032"/>
          </a:xfrm>
          <a:prstGeom prst="rect">
            <a:avLst/>
          </a:prstGeom>
          <a:noFill/>
        </p:spPr>
      </p:pic>
      <p:pic>
        <p:nvPicPr>
          <p:cNvPr id="39940" name="Picture 4" descr="Yarn Unevenness | Textiles24"/>
          <p:cNvPicPr>
            <a:picLocks noChangeAspect="1" noChangeArrowheads="1"/>
          </p:cNvPicPr>
          <p:nvPr/>
        </p:nvPicPr>
        <p:blipFill>
          <a:blip r:embed="rId3" cstate="print"/>
          <a:srcRect/>
          <a:stretch>
            <a:fillRect/>
          </a:stretch>
        </p:blipFill>
        <p:spPr bwMode="auto">
          <a:xfrm>
            <a:off x="2862073" y="4992623"/>
            <a:ext cx="5806440" cy="1645921"/>
          </a:xfrm>
          <a:prstGeom prst="rect">
            <a:avLst/>
          </a:prstGeom>
          <a:noFill/>
        </p:spPr>
      </p:pic>
    </p:spTree>
    <p:extLst>
      <p:ext uri="{BB962C8B-B14F-4D97-AF65-F5344CB8AC3E}">
        <p14:creationId xmlns="" xmlns:p14="http://schemas.microsoft.com/office/powerpoint/2010/main" val="4240226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0"/>
            <a:ext cx="8596668" cy="974361"/>
          </a:xfrm>
        </p:spPr>
        <p:txBody>
          <a:bodyPr/>
          <a:lstStyle/>
          <a:p>
            <a:pPr algn="ctr"/>
            <a:r>
              <a:rPr lang="en-US" altLang="en-US" b="1" dirty="0"/>
              <a:t>Types of Yarn </a:t>
            </a:r>
            <a:r>
              <a:rPr lang="en-US" altLang="en-US" b="1" dirty="0" smtClean="0"/>
              <a:t>Faults</a:t>
            </a:r>
            <a:endParaRPr lang="en-US" dirty="0"/>
          </a:p>
        </p:txBody>
      </p:sp>
      <p:sp>
        <p:nvSpPr>
          <p:cNvPr id="3" name="Content Placeholder 2"/>
          <p:cNvSpPr>
            <a:spLocks noGrp="1"/>
          </p:cNvSpPr>
          <p:nvPr>
            <p:ph idx="1"/>
          </p:nvPr>
        </p:nvSpPr>
        <p:spPr>
          <a:xfrm>
            <a:off x="677334" y="1111277"/>
            <a:ext cx="8596668" cy="3880773"/>
          </a:xfrm>
        </p:spPr>
        <p:txBody>
          <a:bodyPr>
            <a:normAutofit fontScale="92500" lnSpcReduction="10000"/>
          </a:bodyPr>
          <a:lstStyle/>
          <a:p>
            <a:pPr algn="just"/>
            <a:r>
              <a:rPr lang="en-US" altLang="en-US" b="1" dirty="0" smtClean="0"/>
              <a:t>Thick-thin paces and </a:t>
            </a:r>
            <a:r>
              <a:rPr lang="en-US" altLang="en-US" b="1" dirty="0" err="1" smtClean="0"/>
              <a:t>neps</a:t>
            </a:r>
            <a:r>
              <a:rPr lang="en-US" altLang="en-US" b="1" dirty="0" smtClean="0"/>
              <a:t> (IPI): </a:t>
            </a:r>
            <a:r>
              <a:rPr lang="en-US" altLang="en-US" dirty="0"/>
              <a:t>These faults occur in yarn 10-5000 times per 1000m of yarn. Yarn spun from staple </a:t>
            </a:r>
            <a:r>
              <a:rPr lang="en-US" altLang="en-US" dirty="0" err="1"/>
              <a:t>fibres</a:t>
            </a:r>
            <a:r>
              <a:rPr lang="en-US" altLang="en-US" dirty="0"/>
              <a:t> contains ‘imperfection’ which can be subdivided into three groups. These three faults are normally measured in no. of faults per 1 km. These types of faults are determined during evenness testing with imperfection indicator.</a:t>
            </a:r>
          </a:p>
          <a:p>
            <a:pPr algn="just">
              <a:buFont typeface="Wingdings" panose="05000000000000000000" pitchFamily="2" charset="2"/>
              <a:buNone/>
            </a:pPr>
            <a:endParaRPr lang="en-US" altLang="en-US" dirty="0"/>
          </a:p>
          <a:p>
            <a:pPr algn="just">
              <a:buFont typeface="Wingdings" panose="05000000000000000000" pitchFamily="2" charset="2"/>
              <a:buNone/>
            </a:pPr>
            <a:endParaRPr lang="en-US" altLang="en-US" dirty="0"/>
          </a:p>
          <a:p>
            <a:pPr algn="just">
              <a:buFont typeface="Wingdings" panose="05000000000000000000" pitchFamily="2" charset="2"/>
              <a:buNone/>
            </a:pPr>
            <a:endParaRPr lang="en-US" altLang="en-US" dirty="0"/>
          </a:p>
          <a:p>
            <a:pPr algn="just">
              <a:buFont typeface="Wingdings" panose="05000000000000000000" pitchFamily="2" charset="2"/>
              <a:buNone/>
            </a:pPr>
            <a:endParaRPr lang="en-US" altLang="en-US" dirty="0"/>
          </a:p>
          <a:p>
            <a:pPr algn="just">
              <a:buFont typeface="Wingdings" panose="05000000000000000000" pitchFamily="2" charset="2"/>
              <a:buNone/>
            </a:pPr>
            <a:endParaRPr lang="en-US" altLang="en-US" dirty="0"/>
          </a:p>
          <a:p>
            <a:pPr algn="just">
              <a:buFont typeface="Wingdings" panose="05000000000000000000" pitchFamily="2" charset="2"/>
              <a:buNone/>
            </a:pPr>
            <a:endParaRPr lang="en-US" altLang="en-US" dirty="0" smtClean="0"/>
          </a:p>
          <a:p>
            <a:pPr algn="just">
              <a:buFont typeface="Wingdings" panose="05000000000000000000" pitchFamily="2" charset="2"/>
              <a:buNone/>
            </a:pPr>
            <a:r>
              <a:rPr lang="en-US" altLang="en-US" dirty="0"/>
              <a:t>			Here, D= </a:t>
            </a:r>
            <a:r>
              <a:rPr lang="en-US" altLang="en-US" dirty="0" err="1"/>
              <a:t>Dia</a:t>
            </a:r>
            <a:r>
              <a:rPr lang="en-US" altLang="en-US" dirty="0"/>
              <a:t> of normal yarn</a:t>
            </a:r>
          </a:p>
          <a:p>
            <a:endParaRPr lang="en-US" dirty="0"/>
          </a:p>
        </p:txBody>
      </p:sp>
      <p:pic>
        <p:nvPicPr>
          <p:cNvPr id="4" name="Picture 3"/>
          <p:cNvPicPr>
            <a:picLocks noChangeAspect="1"/>
          </p:cNvPicPr>
          <p:nvPr/>
        </p:nvPicPr>
        <p:blipFill>
          <a:blip r:embed="rId2" cstate="print"/>
          <a:stretch>
            <a:fillRect/>
          </a:stretch>
        </p:blipFill>
        <p:spPr>
          <a:xfrm>
            <a:off x="1218468" y="2406039"/>
            <a:ext cx="6517189" cy="1896020"/>
          </a:xfrm>
          <a:prstGeom prst="rect">
            <a:avLst/>
          </a:prstGeom>
        </p:spPr>
      </p:pic>
      <p:pic>
        <p:nvPicPr>
          <p:cNvPr id="38914" name="Picture 2" descr="Reading a Yarn Testing Report and Common Yarn Faults"/>
          <p:cNvPicPr>
            <a:picLocks noChangeAspect="1" noChangeArrowheads="1"/>
          </p:cNvPicPr>
          <p:nvPr/>
        </p:nvPicPr>
        <p:blipFill>
          <a:blip r:embed="rId3" cstate="print"/>
          <a:srcRect/>
          <a:stretch>
            <a:fillRect/>
          </a:stretch>
        </p:blipFill>
        <p:spPr bwMode="auto">
          <a:xfrm>
            <a:off x="7854696" y="2212848"/>
            <a:ext cx="4160520" cy="4535424"/>
          </a:xfrm>
          <a:prstGeom prst="rect">
            <a:avLst/>
          </a:prstGeom>
          <a:noFill/>
        </p:spPr>
      </p:pic>
    </p:spTree>
    <p:extLst>
      <p:ext uri="{BB962C8B-B14F-4D97-AF65-F5344CB8AC3E}">
        <p14:creationId xmlns="" xmlns:p14="http://schemas.microsoft.com/office/powerpoint/2010/main" val="21529683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b="1" dirty="0"/>
              <a:t>Types of Yarn Faults</a:t>
            </a:r>
            <a:endParaRPr lang="en-US" dirty="0"/>
          </a:p>
        </p:txBody>
      </p:sp>
      <p:sp>
        <p:nvSpPr>
          <p:cNvPr id="3" name="Content Placeholder 2"/>
          <p:cNvSpPr>
            <a:spLocks noGrp="1"/>
          </p:cNvSpPr>
          <p:nvPr>
            <p:ph idx="1"/>
          </p:nvPr>
        </p:nvSpPr>
        <p:spPr>
          <a:xfrm>
            <a:off x="677334" y="1389889"/>
            <a:ext cx="9326202" cy="4651474"/>
          </a:xfrm>
        </p:spPr>
        <p:txBody>
          <a:bodyPr/>
          <a:lstStyle/>
          <a:p>
            <a:pPr algn="just"/>
            <a:r>
              <a:rPr lang="en-US" altLang="en-US" b="1" dirty="0"/>
              <a:t>Hairiness: </a:t>
            </a:r>
            <a:r>
              <a:rPr lang="en-US" altLang="en-US" dirty="0"/>
              <a:t>Hairiness means the protruding </a:t>
            </a:r>
            <a:r>
              <a:rPr lang="en-US" altLang="en-US" dirty="0" err="1"/>
              <a:t>fibres</a:t>
            </a:r>
            <a:r>
              <a:rPr lang="en-US" altLang="en-US" dirty="0"/>
              <a:t> on yarn surface. It is the ratio of the total length of hair in any unit to the length observed in same unit. Generally it is measured as the ratio of total length of protruding </a:t>
            </a:r>
            <a:r>
              <a:rPr lang="en-US" altLang="en-US" dirty="0" err="1"/>
              <a:t>fibres</a:t>
            </a:r>
            <a:r>
              <a:rPr lang="en-US" altLang="en-US" dirty="0"/>
              <a:t> (in cm) per cm of yarn. The hairiness value is the ratio of two lengths; so it has no unit.</a:t>
            </a:r>
          </a:p>
          <a:p>
            <a:pPr algn="just"/>
            <a:endParaRPr lang="en-US" altLang="en-US" dirty="0"/>
          </a:p>
          <a:p>
            <a:pPr algn="just">
              <a:buFont typeface="Wingdings" panose="05000000000000000000" pitchFamily="2" charset="2"/>
              <a:buNone/>
            </a:pPr>
            <a:endParaRPr lang="en-US" altLang="en-US" dirty="0" smtClean="0"/>
          </a:p>
          <a:p>
            <a:pPr algn="just">
              <a:buFont typeface="Wingdings" panose="05000000000000000000" pitchFamily="2" charset="2"/>
              <a:buNone/>
            </a:pPr>
            <a:endParaRPr lang="en-US" altLang="en-US" dirty="0"/>
          </a:p>
          <a:p>
            <a:pPr algn="just"/>
            <a:endParaRPr lang="en-US" altLang="en-US" b="1" dirty="0" smtClean="0"/>
          </a:p>
          <a:p>
            <a:pPr algn="just"/>
            <a:r>
              <a:rPr lang="en-US" altLang="en-US" b="1" dirty="0" smtClean="0"/>
              <a:t>Lot </a:t>
            </a:r>
            <a:r>
              <a:rPr lang="en-US" altLang="en-US" b="1" dirty="0"/>
              <a:t>mixing: </a:t>
            </a:r>
            <a:r>
              <a:rPr lang="en-US" altLang="en-US" dirty="0"/>
              <a:t>Sometimes two lots can be mixed at the stage of sliver, roving, bobbin, cone and cartoon in spinning mill, as well as in the preparatory section weaving and knitting mill. This type of mixing causes several problems in subsequent process.</a:t>
            </a:r>
          </a:p>
          <a:p>
            <a:endParaRPr lang="en-US" dirty="0"/>
          </a:p>
        </p:txBody>
      </p:sp>
      <p:pic>
        <p:nvPicPr>
          <p:cNvPr id="37890" name="Picture 2" descr="Methods of Testing Yarn Hairiness,Measurement Methods for Yarn Hairiness,Optical  Yarn Hairiness Measurement - Fibre2Fashion"/>
          <p:cNvPicPr>
            <a:picLocks noChangeAspect="1" noChangeArrowheads="1"/>
          </p:cNvPicPr>
          <p:nvPr/>
        </p:nvPicPr>
        <p:blipFill>
          <a:blip r:embed="rId2" cstate="print"/>
          <a:srcRect/>
          <a:stretch>
            <a:fillRect/>
          </a:stretch>
        </p:blipFill>
        <p:spPr bwMode="auto">
          <a:xfrm>
            <a:off x="1014984" y="2660904"/>
            <a:ext cx="7997041" cy="1316736"/>
          </a:xfrm>
          <a:prstGeom prst="rect">
            <a:avLst/>
          </a:prstGeom>
          <a:noFill/>
        </p:spPr>
      </p:pic>
      <p:pic>
        <p:nvPicPr>
          <p:cNvPr id="37892" name="Picture 4" descr="14 Measurement of yarn hairiness using USTER ® ZWEIGLE HL 400. | Download  Scientific Diagram"/>
          <p:cNvPicPr>
            <a:picLocks noChangeAspect="1" noChangeArrowheads="1"/>
          </p:cNvPicPr>
          <p:nvPr/>
        </p:nvPicPr>
        <p:blipFill>
          <a:blip r:embed="rId3" cstate="print"/>
          <a:srcRect/>
          <a:stretch>
            <a:fillRect/>
          </a:stretch>
        </p:blipFill>
        <p:spPr bwMode="auto">
          <a:xfrm>
            <a:off x="9964132" y="471340"/>
            <a:ext cx="2111605" cy="6183473"/>
          </a:xfrm>
          <a:prstGeom prst="rect">
            <a:avLst/>
          </a:prstGeom>
          <a:noFill/>
        </p:spPr>
      </p:pic>
    </p:spTree>
    <p:extLst>
      <p:ext uri="{BB962C8B-B14F-4D97-AF65-F5344CB8AC3E}">
        <p14:creationId xmlns="" xmlns:p14="http://schemas.microsoft.com/office/powerpoint/2010/main" val="34064657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b="1" dirty="0"/>
              <a:t>Types of Yarn Faults</a:t>
            </a:r>
            <a:endParaRPr lang="en-US" dirty="0"/>
          </a:p>
        </p:txBody>
      </p:sp>
      <p:sp>
        <p:nvSpPr>
          <p:cNvPr id="3" name="Content Placeholder 2"/>
          <p:cNvSpPr>
            <a:spLocks noGrp="1"/>
          </p:cNvSpPr>
          <p:nvPr>
            <p:ph idx="1"/>
          </p:nvPr>
        </p:nvSpPr>
        <p:spPr>
          <a:xfrm>
            <a:off x="677334" y="1572769"/>
            <a:ext cx="8596668" cy="4468594"/>
          </a:xfrm>
        </p:spPr>
        <p:txBody>
          <a:bodyPr/>
          <a:lstStyle/>
          <a:p>
            <a:r>
              <a:rPr lang="en-US" dirty="0" smtClean="0"/>
              <a:t> </a:t>
            </a:r>
            <a:r>
              <a:rPr lang="en-US" sz="2400" b="1" dirty="0" smtClean="0"/>
              <a:t>Dead Fiber: </a:t>
            </a:r>
            <a:r>
              <a:rPr lang="en-US" dirty="0" smtClean="0"/>
              <a:t>Presence of dead fiber is a great problem for end users as dead fibers are not capable to absorb dyes, So they remain undyed/white after dyeing.</a:t>
            </a:r>
            <a:endParaRPr lang="en-US" dirty="0"/>
          </a:p>
        </p:txBody>
      </p:sp>
      <p:pic>
        <p:nvPicPr>
          <p:cNvPr id="36866" name="Picture 2" descr="Fiber Maturity by Vignesh Dhanabalan"/>
          <p:cNvPicPr>
            <a:picLocks noChangeAspect="1" noChangeArrowheads="1"/>
          </p:cNvPicPr>
          <p:nvPr/>
        </p:nvPicPr>
        <p:blipFill>
          <a:blip r:embed="rId2" cstate="print"/>
          <a:srcRect/>
          <a:stretch>
            <a:fillRect/>
          </a:stretch>
        </p:blipFill>
        <p:spPr bwMode="auto">
          <a:xfrm>
            <a:off x="713233" y="2706624"/>
            <a:ext cx="5338776" cy="2807208"/>
          </a:xfrm>
          <a:prstGeom prst="rect">
            <a:avLst/>
          </a:prstGeom>
          <a:noFill/>
        </p:spPr>
      </p:pic>
      <p:pic>
        <p:nvPicPr>
          <p:cNvPr id="36868" name="Picture 4" descr="Contents of dead, immature, and mature fibers in a maturity distribution. |  Download Scientific Diagram"/>
          <p:cNvPicPr>
            <a:picLocks noChangeAspect="1" noChangeArrowheads="1"/>
          </p:cNvPicPr>
          <p:nvPr/>
        </p:nvPicPr>
        <p:blipFill>
          <a:blip r:embed="rId3" cstate="print"/>
          <a:srcRect/>
          <a:stretch>
            <a:fillRect/>
          </a:stretch>
        </p:blipFill>
        <p:spPr bwMode="auto">
          <a:xfrm>
            <a:off x="6165130" y="2799761"/>
            <a:ext cx="5722070" cy="3846136"/>
          </a:xfrm>
          <a:prstGeom prst="rect">
            <a:avLst/>
          </a:prstGeom>
          <a:noFill/>
        </p:spPr>
      </p:pic>
    </p:spTree>
    <p:extLst>
      <p:ext uri="{BB962C8B-B14F-4D97-AF65-F5344CB8AC3E}">
        <p14:creationId xmlns="" xmlns:p14="http://schemas.microsoft.com/office/powerpoint/2010/main" val="25828915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algn="ctr"/>
            <a:r>
              <a:rPr lang="en-US" altLang="en-US" b="1" smtClean="0"/>
              <a:t>Causes of imperfection</a:t>
            </a:r>
          </a:p>
        </p:txBody>
      </p:sp>
      <p:sp>
        <p:nvSpPr>
          <p:cNvPr id="39939" name="Content Placeholder 2"/>
          <p:cNvSpPr>
            <a:spLocks noGrp="1"/>
          </p:cNvSpPr>
          <p:nvPr>
            <p:ph idx="1"/>
          </p:nvPr>
        </p:nvSpPr>
        <p:spPr>
          <a:xfrm>
            <a:off x="677334" y="1417321"/>
            <a:ext cx="8596668" cy="4624042"/>
          </a:xfrm>
        </p:spPr>
        <p:txBody>
          <a:bodyPr>
            <a:normAutofit fontScale="92500" lnSpcReduction="20000"/>
          </a:bodyPr>
          <a:lstStyle/>
          <a:p>
            <a:pPr marL="533400" indent="-533400"/>
            <a:r>
              <a:rPr lang="en-US" altLang="en-US" b="1" u="sng" dirty="0"/>
              <a:t>Causes of thick &amp; thin places:</a:t>
            </a:r>
          </a:p>
          <a:p>
            <a:pPr marL="1752600" lvl="3" indent="-381000">
              <a:buFont typeface="Wingdings" panose="05000000000000000000" pitchFamily="2" charset="2"/>
              <a:buAutoNum type="arabicPeriod"/>
            </a:pPr>
            <a:r>
              <a:rPr lang="en-US" altLang="en-US" sz="1800" dirty="0"/>
              <a:t>Short </a:t>
            </a:r>
            <a:r>
              <a:rPr lang="en-US" altLang="en-US" sz="1800" dirty="0" err="1"/>
              <a:t>fibre</a:t>
            </a:r>
            <a:r>
              <a:rPr lang="en-US" altLang="en-US" sz="1800" dirty="0"/>
              <a:t> content</a:t>
            </a:r>
          </a:p>
          <a:p>
            <a:pPr marL="1752600" lvl="3" indent="-381000">
              <a:buFont typeface="Wingdings" panose="05000000000000000000" pitchFamily="2" charset="2"/>
              <a:buAutoNum type="arabicPeriod"/>
            </a:pPr>
            <a:r>
              <a:rPr lang="en-US" altLang="en-US" sz="1800" dirty="0"/>
              <a:t>Improper draft</a:t>
            </a:r>
          </a:p>
          <a:p>
            <a:pPr marL="1752600" lvl="3" indent="-381000">
              <a:buFont typeface="Wingdings" panose="05000000000000000000" pitchFamily="2" charset="2"/>
              <a:buAutoNum type="arabicPeriod"/>
            </a:pPr>
            <a:r>
              <a:rPr lang="en-US" altLang="en-US" sz="1800" dirty="0"/>
              <a:t>Poor efficiency of carding &amp; combing</a:t>
            </a:r>
          </a:p>
          <a:p>
            <a:pPr marL="1752600" lvl="3" indent="-381000">
              <a:buFont typeface="Wingdings" panose="05000000000000000000" pitchFamily="2" charset="2"/>
              <a:buAutoNum type="arabicPeriod"/>
            </a:pPr>
            <a:r>
              <a:rPr lang="en-US" altLang="en-US" sz="1800" dirty="0"/>
              <a:t>Twist variation</a:t>
            </a:r>
          </a:p>
          <a:p>
            <a:pPr marL="533400" indent="-533400">
              <a:buFont typeface="Wingdings" panose="05000000000000000000" pitchFamily="2" charset="2"/>
              <a:buAutoNum type="arabicPeriod"/>
            </a:pPr>
            <a:endParaRPr lang="en-US" altLang="en-US" dirty="0"/>
          </a:p>
          <a:p>
            <a:pPr marL="533400" indent="-533400">
              <a:buNone/>
            </a:pPr>
            <a:endParaRPr lang="en-US" altLang="en-US" dirty="0"/>
          </a:p>
          <a:p>
            <a:pPr marL="533400" indent="-533400"/>
            <a:r>
              <a:rPr lang="en-US" altLang="en-US" b="1" u="sng" dirty="0"/>
              <a:t>Causes of </a:t>
            </a:r>
            <a:r>
              <a:rPr lang="en-US" altLang="en-US" b="1" u="sng" dirty="0" err="1"/>
              <a:t>Neps</a:t>
            </a:r>
            <a:r>
              <a:rPr lang="en-US" altLang="en-US" b="1" u="sng" dirty="0"/>
              <a:t>:</a:t>
            </a:r>
          </a:p>
          <a:p>
            <a:pPr marL="1752600" lvl="3" indent="-381000"/>
            <a:r>
              <a:rPr lang="en-US" altLang="en-US" sz="1800" dirty="0"/>
              <a:t>Immature </a:t>
            </a:r>
            <a:r>
              <a:rPr lang="en-US" altLang="en-US" sz="1800" dirty="0" err="1"/>
              <a:t>fibre</a:t>
            </a:r>
            <a:endParaRPr lang="en-US" altLang="en-US" sz="1800" dirty="0"/>
          </a:p>
          <a:p>
            <a:pPr marL="1752600" lvl="3" indent="-381000"/>
            <a:r>
              <a:rPr lang="en-US" altLang="en-US" sz="1800" dirty="0"/>
              <a:t>Improper ginning</a:t>
            </a:r>
          </a:p>
          <a:p>
            <a:pPr marL="1752600" lvl="3" indent="-381000"/>
            <a:r>
              <a:rPr lang="en-US" altLang="en-US" sz="1800" dirty="0"/>
              <a:t>Improper carding speed &amp; card setting</a:t>
            </a:r>
          </a:p>
          <a:p>
            <a:pPr marL="1752600" lvl="3" indent="-381000"/>
            <a:r>
              <a:rPr lang="en-US" altLang="en-US" sz="1800" dirty="0"/>
              <a:t>Less efficiency of card</a:t>
            </a:r>
          </a:p>
          <a:p>
            <a:pPr marL="1752600" lvl="3" indent="-381000"/>
            <a:r>
              <a:rPr lang="en-US" altLang="en-US" sz="1800" dirty="0"/>
              <a:t>Improper drafting speed</a:t>
            </a:r>
          </a:p>
          <a:p>
            <a:pPr marL="533400" indent="-533400">
              <a:buNone/>
            </a:pPr>
            <a:endParaRPr lang="en-US" altLang="en-US" dirty="0"/>
          </a:p>
          <a:p>
            <a:pPr marL="914400" lvl="1" indent="-457200">
              <a:buNone/>
            </a:pPr>
            <a:endParaRPr lang="en-US" altLang="en-US" dirty="0"/>
          </a:p>
        </p:txBody>
      </p:sp>
      <p:sp>
        <p:nvSpPr>
          <p:cNvPr id="39940" name="Slide Number Placeholder 4"/>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SzTx/>
              <a:buFontTx/>
              <a:buNone/>
            </a:pPr>
            <a:fld id="{8C100FFE-8BD5-4CE0-94E5-159E01852BE8}" type="slidenum">
              <a:rPr lang="en-US" altLang="en-US" sz="1000"/>
              <a:pPr>
                <a:spcBef>
                  <a:spcPct val="0"/>
                </a:spcBef>
                <a:buClrTx/>
                <a:buSzTx/>
                <a:buFontTx/>
                <a:buNone/>
              </a:pPr>
              <a:t>25</a:t>
            </a:fld>
            <a:endParaRPr lang="en-US" altLang="en-US" sz="1000"/>
          </a:p>
        </p:txBody>
      </p:sp>
    </p:spTree>
    <p:extLst>
      <p:ext uri="{BB962C8B-B14F-4D97-AF65-F5344CB8AC3E}">
        <p14:creationId xmlns="" xmlns:p14="http://schemas.microsoft.com/office/powerpoint/2010/main" val="6523772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b="1" smtClean="0"/>
              <a:t>Factors Affecting Yarn Strength</a:t>
            </a:r>
          </a:p>
        </p:txBody>
      </p:sp>
      <p:sp>
        <p:nvSpPr>
          <p:cNvPr id="40963" name="Content Placeholder 2"/>
          <p:cNvSpPr>
            <a:spLocks noGrp="1"/>
          </p:cNvSpPr>
          <p:nvPr>
            <p:ph idx="1"/>
          </p:nvPr>
        </p:nvSpPr>
        <p:spPr>
          <a:xfrm>
            <a:off x="677334" y="1517904"/>
            <a:ext cx="8596668" cy="4974335"/>
          </a:xfrm>
        </p:spPr>
        <p:txBody>
          <a:bodyPr>
            <a:normAutofit/>
          </a:bodyPr>
          <a:lstStyle/>
          <a:p>
            <a:pPr marL="514350" indent="-514350">
              <a:buNone/>
            </a:pPr>
            <a:r>
              <a:rPr lang="en-US" altLang="en-US" b="1" dirty="0" smtClean="0"/>
              <a:t>1) Quality </a:t>
            </a:r>
            <a:r>
              <a:rPr lang="en-US" altLang="en-US" b="1" dirty="0"/>
              <a:t>of Mixing:</a:t>
            </a:r>
          </a:p>
          <a:p>
            <a:pPr marL="514350" indent="-514350"/>
            <a:r>
              <a:rPr lang="en-US" altLang="en-US" dirty="0" err="1" smtClean="0"/>
              <a:t>Fibre</a:t>
            </a:r>
            <a:r>
              <a:rPr lang="en-US" altLang="en-US" dirty="0" smtClean="0"/>
              <a:t> </a:t>
            </a:r>
            <a:r>
              <a:rPr lang="en-US" altLang="en-US" dirty="0"/>
              <a:t>Properties: Better length, strength &amp; fineness of </a:t>
            </a:r>
            <a:r>
              <a:rPr lang="en-US" altLang="en-US" dirty="0" err="1"/>
              <a:t>fibre</a:t>
            </a:r>
            <a:r>
              <a:rPr lang="en-US" altLang="en-US" dirty="0"/>
              <a:t> gives better yarn strength.</a:t>
            </a:r>
          </a:p>
          <a:p>
            <a:pPr marL="514350" indent="-514350"/>
            <a:r>
              <a:rPr lang="en-US" altLang="en-US" dirty="0"/>
              <a:t>Mixing Ratio: Proper mixing leads to higher  &amp; uniform yarn strength.</a:t>
            </a:r>
          </a:p>
          <a:p>
            <a:pPr marL="514350" indent="-514350">
              <a:buNone/>
            </a:pPr>
            <a:endParaRPr lang="en-US" altLang="en-US" dirty="0"/>
          </a:p>
          <a:p>
            <a:pPr marL="514350" indent="-514350">
              <a:buNone/>
            </a:pPr>
            <a:endParaRPr lang="en-US" altLang="en-US" dirty="0"/>
          </a:p>
          <a:p>
            <a:pPr marL="514350" indent="-514350">
              <a:buNone/>
            </a:pPr>
            <a:r>
              <a:rPr lang="en-US" altLang="en-US" b="1" dirty="0"/>
              <a:t>2) Quality of carding:</a:t>
            </a:r>
          </a:p>
          <a:p>
            <a:pPr marL="514350" indent="-514350"/>
            <a:r>
              <a:rPr lang="en-US" altLang="en-US" dirty="0" smtClean="0"/>
              <a:t>Mechanical </a:t>
            </a:r>
            <a:r>
              <a:rPr lang="en-US" altLang="en-US" dirty="0"/>
              <a:t>condition of all carding surface</a:t>
            </a:r>
          </a:p>
          <a:p>
            <a:pPr marL="514350" indent="-514350"/>
            <a:r>
              <a:rPr lang="en-US" altLang="en-US" dirty="0"/>
              <a:t>Waste control in carding action</a:t>
            </a:r>
          </a:p>
          <a:p>
            <a:pPr marL="514350" indent="-514350"/>
            <a:r>
              <a:rPr lang="en-US" altLang="en-US" dirty="0"/>
              <a:t>Proper maintenance</a:t>
            </a:r>
          </a:p>
          <a:p>
            <a:pPr marL="514350" indent="-514350">
              <a:buNone/>
            </a:pPr>
            <a:endParaRPr lang="en-US" altLang="en-US" dirty="0"/>
          </a:p>
        </p:txBody>
      </p:sp>
      <p:sp>
        <p:nvSpPr>
          <p:cNvPr id="40964" name="Slide Number Placeholder 4"/>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SzTx/>
              <a:buFontTx/>
              <a:buNone/>
            </a:pPr>
            <a:fld id="{0B6EC545-E673-4E51-B429-C04C15187F3A}" type="slidenum">
              <a:rPr lang="en-US" altLang="en-US" sz="1000"/>
              <a:pPr>
                <a:spcBef>
                  <a:spcPct val="0"/>
                </a:spcBef>
                <a:buClrTx/>
                <a:buSzTx/>
                <a:buFontTx/>
                <a:buNone/>
              </a:pPr>
              <a:t>26</a:t>
            </a:fld>
            <a:endParaRPr lang="en-US" altLang="en-US" sz="1000"/>
          </a:p>
        </p:txBody>
      </p:sp>
    </p:spTree>
    <p:extLst>
      <p:ext uri="{BB962C8B-B14F-4D97-AF65-F5344CB8AC3E}">
        <p14:creationId xmlns="" xmlns:p14="http://schemas.microsoft.com/office/powerpoint/2010/main" val="13725662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b="1" smtClean="0"/>
              <a:t>Factors Affecting Yarn Strength</a:t>
            </a:r>
            <a:endParaRPr lang="en-US" altLang="en-US" smtClean="0"/>
          </a:p>
        </p:txBody>
      </p:sp>
      <p:sp>
        <p:nvSpPr>
          <p:cNvPr id="3" name="Content Placeholder 2"/>
          <p:cNvSpPr>
            <a:spLocks noGrp="1"/>
          </p:cNvSpPr>
          <p:nvPr>
            <p:ph idx="1"/>
          </p:nvPr>
        </p:nvSpPr>
        <p:spPr>
          <a:xfrm>
            <a:off x="677334" y="1426465"/>
            <a:ext cx="8596668" cy="4614898"/>
          </a:xfrm>
        </p:spPr>
        <p:txBody>
          <a:bodyPr>
            <a:normAutofit/>
          </a:bodyPr>
          <a:lstStyle/>
          <a:p>
            <a:pPr marL="514350" indent="-514350">
              <a:buNone/>
              <a:defRPr/>
            </a:pPr>
            <a:r>
              <a:rPr lang="en-US" b="1" dirty="0"/>
              <a:t>3) Quality of comber:</a:t>
            </a:r>
          </a:p>
          <a:p>
            <a:pPr marL="514350" indent="-514350">
              <a:defRPr/>
            </a:pPr>
            <a:r>
              <a:rPr lang="en-US" dirty="0" smtClean="0"/>
              <a:t>Level </a:t>
            </a:r>
            <a:r>
              <a:rPr lang="en-US" dirty="0"/>
              <a:t>of comber waste.</a:t>
            </a:r>
          </a:p>
          <a:p>
            <a:pPr marL="514350" indent="-514350">
              <a:defRPr/>
            </a:pPr>
            <a:r>
              <a:rPr lang="en-US" dirty="0"/>
              <a:t>Mechanical condition of comber.</a:t>
            </a:r>
          </a:p>
          <a:p>
            <a:pPr marL="514350" indent="-514350">
              <a:defRPr/>
            </a:pPr>
            <a:endParaRPr lang="en-US" dirty="0"/>
          </a:p>
          <a:p>
            <a:pPr marL="514350" indent="-514350">
              <a:buNone/>
              <a:defRPr/>
            </a:pPr>
            <a:endParaRPr lang="en-US" dirty="0"/>
          </a:p>
          <a:p>
            <a:pPr marL="514350" indent="-514350">
              <a:buNone/>
              <a:defRPr/>
            </a:pPr>
            <a:r>
              <a:rPr lang="en-US" b="1" dirty="0"/>
              <a:t>4) Quality of drafting at ring frame:</a:t>
            </a:r>
          </a:p>
          <a:p>
            <a:pPr marL="514350" indent="-514350">
              <a:defRPr/>
            </a:pPr>
            <a:r>
              <a:rPr lang="en-US" dirty="0" smtClean="0"/>
              <a:t>Mechanical </a:t>
            </a:r>
            <a:r>
              <a:rPr lang="en-US" dirty="0"/>
              <a:t>condition of the drafting system.</a:t>
            </a:r>
          </a:p>
          <a:p>
            <a:pPr marL="514350" indent="-514350">
              <a:defRPr/>
            </a:pPr>
            <a:r>
              <a:rPr lang="en-US" dirty="0"/>
              <a:t>Total draft.</a:t>
            </a:r>
          </a:p>
          <a:p>
            <a:pPr marL="514350" indent="-514350">
              <a:defRPr/>
            </a:pPr>
            <a:r>
              <a:rPr lang="en-US" dirty="0"/>
              <a:t>Break draft.</a:t>
            </a:r>
          </a:p>
          <a:p>
            <a:pPr marL="514350" indent="-514350">
              <a:defRPr/>
            </a:pPr>
            <a:r>
              <a:rPr lang="en-US" dirty="0"/>
              <a:t>Types of drafting system</a:t>
            </a:r>
          </a:p>
          <a:p>
            <a:pPr>
              <a:buFont typeface="Wingdings" panose="05000000000000000000" pitchFamily="2" charset="2"/>
              <a:buNone/>
              <a:defRPr/>
            </a:pPr>
            <a:endParaRPr lang="en-US" dirty="0"/>
          </a:p>
        </p:txBody>
      </p:sp>
      <p:sp>
        <p:nvSpPr>
          <p:cNvPr id="41988" name="Slide Number Placeholder 4"/>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SzTx/>
              <a:buFontTx/>
              <a:buNone/>
            </a:pPr>
            <a:fld id="{DF2B7C5B-4D43-494C-B2FD-FEA421247C24}" type="slidenum">
              <a:rPr lang="en-US" altLang="en-US" sz="1000"/>
              <a:pPr>
                <a:spcBef>
                  <a:spcPct val="0"/>
                </a:spcBef>
                <a:buClrTx/>
                <a:buSzTx/>
                <a:buFontTx/>
                <a:buNone/>
              </a:pPr>
              <a:t>27</a:t>
            </a:fld>
            <a:endParaRPr lang="en-US" altLang="en-US" sz="1000"/>
          </a:p>
        </p:txBody>
      </p:sp>
    </p:spTree>
    <p:extLst>
      <p:ext uri="{BB962C8B-B14F-4D97-AF65-F5344CB8AC3E}">
        <p14:creationId xmlns="" xmlns:p14="http://schemas.microsoft.com/office/powerpoint/2010/main" val="32261546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altLang="en-US" b="1" dirty="0" smtClean="0"/>
              <a:t>Factors Affecting Yarn Strength</a:t>
            </a:r>
            <a:endParaRPr lang="en-US" altLang="en-US" dirty="0" smtClean="0"/>
          </a:p>
        </p:txBody>
      </p:sp>
      <p:sp>
        <p:nvSpPr>
          <p:cNvPr id="43011" name="Content Placeholder 2"/>
          <p:cNvSpPr>
            <a:spLocks noGrp="1"/>
          </p:cNvSpPr>
          <p:nvPr>
            <p:ph idx="1"/>
          </p:nvPr>
        </p:nvSpPr>
        <p:spPr>
          <a:xfrm>
            <a:off x="677334" y="1481329"/>
            <a:ext cx="8596668" cy="4560034"/>
          </a:xfrm>
        </p:spPr>
        <p:txBody>
          <a:bodyPr>
            <a:normAutofit/>
          </a:bodyPr>
          <a:lstStyle/>
          <a:p>
            <a:pPr marL="514350" indent="-514350">
              <a:buNone/>
            </a:pPr>
            <a:r>
              <a:rPr lang="en-US" altLang="en-US" b="1" dirty="0"/>
              <a:t>5) Quality of twisting at ring frame:</a:t>
            </a:r>
          </a:p>
          <a:p>
            <a:pPr marL="514350" indent="-514350"/>
            <a:r>
              <a:rPr lang="en-US" altLang="en-US" dirty="0" smtClean="0"/>
              <a:t>Amount </a:t>
            </a:r>
            <a:r>
              <a:rPr lang="en-US" altLang="en-US" dirty="0"/>
              <a:t>of appropriate twist.</a:t>
            </a:r>
          </a:p>
          <a:p>
            <a:pPr marL="514350" indent="-514350"/>
            <a:r>
              <a:rPr lang="en-US" altLang="en-US" dirty="0"/>
              <a:t>Level of twist</a:t>
            </a:r>
          </a:p>
          <a:p>
            <a:pPr marL="514350" indent="-514350"/>
            <a:r>
              <a:rPr lang="en-US" altLang="en-US" dirty="0"/>
              <a:t>Uniformity of twist</a:t>
            </a:r>
          </a:p>
          <a:p>
            <a:pPr marL="514350" indent="-514350"/>
            <a:endParaRPr lang="en-US" altLang="en-US" dirty="0"/>
          </a:p>
          <a:p>
            <a:pPr marL="514350" indent="-514350">
              <a:buNone/>
            </a:pPr>
            <a:r>
              <a:rPr lang="en-US" altLang="en-US" b="1" dirty="0"/>
              <a:t>6) Other processing factor:</a:t>
            </a:r>
          </a:p>
          <a:p>
            <a:pPr marL="514350" indent="-514350"/>
            <a:r>
              <a:rPr lang="en-US" altLang="en-US" dirty="0" smtClean="0"/>
              <a:t>Atmospheric </a:t>
            </a:r>
            <a:r>
              <a:rPr lang="en-US" altLang="en-US" dirty="0"/>
              <a:t>condition</a:t>
            </a:r>
          </a:p>
          <a:p>
            <a:pPr marL="514350" indent="-514350"/>
            <a:r>
              <a:rPr lang="en-US" altLang="en-US" dirty="0"/>
              <a:t>Static electricity</a:t>
            </a:r>
          </a:p>
          <a:p>
            <a:pPr marL="514350" indent="-514350"/>
            <a:r>
              <a:rPr lang="en-US" altLang="en-US" dirty="0"/>
              <a:t>Direction of feeding of </a:t>
            </a:r>
            <a:r>
              <a:rPr lang="en-US" altLang="en-US" dirty="0" err="1"/>
              <a:t>fibre</a:t>
            </a:r>
            <a:r>
              <a:rPr lang="en-US" altLang="en-US" dirty="0"/>
              <a:t> hooks.</a:t>
            </a:r>
          </a:p>
          <a:p>
            <a:pPr marL="514350" indent="-514350"/>
            <a:endParaRPr lang="en-US" altLang="en-US" dirty="0"/>
          </a:p>
        </p:txBody>
      </p:sp>
      <p:sp>
        <p:nvSpPr>
          <p:cNvPr id="43012" name="Slide Number Placeholder 4"/>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SzTx/>
              <a:buFontTx/>
              <a:buNone/>
            </a:pPr>
            <a:fld id="{AB68082B-DA1D-47B8-99A7-CFB0F8F36DF7}" type="slidenum">
              <a:rPr lang="en-US" altLang="en-US" sz="1000"/>
              <a:pPr>
                <a:spcBef>
                  <a:spcPct val="0"/>
                </a:spcBef>
                <a:buClrTx/>
                <a:buSzTx/>
                <a:buFontTx/>
                <a:buNone/>
              </a:pPr>
              <a:t>28</a:t>
            </a:fld>
            <a:endParaRPr lang="en-US" altLang="en-US" sz="1000"/>
          </a:p>
        </p:txBody>
      </p:sp>
    </p:spTree>
    <p:extLst>
      <p:ext uri="{BB962C8B-B14F-4D97-AF65-F5344CB8AC3E}">
        <p14:creationId xmlns="" xmlns:p14="http://schemas.microsoft.com/office/powerpoint/2010/main" val="6703101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0"/>
            <a:ext cx="8596668" cy="569626"/>
          </a:xfrm>
        </p:spPr>
        <p:txBody>
          <a:bodyPr>
            <a:normAutofit fontScale="90000"/>
          </a:bodyPr>
          <a:lstStyle/>
          <a:p>
            <a:pPr algn="ctr"/>
            <a:r>
              <a:rPr lang="en-US" altLang="en-US" b="1" dirty="0" err="1"/>
              <a:t>Fibre</a:t>
            </a:r>
            <a:r>
              <a:rPr lang="en-US" altLang="en-US" b="1" dirty="0"/>
              <a:t> testing </a:t>
            </a:r>
            <a:r>
              <a:rPr lang="en-US" altLang="en-US" b="1" dirty="0" smtClean="0"/>
              <a:t>equipment</a:t>
            </a:r>
            <a:endParaRPr lang="en-US" dirty="0"/>
          </a:p>
        </p:txBody>
      </p:sp>
      <p:sp>
        <p:nvSpPr>
          <p:cNvPr id="3" name="Content Placeholder 2"/>
          <p:cNvSpPr>
            <a:spLocks noGrp="1"/>
          </p:cNvSpPr>
          <p:nvPr>
            <p:ph idx="1"/>
          </p:nvPr>
        </p:nvSpPr>
        <p:spPr>
          <a:xfrm>
            <a:off x="677334" y="856445"/>
            <a:ext cx="9554802" cy="5724237"/>
          </a:xfrm>
        </p:spPr>
        <p:txBody>
          <a:bodyPr>
            <a:normAutofit fontScale="92500" lnSpcReduction="10000"/>
          </a:bodyPr>
          <a:lstStyle/>
          <a:p>
            <a:pPr marL="0" indent="0">
              <a:buNone/>
            </a:pPr>
            <a:r>
              <a:rPr lang="en-US" dirty="0"/>
              <a:t>Quality of </a:t>
            </a:r>
            <a:r>
              <a:rPr lang="en-US" dirty="0" smtClean="0"/>
              <a:t>the </a:t>
            </a:r>
            <a:r>
              <a:rPr lang="en-US" dirty="0" err="1" smtClean="0"/>
              <a:t>fibre</a:t>
            </a:r>
            <a:r>
              <a:rPr lang="en-US" dirty="0" smtClean="0"/>
              <a:t> is </a:t>
            </a:r>
            <a:r>
              <a:rPr lang="en-US" dirty="0"/>
              <a:t>maintained through different lab test in the spinning</a:t>
            </a:r>
            <a:r>
              <a:rPr lang="en-US" dirty="0" smtClean="0"/>
              <a:t>. These are-</a:t>
            </a:r>
          </a:p>
          <a:p>
            <a:pPr marL="0" indent="0">
              <a:buNone/>
            </a:pPr>
            <a:r>
              <a:rPr lang="en-US" dirty="0" smtClean="0"/>
              <a:t> </a:t>
            </a:r>
            <a:endParaRPr lang="en-US" dirty="0"/>
          </a:p>
          <a:p>
            <a:r>
              <a:rPr lang="en-US" b="1" u="sng" dirty="0"/>
              <a:t>HVI (High Volume </a:t>
            </a:r>
            <a:r>
              <a:rPr lang="en-US" b="1" u="sng" dirty="0" smtClean="0"/>
              <a:t>Instrument):</a:t>
            </a:r>
            <a:endParaRPr lang="en-US" dirty="0"/>
          </a:p>
          <a:p>
            <a:pPr marL="0" indent="0">
              <a:buNone/>
            </a:pPr>
            <a:r>
              <a:rPr lang="en-US" altLang="en-US" b="1" dirty="0"/>
              <a:t>	</a:t>
            </a:r>
            <a:r>
              <a:rPr lang="en-US" altLang="en-US" dirty="0" smtClean="0"/>
              <a:t>For </a:t>
            </a:r>
            <a:r>
              <a:rPr lang="en-US" altLang="en-US" dirty="0"/>
              <a:t>fineness, color, trash, length &amp; strength measurement.</a:t>
            </a:r>
          </a:p>
          <a:p>
            <a:pPr>
              <a:buFont typeface="Wingdings" panose="05000000000000000000" pitchFamily="2" charset="2"/>
              <a:buNone/>
            </a:pPr>
            <a:endParaRPr lang="en-US" altLang="en-US" dirty="0"/>
          </a:p>
          <a:p>
            <a:r>
              <a:rPr lang="en-US" b="1" u="sng" dirty="0"/>
              <a:t>AFIS (Advanced Fiber Information System): </a:t>
            </a:r>
            <a:r>
              <a:rPr lang="en-US" b="1" u="sng" dirty="0" smtClean="0"/>
              <a:t> </a:t>
            </a:r>
            <a:r>
              <a:rPr lang="en-US" dirty="0" smtClean="0"/>
              <a:t>Sample </a:t>
            </a:r>
            <a:r>
              <a:rPr lang="en-US" dirty="0"/>
              <a:t>weight taken for this test is 5 gm. Then this sample cotton is rolled </a:t>
            </a:r>
            <a:r>
              <a:rPr lang="en-US" dirty="0" smtClean="0"/>
              <a:t>up </a:t>
            </a:r>
            <a:r>
              <a:rPr lang="en-US" dirty="0"/>
              <a:t>to 31 </a:t>
            </a:r>
            <a:r>
              <a:rPr lang="en-US" dirty="0" smtClean="0"/>
              <a:t>cm then </a:t>
            </a:r>
            <a:r>
              <a:rPr lang="en-US" dirty="0"/>
              <a:t>it is inserted to the machine. </a:t>
            </a:r>
          </a:p>
          <a:p>
            <a:pPr marL="0" indent="0">
              <a:buNone/>
            </a:pPr>
            <a:r>
              <a:rPr lang="en-US" altLang="en-US" dirty="0"/>
              <a:t>	</a:t>
            </a:r>
            <a:r>
              <a:rPr lang="en-US" altLang="en-US" dirty="0" smtClean="0"/>
              <a:t>For </a:t>
            </a:r>
            <a:r>
              <a:rPr lang="en-US" altLang="en-US" dirty="0" err="1"/>
              <a:t>neps</a:t>
            </a:r>
            <a:r>
              <a:rPr lang="en-US" altLang="en-US" dirty="0"/>
              <a:t>, size of </a:t>
            </a:r>
            <a:r>
              <a:rPr lang="en-US" altLang="en-US" dirty="0" err="1"/>
              <a:t>neps</a:t>
            </a:r>
            <a:r>
              <a:rPr lang="en-US" altLang="en-US" dirty="0"/>
              <a:t>, </a:t>
            </a:r>
            <a:r>
              <a:rPr lang="en-US" altLang="en-US" dirty="0" err="1"/>
              <a:t>fibre</a:t>
            </a:r>
            <a:r>
              <a:rPr lang="en-US" altLang="en-US" dirty="0"/>
              <a:t> length, short </a:t>
            </a:r>
            <a:r>
              <a:rPr lang="en-US" altLang="en-US" dirty="0" err="1"/>
              <a:t>fibre</a:t>
            </a:r>
            <a:r>
              <a:rPr lang="en-US" altLang="en-US" dirty="0"/>
              <a:t> content, fineness, </a:t>
            </a:r>
            <a:r>
              <a:rPr lang="en-US" altLang="en-US" dirty="0" smtClean="0"/>
              <a:t>immature </a:t>
            </a:r>
            <a:r>
              <a:rPr lang="en-US" altLang="en-US" dirty="0" err="1"/>
              <a:t>fibre</a:t>
            </a:r>
            <a:r>
              <a:rPr lang="en-US" altLang="en-US" dirty="0"/>
              <a:t> content, no. and size of trash measurement.</a:t>
            </a:r>
          </a:p>
          <a:p>
            <a:pPr>
              <a:buFont typeface="Wingdings" panose="05000000000000000000" pitchFamily="2" charset="2"/>
              <a:buNone/>
            </a:pPr>
            <a:endParaRPr lang="en-US" altLang="en-US" dirty="0"/>
          </a:p>
          <a:p>
            <a:r>
              <a:rPr lang="en-US" altLang="en-US" b="1" u="sng" dirty="0"/>
              <a:t>Shirley </a:t>
            </a:r>
            <a:r>
              <a:rPr lang="en-US" altLang="en-US" b="1" u="sng" dirty="0" err="1"/>
              <a:t>Analyser</a:t>
            </a:r>
            <a:r>
              <a:rPr lang="en-US" altLang="en-US" b="1" u="sng" dirty="0"/>
              <a:t>:</a:t>
            </a:r>
            <a:r>
              <a:rPr lang="en-US" altLang="en-US" dirty="0"/>
              <a:t> For trash content measurement</a:t>
            </a:r>
            <a:r>
              <a:rPr lang="en-US" altLang="en-US" dirty="0" smtClean="0"/>
              <a:t>.</a:t>
            </a:r>
          </a:p>
          <a:p>
            <a:pPr marL="0" indent="0">
              <a:buNone/>
            </a:pPr>
            <a:r>
              <a:rPr lang="en-US" dirty="0" smtClean="0"/>
              <a:t>	In </a:t>
            </a:r>
            <a:r>
              <a:rPr lang="en-US" dirty="0"/>
              <a:t>this testing the trash content (seeds, particles, leaves </a:t>
            </a:r>
            <a:r>
              <a:rPr lang="en-US" dirty="0" err="1"/>
              <a:t>etc</a:t>
            </a:r>
            <a:r>
              <a:rPr lang="en-US" dirty="0"/>
              <a:t>) in the fiber is </a:t>
            </a:r>
            <a:r>
              <a:rPr lang="en-US" dirty="0" smtClean="0"/>
              <a:t> 	measured</a:t>
            </a:r>
            <a:r>
              <a:rPr lang="en-US" dirty="0"/>
              <a:t>. </a:t>
            </a:r>
          </a:p>
          <a:p>
            <a:pPr marL="0" indent="0">
              <a:buNone/>
            </a:pPr>
            <a:endParaRPr lang="en-US" altLang="en-US" dirty="0" smtClean="0"/>
          </a:p>
          <a:p>
            <a:r>
              <a:rPr lang="en-US" altLang="en-US" b="1" u="sng" dirty="0" smtClean="0"/>
              <a:t>Nep </a:t>
            </a:r>
            <a:r>
              <a:rPr lang="en-US" altLang="en-US" b="1" u="sng" dirty="0"/>
              <a:t>counter:</a:t>
            </a:r>
            <a:r>
              <a:rPr lang="en-US" altLang="en-US" dirty="0"/>
              <a:t> For </a:t>
            </a:r>
            <a:r>
              <a:rPr lang="en-US" altLang="en-US" dirty="0" err="1"/>
              <a:t>fibre</a:t>
            </a:r>
            <a:r>
              <a:rPr lang="en-US" altLang="en-US" dirty="0"/>
              <a:t> length, </a:t>
            </a:r>
            <a:r>
              <a:rPr lang="en-US" altLang="en-US" dirty="0" err="1"/>
              <a:t>neps</a:t>
            </a:r>
            <a:r>
              <a:rPr lang="en-US" altLang="en-US" dirty="0"/>
              <a:t>, short </a:t>
            </a:r>
            <a:r>
              <a:rPr lang="en-US" altLang="en-US" dirty="0" err="1"/>
              <a:t>fibre</a:t>
            </a:r>
            <a:r>
              <a:rPr lang="en-US" altLang="en-US" dirty="0"/>
              <a:t> measurement.</a:t>
            </a:r>
          </a:p>
          <a:p>
            <a:endParaRPr lang="en-US" altLang="en-US" dirty="0"/>
          </a:p>
          <a:p>
            <a:r>
              <a:rPr lang="en-US" altLang="en-US" b="1" u="sng" dirty="0"/>
              <a:t>Moisture Regain tester:</a:t>
            </a:r>
            <a:r>
              <a:rPr lang="en-US" altLang="en-US" dirty="0"/>
              <a:t> For MR% testing. </a:t>
            </a:r>
          </a:p>
          <a:p>
            <a:endParaRPr lang="en-US" dirty="0"/>
          </a:p>
        </p:txBody>
      </p:sp>
    </p:spTree>
    <p:extLst>
      <p:ext uri="{BB962C8B-B14F-4D97-AF65-F5344CB8AC3E}">
        <p14:creationId xmlns="" xmlns:p14="http://schemas.microsoft.com/office/powerpoint/2010/main" val="40654018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SzTx/>
              <a:buFontTx/>
              <a:buNone/>
            </a:pPr>
            <a:fld id="{B42287E8-6748-48BB-A529-71DB79973970}" type="slidenum">
              <a:rPr lang="en-US" altLang="en-US" sz="1000"/>
              <a:pPr>
                <a:spcBef>
                  <a:spcPct val="0"/>
                </a:spcBef>
                <a:buClrTx/>
                <a:buSzTx/>
                <a:buFontTx/>
                <a:buNone/>
              </a:pPr>
              <a:t>3</a:t>
            </a:fld>
            <a:endParaRPr lang="en-US" altLang="en-US" sz="1000"/>
          </a:p>
        </p:txBody>
      </p:sp>
      <p:sp>
        <p:nvSpPr>
          <p:cNvPr id="26627" name="Rectangle 2"/>
          <p:cNvSpPr>
            <a:spLocks noChangeArrowheads="1"/>
          </p:cNvSpPr>
          <p:nvPr/>
        </p:nvSpPr>
        <p:spPr bwMode="auto">
          <a:xfrm>
            <a:off x="1252499" y="457200"/>
            <a:ext cx="9660017"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a:spcBef>
                <a:spcPct val="0"/>
              </a:spcBef>
              <a:buClrTx/>
              <a:buSzTx/>
              <a:buFontTx/>
              <a:buNone/>
            </a:pPr>
            <a:r>
              <a:rPr lang="en-US" altLang="en-US" sz="4000" b="1" dirty="0"/>
              <a:t>Quality of incoming raw material</a:t>
            </a:r>
          </a:p>
        </p:txBody>
      </p:sp>
      <p:pic>
        <p:nvPicPr>
          <p:cNvPr id="26628" name="Picture 3"/>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483864" y="2414016"/>
            <a:ext cx="5769863" cy="40599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6629" name="Rectangle 4"/>
          <p:cNvSpPr>
            <a:spLocks noChangeArrowheads="1"/>
          </p:cNvSpPr>
          <p:nvPr/>
        </p:nvSpPr>
        <p:spPr bwMode="auto">
          <a:xfrm>
            <a:off x="509667" y="1676399"/>
            <a:ext cx="8949126" cy="25545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SzTx/>
              <a:buFontTx/>
              <a:buNone/>
            </a:pPr>
            <a:r>
              <a:rPr lang="en-US" altLang="en-US" sz="2000" dirty="0"/>
              <a:t>Test of raw cotton in terms of physical parameters</a:t>
            </a:r>
          </a:p>
          <a:p>
            <a:pPr>
              <a:spcBef>
                <a:spcPct val="0"/>
              </a:spcBef>
              <a:buClrTx/>
              <a:buSzTx/>
              <a:buFontTx/>
              <a:buNone/>
            </a:pPr>
            <a:r>
              <a:rPr lang="en-US" altLang="en-US" sz="2000" dirty="0" smtClean="0"/>
              <a:t>   and </a:t>
            </a:r>
            <a:r>
              <a:rPr lang="en-US" altLang="en-US" sz="2000" dirty="0"/>
              <a:t>accept if comparable with </a:t>
            </a:r>
            <a:r>
              <a:rPr lang="en-US" altLang="en-US" sz="2000" dirty="0" smtClean="0"/>
              <a:t>norms</a:t>
            </a:r>
          </a:p>
          <a:p>
            <a:pPr>
              <a:spcBef>
                <a:spcPct val="0"/>
              </a:spcBef>
              <a:buClrTx/>
              <a:buSzTx/>
              <a:buFontTx/>
              <a:buNone/>
            </a:pPr>
            <a:endParaRPr lang="en-US" altLang="en-US" sz="2000" dirty="0"/>
          </a:p>
          <a:p>
            <a:pPr>
              <a:spcBef>
                <a:spcPct val="0"/>
              </a:spcBef>
              <a:buClrTx/>
              <a:buSzTx/>
              <a:buFontTx/>
              <a:buNone/>
            </a:pPr>
            <a:endParaRPr lang="en-US" altLang="en-US" sz="2000" dirty="0" smtClean="0"/>
          </a:p>
          <a:p>
            <a:pPr>
              <a:spcBef>
                <a:spcPct val="0"/>
              </a:spcBef>
              <a:buClrTx/>
              <a:buSzTx/>
              <a:buFontTx/>
              <a:buNone/>
            </a:pPr>
            <a:endParaRPr lang="en-US" altLang="en-US" sz="2000" dirty="0"/>
          </a:p>
          <a:p>
            <a:pPr>
              <a:spcBef>
                <a:spcPct val="0"/>
              </a:spcBef>
              <a:buClrTx/>
              <a:buSzTx/>
              <a:buFontTx/>
              <a:buNone/>
            </a:pPr>
            <a:endParaRPr lang="en-US" altLang="en-US" sz="2000" dirty="0" smtClean="0"/>
          </a:p>
          <a:p>
            <a:pPr>
              <a:spcBef>
                <a:spcPct val="0"/>
              </a:spcBef>
              <a:buClrTx/>
              <a:buSzTx/>
              <a:buFontTx/>
              <a:buNone/>
            </a:pPr>
            <a:endParaRPr lang="en-US" altLang="en-US" sz="2000" dirty="0"/>
          </a:p>
          <a:p>
            <a:pPr>
              <a:spcBef>
                <a:spcPct val="0"/>
              </a:spcBef>
              <a:buClrTx/>
              <a:buSzTx/>
              <a:buFontTx/>
              <a:buNone/>
            </a:pPr>
            <a:endParaRPr lang="en-US" altLang="en-US" sz="2000" dirty="0"/>
          </a:p>
        </p:txBody>
      </p:sp>
    </p:spTree>
    <p:extLst>
      <p:ext uri="{BB962C8B-B14F-4D97-AF65-F5344CB8AC3E}">
        <p14:creationId xmlns="" xmlns:p14="http://schemas.microsoft.com/office/powerpoint/2010/main" val="18090659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2226" name="Picture 2" descr="Shirley trush analyzer"/>
          <p:cNvPicPr>
            <a:picLocks noChangeAspect="1" noChangeArrowheads="1"/>
          </p:cNvPicPr>
          <p:nvPr/>
        </p:nvPicPr>
        <p:blipFill>
          <a:blip r:embed="rId2" cstate="print"/>
          <a:srcRect/>
          <a:stretch>
            <a:fillRect/>
          </a:stretch>
        </p:blipFill>
        <p:spPr bwMode="auto">
          <a:xfrm>
            <a:off x="6711695" y="3739896"/>
            <a:ext cx="5166361" cy="2907792"/>
          </a:xfrm>
          <a:prstGeom prst="rect">
            <a:avLst/>
          </a:prstGeom>
          <a:noFill/>
        </p:spPr>
      </p:pic>
      <p:pic>
        <p:nvPicPr>
          <p:cNvPr id="5" name="Picture 2" descr="Softwares Used In Cotton Ginning, Classing, Trading | Textile Study Center"/>
          <p:cNvPicPr>
            <a:picLocks noChangeAspect="1" noChangeArrowheads="1"/>
          </p:cNvPicPr>
          <p:nvPr/>
        </p:nvPicPr>
        <p:blipFill>
          <a:blip r:embed="rId3" cstate="print"/>
          <a:srcRect/>
          <a:stretch>
            <a:fillRect/>
          </a:stretch>
        </p:blipFill>
        <p:spPr bwMode="auto">
          <a:xfrm>
            <a:off x="6153912" y="228600"/>
            <a:ext cx="5733288" cy="3538728"/>
          </a:xfrm>
          <a:prstGeom prst="rect">
            <a:avLst/>
          </a:prstGeom>
          <a:noFill/>
        </p:spPr>
      </p:pic>
      <p:pic>
        <p:nvPicPr>
          <p:cNvPr id="6" name="Picture 4" descr="Physical Properties of Cotton Fiber and Their Measurement | SpringerLink"/>
          <p:cNvPicPr>
            <a:picLocks noChangeAspect="1" noChangeArrowheads="1"/>
          </p:cNvPicPr>
          <p:nvPr/>
        </p:nvPicPr>
        <p:blipFill>
          <a:blip r:embed="rId4" cstate="print"/>
          <a:srcRect/>
          <a:stretch>
            <a:fillRect/>
          </a:stretch>
        </p:blipFill>
        <p:spPr bwMode="auto">
          <a:xfrm>
            <a:off x="201168" y="548640"/>
            <a:ext cx="6519672" cy="3547872"/>
          </a:xfrm>
          <a:prstGeom prst="rect">
            <a:avLst/>
          </a:prstGeom>
          <a:noFill/>
        </p:spPr>
      </p:pic>
      <p:pic>
        <p:nvPicPr>
          <p:cNvPr id="7" name="Picture 4" descr="Moisture Regain Oven | Textile Testing Products | SDL Atlas"/>
          <p:cNvPicPr>
            <a:picLocks noChangeAspect="1" noChangeArrowheads="1"/>
          </p:cNvPicPr>
          <p:nvPr/>
        </p:nvPicPr>
        <p:blipFill>
          <a:blip r:embed="rId5" cstate="print"/>
          <a:srcRect/>
          <a:stretch>
            <a:fillRect/>
          </a:stretch>
        </p:blipFill>
        <p:spPr bwMode="auto">
          <a:xfrm>
            <a:off x="822961" y="4069080"/>
            <a:ext cx="5586983" cy="256032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9860751" cy="1320800"/>
          </a:xfrm>
        </p:spPr>
        <p:txBody>
          <a:bodyPr/>
          <a:lstStyle/>
          <a:p>
            <a:r>
              <a:rPr lang="en-US" altLang="en-US" b="1" dirty="0"/>
              <a:t>Lap, Sliver &amp; Roving testing </a:t>
            </a:r>
            <a:r>
              <a:rPr lang="en-US" altLang="en-US" b="1" dirty="0" smtClean="0"/>
              <a:t>equipment</a:t>
            </a:r>
            <a:endParaRPr lang="en-US" dirty="0"/>
          </a:p>
        </p:txBody>
      </p:sp>
      <p:sp>
        <p:nvSpPr>
          <p:cNvPr id="3" name="Content Placeholder 2"/>
          <p:cNvSpPr>
            <a:spLocks noGrp="1"/>
          </p:cNvSpPr>
          <p:nvPr>
            <p:ph idx="1"/>
          </p:nvPr>
        </p:nvSpPr>
        <p:spPr>
          <a:xfrm>
            <a:off x="677333" y="1755855"/>
            <a:ext cx="8596668" cy="3880773"/>
          </a:xfrm>
        </p:spPr>
        <p:txBody>
          <a:bodyPr/>
          <a:lstStyle/>
          <a:p>
            <a:r>
              <a:rPr lang="en-US" altLang="en-US" dirty="0"/>
              <a:t>Lap length </a:t>
            </a:r>
            <a:r>
              <a:rPr lang="en-US" altLang="en-US" dirty="0" smtClean="0"/>
              <a:t>counter.</a:t>
            </a:r>
            <a:endParaRPr lang="en-US" altLang="en-US" dirty="0"/>
          </a:p>
          <a:p>
            <a:pPr>
              <a:buFont typeface="Wingdings" panose="05000000000000000000" pitchFamily="2" charset="2"/>
              <a:buNone/>
            </a:pPr>
            <a:endParaRPr lang="en-US" altLang="en-US" dirty="0"/>
          </a:p>
          <a:p>
            <a:r>
              <a:rPr lang="en-US" altLang="en-US" dirty="0"/>
              <a:t>Balance, Scale, Wrap block: For testing sliver &amp; </a:t>
            </a:r>
            <a:r>
              <a:rPr lang="en-US" altLang="en-US" dirty="0" smtClean="0"/>
              <a:t>roving.</a:t>
            </a:r>
            <a:endParaRPr lang="en-US" altLang="en-US" dirty="0"/>
          </a:p>
          <a:p>
            <a:endParaRPr lang="en-US" altLang="en-US" dirty="0"/>
          </a:p>
          <a:p>
            <a:r>
              <a:rPr lang="en-US" altLang="en-US" dirty="0"/>
              <a:t>Nep counting </a:t>
            </a:r>
            <a:r>
              <a:rPr lang="en-US" altLang="en-US" dirty="0" smtClean="0"/>
              <a:t>board.</a:t>
            </a:r>
            <a:endParaRPr lang="en-US" altLang="en-US" dirty="0"/>
          </a:p>
          <a:p>
            <a:endParaRPr lang="en-US" altLang="en-US" dirty="0"/>
          </a:p>
          <a:p>
            <a:r>
              <a:rPr lang="en-US" altLang="en-US" dirty="0"/>
              <a:t>Auto sorter: For sliver count testing.</a:t>
            </a:r>
          </a:p>
          <a:p>
            <a:endParaRPr lang="en-US" altLang="en-US" dirty="0"/>
          </a:p>
          <a:p>
            <a:r>
              <a:rPr lang="en-US" altLang="en-US" dirty="0"/>
              <a:t>Evenness tester.</a:t>
            </a:r>
          </a:p>
          <a:p>
            <a:endParaRPr lang="en-US" dirty="0"/>
          </a:p>
        </p:txBody>
      </p:sp>
      <p:pic>
        <p:nvPicPr>
          <p:cNvPr id="45060" name="Picture 4" descr="SmartBlock XT – MAG Solvics Pvt Ltd"/>
          <p:cNvPicPr>
            <a:picLocks noChangeAspect="1" noChangeArrowheads="1"/>
          </p:cNvPicPr>
          <p:nvPr/>
        </p:nvPicPr>
        <p:blipFill>
          <a:blip r:embed="rId2" cstate="print"/>
          <a:srcRect/>
          <a:stretch>
            <a:fillRect/>
          </a:stretch>
        </p:blipFill>
        <p:spPr bwMode="auto">
          <a:xfrm>
            <a:off x="6848856" y="1463040"/>
            <a:ext cx="4892039" cy="4828032"/>
          </a:xfrm>
          <a:prstGeom prst="rect">
            <a:avLst/>
          </a:prstGeom>
          <a:noFill/>
        </p:spPr>
      </p:pic>
    </p:spTree>
    <p:extLst>
      <p:ext uri="{BB962C8B-B14F-4D97-AF65-F5344CB8AC3E}">
        <p14:creationId xmlns="" xmlns:p14="http://schemas.microsoft.com/office/powerpoint/2010/main" val="37710652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b="1" dirty="0"/>
              <a:t>Yarn testing </a:t>
            </a:r>
            <a:r>
              <a:rPr lang="en-US" altLang="en-US" b="1" dirty="0" smtClean="0"/>
              <a:t>equipment</a:t>
            </a:r>
            <a:endParaRPr lang="en-US" dirty="0"/>
          </a:p>
        </p:txBody>
      </p:sp>
      <p:sp>
        <p:nvSpPr>
          <p:cNvPr id="3" name="Content Placeholder 2"/>
          <p:cNvSpPr>
            <a:spLocks noGrp="1"/>
          </p:cNvSpPr>
          <p:nvPr>
            <p:ph idx="1"/>
          </p:nvPr>
        </p:nvSpPr>
        <p:spPr>
          <a:xfrm>
            <a:off x="677334" y="1444752"/>
            <a:ext cx="8596668" cy="5060979"/>
          </a:xfrm>
        </p:spPr>
        <p:txBody>
          <a:bodyPr>
            <a:normAutofit/>
          </a:bodyPr>
          <a:lstStyle/>
          <a:p>
            <a:pPr>
              <a:lnSpc>
                <a:spcPct val="90000"/>
              </a:lnSpc>
            </a:pPr>
            <a:r>
              <a:rPr lang="en-US" altLang="en-US" dirty="0"/>
              <a:t>Wrap reel and balance: Yarn count testing</a:t>
            </a:r>
          </a:p>
          <a:p>
            <a:pPr>
              <a:lnSpc>
                <a:spcPct val="90000"/>
              </a:lnSpc>
            </a:pPr>
            <a:r>
              <a:rPr lang="en-US" altLang="en-US" dirty="0"/>
              <a:t>Auto sorter: For count &amp; CV% analysis</a:t>
            </a:r>
          </a:p>
          <a:p>
            <a:pPr>
              <a:lnSpc>
                <a:spcPct val="90000"/>
              </a:lnSpc>
            </a:pPr>
            <a:r>
              <a:rPr lang="en-US" altLang="en-US" dirty="0"/>
              <a:t>Evenness tester: </a:t>
            </a:r>
            <a:r>
              <a:rPr lang="en-US" altLang="en-US" dirty="0" smtClean="0"/>
              <a:t>Yarn </a:t>
            </a:r>
            <a:r>
              <a:rPr lang="en-US" altLang="en-US" dirty="0"/>
              <a:t>imperfection, U%, hairiness etc.</a:t>
            </a:r>
          </a:p>
          <a:p>
            <a:pPr>
              <a:lnSpc>
                <a:spcPct val="90000"/>
              </a:lnSpc>
            </a:pPr>
            <a:r>
              <a:rPr lang="en-US" altLang="en-US" dirty="0" err="1"/>
              <a:t>Uster</a:t>
            </a:r>
            <a:r>
              <a:rPr lang="en-US" altLang="en-US" dirty="0"/>
              <a:t> </a:t>
            </a:r>
            <a:r>
              <a:rPr lang="en-US" altLang="en-US" dirty="0" err="1"/>
              <a:t>classimate</a:t>
            </a:r>
            <a:r>
              <a:rPr lang="en-US" altLang="en-US" dirty="0"/>
              <a:t>: Yarn fault analysis.</a:t>
            </a:r>
          </a:p>
          <a:p>
            <a:pPr>
              <a:lnSpc>
                <a:spcPct val="90000"/>
              </a:lnSpc>
            </a:pPr>
            <a:r>
              <a:rPr lang="en-US" altLang="en-US" dirty="0"/>
              <a:t>Yarn tension meter</a:t>
            </a:r>
          </a:p>
          <a:p>
            <a:pPr>
              <a:lnSpc>
                <a:spcPct val="90000"/>
              </a:lnSpc>
            </a:pPr>
            <a:r>
              <a:rPr lang="en-US" altLang="en-US" dirty="0" smtClean="0"/>
              <a:t>Twist tester</a:t>
            </a:r>
          </a:p>
          <a:p>
            <a:pPr>
              <a:lnSpc>
                <a:spcPct val="90000"/>
              </a:lnSpc>
            </a:pPr>
            <a:r>
              <a:rPr lang="en-US" altLang="en-US" dirty="0" smtClean="0"/>
              <a:t>Yarn </a:t>
            </a:r>
            <a:r>
              <a:rPr lang="en-US" altLang="en-US" dirty="0"/>
              <a:t>strength tester</a:t>
            </a:r>
          </a:p>
          <a:p>
            <a:pPr>
              <a:lnSpc>
                <a:spcPct val="90000"/>
              </a:lnSpc>
              <a:buFont typeface="Wingdings" panose="05000000000000000000" pitchFamily="2" charset="2"/>
              <a:buNone/>
            </a:pPr>
            <a:endParaRPr lang="en-US" altLang="en-US" dirty="0"/>
          </a:p>
          <a:p>
            <a:pPr>
              <a:lnSpc>
                <a:spcPct val="90000"/>
              </a:lnSpc>
            </a:pPr>
            <a:endParaRPr lang="en-US" altLang="en-US" dirty="0"/>
          </a:p>
          <a:p>
            <a:pPr>
              <a:lnSpc>
                <a:spcPct val="90000"/>
              </a:lnSpc>
              <a:buFont typeface="Wingdings" panose="05000000000000000000" pitchFamily="2" charset="2"/>
              <a:buNone/>
            </a:pPr>
            <a:r>
              <a:rPr lang="en-US" altLang="en-US" sz="2400" b="1" u="sng" dirty="0"/>
              <a:t>Software:</a:t>
            </a:r>
          </a:p>
          <a:p>
            <a:pPr>
              <a:lnSpc>
                <a:spcPct val="90000"/>
              </a:lnSpc>
              <a:buFont typeface="Wingdings" panose="05000000000000000000" pitchFamily="2" charset="2"/>
              <a:buNone/>
            </a:pPr>
            <a:endParaRPr lang="en-US" altLang="en-US" sz="2400" b="1" u="sng" dirty="0"/>
          </a:p>
          <a:p>
            <a:pPr>
              <a:lnSpc>
                <a:spcPct val="90000"/>
              </a:lnSpc>
            </a:pPr>
            <a:r>
              <a:rPr lang="en-US" altLang="en-US" i="1" u="sng" dirty="0" smtClean="0"/>
              <a:t>B</a:t>
            </a:r>
            <a:r>
              <a:rPr lang="en-US" altLang="en-US" dirty="0" smtClean="0"/>
              <a:t>ale </a:t>
            </a:r>
            <a:r>
              <a:rPr lang="en-US" altLang="en-US" i="1" u="sng" dirty="0" smtClean="0"/>
              <a:t>I</a:t>
            </a:r>
            <a:r>
              <a:rPr lang="en-US" altLang="en-US" dirty="0" smtClean="0"/>
              <a:t>nventory and </a:t>
            </a:r>
            <a:r>
              <a:rPr lang="en-US" altLang="en-US" i="1" u="sng" dirty="0" smtClean="0"/>
              <a:t>A</a:t>
            </a:r>
            <a:r>
              <a:rPr lang="en-US" altLang="en-US" dirty="0" smtClean="0"/>
              <a:t>nalysis </a:t>
            </a:r>
            <a:r>
              <a:rPr lang="en-US" altLang="en-US" i="1" u="sng" dirty="0" smtClean="0"/>
              <a:t>S</a:t>
            </a:r>
            <a:r>
              <a:rPr lang="en-US" altLang="en-US" dirty="0" smtClean="0"/>
              <a:t>oftware (BIAS): </a:t>
            </a:r>
            <a:r>
              <a:rPr lang="en-US" altLang="en-US" dirty="0"/>
              <a:t>For bale management</a:t>
            </a:r>
          </a:p>
          <a:p>
            <a:pPr>
              <a:lnSpc>
                <a:spcPct val="90000"/>
              </a:lnSpc>
            </a:pPr>
            <a:r>
              <a:rPr lang="en-US" altLang="en-US" dirty="0"/>
              <a:t>CDS: For Automatic count measuring</a:t>
            </a:r>
          </a:p>
          <a:p>
            <a:endParaRPr lang="en-US" dirty="0"/>
          </a:p>
        </p:txBody>
      </p:sp>
      <p:pic>
        <p:nvPicPr>
          <p:cNvPr id="49154" name="Picture 2" descr="Determination of the Yarn Count by Wrap Reel &amp; Analytical Balance - Textile  Learner"/>
          <p:cNvPicPr>
            <a:picLocks noChangeAspect="1" noChangeArrowheads="1"/>
          </p:cNvPicPr>
          <p:nvPr/>
        </p:nvPicPr>
        <p:blipFill>
          <a:blip r:embed="rId2" cstate="print"/>
          <a:srcRect/>
          <a:stretch>
            <a:fillRect/>
          </a:stretch>
        </p:blipFill>
        <p:spPr bwMode="auto">
          <a:xfrm>
            <a:off x="6812280" y="1133856"/>
            <a:ext cx="4899787" cy="3285617"/>
          </a:xfrm>
          <a:prstGeom prst="rect">
            <a:avLst/>
          </a:prstGeom>
          <a:noFill/>
        </p:spPr>
      </p:pic>
    </p:spTree>
    <p:extLst>
      <p:ext uri="{BB962C8B-B14F-4D97-AF65-F5344CB8AC3E}">
        <p14:creationId xmlns="" xmlns:p14="http://schemas.microsoft.com/office/powerpoint/2010/main" val="714777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4274" name="Picture 2" descr="Yarn Tension Meter Digital Tension Meter for Textile Industry"/>
          <p:cNvPicPr>
            <a:picLocks noChangeAspect="1" noChangeArrowheads="1"/>
          </p:cNvPicPr>
          <p:nvPr/>
        </p:nvPicPr>
        <p:blipFill>
          <a:blip r:embed="rId2" cstate="print"/>
          <a:srcRect/>
          <a:stretch>
            <a:fillRect/>
          </a:stretch>
        </p:blipFill>
        <p:spPr bwMode="auto">
          <a:xfrm>
            <a:off x="329185" y="512064"/>
            <a:ext cx="5451856" cy="3072384"/>
          </a:xfrm>
          <a:prstGeom prst="rect">
            <a:avLst/>
          </a:prstGeom>
          <a:noFill/>
        </p:spPr>
      </p:pic>
      <p:pic>
        <p:nvPicPr>
          <p:cNvPr id="54276" name="Picture 4" descr="Twist Tester Electronic | Textile Testing Products | SDL Atlas"/>
          <p:cNvPicPr>
            <a:picLocks noChangeAspect="1" noChangeArrowheads="1"/>
          </p:cNvPicPr>
          <p:nvPr/>
        </p:nvPicPr>
        <p:blipFill>
          <a:blip r:embed="rId3" cstate="print"/>
          <a:srcRect/>
          <a:stretch>
            <a:fillRect/>
          </a:stretch>
        </p:blipFill>
        <p:spPr bwMode="auto">
          <a:xfrm>
            <a:off x="5238160" y="235671"/>
            <a:ext cx="6402152" cy="3778546"/>
          </a:xfrm>
          <a:prstGeom prst="rect">
            <a:avLst/>
          </a:prstGeom>
          <a:noFill/>
        </p:spPr>
      </p:pic>
      <p:pic>
        <p:nvPicPr>
          <p:cNvPr id="54278" name="Picture 6" descr="Determination of Yarn Tensile Strength - Textile Course"/>
          <p:cNvPicPr>
            <a:picLocks noChangeAspect="1" noChangeArrowheads="1"/>
          </p:cNvPicPr>
          <p:nvPr/>
        </p:nvPicPr>
        <p:blipFill>
          <a:blip r:embed="rId4" cstate="print"/>
          <a:srcRect/>
          <a:stretch>
            <a:fillRect/>
          </a:stretch>
        </p:blipFill>
        <p:spPr bwMode="auto">
          <a:xfrm>
            <a:off x="347473" y="3621024"/>
            <a:ext cx="5321808" cy="2889504"/>
          </a:xfrm>
          <a:prstGeom prst="rect">
            <a:avLst/>
          </a:prstGeom>
          <a:noFill/>
        </p:spPr>
      </p:pic>
      <p:pic>
        <p:nvPicPr>
          <p:cNvPr id="7" name="Picture 2" descr="Uster evenness tester"/>
          <p:cNvPicPr>
            <a:picLocks noChangeAspect="1" noChangeArrowheads="1"/>
          </p:cNvPicPr>
          <p:nvPr/>
        </p:nvPicPr>
        <p:blipFill>
          <a:blip r:embed="rId5" cstate="print"/>
          <a:srcRect/>
          <a:stretch>
            <a:fillRect/>
          </a:stretch>
        </p:blipFill>
        <p:spPr bwMode="auto">
          <a:xfrm>
            <a:off x="5824855" y="3621024"/>
            <a:ext cx="4260977" cy="2971800"/>
          </a:xfrm>
          <a:prstGeom prst="rect">
            <a:avLst/>
          </a:prstGeom>
          <a:noFill/>
        </p:spPr>
      </p:pic>
      <p:sp>
        <p:nvSpPr>
          <p:cNvPr id="54280" name="AutoShape 8" descr="USTER® CLASSIMAT 5"/>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4282" name="AutoShape 10" descr="USTER® CLASSIMAT 5"/>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4284" name="AutoShape 12" descr="USTER® CLASSIMAT 5"/>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4286" name="AutoShape 14" descr="USTER CLASSIMAT 5 launched - The Textile Magazin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algn="ctr"/>
            <a:r>
              <a:rPr lang="en-US" dirty="0" smtClean="0"/>
              <a:t>Critical difference (CD)	</a:t>
            </a:r>
          </a:p>
        </p:txBody>
      </p:sp>
      <p:sp>
        <p:nvSpPr>
          <p:cNvPr id="17411" name="Content Placeholder 2"/>
          <p:cNvSpPr>
            <a:spLocks noGrp="1"/>
          </p:cNvSpPr>
          <p:nvPr>
            <p:ph idx="1"/>
          </p:nvPr>
        </p:nvSpPr>
        <p:spPr>
          <a:xfrm>
            <a:off x="609600" y="1600201"/>
            <a:ext cx="11277600" cy="4530725"/>
          </a:xfrm>
        </p:spPr>
        <p:txBody>
          <a:bodyPr/>
          <a:lstStyle/>
          <a:p>
            <a:r>
              <a:rPr lang="en-US" sz="1800" smtClean="0"/>
              <a:t>Critical difference is a measure of the difference between two values that occur due to normal or unavoidable causes. </a:t>
            </a:r>
          </a:p>
          <a:p>
            <a:pPr>
              <a:buFont typeface="Wingdings" pitchFamily="2" charset="2"/>
              <a:buNone/>
            </a:pPr>
            <a:endParaRPr lang="en-US" sz="1800" smtClean="0"/>
          </a:p>
          <a:p>
            <a:pPr>
              <a:buFont typeface="Wingdings" pitchFamily="2" charset="2"/>
              <a:buNone/>
            </a:pPr>
            <a:r>
              <a:rPr lang="en-US" sz="1800" smtClean="0"/>
              <a:t>	When the difference between two values exceed that of the  critical difference, the two values are said to be statistically different.</a:t>
            </a:r>
          </a:p>
          <a:p>
            <a:pPr>
              <a:buFont typeface="Wingdings" pitchFamily="2" charset="2"/>
              <a:buNone/>
            </a:pPr>
            <a:endParaRPr lang="en-US" sz="1800" smtClean="0"/>
          </a:p>
          <a:p>
            <a:pPr>
              <a:buFont typeface="Wingdings" pitchFamily="2" charset="2"/>
              <a:buNone/>
            </a:pPr>
            <a:endParaRPr lang="en-US" sz="1800" smtClean="0"/>
          </a:p>
          <a:p>
            <a:r>
              <a:rPr lang="en-US" sz="1800" smtClean="0"/>
              <a:t>Critical differences depends on:</a:t>
            </a:r>
          </a:p>
          <a:p>
            <a:pPr>
              <a:buFont typeface="Wingdings" pitchFamily="2" charset="2"/>
              <a:buNone/>
            </a:pPr>
            <a:r>
              <a:rPr lang="en-US" sz="1800" smtClean="0"/>
              <a:t>	</a:t>
            </a:r>
          </a:p>
          <a:p>
            <a:pPr>
              <a:buFont typeface="Wingdings" pitchFamily="2" charset="2"/>
              <a:buNone/>
            </a:pPr>
            <a:r>
              <a:rPr lang="en-US" sz="1800" smtClean="0"/>
              <a:t>	i) CV%</a:t>
            </a:r>
          </a:p>
          <a:p>
            <a:pPr>
              <a:buFont typeface="Wingdings" pitchFamily="2" charset="2"/>
              <a:buNone/>
            </a:pPr>
            <a:r>
              <a:rPr lang="en-US" sz="1800" smtClean="0"/>
              <a:t>	ii) No of test.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algn="ctr"/>
            <a:r>
              <a:rPr lang="en-US" smtClean="0"/>
              <a:t>Calculation of CD%</a:t>
            </a:r>
          </a:p>
        </p:txBody>
      </p:sp>
      <p:sp>
        <p:nvSpPr>
          <p:cNvPr id="18435" name="Content Placeholder 2"/>
          <p:cNvSpPr>
            <a:spLocks noGrp="1"/>
          </p:cNvSpPr>
          <p:nvPr>
            <p:ph idx="1"/>
          </p:nvPr>
        </p:nvSpPr>
        <p:spPr bwMode="black">
          <a:xfrm>
            <a:off x="609600" y="1447800"/>
            <a:ext cx="10972800" cy="4683125"/>
          </a:xfrm>
        </p:spPr>
        <p:txBody>
          <a:bodyPr/>
          <a:lstStyle/>
          <a:p>
            <a:r>
              <a:rPr lang="en-US" sz="1800" dirty="0" smtClean="0"/>
              <a:t>CD%(New)=CD% (table)√(N</a:t>
            </a:r>
            <a:r>
              <a:rPr lang="en-US" sz="1200" dirty="0" smtClean="0"/>
              <a:t>1</a:t>
            </a:r>
            <a:r>
              <a:rPr lang="en-US" sz="1800" dirty="0" smtClean="0"/>
              <a:t>/N</a:t>
            </a:r>
            <a:r>
              <a:rPr lang="en-US" sz="1200" dirty="0" smtClean="0"/>
              <a:t>2</a:t>
            </a:r>
            <a:r>
              <a:rPr lang="en-US" sz="1800" dirty="0" smtClean="0"/>
              <a:t>)</a:t>
            </a:r>
          </a:p>
          <a:p>
            <a:pPr>
              <a:buFont typeface="Wingdings" pitchFamily="2" charset="2"/>
              <a:buNone/>
            </a:pPr>
            <a:endParaRPr lang="en-US" sz="1800" dirty="0" smtClean="0"/>
          </a:p>
          <a:p>
            <a:pPr>
              <a:buFont typeface="Wingdings" pitchFamily="2" charset="2"/>
              <a:buNone/>
            </a:pPr>
            <a:r>
              <a:rPr lang="en-US" sz="1800" dirty="0" smtClean="0"/>
              <a:t> 	Here, N</a:t>
            </a:r>
            <a:r>
              <a:rPr lang="en-US" sz="1200" dirty="0" smtClean="0"/>
              <a:t>1</a:t>
            </a:r>
            <a:r>
              <a:rPr lang="en-US" sz="1800" dirty="0" smtClean="0"/>
              <a:t>=Number of test recommended in the table</a:t>
            </a:r>
          </a:p>
          <a:p>
            <a:pPr>
              <a:buFont typeface="Wingdings" pitchFamily="2" charset="2"/>
              <a:buNone/>
            </a:pPr>
            <a:r>
              <a:rPr lang="en-US" sz="1800" dirty="0" smtClean="0"/>
              <a:t>		  N</a:t>
            </a:r>
            <a:r>
              <a:rPr lang="en-US" sz="1200" dirty="0" smtClean="0"/>
              <a:t>2</a:t>
            </a:r>
            <a:r>
              <a:rPr lang="en-US" sz="1800" dirty="0" smtClean="0"/>
              <a:t>= Number of test actually conducted</a:t>
            </a:r>
          </a:p>
          <a:p>
            <a:pPr>
              <a:buFont typeface="Wingdings" pitchFamily="2" charset="2"/>
              <a:buNone/>
            </a:pPr>
            <a:endParaRPr lang="en-US" sz="1800" dirty="0" smtClean="0"/>
          </a:p>
          <a:p>
            <a:pPr>
              <a:buFont typeface="Wingdings" pitchFamily="2" charset="2"/>
              <a:buNone/>
            </a:pPr>
            <a:r>
              <a:rPr lang="en-US" sz="1800" dirty="0" smtClean="0"/>
              <a:t>Table-1: No. of test and critical difference  (%) for various </a:t>
            </a:r>
            <a:r>
              <a:rPr lang="en-US" sz="1800" dirty="0" err="1" smtClean="0"/>
              <a:t>fibre</a:t>
            </a:r>
            <a:r>
              <a:rPr lang="en-US" sz="1800" dirty="0" smtClean="0"/>
              <a:t> properties:</a:t>
            </a:r>
          </a:p>
        </p:txBody>
      </p:sp>
      <p:graphicFrame>
        <p:nvGraphicFramePr>
          <p:cNvPr id="4" name="Table 3"/>
          <p:cNvGraphicFramePr>
            <a:graphicFrameLocks noGrp="1"/>
          </p:cNvGraphicFramePr>
          <p:nvPr/>
        </p:nvGraphicFramePr>
        <p:xfrm>
          <a:off x="812800" y="3810000"/>
          <a:ext cx="10566400" cy="2416176"/>
        </p:xfrm>
        <a:graphic>
          <a:graphicData uri="http://schemas.openxmlformats.org/drawingml/2006/table">
            <a:tbl>
              <a:tblPr/>
              <a:tblGrid>
                <a:gridCol w="5122333"/>
                <a:gridCol w="3310467"/>
                <a:gridCol w="2133600"/>
              </a:tblGrid>
              <a:tr h="4032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Verdana" pitchFamily="34" charset="0"/>
                        </a:rPr>
                        <a:t>Fibre Property</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Verdana" pitchFamily="34" charset="0"/>
                        </a:rPr>
                        <a:t>No. of tests</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Verdana" pitchFamily="34" charset="0"/>
                        </a:rPr>
                        <a:t>CD(%)</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01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Verdana" pitchFamily="34" charset="0"/>
                        </a:rPr>
                        <a:t>2.5% span length</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Verdana" pitchFamily="34" charset="0"/>
                        </a:rPr>
                        <a:t>4combs/sample</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Verdana" pitchFamily="34" charset="0"/>
                        </a:rPr>
                        <a:t>4</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CB"/>
                    </a:solidFill>
                  </a:tcPr>
                </a:tc>
              </a:tr>
              <a:tr h="4032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Verdana" pitchFamily="34" charset="0"/>
                        </a:rPr>
                        <a:t>Uniformity ratio</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Verdana" pitchFamily="34" charset="0"/>
                        </a:rPr>
                        <a:t>4combs/sample</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Verdana" pitchFamily="34" charset="0"/>
                        </a:rPr>
                        <a:t>5</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E7"/>
                    </a:solidFill>
                  </a:tcPr>
                </a:tc>
              </a:tr>
              <a:tr h="4032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Verdana" pitchFamily="34" charset="0"/>
                        </a:rPr>
                        <a:t>Microniare value</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Verdana" pitchFamily="34" charset="0"/>
                        </a:rPr>
                        <a:t>4plugs/sample</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Verdana" pitchFamily="34" charset="0"/>
                        </a:rPr>
                        <a:t>6</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CB"/>
                    </a:solidFill>
                  </a:tcPr>
                </a:tc>
              </a:tr>
              <a:tr h="4032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Verdana" pitchFamily="34" charset="0"/>
                        </a:rPr>
                        <a:t>Fibre strength</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Verdana" pitchFamily="34" charset="0"/>
                        </a:rPr>
                        <a:t>10breaks/sample</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Verdana" pitchFamily="34" charset="0"/>
                        </a:rPr>
                        <a:t>5</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E7"/>
                    </a:solidFill>
                  </a:tcPr>
                </a:tc>
              </a:tr>
              <a:tr h="401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Verdana" pitchFamily="34" charset="0"/>
                        </a:rPr>
                        <a:t>Trash content</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Verdana" pitchFamily="34" charset="0"/>
                        </a:rPr>
                        <a:t>8 test/sample</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Verdana" pitchFamily="34" charset="0"/>
                        </a:rPr>
                        <a:t>7</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CB"/>
                    </a:solidFill>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4"/>
          <p:cNvSpPr>
            <a:spLocks noGrp="1" noChangeArrowheads="1"/>
          </p:cNvSpPr>
          <p:nvPr>
            <p:ph type="title"/>
          </p:nvPr>
        </p:nvSpPr>
        <p:spPr>
          <a:xfrm>
            <a:off x="406400" y="152401"/>
            <a:ext cx="10972800" cy="1139825"/>
          </a:xfrm>
        </p:spPr>
        <p:txBody>
          <a:bodyPr/>
          <a:lstStyle/>
          <a:p>
            <a:pPr algn="ctr"/>
            <a:r>
              <a:rPr lang="en-US" smtClean="0"/>
              <a:t>Calculation of CD%</a:t>
            </a:r>
          </a:p>
        </p:txBody>
      </p:sp>
      <p:graphicFrame>
        <p:nvGraphicFramePr>
          <p:cNvPr id="4" name="Content Placeholder 3"/>
          <p:cNvGraphicFramePr>
            <a:graphicFrameLocks noGrp="1"/>
          </p:cNvGraphicFramePr>
          <p:nvPr>
            <p:ph idx="1"/>
          </p:nvPr>
        </p:nvGraphicFramePr>
        <p:xfrm>
          <a:off x="812800" y="2514600"/>
          <a:ext cx="10769600" cy="2549526"/>
        </p:xfrm>
        <a:graphic>
          <a:graphicData uri="http://schemas.openxmlformats.org/drawingml/2006/table">
            <a:tbl>
              <a:tblPr/>
              <a:tblGrid>
                <a:gridCol w="5221817"/>
                <a:gridCol w="3373967"/>
                <a:gridCol w="2173816"/>
              </a:tblGrid>
              <a:tr h="4254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Verdana" pitchFamily="34" charset="0"/>
                        </a:rPr>
                        <a:t>Yarn Property</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Verdana" pitchFamily="34" charset="0"/>
                        </a:rPr>
                        <a:t>No. of tests</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Verdana" pitchFamily="34" charset="0"/>
                        </a:rPr>
                        <a:t>CD(%)</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238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Verdana" pitchFamily="34" charset="0"/>
                        </a:rPr>
                        <a:t>Lea count</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Verdana" pitchFamily="34" charset="0"/>
                        </a:rPr>
                        <a:t>40</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Verdana" pitchFamily="34" charset="0"/>
                        </a:rPr>
                        <a:t>2</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CB"/>
                    </a:solidFill>
                  </a:tcPr>
                </a:tc>
              </a:tr>
              <a:tr h="4254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Verdana" pitchFamily="34" charset="0"/>
                        </a:rPr>
                        <a:t>Strength</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Verdana" pitchFamily="34" charset="0"/>
                        </a:rPr>
                        <a:t>40</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Verdana" pitchFamily="34" charset="0"/>
                        </a:rPr>
                        <a:t>4</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E7"/>
                    </a:solidFill>
                  </a:tcPr>
                </a:tc>
              </a:tr>
              <a:tr h="4254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Verdana" pitchFamily="34" charset="0"/>
                        </a:rPr>
                        <a:t>Single yarn strength</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Verdana" pitchFamily="34" charset="0"/>
                        </a:rPr>
                        <a:t>100</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Verdana" pitchFamily="34" charset="0"/>
                        </a:rPr>
                        <a:t>2.8</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CB"/>
                    </a:solidFill>
                  </a:tcPr>
                </a:tc>
              </a:tr>
              <a:tr h="4254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Verdana" pitchFamily="34" charset="0"/>
                        </a:rPr>
                        <a:t>Evenness</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Verdana" pitchFamily="34" charset="0"/>
                        </a:rPr>
                        <a:t>5</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Verdana" pitchFamily="34" charset="0"/>
                        </a:rPr>
                        <a:t>2.8</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6E7"/>
                    </a:solidFill>
                  </a:tcPr>
                </a:tc>
              </a:tr>
              <a:tr h="42386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Verdana" pitchFamily="34" charset="0"/>
                      </a:endParaRP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Verdana" pitchFamily="34" charset="0"/>
                      </a:endParaRP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Verdana" pitchFamily="34" charset="0"/>
                      </a:endParaRP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CCB"/>
                    </a:solidFill>
                  </a:tcPr>
                </a:tc>
              </a:tr>
            </a:tbl>
          </a:graphicData>
        </a:graphic>
      </p:graphicFrame>
      <p:sp>
        <p:nvSpPr>
          <p:cNvPr id="19489" name="Rectangle 36"/>
          <p:cNvSpPr>
            <a:spLocks noChangeArrowheads="1"/>
          </p:cNvSpPr>
          <p:nvPr/>
        </p:nvSpPr>
        <p:spPr bwMode="auto">
          <a:xfrm>
            <a:off x="711200" y="1752600"/>
            <a:ext cx="10972800" cy="1676400"/>
          </a:xfrm>
          <a:prstGeom prst="rect">
            <a:avLst/>
          </a:prstGeom>
          <a:noFill/>
          <a:ln w="9525">
            <a:noFill/>
            <a:miter lim="800000"/>
            <a:headEnd/>
            <a:tailEnd/>
          </a:ln>
        </p:spPr>
        <p:txBody>
          <a:bodyPr anchor="b"/>
          <a:lstStyle/>
          <a:p>
            <a:endParaRPr lang="en-US" sz="4400">
              <a:solidFill>
                <a:schemeClr val="tx2"/>
              </a:solidFill>
              <a:latin typeface="Garamond" pitchFamily="18" charset="0"/>
            </a:endParaRPr>
          </a:p>
        </p:txBody>
      </p:sp>
      <p:sp>
        <p:nvSpPr>
          <p:cNvPr id="19490" name="Content Placeholder 2"/>
          <p:cNvSpPr>
            <a:spLocks/>
          </p:cNvSpPr>
          <p:nvPr/>
        </p:nvSpPr>
        <p:spPr bwMode="black">
          <a:xfrm>
            <a:off x="609600" y="1042416"/>
            <a:ext cx="10972800" cy="5385816"/>
          </a:xfrm>
          <a:prstGeom prst="rect">
            <a:avLst/>
          </a:prstGeom>
          <a:noFill/>
          <a:ln w="9525">
            <a:noFill/>
            <a:miter lim="800000"/>
            <a:headEnd/>
            <a:tailEnd/>
          </a:ln>
        </p:spPr>
        <p:txBody>
          <a:bodyPr/>
          <a:lstStyle/>
          <a:p>
            <a:pPr marL="342900" indent="-342900">
              <a:spcBef>
                <a:spcPct val="20000"/>
              </a:spcBef>
              <a:buClr>
                <a:schemeClr val="bg2"/>
              </a:buClr>
              <a:buSzPct val="75000"/>
              <a:buFont typeface="Wingdings" pitchFamily="2" charset="2"/>
              <a:buNone/>
            </a:pPr>
            <a:endParaRPr lang="en-US" sz="1800" dirty="0"/>
          </a:p>
          <a:p>
            <a:pPr marL="342900" indent="-342900">
              <a:spcBef>
                <a:spcPct val="20000"/>
              </a:spcBef>
              <a:buClr>
                <a:schemeClr val="bg2"/>
              </a:buClr>
              <a:buSzPct val="75000"/>
              <a:buFont typeface="Wingdings" pitchFamily="2" charset="2"/>
              <a:buNone/>
            </a:pPr>
            <a:r>
              <a:rPr lang="en-US" sz="1800" dirty="0"/>
              <a:t>Table-2: No. of test and critical difference  (%) for various yarn properties: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algn="ctr"/>
            <a:r>
              <a:rPr lang="en-US" dirty="0" smtClean="0"/>
              <a:t>Problems	</a:t>
            </a:r>
          </a:p>
        </p:txBody>
      </p:sp>
      <p:sp>
        <p:nvSpPr>
          <p:cNvPr id="20483" name="Content Placeholder 2"/>
          <p:cNvSpPr>
            <a:spLocks noGrp="1"/>
          </p:cNvSpPr>
          <p:nvPr>
            <p:ph idx="1"/>
          </p:nvPr>
        </p:nvSpPr>
        <p:spPr>
          <a:xfrm>
            <a:off x="356616" y="1426464"/>
            <a:ext cx="9637776" cy="5111495"/>
          </a:xfrm>
        </p:spPr>
        <p:txBody>
          <a:bodyPr>
            <a:normAutofit lnSpcReduction="10000"/>
          </a:bodyPr>
          <a:lstStyle/>
          <a:p>
            <a:pPr algn="just"/>
            <a:r>
              <a:rPr lang="en-US" sz="2000" dirty="0" smtClean="0"/>
              <a:t>Problem-1. A mill wanted to purchase a cotton of 3.7 microns value to spin 50s count. The sample cotton received from a party was tested for </a:t>
            </a:r>
            <a:r>
              <a:rPr lang="en-US" sz="2000" dirty="0" err="1" smtClean="0"/>
              <a:t>micronaire</a:t>
            </a:r>
            <a:r>
              <a:rPr lang="en-US" sz="2000" dirty="0" smtClean="0"/>
              <a:t> and it was found to be 3.9 ( on the basis of 4 test).The mill is interested to know that whether the sample cotton conforms the mills requirements.</a:t>
            </a:r>
          </a:p>
          <a:p>
            <a:pPr algn="just">
              <a:buFont typeface="Wingdings" pitchFamily="2" charset="2"/>
              <a:buNone/>
            </a:pPr>
            <a:endParaRPr lang="en-US" sz="2000" dirty="0" smtClean="0"/>
          </a:p>
          <a:p>
            <a:pPr algn="just"/>
            <a:r>
              <a:rPr lang="en-US" sz="2000" dirty="0" smtClean="0"/>
              <a:t>Problem-2. Mill C received 5 cotton samples from A &amp; B. Their strength value were found to be 22 g/</a:t>
            </a:r>
            <a:r>
              <a:rPr lang="en-US" sz="2000" dirty="0" err="1" smtClean="0"/>
              <a:t>tex</a:t>
            </a:r>
            <a:r>
              <a:rPr lang="en-US" sz="2000" dirty="0" smtClean="0"/>
              <a:t> and 24 g/</a:t>
            </a:r>
            <a:r>
              <a:rPr lang="en-US" sz="2000" dirty="0" err="1" smtClean="0"/>
              <a:t>tex</a:t>
            </a:r>
            <a:r>
              <a:rPr lang="en-US" sz="2000" dirty="0" smtClean="0"/>
              <a:t> respectively (based on 5 tests). Which decision was taken by the mill?</a:t>
            </a:r>
          </a:p>
          <a:p>
            <a:pPr algn="just"/>
            <a:endParaRPr lang="en-US" sz="2000" dirty="0" smtClean="0"/>
          </a:p>
          <a:p>
            <a:pPr algn="just"/>
            <a:r>
              <a:rPr lang="en-US" sz="2000" dirty="0" smtClean="0"/>
              <a:t>Problem-3. Mill Z received yarn sample from </a:t>
            </a:r>
            <a:r>
              <a:rPr lang="en-US" sz="2000" dirty="0" err="1" smtClean="0"/>
              <a:t>gulshan</a:t>
            </a:r>
            <a:r>
              <a:rPr lang="en-US" sz="2000" dirty="0" smtClean="0"/>
              <a:t> spinning mill and </a:t>
            </a:r>
            <a:r>
              <a:rPr lang="en-US" sz="2000" dirty="0" err="1" smtClean="0"/>
              <a:t>karim</a:t>
            </a:r>
            <a:r>
              <a:rPr lang="en-US" sz="2000" dirty="0" smtClean="0"/>
              <a:t> spinning mill. Their strength was found 20 g/</a:t>
            </a:r>
            <a:r>
              <a:rPr lang="en-US" sz="2000" dirty="0" err="1" smtClean="0"/>
              <a:t>tex</a:t>
            </a:r>
            <a:r>
              <a:rPr lang="en-US" sz="2000" dirty="0" smtClean="0"/>
              <a:t> and 22 g/</a:t>
            </a:r>
            <a:r>
              <a:rPr lang="en-US" sz="2000" dirty="0" err="1" smtClean="0"/>
              <a:t>tex</a:t>
            </a:r>
            <a:r>
              <a:rPr lang="en-US" sz="2000" dirty="0" smtClean="0"/>
              <a:t> (Based on five tests). Which </a:t>
            </a:r>
            <a:r>
              <a:rPr lang="en-US" sz="2000" dirty="0" err="1" smtClean="0"/>
              <a:t>dicision</a:t>
            </a:r>
            <a:r>
              <a:rPr lang="en-US" sz="2000" dirty="0" smtClean="0"/>
              <a:t> will be taken by the mill? </a:t>
            </a:r>
          </a:p>
          <a:p>
            <a:pPr algn="just">
              <a:buNone/>
            </a:pPr>
            <a:endParaRPr lang="en-US" sz="2000" dirty="0" smtClean="0"/>
          </a:p>
          <a:p>
            <a:pPr algn="just"/>
            <a:r>
              <a:rPr lang="en-US" sz="2000" b="1" dirty="0" smtClean="0">
                <a:hlinkClick r:id="rId2" action="ppaction://hlinkfile"/>
              </a:rPr>
              <a:t>SOLUTION</a:t>
            </a:r>
            <a:endParaRPr lang="en-US" sz="2000" b="1" dirty="0" smtClean="0"/>
          </a:p>
          <a:p>
            <a:pPr>
              <a:buFont typeface="Wingdings" pitchFamily="2" charset="2"/>
              <a:buNone/>
            </a:pPr>
            <a:r>
              <a:rPr lang="en-US" sz="1800" dirty="0" smtClean="0"/>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800" y="184696"/>
            <a:ext cx="8596668" cy="1320800"/>
          </a:xfrm>
        </p:spPr>
        <p:txBody>
          <a:bodyPr/>
          <a:lstStyle/>
          <a:p>
            <a:pPr algn="ctr"/>
            <a:r>
              <a:rPr lang="en-US" dirty="0" smtClean="0"/>
              <a:t>Quality of Fiber: Staple Length</a:t>
            </a:r>
            <a:endParaRPr lang="en-US" dirty="0"/>
          </a:p>
        </p:txBody>
      </p:sp>
      <p:sp>
        <p:nvSpPr>
          <p:cNvPr id="3" name="Content Placeholder 2"/>
          <p:cNvSpPr>
            <a:spLocks noGrp="1"/>
          </p:cNvSpPr>
          <p:nvPr>
            <p:ph idx="1"/>
          </p:nvPr>
        </p:nvSpPr>
        <p:spPr>
          <a:xfrm>
            <a:off x="581800" y="1865260"/>
            <a:ext cx="8596668" cy="5236498"/>
          </a:xfrm>
        </p:spPr>
        <p:txBody>
          <a:bodyPr>
            <a:normAutofit/>
          </a:bodyPr>
          <a:lstStyle/>
          <a:p>
            <a:r>
              <a:rPr lang="en-US" b="1" dirty="0" smtClean="0"/>
              <a:t>Staple Length: </a:t>
            </a:r>
            <a:r>
              <a:rPr lang="en-US" dirty="0"/>
              <a:t>The average length of a </a:t>
            </a:r>
            <a:r>
              <a:rPr lang="en-US" dirty="0" err="1"/>
              <a:t>spinnable</a:t>
            </a:r>
            <a:r>
              <a:rPr lang="en-US" dirty="0"/>
              <a:t> fiber is called </a:t>
            </a:r>
            <a:r>
              <a:rPr lang="en-US" b="1" dirty="0"/>
              <a:t>Staple Length</a:t>
            </a:r>
            <a:r>
              <a:rPr lang="en-US" dirty="0"/>
              <a:t>. </a:t>
            </a:r>
            <a:r>
              <a:rPr lang="en-US" b="1" dirty="0"/>
              <a:t>Staple length</a:t>
            </a:r>
            <a:r>
              <a:rPr lang="en-US" dirty="0"/>
              <a:t> is also most important fiber </a:t>
            </a:r>
            <a:r>
              <a:rPr lang="en-US" dirty="0" smtClean="0"/>
              <a:t>characteristics.</a:t>
            </a:r>
          </a:p>
          <a:p>
            <a:pPr marL="0" indent="0">
              <a:buNone/>
            </a:pPr>
            <a:r>
              <a:rPr lang="en-US" b="1" dirty="0" smtClean="0"/>
              <a:t>		</a:t>
            </a:r>
          </a:p>
          <a:p>
            <a:pPr marL="0" indent="0">
              <a:buNone/>
            </a:pPr>
            <a:endParaRPr lang="en-US" b="1" dirty="0"/>
          </a:p>
          <a:p>
            <a:pPr marL="0" indent="0">
              <a:buNone/>
            </a:pPr>
            <a:r>
              <a:rPr lang="en-US" b="1" dirty="0" smtClean="0"/>
              <a:t>Rating on staple length</a:t>
            </a:r>
          </a:p>
          <a:p>
            <a:pPr marL="457200" lvl="1" indent="0">
              <a:buNone/>
            </a:pPr>
            <a:r>
              <a:rPr lang="en-US" b="1" dirty="0"/>
              <a:t>	</a:t>
            </a:r>
            <a:r>
              <a:rPr lang="en-US" b="1" i="1" u="sng" dirty="0" smtClean="0"/>
              <a:t>Class</a:t>
            </a:r>
            <a:r>
              <a:rPr lang="en-US" b="1" dirty="0" smtClean="0"/>
              <a:t>				</a:t>
            </a:r>
            <a:r>
              <a:rPr lang="en-US" b="1" i="1" u="sng" dirty="0" smtClean="0"/>
              <a:t>Spun Length (mm)</a:t>
            </a:r>
          </a:p>
          <a:p>
            <a:pPr marL="457200" lvl="1" indent="0">
              <a:buNone/>
            </a:pPr>
            <a:r>
              <a:rPr lang="en-US" b="1" dirty="0" smtClean="0"/>
              <a:t>	Extra long staple		33.0 and above</a:t>
            </a:r>
          </a:p>
          <a:p>
            <a:pPr marL="457200" lvl="1" indent="0">
              <a:buNone/>
            </a:pPr>
            <a:r>
              <a:rPr lang="en-US" b="1" dirty="0" smtClean="0"/>
              <a:t>	Long staple			</a:t>
            </a:r>
            <a:r>
              <a:rPr lang="en-US" b="1" dirty="0"/>
              <a:t>29.5 to </a:t>
            </a:r>
            <a:r>
              <a:rPr lang="en-US" b="1" dirty="0" smtClean="0"/>
              <a:t>32.5</a:t>
            </a:r>
          </a:p>
          <a:p>
            <a:pPr marL="457200" lvl="1" indent="0">
              <a:buNone/>
            </a:pPr>
            <a:r>
              <a:rPr lang="en-US" b="1" dirty="0"/>
              <a:t>	</a:t>
            </a:r>
            <a:r>
              <a:rPr lang="en-US" b="1" dirty="0" smtClean="0"/>
              <a:t>Medium staple		</a:t>
            </a:r>
            <a:r>
              <a:rPr lang="en-US" b="1" dirty="0"/>
              <a:t>25.0 to </a:t>
            </a:r>
            <a:r>
              <a:rPr lang="en-US" b="1" dirty="0" smtClean="0"/>
              <a:t>29.0</a:t>
            </a:r>
          </a:p>
          <a:p>
            <a:pPr marL="457200" lvl="1" indent="0">
              <a:buNone/>
            </a:pPr>
            <a:r>
              <a:rPr lang="en-US" b="1" dirty="0"/>
              <a:t>	Short staple </a:t>
            </a:r>
            <a:r>
              <a:rPr lang="en-US" b="1" dirty="0" smtClean="0"/>
              <a:t>A			</a:t>
            </a:r>
            <a:r>
              <a:rPr lang="en-US" b="1" dirty="0"/>
              <a:t>20.5 to </a:t>
            </a:r>
            <a:r>
              <a:rPr lang="en-US" b="1" dirty="0" smtClean="0"/>
              <a:t>24.5</a:t>
            </a:r>
          </a:p>
          <a:p>
            <a:pPr marL="457200" lvl="1" indent="0">
              <a:buNone/>
            </a:pPr>
            <a:r>
              <a:rPr lang="en-US" b="1" dirty="0"/>
              <a:t>	Short staple </a:t>
            </a:r>
            <a:r>
              <a:rPr lang="en-US" b="1" dirty="0" smtClean="0"/>
              <a:t>B			</a:t>
            </a:r>
            <a:r>
              <a:rPr lang="en-US" b="1" dirty="0"/>
              <a:t>20.0 and below</a:t>
            </a:r>
            <a:r>
              <a:rPr lang="en-US" b="1" dirty="0" smtClean="0"/>
              <a:t>			</a:t>
            </a:r>
          </a:p>
          <a:p>
            <a:pPr marL="457200" lvl="1" indent="0">
              <a:buNone/>
            </a:pPr>
            <a:endParaRPr lang="en-US" b="1" dirty="0"/>
          </a:p>
        </p:txBody>
      </p:sp>
    </p:spTree>
    <p:extLst>
      <p:ext uri="{BB962C8B-B14F-4D97-AF65-F5344CB8AC3E}">
        <p14:creationId xmlns="" xmlns:p14="http://schemas.microsoft.com/office/powerpoint/2010/main" val="35865933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448" y="0"/>
            <a:ext cx="8596668" cy="805218"/>
          </a:xfrm>
        </p:spPr>
        <p:txBody>
          <a:bodyPr/>
          <a:lstStyle/>
          <a:p>
            <a:r>
              <a:rPr lang="en-US" dirty="0" smtClean="0"/>
              <a:t>Quality of Fiber: Digital </a:t>
            </a:r>
            <a:r>
              <a:rPr lang="en-US" dirty="0" err="1" smtClean="0"/>
              <a:t>fibrograph</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3342537" y="2133293"/>
            <a:ext cx="4467965" cy="3881437"/>
          </a:xfrm>
        </p:spPr>
      </p:pic>
    </p:spTree>
    <p:extLst>
      <p:ext uri="{BB962C8B-B14F-4D97-AF65-F5344CB8AC3E}">
        <p14:creationId xmlns="" xmlns:p14="http://schemas.microsoft.com/office/powerpoint/2010/main" val="1917098852"/>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2483</TotalTime>
  <Words>1452</Words>
  <Application>Microsoft Office PowerPoint</Application>
  <PresentationFormat>Custom</PresentationFormat>
  <Paragraphs>304</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Facet</vt:lpstr>
      <vt:lpstr>Slide 1</vt:lpstr>
      <vt:lpstr>Slide 2</vt:lpstr>
      <vt:lpstr>Slide 3</vt:lpstr>
      <vt:lpstr>Critical difference (CD) </vt:lpstr>
      <vt:lpstr>Calculation of CD%</vt:lpstr>
      <vt:lpstr>Calculation of CD%</vt:lpstr>
      <vt:lpstr>Problems </vt:lpstr>
      <vt:lpstr>Quality of Fiber: Staple Length</vt:lpstr>
      <vt:lpstr>Quality of Fiber: Digital fibrograph</vt:lpstr>
      <vt:lpstr>Quality of Fiber: Uniformity Ratio </vt:lpstr>
      <vt:lpstr>Quality of Fiber: Uniformity Ratio</vt:lpstr>
      <vt:lpstr>Quality of Fiber: Fiber Fineness</vt:lpstr>
      <vt:lpstr>Quality of Fiber: Fiber Strength</vt:lpstr>
      <vt:lpstr>Quality of fiber: Maturity coefficient (Mc)</vt:lpstr>
      <vt:lpstr>Quality of fiber: Maturity coefficient (Mc)</vt:lpstr>
      <vt:lpstr>Fibre Quality Index (FQI)</vt:lpstr>
      <vt:lpstr>Calculation of FQI</vt:lpstr>
      <vt:lpstr>Relation between CSP and FQI</vt:lpstr>
      <vt:lpstr>Sliver, Roving and yarn faults</vt:lpstr>
      <vt:lpstr>Yarn Faults</vt:lpstr>
      <vt:lpstr>Types of Yarn Fault</vt:lpstr>
      <vt:lpstr>Types of Yarn Faults</vt:lpstr>
      <vt:lpstr>Types of Yarn Faults</vt:lpstr>
      <vt:lpstr>Types of Yarn Faults</vt:lpstr>
      <vt:lpstr>Causes of imperfection</vt:lpstr>
      <vt:lpstr>Factors Affecting Yarn Strength</vt:lpstr>
      <vt:lpstr>Factors Affecting Yarn Strength</vt:lpstr>
      <vt:lpstr>Factors Affecting Yarn Strength</vt:lpstr>
      <vt:lpstr>Fibre testing equipment</vt:lpstr>
      <vt:lpstr>Slide 30</vt:lpstr>
      <vt:lpstr>Lap, Sliver &amp; Roving testing equipment</vt:lpstr>
      <vt:lpstr>Yarn testing equipment</vt:lpstr>
      <vt:lpstr>Slide 33</vt:lpstr>
    </vt:vector>
  </TitlesOfParts>
  <Company>by adguard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Abdullah Al Mamun</dc:creator>
  <cp:lastModifiedBy>user</cp:lastModifiedBy>
  <cp:revision>202</cp:revision>
  <cp:lastPrinted>2020-02-11T06:34:59Z</cp:lastPrinted>
  <dcterms:created xsi:type="dcterms:W3CDTF">2020-01-15T04:25:24Z</dcterms:created>
  <dcterms:modified xsi:type="dcterms:W3CDTF">2020-10-19T11:45:58Z</dcterms:modified>
</cp:coreProperties>
</file>